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13"/>
  </p:handoutMasterIdLst>
  <p:sldIdLst>
    <p:sldId id="256" r:id="rId2"/>
    <p:sldId id="266" r:id="rId3"/>
    <p:sldId id="258" r:id="rId4"/>
    <p:sldId id="259" r:id="rId5"/>
    <p:sldId id="264" r:id="rId6"/>
    <p:sldId id="260" r:id="rId7"/>
    <p:sldId id="267" r:id="rId8"/>
    <p:sldId id="268" r:id="rId9"/>
    <p:sldId id="265" r:id="rId10"/>
    <p:sldId id="269" r:id="rId11"/>
    <p:sldId id="263" r:id="rId12"/>
  </p:sldIdLst>
  <p:sldSz cx="51206400" cy="288036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 userDrawn="1">
          <p15:clr>
            <a:srgbClr val="A4A3A4"/>
          </p15:clr>
        </p15:guide>
        <p15:guide id="2" pos="16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ile medio 3 - 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8187" autoAdjust="0"/>
    <p:restoredTop sz="94660"/>
  </p:normalViewPr>
  <p:slideViewPr>
    <p:cSldViewPr snapToGrid="0">
      <p:cViewPr varScale="1">
        <p:scale>
          <a:sx n="15" d="100"/>
          <a:sy n="15" d="100"/>
        </p:scale>
        <p:origin x="932" y="8"/>
      </p:cViewPr>
      <p:guideLst>
        <p:guide orient="horz" pos="9072"/>
        <p:guide pos="161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010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cesca.tognon\Documents\Nodding%20syndrome\NS%20per%20post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cesca.tognon\Documents\Nodding%20syndrome\NS%20per%20post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cesca.tognon\Documents\Nodding%20syndrome\NS%20per%20poste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cesca.tognon\Documents\Nodding%20syndrome\NS%20per%20poster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ancesca.tognon\Documents\Nodding%20syndrome\NS%20per%20poster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258430143711028E-2"/>
          <c:y val="1.3936428098018032E-2"/>
          <c:w val="0.96807223545586218"/>
          <c:h val="0.715425475613328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Foglio1!$B$75</c:f>
              <c:strCache>
                <c:ptCount val="1"/>
                <c:pt idx="0">
                  <c:v>Mundri</c:v>
                </c:pt>
              </c:strCache>
            </c:strRef>
          </c:tx>
          <c:invertIfNegative val="0"/>
          <c:cat>
            <c:numRef>
              <c:f>Foglio1!$C$74:$X$74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Foglio1!$C$75:$X$75</c:f>
              <c:numCache>
                <c:formatCode>General</c:formatCode>
                <c:ptCount val="22"/>
                <c:pt idx="0">
                  <c:v>474</c:v>
                </c:pt>
                <c:pt idx="1">
                  <c:v>474</c:v>
                </c:pt>
                <c:pt idx="2">
                  <c:v>611</c:v>
                </c:pt>
                <c:pt idx="3">
                  <c:v>759</c:v>
                </c:pt>
                <c:pt idx="4">
                  <c:v>870</c:v>
                </c:pt>
                <c:pt idx="5">
                  <c:v>928</c:v>
                </c:pt>
                <c:pt idx="6">
                  <c:v>984</c:v>
                </c:pt>
                <c:pt idx="7">
                  <c:v>1018</c:v>
                </c:pt>
                <c:pt idx="8">
                  <c:v>1047</c:v>
                </c:pt>
                <c:pt idx="9">
                  <c:v>1047</c:v>
                </c:pt>
                <c:pt idx="10">
                  <c:v>1107</c:v>
                </c:pt>
                <c:pt idx="11">
                  <c:v>1111</c:v>
                </c:pt>
                <c:pt idx="12">
                  <c:v>1117</c:v>
                </c:pt>
                <c:pt idx="13">
                  <c:v>1165</c:v>
                </c:pt>
                <c:pt idx="14">
                  <c:v>1191</c:v>
                </c:pt>
                <c:pt idx="15">
                  <c:v>1227</c:v>
                </c:pt>
                <c:pt idx="16">
                  <c:v>1250</c:v>
                </c:pt>
                <c:pt idx="17">
                  <c:v>1286</c:v>
                </c:pt>
                <c:pt idx="18">
                  <c:v>1360</c:v>
                </c:pt>
                <c:pt idx="19">
                  <c:v>1382</c:v>
                </c:pt>
                <c:pt idx="20">
                  <c:v>1394</c:v>
                </c:pt>
                <c:pt idx="21">
                  <c:v>1417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C4C-409F-9D5B-36F36D22CE16}"/>
            </c:ext>
          </c:extLst>
        </c:ser>
        <c:ser>
          <c:idx val="1"/>
          <c:order val="1"/>
          <c:tx>
            <c:strRef>
              <c:f>Foglio1!$B$76</c:f>
              <c:strCache>
                <c:ptCount val="1"/>
                <c:pt idx="0">
                  <c:v>Lui</c:v>
                </c:pt>
              </c:strCache>
            </c:strRef>
          </c:tx>
          <c:invertIfNegative val="0"/>
          <c:cat>
            <c:numRef>
              <c:f>Foglio1!$C$74:$X$74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Foglio1!$C$76:$X$76</c:f>
              <c:numCache>
                <c:formatCode>General</c:formatCode>
                <c:ptCount val="22"/>
                <c:pt idx="0">
                  <c:v>183</c:v>
                </c:pt>
                <c:pt idx="1">
                  <c:v>183</c:v>
                </c:pt>
                <c:pt idx="2">
                  <c:v>189</c:v>
                </c:pt>
                <c:pt idx="3">
                  <c:v>209</c:v>
                </c:pt>
                <c:pt idx="4">
                  <c:v>235</c:v>
                </c:pt>
                <c:pt idx="5">
                  <c:v>348</c:v>
                </c:pt>
                <c:pt idx="6">
                  <c:v>365</c:v>
                </c:pt>
                <c:pt idx="7">
                  <c:v>377</c:v>
                </c:pt>
                <c:pt idx="8">
                  <c:v>405</c:v>
                </c:pt>
                <c:pt idx="9">
                  <c:v>421</c:v>
                </c:pt>
                <c:pt idx="10">
                  <c:v>444</c:v>
                </c:pt>
                <c:pt idx="11">
                  <c:v>444</c:v>
                </c:pt>
                <c:pt idx="12">
                  <c:v>486</c:v>
                </c:pt>
                <c:pt idx="13">
                  <c:v>496</c:v>
                </c:pt>
                <c:pt idx="14">
                  <c:v>502</c:v>
                </c:pt>
                <c:pt idx="15">
                  <c:v>514</c:v>
                </c:pt>
                <c:pt idx="16">
                  <c:v>523</c:v>
                </c:pt>
                <c:pt idx="17">
                  <c:v>525</c:v>
                </c:pt>
                <c:pt idx="18">
                  <c:v>528</c:v>
                </c:pt>
                <c:pt idx="19">
                  <c:v>535</c:v>
                </c:pt>
                <c:pt idx="20">
                  <c:v>539</c:v>
                </c:pt>
                <c:pt idx="21">
                  <c:v>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C4C-409F-9D5B-36F36D22CE16}"/>
            </c:ext>
          </c:extLst>
        </c:ser>
        <c:ser>
          <c:idx val="2"/>
          <c:order val="2"/>
          <c:tx>
            <c:strRef>
              <c:f>Foglio1!$B$77</c:f>
              <c:strCache>
                <c:ptCount val="1"/>
                <c:pt idx="0">
                  <c:v>Maridi</c:v>
                </c:pt>
              </c:strCache>
            </c:strRef>
          </c:tx>
          <c:invertIfNegative val="0"/>
          <c:cat>
            <c:numRef>
              <c:f>Foglio1!$C$74:$X$74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Foglio1!$C$77:$X$77</c:f>
              <c:numCache>
                <c:formatCode>General</c:formatCode>
                <c:ptCount val="22"/>
                <c:pt idx="0">
                  <c:v>388</c:v>
                </c:pt>
                <c:pt idx="1">
                  <c:v>485</c:v>
                </c:pt>
                <c:pt idx="2">
                  <c:v>561</c:v>
                </c:pt>
                <c:pt idx="3">
                  <c:v>724</c:v>
                </c:pt>
                <c:pt idx="4">
                  <c:v>826</c:v>
                </c:pt>
                <c:pt idx="5">
                  <c:v>899</c:v>
                </c:pt>
                <c:pt idx="6">
                  <c:v>943</c:v>
                </c:pt>
                <c:pt idx="7">
                  <c:v>1013</c:v>
                </c:pt>
                <c:pt idx="8">
                  <c:v>1026</c:v>
                </c:pt>
                <c:pt idx="9">
                  <c:v>1051</c:v>
                </c:pt>
                <c:pt idx="10">
                  <c:v>1079</c:v>
                </c:pt>
                <c:pt idx="11">
                  <c:v>1093</c:v>
                </c:pt>
                <c:pt idx="12">
                  <c:v>1107</c:v>
                </c:pt>
                <c:pt idx="13">
                  <c:v>1137</c:v>
                </c:pt>
                <c:pt idx="14">
                  <c:v>1158</c:v>
                </c:pt>
                <c:pt idx="15">
                  <c:v>1171</c:v>
                </c:pt>
                <c:pt idx="16">
                  <c:v>1088</c:v>
                </c:pt>
                <c:pt idx="17">
                  <c:v>1209</c:v>
                </c:pt>
                <c:pt idx="18">
                  <c:v>1233</c:v>
                </c:pt>
                <c:pt idx="19">
                  <c:v>1257</c:v>
                </c:pt>
                <c:pt idx="20">
                  <c:v>1276</c:v>
                </c:pt>
                <c:pt idx="21">
                  <c:v>1294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4C-409F-9D5B-36F36D22C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7626096"/>
        <c:axId val="217628448"/>
      </c:barChart>
      <c:dateAx>
        <c:axId val="217626096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it-IT"/>
          </a:p>
        </c:txPr>
        <c:crossAx val="217628448"/>
        <c:crosses val="autoZero"/>
        <c:auto val="1"/>
        <c:lblOffset val="100"/>
        <c:baseTimeUnit val="months"/>
      </c:dateAx>
      <c:valAx>
        <c:axId val="217628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it-IT"/>
          </a:p>
        </c:txPr>
        <c:crossAx val="21762609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42366410113406938"/>
          <c:y val="0.86559049141910216"/>
          <c:w val="0.22929437643422793"/>
          <c:h val="0.13440950858089781"/>
        </c:manualLayout>
      </c:layout>
      <c:overlay val="0"/>
      <c:txPr>
        <a:bodyPr rot="0" vert="horz"/>
        <a:lstStyle/>
        <a:p>
          <a:pPr>
            <a:defRPr/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2800">
          <a:latin typeface="Arial Black" panose="020B0A04020102020204" pitchFamily="34" charset="0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Foglio1!$B$126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Foglio1!$A$127:$A$132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Foglio1!$B$127:$B$132</c:f>
              <c:numCache>
                <c:formatCode>General</c:formatCode>
                <c:ptCount val="6"/>
                <c:pt idx="0">
                  <c:v>9</c:v>
                </c:pt>
                <c:pt idx="1">
                  <c:v>212</c:v>
                </c:pt>
                <c:pt idx="2">
                  <c:v>922</c:v>
                </c:pt>
                <c:pt idx="3">
                  <c:v>398</c:v>
                </c:pt>
                <c:pt idx="4">
                  <c:v>60</c:v>
                </c:pt>
                <c:pt idx="5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D8-4E7E-A7B4-B2ECFB0E2C1A}"/>
            </c:ext>
          </c:extLst>
        </c:ser>
        <c:ser>
          <c:idx val="1"/>
          <c:order val="1"/>
          <c:tx>
            <c:strRef>
              <c:f>Foglio1!$C$126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Foglio1!$A$127:$A$132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Foglio1!$C$127:$C$132</c:f>
              <c:numCache>
                <c:formatCode>General</c:formatCode>
                <c:ptCount val="6"/>
                <c:pt idx="0">
                  <c:v>33</c:v>
                </c:pt>
                <c:pt idx="1">
                  <c:v>237</c:v>
                </c:pt>
                <c:pt idx="2">
                  <c:v>972</c:v>
                </c:pt>
                <c:pt idx="3">
                  <c:v>393</c:v>
                </c:pt>
                <c:pt idx="4">
                  <c:v>62</c:v>
                </c:pt>
                <c:pt idx="5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D8-4E7E-A7B4-B2ECFB0E2C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7622960"/>
        <c:axId val="217625704"/>
      </c:barChart>
      <c:catAx>
        <c:axId val="21762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2800">
                <a:latin typeface="Arial Black" panose="020B0A04020102020204" pitchFamily="34" charset="0"/>
              </a:defRPr>
            </a:pPr>
            <a:endParaRPr lang="it-IT"/>
          </a:p>
        </c:txPr>
        <c:crossAx val="217625704"/>
        <c:crosses val="autoZero"/>
        <c:auto val="1"/>
        <c:lblAlgn val="ctr"/>
        <c:lblOffset val="100"/>
        <c:noMultiLvlLbl val="0"/>
      </c:catAx>
      <c:valAx>
        <c:axId val="217625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>
                <a:latin typeface="Arial Black" panose="020B0A04020102020204" pitchFamily="34" charset="0"/>
              </a:defRPr>
            </a:pPr>
            <a:endParaRPr lang="it-IT"/>
          </a:p>
        </c:txPr>
        <c:crossAx val="217622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2800">
              <a:latin typeface="Arial Black" panose="020B0A040201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5213428176284E-2"/>
          <c:y val="6.9239266109954192E-2"/>
          <c:w val="0.41153607691820898"/>
          <c:h val="0.85396725583130495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9201257208703802"/>
          <c:y val="2.9192710762819901E-2"/>
          <c:w val="0.340213507369372"/>
          <c:h val="0.8186894722522539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 rtl="0">
            <a:defRPr/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446557884062576E-2"/>
          <c:y val="9.8214285714285712E-3"/>
          <c:w val="0.94419534108557657"/>
          <c:h val="0.8767291528994486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Foglio1!$A$169</c:f>
              <c:strCache>
                <c:ptCount val="1"/>
                <c:pt idx="0">
                  <c:v>Carbamazepine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Foglio1!$B$168:$G$168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Foglio1!$B$169:$G$169</c:f>
              <c:numCache>
                <c:formatCode>General</c:formatCode>
                <c:ptCount val="6"/>
                <c:pt idx="0">
                  <c:v>8</c:v>
                </c:pt>
                <c:pt idx="1">
                  <c:v>200</c:v>
                </c:pt>
                <c:pt idx="2">
                  <c:v>1105</c:v>
                </c:pt>
                <c:pt idx="3">
                  <c:v>407</c:v>
                </c:pt>
                <c:pt idx="4">
                  <c:v>60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EE-4E1F-AD55-A1D5A5B3F0D9}"/>
            </c:ext>
          </c:extLst>
        </c:ser>
        <c:ser>
          <c:idx val="1"/>
          <c:order val="1"/>
          <c:tx>
            <c:strRef>
              <c:f>Foglio1!$A$170</c:f>
              <c:strCache>
                <c:ptCount val="1"/>
                <c:pt idx="0">
                  <c:v>Phenobarbital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cat>
            <c:strRef>
              <c:f>Foglio1!$B$168:$G$168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Foglio1!$B$170:$G$170</c:f>
              <c:numCache>
                <c:formatCode>General</c:formatCode>
                <c:ptCount val="6"/>
                <c:pt idx="0">
                  <c:v>32</c:v>
                </c:pt>
                <c:pt idx="1">
                  <c:v>133</c:v>
                </c:pt>
                <c:pt idx="2">
                  <c:v>389</c:v>
                </c:pt>
                <c:pt idx="3">
                  <c:v>185</c:v>
                </c:pt>
                <c:pt idx="4">
                  <c:v>35</c:v>
                </c:pt>
                <c:pt idx="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EE-4E1F-AD55-A1D5A5B3F0D9}"/>
            </c:ext>
          </c:extLst>
        </c:ser>
        <c:ser>
          <c:idx val="2"/>
          <c:order val="2"/>
          <c:tx>
            <c:strRef>
              <c:f>Foglio1!$A$171</c:f>
              <c:strCache>
                <c:ptCount val="1"/>
                <c:pt idx="0">
                  <c:v>Phenytoin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Foglio1!$B$168:$G$168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Foglio1!$B$171:$G$171</c:f>
              <c:numCache>
                <c:formatCode>General</c:formatCode>
                <c:ptCount val="6"/>
                <c:pt idx="0">
                  <c:v>1</c:v>
                </c:pt>
                <c:pt idx="1">
                  <c:v>47</c:v>
                </c:pt>
                <c:pt idx="2">
                  <c:v>251</c:v>
                </c:pt>
                <c:pt idx="3">
                  <c:v>165</c:v>
                </c:pt>
                <c:pt idx="4">
                  <c:v>25</c:v>
                </c:pt>
                <c:pt idx="5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EE-4E1F-AD55-A1D5A5B3F0D9}"/>
            </c:ext>
          </c:extLst>
        </c:ser>
        <c:ser>
          <c:idx val="3"/>
          <c:order val="3"/>
          <c:tx>
            <c:strRef>
              <c:f>Foglio1!$A$172</c:f>
              <c:strCache>
                <c:ptCount val="1"/>
                <c:pt idx="0">
                  <c:v>Valproic Acid</c:v>
                </c:pt>
              </c:strCache>
            </c:strRef>
          </c:tx>
          <c:invertIfNegative val="0"/>
          <c:cat>
            <c:strRef>
              <c:f>Foglio1!$B$168:$G$168</c:f>
              <c:strCache>
                <c:ptCount val="6"/>
                <c:pt idx="0">
                  <c:v>&lt;4</c:v>
                </c:pt>
                <c:pt idx="1">
                  <c:v>5-14</c:v>
                </c:pt>
                <c:pt idx="2">
                  <c:v>15-24</c:v>
                </c:pt>
                <c:pt idx="3">
                  <c:v>25-34</c:v>
                </c:pt>
                <c:pt idx="4">
                  <c:v>35-44</c:v>
                </c:pt>
                <c:pt idx="5">
                  <c:v>&gt;45</c:v>
                </c:pt>
              </c:strCache>
            </c:strRef>
          </c:cat>
          <c:val>
            <c:numRef>
              <c:f>Foglio1!$B$172:$G$172</c:f>
              <c:numCache>
                <c:formatCode>General</c:formatCode>
                <c:ptCount val="6"/>
                <c:pt idx="0">
                  <c:v>1</c:v>
                </c:pt>
                <c:pt idx="1">
                  <c:v>68</c:v>
                </c:pt>
                <c:pt idx="2">
                  <c:v>149</c:v>
                </c:pt>
                <c:pt idx="3">
                  <c:v>34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EE-4E1F-AD55-A1D5A5B3F0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217622568"/>
        <c:axId val="217628056"/>
      </c:barChart>
      <c:catAx>
        <c:axId val="217622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3200"/>
            </a:pPr>
            <a:endParaRPr lang="it-IT"/>
          </a:p>
        </c:txPr>
        <c:crossAx val="217628056"/>
        <c:crosses val="autoZero"/>
        <c:auto val="1"/>
        <c:lblAlgn val="ctr"/>
        <c:lblOffset val="100"/>
        <c:noMultiLvlLbl val="0"/>
      </c:catAx>
      <c:valAx>
        <c:axId val="21762805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 sz="3200"/>
            </a:pPr>
            <a:endParaRPr lang="it-IT"/>
          </a:p>
        </c:txPr>
        <c:crossAx val="2176225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2723528683885317"/>
          <c:y val="0.92726967464972154"/>
          <c:w val="0.48968068599713405"/>
          <c:h val="7.2730314960629927E-2"/>
        </c:manualLayout>
      </c:layout>
      <c:overlay val="0"/>
      <c:txPr>
        <a:bodyPr rot="0" vert="horz"/>
        <a:lstStyle/>
        <a:p>
          <a:pPr>
            <a:defRPr sz="3200"/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4000">
          <a:latin typeface="Arial Black" panose="020B0A04020102020204" pitchFamily="34" charset="0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Foglio1!$B$24</c:f>
              <c:strCache>
                <c:ptCount val="1"/>
                <c:pt idx="0">
                  <c:v>Much better</c:v>
                </c:pt>
              </c:strCache>
            </c:strRef>
          </c:tx>
          <c:spPr>
            <a:pattFill prst="narHorz">
              <a:fgClr>
                <a:schemeClr val="accent6"/>
              </a:fgClr>
              <a:bgClr>
                <a:schemeClr val="accent6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6"/>
              </a:innerShdw>
            </a:effectLst>
          </c:spPr>
          <c:invertIfNegative val="0"/>
          <c:cat>
            <c:numRef>
              <c:f>Foglio1!$C$23:$X$23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Foglio1!$C$24:$X$24</c:f>
              <c:numCache>
                <c:formatCode>General</c:formatCode>
                <c:ptCount val="22"/>
                <c:pt idx="0">
                  <c:v>95</c:v>
                </c:pt>
                <c:pt idx="1">
                  <c:v>118</c:v>
                </c:pt>
                <c:pt idx="2">
                  <c:v>162</c:v>
                </c:pt>
                <c:pt idx="3">
                  <c:v>410</c:v>
                </c:pt>
                <c:pt idx="4">
                  <c:v>699</c:v>
                </c:pt>
                <c:pt idx="5">
                  <c:v>872</c:v>
                </c:pt>
                <c:pt idx="6">
                  <c:v>1075</c:v>
                </c:pt>
                <c:pt idx="7">
                  <c:v>870</c:v>
                </c:pt>
                <c:pt idx="8">
                  <c:v>885</c:v>
                </c:pt>
                <c:pt idx="9">
                  <c:v>973</c:v>
                </c:pt>
                <c:pt idx="10">
                  <c:v>1152</c:v>
                </c:pt>
                <c:pt idx="11">
                  <c:v>1130</c:v>
                </c:pt>
                <c:pt idx="12">
                  <c:v>1174</c:v>
                </c:pt>
                <c:pt idx="13">
                  <c:v>610</c:v>
                </c:pt>
                <c:pt idx="14">
                  <c:v>829</c:v>
                </c:pt>
                <c:pt idx="15">
                  <c:v>693</c:v>
                </c:pt>
                <c:pt idx="16">
                  <c:v>531</c:v>
                </c:pt>
                <c:pt idx="17">
                  <c:v>646</c:v>
                </c:pt>
                <c:pt idx="18">
                  <c:v>509</c:v>
                </c:pt>
                <c:pt idx="19">
                  <c:v>549</c:v>
                </c:pt>
                <c:pt idx="20">
                  <c:v>619</c:v>
                </c:pt>
                <c:pt idx="21">
                  <c:v>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D3-491B-B089-4F8CABD6E3C8}"/>
            </c:ext>
          </c:extLst>
        </c:ser>
        <c:ser>
          <c:idx val="1"/>
          <c:order val="1"/>
          <c:tx>
            <c:strRef>
              <c:f>Foglio1!$B$25</c:f>
              <c:strCache>
                <c:ptCount val="1"/>
                <c:pt idx="0">
                  <c:v>Better</c:v>
                </c:pt>
              </c:strCache>
            </c:strRef>
          </c:tx>
          <c:spPr>
            <a:pattFill prst="narHorz">
              <a:fgClr>
                <a:schemeClr val="accent5"/>
              </a:fgClr>
              <a:bgClr>
                <a:schemeClr val="accent5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5"/>
              </a:innerShdw>
            </a:effectLst>
          </c:spPr>
          <c:invertIfNegative val="0"/>
          <c:cat>
            <c:numRef>
              <c:f>Foglio1!$C$23:$X$23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Foglio1!$C$25:$X$25</c:f>
              <c:numCache>
                <c:formatCode>General</c:formatCode>
                <c:ptCount val="22"/>
                <c:pt idx="0">
                  <c:v>57</c:v>
                </c:pt>
                <c:pt idx="1">
                  <c:v>435</c:v>
                </c:pt>
                <c:pt idx="2">
                  <c:v>651</c:v>
                </c:pt>
                <c:pt idx="3">
                  <c:v>775</c:v>
                </c:pt>
                <c:pt idx="4">
                  <c:v>866</c:v>
                </c:pt>
                <c:pt idx="5">
                  <c:v>993</c:v>
                </c:pt>
                <c:pt idx="6">
                  <c:v>893</c:v>
                </c:pt>
                <c:pt idx="7">
                  <c:v>707</c:v>
                </c:pt>
                <c:pt idx="8">
                  <c:v>734</c:v>
                </c:pt>
                <c:pt idx="9">
                  <c:v>555</c:v>
                </c:pt>
                <c:pt idx="10">
                  <c:v>590</c:v>
                </c:pt>
                <c:pt idx="11">
                  <c:v>560</c:v>
                </c:pt>
                <c:pt idx="12">
                  <c:v>611</c:v>
                </c:pt>
                <c:pt idx="13">
                  <c:v>566</c:v>
                </c:pt>
                <c:pt idx="14">
                  <c:v>714</c:v>
                </c:pt>
                <c:pt idx="15">
                  <c:v>612</c:v>
                </c:pt>
                <c:pt idx="16">
                  <c:v>780</c:v>
                </c:pt>
                <c:pt idx="17">
                  <c:v>658</c:v>
                </c:pt>
                <c:pt idx="18">
                  <c:v>641</c:v>
                </c:pt>
                <c:pt idx="19">
                  <c:v>511</c:v>
                </c:pt>
                <c:pt idx="20">
                  <c:v>566</c:v>
                </c:pt>
                <c:pt idx="21">
                  <c:v>621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D3-491B-B089-4F8CABD6E3C8}"/>
            </c:ext>
          </c:extLst>
        </c:ser>
        <c:ser>
          <c:idx val="2"/>
          <c:order val="2"/>
          <c:tx>
            <c:strRef>
              <c:f>Foglio1!$B$26</c:f>
              <c:strCache>
                <c:ptCount val="1"/>
                <c:pt idx="0">
                  <c:v>Same</c:v>
                </c:pt>
              </c:strCache>
            </c:strRef>
          </c:tx>
          <c:spPr>
            <a:pattFill prst="narHorz">
              <a:fgClr>
                <a:schemeClr val="accent4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>
              <a:noFill/>
            </a:ln>
            <a:effectLst>
              <a:innerShdw blurRad="114300">
                <a:schemeClr val="accent4"/>
              </a:innerShdw>
            </a:effectLst>
          </c:spPr>
          <c:invertIfNegative val="0"/>
          <c:cat>
            <c:numRef>
              <c:f>Foglio1!$C$23:$X$23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Foglio1!$C$26:$X$26</c:f>
              <c:numCache>
                <c:formatCode>General</c:formatCode>
                <c:ptCount val="22"/>
                <c:pt idx="0">
                  <c:v>47</c:v>
                </c:pt>
                <c:pt idx="1">
                  <c:v>125</c:v>
                </c:pt>
                <c:pt idx="2">
                  <c:v>133</c:v>
                </c:pt>
                <c:pt idx="3">
                  <c:v>109</c:v>
                </c:pt>
                <c:pt idx="4">
                  <c:v>85</c:v>
                </c:pt>
                <c:pt idx="5">
                  <c:v>53</c:v>
                </c:pt>
                <c:pt idx="6">
                  <c:v>119</c:v>
                </c:pt>
                <c:pt idx="7">
                  <c:v>72</c:v>
                </c:pt>
                <c:pt idx="8">
                  <c:v>91</c:v>
                </c:pt>
                <c:pt idx="9">
                  <c:v>171</c:v>
                </c:pt>
                <c:pt idx="10">
                  <c:v>122</c:v>
                </c:pt>
                <c:pt idx="11">
                  <c:v>123</c:v>
                </c:pt>
                <c:pt idx="12">
                  <c:v>121</c:v>
                </c:pt>
                <c:pt idx="13">
                  <c:v>96</c:v>
                </c:pt>
                <c:pt idx="14">
                  <c:v>73</c:v>
                </c:pt>
                <c:pt idx="15">
                  <c:v>69</c:v>
                </c:pt>
                <c:pt idx="16">
                  <c:v>79</c:v>
                </c:pt>
                <c:pt idx="17">
                  <c:v>90</c:v>
                </c:pt>
                <c:pt idx="18">
                  <c:v>104</c:v>
                </c:pt>
                <c:pt idx="19">
                  <c:v>82</c:v>
                </c:pt>
                <c:pt idx="20">
                  <c:v>27</c:v>
                </c:pt>
                <c:pt idx="2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D3-491B-B089-4F8CABD6E3C8}"/>
            </c:ext>
          </c:extLst>
        </c:ser>
        <c:ser>
          <c:idx val="3"/>
          <c:order val="3"/>
          <c:tx>
            <c:strRef>
              <c:f>Foglio1!$B$27</c:f>
              <c:strCache>
                <c:ptCount val="1"/>
                <c:pt idx="0">
                  <c:v>Worse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innerShdw blurRad="114300">
                <a:schemeClr val="accent6">
                  <a:lumMod val="60000"/>
                </a:schemeClr>
              </a:innerShdw>
            </a:effectLst>
          </c:spPr>
          <c:invertIfNegative val="0"/>
          <c:cat>
            <c:numRef>
              <c:f>Foglio1!$C$23:$X$23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Foglio1!$C$27:$X$27</c:f>
              <c:numCache>
                <c:formatCode>General</c:formatCode>
                <c:ptCount val="22"/>
                <c:pt idx="0">
                  <c:v>7</c:v>
                </c:pt>
                <c:pt idx="1">
                  <c:v>37</c:v>
                </c:pt>
                <c:pt idx="2">
                  <c:v>38</c:v>
                </c:pt>
                <c:pt idx="3">
                  <c:v>67</c:v>
                </c:pt>
                <c:pt idx="4">
                  <c:v>12</c:v>
                </c:pt>
                <c:pt idx="5">
                  <c:v>19</c:v>
                </c:pt>
                <c:pt idx="6">
                  <c:v>13</c:v>
                </c:pt>
                <c:pt idx="7">
                  <c:v>6</c:v>
                </c:pt>
                <c:pt idx="8">
                  <c:v>1</c:v>
                </c:pt>
                <c:pt idx="9">
                  <c:v>3</c:v>
                </c:pt>
                <c:pt idx="10">
                  <c:v>11</c:v>
                </c:pt>
                <c:pt idx="11">
                  <c:v>5</c:v>
                </c:pt>
                <c:pt idx="12">
                  <c:v>10</c:v>
                </c:pt>
                <c:pt idx="13">
                  <c:v>10</c:v>
                </c:pt>
                <c:pt idx="14">
                  <c:v>11</c:v>
                </c:pt>
                <c:pt idx="15">
                  <c:v>5</c:v>
                </c:pt>
                <c:pt idx="16">
                  <c:v>10</c:v>
                </c:pt>
                <c:pt idx="17">
                  <c:v>17</c:v>
                </c:pt>
                <c:pt idx="18">
                  <c:v>20</c:v>
                </c:pt>
                <c:pt idx="19">
                  <c:v>10</c:v>
                </c:pt>
                <c:pt idx="20">
                  <c:v>18</c:v>
                </c:pt>
                <c:pt idx="2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4D3-491B-B089-4F8CABD6E3C8}"/>
            </c:ext>
          </c:extLst>
        </c:ser>
        <c:ser>
          <c:idx val="4"/>
          <c:order val="4"/>
          <c:tx>
            <c:strRef>
              <c:f>Foglio1!$B$28</c:f>
              <c:strCache>
                <c:ptCount val="1"/>
                <c:pt idx="0">
                  <c:v>Much worse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innerShdw blurRad="114300">
                <a:schemeClr val="accent5">
                  <a:lumMod val="60000"/>
                </a:schemeClr>
              </a:innerShdw>
            </a:effectLst>
          </c:spPr>
          <c:invertIfNegative val="0"/>
          <c:cat>
            <c:numRef>
              <c:f>Foglio1!$C$23:$X$23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Foglio1!$C$28:$X$28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12</c:v>
                </c:pt>
                <c:pt idx="19">
                  <c:v>5</c:v>
                </c:pt>
                <c:pt idx="20">
                  <c:v>2</c:v>
                </c:pt>
                <c:pt idx="2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4D3-491B-B089-4F8CABD6E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7628840"/>
        <c:axId val="217629624"/>
      </c:barChart>
      <c:dateAx>
        <c:axId val="217628840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it-IT"/>
          </a:p>
        </c:txPr>
        <c:crossAx val="217629624"/>
        <c:crosses val="autoZero"/>
        <c:auto val="1"/>
        <c:lblOffset val="100"/>
        <c:baseTimeUnit val="months"/>
      </c:dateAx>
      <c:valAx>
        <c:axId val="21762962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15000"/>
                  <a:lumOff val="85000"/>
                </a:schemeClr>
              </a:solidFill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4800"/>
            </a:pPr>
            <a:endParaRPr lang="it-IT"/>
          </a:p>
        </c:txPr>
        <c:crossAx val="217628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59155174014612"/>
          <c:y val="0.96893431799285956"/>
          <c:w val="0.31124210392144408"/>
          <c:h val="3.1065682007140407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4400"/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4000">
          <a:latin typeface="Arial Black" panose="020B0A04020102020204" pitchFamily="34" charset="0"/>
        </a:defRPr>
      </a:pPr>
      <a:endParaRPr lang="it-IT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177325467907293E-2"/>
          <c:y val="3.7430563871580828E-2"/>
          <c:w val="0.89627110354047335"/>
          <c:h val="0.5869673022470651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Foglio1!$B$195</c:f>
              <c:strCache>
                <c:ptCount val="1"/>
                <c:pt idx="0">
                  <c:v>Increased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Foglio1!$C$194:$X$194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Foglio1!$C$195:$X$195</c:f>
              <c:numCache>
                <c:formatCode>General</c:formatCode>
                <c:ptCount val="22"/>
                <c:pt idx="0">
                  <c:v>20</c:v>
                </c:pt>
                <c:pt idx="1">
                  <c:v>146</c:v>
                </c:pt>
                <c:pt idx="2">
                  <c:v>143</c:v>
                </c:pt>
                <c:pt idx="3">
                  <c:v>155</c:v>
                </c:pt>
                <c:pt idx="4">
                  <c:v>297</c:v>
                </c:pt>
                <c:pt idx="5">
                  <c:v>128</c:v>
                </c:pt>
                <c:pt idx="6">
                  <c:v>121</c:v>
                </c:pt>
                <c:pt idx="7">
                  <c:v>51</c:v>
                </c:pt>
                <c:pt idx="8">
                  <c:v>49</c:v>
                </c:pt>
                <c:pt idx="9">
                  <c:v>54</c:v>
                </c:pt>
                <c:pt idx="10">
                  <c:v>63</c:v>
                </c:pt>
                <c:pt idx="11">
                  <c:v>56</c:v>
                </c:pt>
                <c:pt idx="12">
                  <c:v>59</c:v>
                </c:pt>
                <c:pt idx="13">
                  <c:v>168</c:v>
                </c:pt>
                <c:pt idx="14">
                  <c:v>150</c:v>
                </c:pt>
                <c:pt idx="15">
                  <c:v>123</c:v>
                </c:pt>
                <c:pt idx="16">
                  <c:v>115</c:v>
                </c:pt>
                <c:pt idx="17">
                  <c:v>64</c:v>
                </c:pt>
                <c:pt idx="18">
                  <c:v>75</c:v>
                </c:pt>
                <c:pt idx="19">
                  <c:v>27</c:v>
                </c:pt>
                <c:pt idx="20">
                  <c:v>200</c:v>
                </c:pt>
                <c:pt idx="21">
                  <c:v>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50-4FEB-8F0B-BEA69E18C92B}"/>
            </c:ext>
          </c:extLst>
        </c:ser>
        <c:ser>
          <c:idx val="1"/>
          <c:order val="1"/>
          <c:tx>
            <c:strRef>
              <c:f>Foglio1!$B$196</c:f>
              <c:strCache>
                <c:ptCount val="1"/>
                <c:pt idx="0">
                  <c:v>Decreased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Foglio1!$C$194:$X$194</c:f>
              <c:numCache>
                <c:formatCode>[$-409]mmm\-yy;@</c:formatCode>
                <c:ptCount val="22"/>
                <c:pt idx="0">
                  <c:v>43952</c:v>
                </c:pt>
                <c:pt idx="1">
                  <c:v>43983</c:v>
                </c:pt>
                <c:pt idx="2">
                  <c:v>44013</c:v>
                </c:pt>
                <c:pt idx="3">
                  <c:v>44044</c:v>
                </c:pt>
                <c:pt idx="4">
                  <c:v>44075</c:v>
                </c:pt>
                <c:pt idx="5">
                  <c:v>44105</c:v>
                </c:pt>
                <c:pt idx="6">
                  <c:v>44136</c:v>
                </c:pt>
                <c:pt idx="7">
                  <c:v>44166</c:v>
                </c:pt>
                <c:pt idx="8">
                  <c:v>44197</c:v>
                </c:pt>
                <c:pt idx="9">
                  <c:v>44228</c:v>
                </c:pt>
                <c:pt idx="10">
                  <c:v>44256</c:v>
                </c:pt>
                <c:pt idx="11">
                  <c:v>44287</c:v>
                </c:pt>
                <c:pt idx="12">
                  <c:v>44317</c:v>
                </c:pt>
                <c:pt idx="13">
                  <c:v>44348</c:v>
                </c:pt>
                <c:pt idx="14">
                  <c:v>44378</c:v>
                </c:pt>
                <c:pt idx="15">
                  <c:v>44409</c:v>
                </c:pt>
                <c:pt idx="16">
                  <c:v>44440</c:v>
                </c:pt>
                <c:pt idx="17">
                  <c:v>44470</c:v>
                </c:pt>
                <c:pt idx="18">
                  <c:v>44501</c:v>
                </c:pt>
                <c:pt idx="19">
                  <c:v>44531</c:v>
                </c:pt>
                <c:pt idx="20">
                  <c:v>44562</c:v>
                </c:pt>
                <c:pt idx="21">
                  <c:v>44593</c:v>
                </c:pt>
              </c:numCache>
            </c:numRef>
          </c:cat>
          <c:val>
            <c:numRef>
              <c:f>Foglio1!$C$196:$X$196</c:f>
              <c:numCache>
                <c:formatCode>General</c:formatCode>
                <c:ptCount val="22"/>
                <c:pt idx="0">
                  <c:v>186</c:v>
                </c:pt>
                <c:pt idx="1">
                  <c:v>747</c:v>
                </c:pt>
                <c:pt idx="2">
                  <c:v>847</c:v>
                </c:pt>
                <c:pt idx="3">
                  <c:v>1206</c:v>
                </c:pt>
                <c:pt idx="4">
                  <c:v>1156</c:v>
                </c:pt>
                <c:pt idx="5">
                  <c:v>1809</c:v>
                </c:pt>
                <c:pt idx="6">
                  <c:v>1979</c:v>
                </c:pt>
                <c:pt idx="7">
                  <c:v>1604</c:v>
                </c:pt>
                <c:pt idx="8">
                  <c:v>1662</c:v>
                </c:pt>
                <c:pt idx="9">
                  <c:v>1648</c:v>
                </c:pt>
                <c:pt idx="10">
                  <c:v>1812</c:v>
                </c:pt>
                <c:pt idx="11">
                  <c:v>1764</c:v>
                </c:pt>
                <c:pt idx="12">
                  <c:v>1857</c:v>
                </c:pt>
                <c:pt idx="13">
                  <c:v>1114</c:v>
                </c:pt>
                <c:pt idx="14">
                  <c:v>1477</c:v>
                </c:pt>
                <c:pt idx="15">
                  <c:v>1256</c:v>
                </c:pt>
                <c:pt idx="16">
                  <c:v>1285</c:v>
                </c:pt>
                <c:pt idx="17">
                  <c:v>1347</c:v>
                </c:pt>
                <c:pt idx="18">
                  <c:v>1211</c:v>
                </c:pt>
                <c:pt idx="19">
                  <c:v>1130</c:v>
                </c:pt>
                <c:pt idx="20">
                  <c:v>1032</c:v>
                </c:pt>
                <c:pt idx="21">
                  <c:v>1158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50-4FEB-8F0B-BEA69E18C9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0187496"/>
        <c:axId val="220192592"/>
      </c:barChart>
      <c:dateAx>
        <c:axId val="220187496"/>
        <c:scaling>
          <c:orientation val="minMax"/>
        </c:scaling>
        <c:delete val="0"/>
        <c:axPos val="b"/>
        <c:numFmt formatCode="[$-409]mmm\-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4800">
                <a:latin typeface="Arial Black" panose="020B0A04020102020204" pitchFamily="34" charset="0"/>
              </a:defRPr>
            </a:pPr>
            <a:endParaRPr lang="it-IT"/>
          </a:p>
        </c:txPr>
        <c:crossAx val="220192592"/>
        <c:crosses val="autoZero"/>
        <c:auto val="1"/>
        <c:lblOffset val="100"/>
        <c:baseTimeUnit val="months"/>
      </c:dateAx>
      <c:valAx>
        <c:axId val="220192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 sz="4800">
                <a:latin typeface="Arial Black" panose="020B0A04020102020204" pitchFamily="34" charset="0"/>
              </a:defRPr>
            </a:pPr>
            <a:endParaRPr lang="it-IT"/>
          </a:p>
        </c:txPr>
        <c:crossAx val="220187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vert="horz"/>
          <a:lstStyle/>
          <a:p>
            <a:pPr>
              <a:defRPr sz="4800">
                <a:latin typeface="Arial Black" panose="020B0A04020102020204" pitchFamily="34" charset="0"/>
              </a:defRPr>
            </a:pPr>
            <a:endParaRPr lang="it-IT"/>
          </a:p>
        </c:txPr>
      </c:legendEntry>
      <c:legendEntry>
        <c:idx val="1"/>
        <c:txPr>
          <a:bodyPr rot="0" vert="horz"/>
          <a:lstStyle/>
          <a:p>
            <a:pPr>
              <a:defRPr lang="en-US" sz="4800" b="0" i="0" u="none" strike="noStrike" kern="1200" baseline="0">
                <a:solidFill>
                  <a:schemeClr val="tx1"/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it-IT"/>
          </a:p>
        </c:txPr>
      </c:legendEntry>
      <c:layout>
        <c:manualLayout>
          <c:xMode val="edge"/>
          <c:yMode val="edge"/>
          <c:x val="0.39116706385821109"/>
          <c:y val="0.77661860544012962"/>
          <c:w val="0.27284677086104714"/>
          <c:h val="0.1795624148440791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2000">
              <a:latin typeface="Arial Black" panose="020B0A040201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it-IT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E3673CC-AE7A-43F5-9161-5A37363F9B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BCEE67-61CE-4FE6-9722-858E032D1F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AAF7C-D7BB-41E5-BFC4-C2C7B1397DDA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D8F646-350F-476C-A51F-F61D57DAB3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976649-C481-4728-B63E-86424BA9B7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B2EB6-B5E8-4EA0-AD09-3ADC3AFDB57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942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0" y="4713925"/>
            <a:ext cx="38404800" cy="10027920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15128560"/>
            <a:ext cx="38404800" cy="6954200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9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9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644580" y="1533525"/>
            <a:ext cx="11041380" cy="2440972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0440" y="1533525"/>
            <a:ext cx="32484060" cy="2440972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18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770" y="7180902"/>
            <a:ext cx="44165520" cy="11981495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93770" y="19275747"/>
            <a:ext cx="44165520" cy="6300785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>
                    <a:tint val="75000"/>
                  </a:schemeClr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0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0440" y="7667625"/>
            <a:ext cx="21762720" cy="1827562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923240" y="7667625"/>
            <a:ext cx="21762720" cy="1827562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19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0" y="1533527"/>
            <a:ext cx="44165520" cy="556736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7112" y="7060885"/>
            <a:ext cx="21662705" cy="3460430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112" y="10521315"/>
            <a:ext cx="21662705" cy="1547527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923240" y="7060885"/>
            <a:ext cx="21769390" cy="3460430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5923240" y="10521315"/>
            <a:ext cx="21769390" cy="15475270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57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45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8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1920240"/>
            <a:ext cx="16515395" cy="67208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69390" y="4147187"/>
            <a:ext cx="25923240" cy="20469225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8641080"/>
            <a:ext cx="16515395" cy="1600867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64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7112" y="1920240"/>
            <a:ext cx="16515395" cy="672084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769390" y="4147187"/>
            <a:ext cx="25923240" cy="20469225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7112" y="8641080"/>
            <a:ext cx="16515395" cy="16008670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7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0440" y="1533527"/>
            <a:ext cx="44165520" cy="5567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0440" y="7667625"/>
            <a:ext cx="44165520" cy="18275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044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85F5F-76E1-46CD-B4AF-C8C52C09B356}" type="datetimeFigureOut">
              <a:rPr lang="en-US" smtClean="0"/>
              <a:t>8/11/2022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62120" y="26696672"/>
            <a:ext cx="1728216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164520" y="26696672"/>
            <a:ext cx="11521440" cy="153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CF363-2B1B-437D-8CE5-EE82C45497E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99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Sudan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1292922" y="6026043"/>
            <a:ext cx="48620556" cy="18097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6000" b="1" dirty="0">
                <a:latin typeface="Arial Black" panose="020B0A04020102020204" pitchFamily="34" charset="0"/>
              </a:rPr>
              <a:t>According to South Sudan Ministry of Health, </a:t>
            </a:r>
            <a:r>
              <a:rPr lang="en-US" sz="6000" dirty="0">
                <a:latin typeface="Arial Black" panose="020B0A04020102020204" pitchFamily="34" charset="0"/>
              </a:rPr>
              <a:t>the</a:t>
            </a:r>
            <a:r>
              <a:rPr lang="en-US" sz="6000" b="1" dirty="0">
                <a:latin typeface="Arial Black" panose="020B0A04020102020204" pitchFamily="34" charset="0"/>
              </a:rPr>
              <a:t> </a:t>
            </a:r>
            <a:r>
              <a:rPr lang="en-US" sz="6000" dirty="0">
                <a:latin typeface="Arial Black" panose="020B0A04020102020204" pitchFamily="34" charset="0"/>
              </a:rPr>
              <a:t>54% of Epilepsy cases accessing OPD services in South Sudan are reported by these counties (2020).  </a:t>
            </a:r>
            <a:endParaRPr lang="it-IT" sz="6000" dirty="0">
              <a:latin typeface="Arial Black" panose="020B0A04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6000" dirty="0">
                <a:latin typeface="Arial Black" panose="020B0A04020102020204" pitchFamily="34" charset="0"/>
              </a:rPr>
              <a:t>It is estimated that there are at least 10,000 neglected cases of suspected epilepsy/NS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 State. </a:t>
            </a:r>
            <a:endParaRPr lang="it-IT" sz="6000" dirty="0">
              <a:latin typeface="Arial Black" panose="020B0A040201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6000" dirty="0"/>
          </a:p>
          <a:p>
            <a:pPr algn="just">
              <a:lnSpc>
                <a:spcPct val="150000"/>
              </a:lnSpc>
            </a:pPr>
            <a:r>
              <a:rPr lang="en-US" sz="6000" dirty="0">
                <a:latin typeface="Arial Black" panose="020B0A04020102020204" pitchFamily="34" charset="0"/>
              </a:rPr>
              <a:t>The </a:t>
            </a:r>
            <a:r>
              <a:rPr lang="en-US" sz="6000" b="1" dirty="0">
                <a:solidFill>
                  <a:srgbClr val="00B0F0"/>
                </a:solidFill>
                <a:latin typeface="Arial Black" panose="020B0A04020102020204" pitchFamily="34" charset="0"/>
              </a:rPr>
              <a:t>“Nodding Syndrome Alliance (NSA)” </a:t>
            </a:r>
            <a:r>
              <a:rPr lang="en-US" sz="6000" dirty="0">
                <a:latin typeface="Arial Black" panose="020B0A04020102020204" pitchFamily="34" charset="0"/>
              </a:rPr>
              <a:t>has been created to answer to such situation, within the framework of a 3-year intervention, funded by the Italian Agency for Development Cooperation  and led by </a:t>
            </a:r>
            <a:r>
              <a:rPr lang="en-US" sz="6000" dirty="0" err="1">
                <a:latin typeface="Arial Black" panose="020B0A04020102020204" pitchFamily="34" charset="0"/>
              </a:rPr>
              <a:t>Amref</a:t>
            </a:r>
            <a:r>
              <a:rPr lang="en-US" sz="6000" dirty="0">
                <a:latin typeface="Arial Black" panose="020B0A04020102020204" pitchFamily="34" charset="0"/>
              </a:rPr>
              <a:t> Health Africa (AMREF), in collaboration with the NGOs Doctors with Africa CUAMM, OVCI la Nostra </a:t>
            </a:r>
            <a:r>
              <a:rPr lang="en-US" sz="6000" dirty="0" err="1">
                <a:latin typeface="Arial Black" panose="020B0A04020102020204" pitchFamily="34" charset="0"/>
              </a:rPr>
              <a:t>Famiglia</a:t>
            </a:r>
            <a:r>
              <a:rPr lang="en-US" sz="6000" dirty="0">
                <a:latin typeface="Arial Black" panose="020B0A04020102020204" pitchFamily="34" charset="0"/>
              </a:rPr>
              <a:t>, Light for the World and Sudan Evangelical Mission (SEM). This consortium aims to provide a pioneering and integrated response to address the needs of communities affected by Nodding Syndrome (NS) and epilepsy in three Counties of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 State.</a:t>
            </a:r>
          </a:p>
          <a:p>
            <a:pPr algn="just">
              <a:lnSpc>
                <a:spcPct val="150000"/>
              </a:lnSpc>
            </a:pPr>
            <a:endParaRPr lang="en-US" sz="6000" dirty="0">
              <a:latin typeface="Arial Black" panose="020B0A040201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6000" b="1" dirty="0">
              <a:solidFill>
                <a:srgbClr val="212529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6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>
              <a:latin typeface="Arial Black" panose="020B0A040201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133856" y="4100204"/>
            <a:ext cx="48938688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7200" b="1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395897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40"/>
          <p:cNvSpPr txBox="1">
            <a:spLocks noGrp="1"/>
          </p:cNvSpPr>
          <p:nvPr>
            <p:ph idx="1"/>
          </p:nvPr>
        </p:nvSpPr>
        <p:spPr>
          <a:xfrm>
            <a:off x="968188" y="7691718"/>
            <a:ext cx="47548800" cy="1505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7200" dirty="0">
                <a:latin typeface="Arial Black" panose="020B0A04020102020204" pitchFamily="34" charset="0"/>
              </a:rPr>
              <a:t>To </a:t>
            </a:r>
            <a:r>
              <a:rPr lang="it-IT" sz="7200" dirty="0" err="1">
                <a:latin typeface="Arial Black" panose="020B0A04020102020204" pitchFamily="34" charset="0"/>
              </a:rPr>
              <a:t>address</a:t>
            </a:r>
            <a:r>
              <a:rPr lang="it-IT" sz="7200" dirty="0">
                <a:latin typeface="Arial Black" panose="020B0A04020102020204" pitchFamily="34" charset="0"/>
              </a:rPr>
              <a:t> the social and cultural </a:t>
            </a:r>
            <a:r>
              <a:rPr lang="it-IT" sz="7200" dirty="0" err="1">
                <a:latin typeface="Arial Black" panose="020B0A04020102020204" pitchFamily="34" charset="0"/>
              </a:rPr>
              <a:t>factors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affecting</a:t>
            </a:r>
            <a:r>
              <a:rPr lang="it-IT" sz="7200" dirty="0">
                <a:latin typeface="Arial Black" panose="020B0A04020102020204" pitchFamily="34" charset="0"/>
              </a:rPr>
              <a:t> demand/access/</a:t>
            </a:r>
            <a:r>
              <a:rPr lang="it-IT" sz="7200" dirty="0" err="1">
                <a:latin typeface="Arial Black" panose="020B0A04020102020204" pitchFamily="34" charset="0"/>
              </a:rPr>
              <a:t>utilization</a:t>
            </a:r>
            <a:r>
              <a:rPr lang="it-IT" sz="7200" dirty="0">
                <a:latin typeface="Arial Black" panose="020B0A04020102020204" pitchFamily="34" charset="0"/>
              </a:rPr>
              <a:t> of services for NS and OFE, the project </a:t>
            </a:r>
            <a:r>
              <a:rPr lang="it-IT" sz="7200" dirty="0" err="1">
                <a:latin typeface="Arial Black" panose="020B0A04020102020204" pitchFamily="34" charset="0"/>
              </a:rPr>
              <a:t>includes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b="1" dirty="0">
                <a:latin typeface="Arial Black" panose="020B0A04020102020204" pitchFamily="34" charset="0"/>
              </a:rPr>
              <a:t>community </a:t>
            </a:r>
            <a:r>
              <a:rPr lang="it-IT" sz="7200" b="1" dirty="0" err="1">
                <a:latin typeface="Arial Black" panose="020B0A04020102020204" pitchFamily="34" charset="0"/>
              </a:rPr>
              <a:t>based</a:t>
            </a:r>
            <a:r>
              <a:rPr lang="it-IT" sz="7200" b="1" dirty="0">
                <a:latin typeface="Arial Black" panose="020B0A04020102020204" pitchFamily="34" charset="0"/>
              </a:rPr>
              <a:t> </a:t>
            </a:r>
            <a:r>
              <a:rPr lang="it-IT" sz="7200" b="1" dirty="0" err="1">
                <a:latin typeface="Arial Black" panose="020B0A04020102020204" pitchFamily="34" charset="0"/>
              </a:rPr>
              <a:t>initiatives</a:t>
            </a:r>
            <a:r>
              <a:rPr lang="it-IT" sz="7200" b="1" dirty="0">
                <a:latin typeface="Arial Black" panose="020B0A04020102020204" pitchFamily="34" charset="0"/>
              </a:rPr>
              <a:t> </a:t>
            </a:r>
            <a:r>
              <a:rPr lang="it-IT" sz="7200" dirty="0">
                <a:latin typeface="Arial Black" panose="020B0A04020102020204" pitchFamily="34" charset="0"/>
              </a:rPr>
              <a:t>for </a:t>
            </a:r>
            <a:r>
              <a:rPr lang="it-IT" sz="7200" dirty="0" err="1">
                <a:latin typeface="Arial Black" panose="020B0A04020102020204" pitchFamily="34" charset="0"/>
              </a:rPr>
              <a:t>suspected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cases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identification</a:t>
            </a:r>
            <a:r>
              <a:rPr lang="it-IT" sz="7200" dirty="0">
                <a:latin typeface="Arial Black" panose="020B0A04020102020204" pitchFamily="34" charset="0"/>
              </a:rPr>
              <a:t> and </a:t>
            </a:r>
            <a:r>
              <a:rPr lang="it-IT" sz="7200" dirty="0" err="1">
                <a:latin typeface="Arial Black" panose="020B0A04020102020204" pitchFamily="34" charset="0"/>
              </a:rPr>
              <a:t>referral</a:t>
            </a:r>
            <a:r>
              <a:rPr lang="it-IT" sz="7200" dirty="0">
                <a:latin typeface="Arial Black" panose="020B0A04020102020204" pitchFamily="34" charset="0"/>
              </a:rPr>
              <a:t> and for </a:t>
            </a:r>
            <a:r>
              <a:rPr lang="it-IT" sz="7200" dirty="0" err="1">
                <a:latin typeface="Arial Black" panose="020B0A04020102020204" pitchFamily="34" charset="0"/>
              </a:rPr>
              <a:t>patients</a:t>
            </a:r>
            <a:r>
              <a:rPr lang="it-IT" sz="7200" dirty="0">
                <a:latin typeface="Arial Black" panose="020B0A04020102020204" pitchFamily="34" charset="0"/>
              </a:rPr>
              <a:t> follow up and support. </a:t>
            </a:r>
            <a:r>
              <a:rPr lang="it-IT" sz="7200" dirty="0" err="1">
                <a:latin typeface="Arial Black" panose="020B0A04020102020204" pitchFamily="34" charset="0"/>
              </a:rPr>
              <a:t>Although</a:t>
            </a:r>
            <a:r>
              <a:rPr lang="it-IT" sz="7200" dirty="0">
                <a:latin typeface="Arial Black" panose="020B0A04020102020204" pitchFamily="34" charset="0"/>
              </a:rPr>
              <a:t> the </a:t>
            </a:r>
            <a:r>
              <a:rPr lang="it-IT" sz="7200" dirty="0" err="1">
                <a:latin typeface="Arial Black" panose="020B0A04020102020204" pitchFamily="34" charset="0"/>
              </a:rPr>
              <a:t>decision</a:t>
            </a:r>
            <a:r>
              <a:rPr lang="it-IT" sz="7200" dirty="0">
                <a:latin typeface="Arial Black" panose="020B0A04020102020204" pitchFamily="34" charset="0"/>
              </a:rPr>
              <a:t> to </a:t>
            </a:r>
            <a:r>
              <a:rPr lang="it-IT" sz="7200" dirty="0" err="1">
                <a:latin typeface="Arial Black" panose="020B0A04020102020204" pitchFamily="34" charset="0"/>
              </a:rPr>
              <a:t>access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services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is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still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depending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mainly</a:t>
            </a:r>
            <a:r>
              <a:rPr lang="it-IT" sz="7200" dirty="0">
                <a:latin typeface="Arial Black" panose="020B0A04020102020204" pitchFamily="34" charset="0"/>
              </a:rPr>
              <a:t> on family </a:t>
            </a:r>
            <a:r>
              <a:rPr lang="it-IT" sz="7200" dirty="0" err="1">
                <a:latin typeface="Arial Black" panose="020B0A04020102020204" pitchFamily="34" charset="0"/>
              </a:rPr>
              <a:t>initiative</a:t>
            </a:r>
            <a:r>
              <a:rPr lang="it-IT" sz="7200" dirty="0">
                <a:latin typeface="Arial Black" panose="020B0A04020102020204" pitchFamily="34" charset="0"/>
              </a:rPr>
              <a:t> (</a:t>
            </a:r>
            <a:r>
              <a:rPr lang="it-IT" sz="7200" dirty="0" err="1">
                <a:latin typeface="Arial Black" panose="020B0A04020102020204" pitchFamily="34" charset="0"/>
              </a:rPr>
              <a:t>about</a:t>
            </a:r>
            <a:r>
              <a:rPr lang="it-IT" sz="7200" dirty="0">
                <a:latin typeface="Arial Black" panose="020B0A04020102020204" pitchFamily="34" charset="0"/>
              </a:rPr>
              <a:t> 60%), community </a:t>
            </a:r>
            <a:r>
              <a:rPr lang="it-IT" sz="7200" dirty="0" err="1">
                <a:latin typeface="Arial Black" panose="020B0A04020102020204" pitchFamily="34" charset="0"/>
              </a:rPr>
              <a:t>volunteers</a:t>
            </a:r>
            <a:r>
              <a:rPr lang="it-IT" sz="7200" dirty="0">
                <a:latin typeface="Arial Black" panose="020B0A04020102020204" pitchFamily="34" charset="0"/>
              </a:rPr>
              <a:t> are </a:t>
            </a:r>
            <a:r>
              <a:rPr lang="it-IT" sz="7200" dirty="0" err="1">
                <a:latin typeface="Arial Black" panose="020B0A04020102020204" pitchFamily="34" charset="0"/>
              </a:rPr>
              <a:t>accountable</a:t>
            </a:r>
            <a:r>
              <a:rPr lang="it-IT" sz="7200" dirty="0">
                <a:latin typeface="Arial Black" panose="020B0A04020102020204" pitchFamily="34" charset="0"/>
              </a:rPr>
              <a:t> for </a:t>
            </a:r>
            <a:r>
              <a:rPr lang="it-IT" sz="7200" dirty="0" err="1">
                <a:latin typeface="Arial Black" panose="020B0A04020102020204" pitchFamily="34" charset="0"/>
              </a:rPr>
              <a:t>about</a:t>
            </a:r>
            <a:r>
              <a:rPr lang="it-IT" sz="7200" dirty="0">
                <a:latin typeface="Arial Black" panose="020B0A04020102020204" pitchFamily="34" charset="0"/>
              </a:rPr>
              <a:t> the 30% of </a:t>
            </a:r>
            <a:r>
              <a:rPr lang="it-IT" sz="7200" dirty="0" err="1">
                <a:latin typeface="Arial Black" panose="020B0A04020102020204" pitchFamily="34" charset="0"/>
              </a:rPr>
              <a:t>patients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who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started</a:t>
            </a:r>
            <a:r>
              <a:rPr lang="it-IT" sz="7200" dirty="0">
                <a:latin typeface="Arial Black" panose="020B0A04020102020204" pitchFamily="34" charset="0"/>
              </a:rPr>
              <a:t> the treatment and </a:t>
            </a:r>
            <a:r>
              <a:rPr lang="it-IT" sz="7200" dirty="0" err="1">
                <a:latin typeface="Arial Black" panose="020B0A04020102020204" pitchFamily="34" charset="0"/>
              </a:rPr>
              <a:t>their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follow</a:t>
            </a:r>
            <a:r>
              <a:rPr lang="it-IT" sz="7200" dirty="0">
                <a:latin typeface="Arial Black" panose="020B0A04020102020204" pitchFamily="34" charset="0"/>
              </a:rPr>
              <a:t> up (1001). On top of them, community volunteers are following up 51% of new patients who had been referred to the clinics because of relatives decision (1061 over 2064). At the moment, community </a:t>
            </a:r>
            <a:r>
              <a:rPr lang="it-IT" sz="7200" dirty="0" err="1">
                <a:latin typeface="Arial Black" panose="020B0A04020102020204" pitchFamily="34" charset="0"/>
              </a:rPr>
              <a:t>volunteers</a:t>
            </a:r>
            <a:r>
              <a:rPr lang="it-IT" sz="7200" dirty="0">
                <a:latin typeface="Arial Black" panose="020B0A04020102020204" pitchFamily="34" charset="0"/>
              </a:rPr>
              <a:t> are </a:t>
            </a:r>
            <a:r>
              <a:rPr lang="it-IT" sz="7200" dirty="0" err="1">
                <a:latin typeface="Arial Black" panose="020B0A04020102020204" pitchFamily="34" charset="0"/>
              </a:rPr>
              <a:t>therefore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following</a:t>
            </a:r>
            <a:r>
              <a:rPr lang="it-IT" sz="7200" dirty="0">
                <a:latin typeface="Arial Black" panose="020B0A04020102020204" pitchFamily="34" charset="0"/>
              </a:rPr>
              <a:t> up 2062 </a:t>
            </a:r>
            <a:r>
              <a:rPr lang="it-IT" sz="7200" dirty="0" err="1">
                <a:latin typeface="Arial Black" panose="020B0A04020102020204" pitchFamily="34" charset="0"/>
              </a:rPr>
              <a:t>people</a:t>
            </a:r>
            <a:r>
              <a:rPr lang="it-IT" sz="7200" dirty="0">
                <a:latin typeface="Arial Black" panose="020B0A04020102020204" pitchFamily="34" charset="0"/>
              </a:rPr>
              <a:t> (58% of </a:t>
            </a:r>
            <a:r>
              <a:rPr lang="it-IT" sz="7200" dirty="0" err="1">
                <a:latin typeface="Arial Black" panose="020B0A04020102020204" pitchFamily="34" charset="0"/>
              </a:rPr>
              <a:t>all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reported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patients</a:t>
            </a:r>
            <a:r>
              <a:rPr lang="it-IT" sz="7200" dirty="0">
                <a:latin typeface="Arial Black" panose="020B0A04020102020204" pitchFamily="34" charset="0"/>
              </a:rPr>
              <a:t>).</a:t>
            </a:r>
          </a:p>
        </p:txBody>
      </p: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6488" y="5062840"/>
            <a:ext cx="44165520" cy="940731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 defTabSz="457200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OUTCOMES (2)</a:t>
            </a:r>
          </a:p>
        </p:txBody>
      </p:sp>
      <p:sp>
        <p:nvSpPr>
          <p:cNvPr id="6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</a:t>
            </a:r>
            <a:r>
              <a:rPr lang="en-US" sz="6000" b="1" dirty="0">
                <a:latin typeface="Arial Black" panose="020B0A04020102020204" pitchFamily="34" charset="0"/>
              </a:rPr>
              <a:t>Sudan</a:t>
            </a:r>
            <a:endParaRPr lang="it-IT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759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Sudan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172250" y="4105943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500" dirty="0">
                <a:solidFill>
                  <a:schemeClr val="tx1"/>
                </a:solidFill>
                <a:latin typeface="Arial Black" panose="020B0A04020102020204" pitchFamily="34" charset="0"/>
              </a:rPr>
              <a:t>CONCLUSION</a:t>
            </a:r>
          </a:p>
        </p:txBody>
      </p:sp>
      <p:sp>
        <p:nvSpPr>
          <p:cNvPr id="2" name="Rettangolo 1"/>
          <p:cNvSpPr/>
          <p:nvPr/>
        </p:nvSpPr>
        <p:spPr>
          <a:xfrm>
            <a:off x="1172250" y="5222483"/>
            <a:ext cx="47813464" cy="25799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Relevance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feasibility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bridging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treatment gap for NS/OFE in South Sudan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confirmed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the end of July 2022, the number of patients under treatment has further increased, reaching 3423 </a:t>
            </a:r>
            <a:r>
              <a:rPr lang="en-US" sz="6600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1374 for </a:t>
            </a:r>
            <a:r>
              <a:rPr lang="en-US" sz="6600" dirty="0" err="1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Maridi</a:t>
            </a:r>
            <a:r>
              <a:rPr lang="en-US" sz="6600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6600" dirty="0">
              <a:solidFill>
                <a:srgbClr val="FF0000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6600" b="1" dirty="0" err="1">
                <a:solidFill>
                  <a:srgbClr val="00B0F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Further</a:t>
            </a:r>
            <a:r>
              <a:rPr lang="it-IT" sz="6600" b="1" dirty="0">
                <a:solidFill>
                  <a:srgbClr val="00B0F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b="1" dirty="0" err="1">
                <a:solidFill>
                  <a:srgbClr val="00B0F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analyzes</a:t>
            </a:r>
            <a:r>
              <a:rPr lang="it-IT" sz="6600" b="1" dirty="0">
                <a:solidFill>
                  <a:srgbClr val="00B0F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shall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target: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community networks’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contribution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demand for and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adherence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treatment, 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rational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effective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 of anti-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seizure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drugs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residence,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 clinical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characteristics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6600" b="1" dirty="0">
                <a:solidFill>
                  <a:srgbClr val="00B0F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Challenges</a:t>
            </a:r>
            <a:r>
              <a:rPr lang="it-IT" sz="6600" b="1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Inadequate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-service training on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epilepsy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diagnosis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treament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for/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among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Clinical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Officers</a:t>
            </a: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Accuracy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diagnoses</a:t>
            </a: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Compliance with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recommended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treatments (by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clinicians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by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Adherence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treatment by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reflected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the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recorded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defaulting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rates)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staff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retention</a:t>
            </a: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Significant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workload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making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difficult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use the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same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clinical staff to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</a:t>
            </a:r>
            <a:r>
              <a:rPr lang="it-IT" sz="6600" dirty="0">
                <a:solidFill>
                  <a:srgbClr val="21252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it-IT" sz="6600" dirty="0" err="1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conditions</a:t>
            </a: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Availability of anti-seizure drugs (insufficient supply through standard channels)</a:t>
            </a: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it-IT" sz="6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Absence of nutritional support for patients with NS/OFE presenting MAM or SAM.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6600" dirty="0">
              <a:solidFill>
                <a:srgbClr val="212529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0" indent="-11430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it-IT" sz="6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269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9600" dirty="0">
                <a:latin typeface="Arial Black" panose="020B0A04020102020204" pitchFamily="34" charset="0"/>
              </a:rPr>
              <a:t>The 3-year comprehensive intervention aims at increasing community resilience towards NS/OFE through identification, referral, and treatment as well as socio-economic inclusion of people with NS/OFE.  Doctors with Africa CUAMM has been in charge of setting up and run </a:t>
            </a:r>
            <a:r>
              <a:rPr lang="en-US" sz="9600" b="1" dirty="0">
                <a:solidFill>
                  <a:srgbClr val="00B0F0"/>
                </a:solidFill>
                <a:latin typeface="Arial Black" panose="020B0A04020102020204" pitchFamily="34" charset="0"/>
              </a:rPr>
              <a:t>3 Clinics for the diagnosis and treatment of NS and OFE</a:t>
            </a:r>
            <a:r>
              <a:rPr lang="en-US" sz="9600" b="1" dirty="0">
                <a:latin typeface="Arial Black" panose="020B0A04020102020204" pitchFamily="34" charset="0"/>
              </a:rPr>
              <a:t>, </a:t>
            </a:r>
            <a:r>
              <a:rPr lang="en-US" sz="9600" dirty="0">
                <a:latin typeface="Arial Black" panose="020B0A04020102020204" pitchFamily="34" charset="0"/>
              </a:rPr>
              <a:t>integrated into the routine package of services of </a:t>
            </a:r>
            <a:r>
              <a:rPr lang="en-US" sz="9600" dirty="0" err="1">
                <a:latin typeface="Arial Black" panose="020B0A04020102020204" pitchFamily="34" charset="0"/>
              </a:rPr>
              <a:t>Maridi</a:t>
            </a:r>
            <a:r>
              <a:rPr lang="en-US" sz="9600" dirty="0">
                <a:latin typeface="Arial Black" panose="020B0A04020102020204" pitchFamily="34" charset="0"/>
              </a:rPr>
              <a:t> Hospital (</a:t>
            </a:r>
            <a:r>
              <a:rPr lang="en-US" sz="9600" dirty="0" err="1">
                <a:latin typeface="Arial Black" panose="020B0A04020102020204" pitchFamily="34" charset="0"/>
              </a:rPr>
              <a:t>Maridi</a:t>
            </a:r>
            <a:r>
              <a:rPr lang="en-US" sz="9600" dirty="0">
                <a:latin typeface="Arial Black" panose="020B0A04020102020204" pitchFamily="34" charset="0"/>
              </a:rPr>
              <a:t> County), </a:t>
            </a:r>
            <a:r>
              <a:rPr lang="en-US" sz="9600" dirty="0" err="1">
                <a:latin typeface="Arial Black" panose="020B0A04020102020204" pitchFamily="34" charset="0"/>
              </a:rPr>
              <a:t>Lui</a:t>
            </a:r>
            <a:r>
              <a:rPr lang="en-US" sz="9600" dirty="0">
                <a:latin typeface="Arial Black" panose="020B0A04020102020204" pitchFamily="34" charset="0"/>
              </a:rPr>
              <a:t> Hospital (</a:t>
            </a:r>
            <a:r>
              <a:rPr lang="en-US" sz="9600" dirty="0" err="1">
                <a:latin typeface="Arial Black" panose="020B0A04020102020204" pitchFamily="34" charset="0"/>
              </a:rPr>
              <a:t>Mundri</a:t>
            </a:r>
            <a:r>
              <a:rPr lang="en-US" sz="9600" dirty="0">
                <a:latin typeface="Arial Black" panose="020B0A04020102020204" pitchFamily="34" charset="0"/>
              </a:rPr>
              <a:t> East County) and </a:t>
            </a:r>
            <a:r>
              <a:rPr lang="en-US" sz="9600" dirty="0" err="1">
                <a:latin typeface="Arial Black" panose="020B0A04020102020204" pitchFamily="34" charset="0"/>
              </a:rPr>
              <a:t>Mundri</a:t>
            </a:r>
            <a:r>
              <a:rPr lang="en-US" sz="9600" dirty="0">
                <a:latin typeface="Arial Black" panose="020B0A04020102020204" pitchFamily="34" charset="0"/>
              </a:rPr>
              <a:t> PHCC (</a:t>
            </a:r>
            <a:r>
              <a:rPr lang="en-US" sz="9600" dirty="0" err="1">
                <a:latin typeface="Arial Black" panose="020B0A04020102020204" pitchFamily="34" charset="0"/>
              </a:rPr>
              <a:t>Mundri</a:t>
            </a:r>
            <a:r>
              <a:rPr lang="en-US" sz="9600" dirty="0">
                <a:latin typeface="Arial Black" panose="020B0A04020102020204" pitchFamily="34" charset="0"/>
              </a:rPr>
              <a:t> West County).</a:t>
            </a:r>
          </a:p>
          <a:p>
            <a:pPr algn="just">
              <a:lnSpc>
                <a:spcPct val="150000"/>
              </a:lnSpc>
            </a:pPr>
            <a:endParaRPr lang="en-US" sz="9600" dirty="0">
              <a:latin typeface="Arial Black" panose="020B0A040201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sz="9600" b="1" i="1" u="sng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February 2022</a:t>
            </a:r>
            <a:r>
              <a:rPr lang="it-IT" sz="9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22 months since inception, the clinics had enrolled and followed up </a:t>
            </a:r>
            <a:r>
              <a:rPr lang="it-IT" sz="9600" b="1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3357 patients</a:t>
            </a:r>
            <a:r>
              <a:rPr lang="it-IT" sz="9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9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Their data have been extracted from the clinics’ registers and entered in a dedicated </a:t>
            </a:r>
            <a:r>
              <a:rPr lang="en-US" sz="9600" b="1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database</a:t>
            </a:r>
            <a:r>
              <a:rPr lang="en-US" sz="9600" dirty="0">
                <a:solidFill>
                  <a:srgbClr val="21252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(MS Excel) for comprehensive analysis, a pilot attempt for Ministry of Health being enabled to take informed strategic decisions on this matter</a:t>
            </a:r>
            <a:r>
              <a:rPr lang="en-US" sz="9600" dirty="0">
                <a:solidFill>
                  <a:srgbClr val="21252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CasellaDiTesto 5"/>
          <p:cNvSpPr txBox="1">
            <a:spLocks noGrp="1"/>
          </p:cNvSpPr>
          <p:nvPr>
            <p:ph type="title"/>
          </p:nvPr>
        </p:nvSpPr>
        <p:spPr>
          <a:xfrm>
            <a:off x="3520440" y="4431630"/>
            <a:ext cx="44165520" cy="10895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defTabSz="457200"/>
            <a:r>
              <a:rPr lang="it-IT" sz="7200" b="1" dirty="0">
                <a:latin typeface="+mn-lt"/>
                <a:ea typeface="+mn-ea"/>
                <a:cs typeface="+mn-cs"/>
              </a:rPr>
              <a:t>INTRODUCTION cont</a:t>
            </a:r>
          </a:p>
        </p:txBody>
      </p:sp>
      <p:sp>
        <p:nvSpPr>
          <p:cNvPr id="5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</a:t>
            </a:r>
            <a:r>
              <a:rPr lang="en-US" sz="6000" b="1" dirty="0">
                <a:latin typeface="Arial Black" panose="020B0A04020102020204" pitchFamily="34" charset="0"/>
              </a:rPr>
              <a:t>Sudan</a:t>
            </a:r>
            <a:endParaRPr lang="it-IT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44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Sudan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1172250" y="5916850"/>
            <a:ext cx="32806854" cy="40441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After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21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clinics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activated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6000" b="1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3557 </a:t>
            </a:r>
            <a:r>
              <a:rPr lang="it-IT" sz="6000" b="1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been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enrolled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NS and OEF treatment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program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sites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Mundri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PHCC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clinic reporting the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higher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(1462, 43,6%),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Maridi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(1334, 39,7%)</a:t>
            </a:r>
            <a:r>
              <a:rPr lang="it-IT" sz="6000" dirty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723239"/>
              </p:ext>
            </p:extLst>
          </p:nvPr>
        </p:nvGraphicFramePr>
        <p:xfrm>
          <a:off x="1669063" y="10600345"/>
          <a:ext cx="30166056" cy="11856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Gra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562510"/>
              </p:ext>
            </p:extLst>
          </p:nvPr>
        </p:nvGraphicFramePr>
        <p:xfrm>
          <a:off x="33924160" y="10399402"/>
          <a:ext cx="16971263" cy="10794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33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172250" y="4553683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CARACTHERISTICS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16" name="Rettangolo 15"/>
          <p:cNvSpPr/>
          <p:nvPr/>
        </p:nvSpPr>
        <p:spPr>
          <a:xfrm>
            <a:off x="2248553" y="11406626"/>
            <a:ext cx="13217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it-IT" sz="4800" dirty="0">
                <a:latin typeface="Arial Black" panose="020B0A04020102020204" pitchFamily="34" charset="0"/>
              </a:rPr>
              <a:t>Total </a:t>
            </a:r>
            <a:r>
              <a:rPr lang="it-IT" sz="4800" dirty="0" err="1">
                <a:latin typeface="Arial Black" panose="020B0A04020102020204" pitchFamily="34" charset="0"/>
              </a:rPr>
              <a:t>number</a:t>
            </a:r>
            <a:r>
              <a:rPr lang="it-IT" sz="4800" dirty="0">
                <a:latin typeface="Arial Black" panose="020B0A04020102020204" pitchFamily="34" charset="0"/>
              </a:rPr>
              <a:t> of </a:t>
            </a:r>
            <a:r>
              <a:rPr lang="it-IT" sz="4800" dirty="0" err="1">
                <a:latin typeface="Arial Black" panose="020B0A04020102020204" pitchFamily="34" charset="0"/>
              </a:rPr>
              <a:t>registered</a:t>
            </a:r>
            <a:r>
              <a:rPr lang="it-IT" sz="4800" dirty="0">
                <a:latin typeface="Arial Black" panose="020B0A04020102020204" pitchFamily="34" charset="0"/>
              </a:rPr>
              <a:t> </a:t>
            </a:r>
            <a:r>
              <a:rPr lang="it-IT" sz="4800" dirty="0" err="1">
                <a:latin typeface="Arial Black" panose="020B0A04020102020204" pitchFamily="34" charset="0"/>
              </a:rPr>
              <a:t>patients</a:t>
            </a:r>
            <a:r>
              <a:rPr lang="it-IT" sz="4800" dirty="0">
                <a:latin typeface="Arial Black" panose="020B0A04020102020204" pitchFamily="34" charset="0"/>
              </a:rPr>
              <a:t> under care</a:t>
            </a:r>
          </a:p>
        </p:txBody>
      </p:sp>
      <p:sp>
        <p:nvSpPr>
          <p:cNvPr id="36" name="Rettangolo 35"/>
          <p:cNvSpPr/>
          <p:nvPr/>
        </p:nvSpPr>
        <p:spPr>
          <a:xfrm>
            <a:off x="37074517" y="9545535"/>
            <a:ext cx="88422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68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it-IT" sz="4800" b="1" dirty="0">
                <a:solidFill>
                  <a:prstClr val="black"/>
                </a:solidFill>
                <a:latin typeface="Arial Black" panose="020B0A04020102020204" pitchFamily="34" charset="0"/>
              </a:rPr>
              <a:t>Male</a:t>
            </a:r>
            <a:r>
              <a:rPr lang="it-IT" sz="4800" b="1" dirty="0">
                <a:solidFill>
                  <a:prstClr val="black"/>
                </a:solidFill>
              </a:rPr>
              <a:t> / </a:t>
            </a:r>
            <a:r>
              <a:rPr lang="it-IT" sz="4800" b="1" dirty="0" err="1">
                <a:solidFill>
                  <a:prstClr val="black"/>
                </a:solidFill>
                <a:latin typeface="Arial Black" panose="020B0A04020102020204" pitchFamily="34" charset="0"/>
              </a:rPr>
              <a:t>Female</a:t>
            </a:r>
            <a:r>
              <a:rPr lang="it-IT" sz="4800" b="1" dirty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r>
              <a:rPr lang="it-IT" sz="4800" b="1" dirty="0" err="1">
                <a:solidFill>
                  <a:prstClr val="black"/>
                </a:solidFill>
                <a:latin typeface="Arial Black" panose="020B0A04020102020204" pitchFamily="34" charset="0"/>
              </a:rPr>
              <a:t>distribution</a:t>
            </a:r>
            <a:endParaRPr lang="it-IT" sz="4800" b="1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669062" y="22051974"/>
            <a:ext cx="4908013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Gender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quite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uniform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with 51,5%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(1729)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male.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Similar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observed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Differently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noticeable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differences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with the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majority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(1895, 56,4%)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 and 24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followed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those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between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and 34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years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old</a:t>
            </a:r>
            <a:r>
              <a:rPr lang="it-IT" sz="6000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(792, 23,6%). </a:t>
            </a:r>
          </a:p>
        </p:txBody>
      </p:sp>
    </p:spTree>
    <p:extLst>
      <p:ext uri="{BB962C8B-B14F-4D97-AF65-F5344CB8AC3E}">
        <p14:creationId xmlns:p14="http://schemas.microsoft.com/office/powerpoint/2010/main" val="2547616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Sudan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graphicFrame>
        <p:nvGraphicFramePr>
          <p:cNvPr id="27" name="Grafico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4630606"/>
              </p:ext>
            </p:extLst>
          </p:nvPr>
        </p:nvGraphicFramePr>
        <p:xfrm>
          <a:off x="38725536" y="5682949"/>
          <a:ext cx="9871014" cy="5134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27251088" y="6424125"/>
            <a:ext cx="20527005" cy="1671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6000" dirty="0">
                <a:latin typeface="Arial Black" panose="020B0A04020102020204" pitchFamily="34" charset="0"/>
              </a:rPr>
              <a:t>Accurate </a:t>
            </a:r>
            <a:r>
              <a:rPr lang="it-IT" sz="6000" b="1" dirty="0" err="1">
                <a:latin typeface="Arial Black" panose="020B0A04020102020204" pitchFamily="34" charset="0"/>
              </a:rPr>
              <a:t>diagnosis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remains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challenging</a:t>
            </a:r>
            <a:r>
              <a:rPr lang="it-IT" sz="6000" dirty="0">
                <a:latin typeface="Arial Black" panose="020B0A04020102020204" pitchFamily="34" charset="0"/>
              </a:rPr>
              <a:t>, with </a:t>
            </a:r>
            <a:r>
              <a:rPr lang="it-IT" sz="6000" dirty="0" err="1">
                <a:latin typeface="Arial Black" panose="020B0A04020102020204" pitchFamily="34" charset="0"/>
              </a:rPr>
              <a:t>less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than</a:t>
            </a:r>
            <a:r>
              <a:rPr lang="it-IT" sz="6000" dirty="0">
                <a:latin typeface="Arial Black" panose="020B0A04020102020204" pitchFamily="34" charset="0"/>
              </a:rPr>
              <a:t> 1% of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</a:rPr>
              <a:t> under treatment (7) </a:t>
            </a:r>
            <a:r>
              <a:rPr lang="it-IT" sz="6000" dirty="0" err="1">
                <a:latin typeface="Arial Black" panose="020B0A04020102020204" pitchFamily="34" charset="0"/>
              </a:rPr>
              <a:t>confirmed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as</a:t>
            </a:r>
            <a:r>
              <a:rPr lang="it-IT" sz="6000" dirty="0">
                <a:latin typeface="Arial Black" panose="020B0A04020102020204" pitchFamily="34" charset="0"/>
              </a:rPr>
              <a:t> NS </a:t>
            </a:r>
            <a:r>
              <a:rPr lang="it-IT" sz="6000" dirty="0" err="1">
                <a:latin typeface="Arial Black" panose="020B0A04020102020204" pitchFamily="34" charset="0"/>
              </a:rPr>
              <a:t>cases</a:t>
            </a:r>
            <a:r>
              <a:rPr lang="it-IT" sz="6000" dirty="0">
                <a:latin typeface="Arial Black" panose="020B0A04020102020204" pitchFamily="34" charset="0"/>
              </a:rPr>
              <a:t> and the relative </a:t>
            </a:r>
            <a:r>
              <a:rPr lang="it-IT" sz="6000" dirty="0" err="1">
                <a:latin typeface="Arial Black" panose="020B0A04020102020204" pitchFamily="34" charset="0"/>
              </a:rPr>
              <a:t>majority</a:t>
            </a:r>
            <a:r>
              <a:rPr lang="it-IT" sz="6000" dirty="0">
                <a:latin typeface="Arial Black" panose="020B0A04020102020204" pitchFamily="34" charset="0"/>
              </a:rPr>
              <a:t> (1535, 45,7%)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reported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having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both</a:t>
            </a:r>
            <a:r>
              <a:rPr lang="it-IT" sz="6000" dirty="0">
                <a:latin typeface="Arial Black" panose="020B0A04020102020204" pitchFamily="34" charset="0"/>
              </a:rPr>
              <a:t> OFE and </a:t>
            </a:r>
            <a:r>
              <a:rPr lang="it-IT" sz="6000" dirty="0" err="1">
                <a:latin typeface="Arial Black" panose="020B0A04020102020204" pitchFamily="34" charset="0"/>
              </a:rPr>
              <a:t>Probable</a:t>
            </a:r>
            <a:r>
              <a:rPr lang="it-IT" sz="6000" dirty="0">
                <a:latin typeface="Arial Black" panose="020B0A04020102020204" pitchFamily="34" charset="0"/>
              </a:rPr>
              <a:t> NS.</a:t>
            </a:r>
          </a:p>
          <a:p>
            <a:pPr algn="just">
              <a:lnSpc>
                <a:spcPct val="150000"/>
              </a:lnSpc>
            </a:pPr>
            <a:r>
              <a:rPr lang="it-IT" sz="6000" dirty="0" err="1">
                <a:latin typeface="Arial Black" panose="020B0A04020102020204" pitchFamily="34" charset="0"/>
              </a:rPr>
              <a:t>Consequently</a:t>
            </a:r>
            <a:r>
              <a:rPr lang="it-IT" sz="6000" dirty="0">
                <a:latin typeface="Arial Black" panose="020B0A04020102020204" pitchFamily="34" charset="0"/>
              </a:rPr>
              <a:t>, </a:t>
            </a:r>
            <a:r>
              <a:rPr lang="it-IT" sz="6000" b="1" dirty="0" err="1">
                <a:latin typeface="Arial Black" panose="020B0A04020102020204" pitchFamily="34" charset="0"/>
              </a:rPr>
              <a:t>therapeutic</a:t>
            </a:r>
            <a:r>
              <a:rPr lang="it-IT" sz="6000" b="1" dirty="0">
                <a:latin typeface="Arial Black" panose="020B0A04020102020204" pitchFamily="34" charset="0"/>
              </a:rPr>
              <a:t> </a:t>
            </a:r>
            <a:r>
              <a:rPr lang="it-IT" sz="6000" b="1" dirty="0" err="1">
                <a:latin typeface="Arial Black" panose="020B0A04020102020204" pitchFamily="34" charset="0"/>
              </a:rPr>
              <a:t>choices</a:t>
            </a:r>
            <a:r>
              <a:rPr lang="it-IT" sz="6000" b="1" dirty="0">
                <a:latin typeface="Arial Black" panose="020B0A04020102020204" pitchFamily="34" charset="0"/>
              </a:rPr>
              <a:t> </a:t>
            </a:r>
            <a:r>
              <a:rPr lang="it-IT" sz="6000" dirty="0">
                <a:latin typeface="Arial Black" panose="020B0A04020102020204" pitchFamily="34" charset="0"/>
              </a:rPr>
              <a:t>are </a:t>
            </a:r>
            <a:r>
              <a:rPr lang="it-IT" sz="6000" dirty="0" err="1">
                <a:latin typeface="Arial Black" panose="020B0A04020102020204" pitchFamily="34" charset="0"/>
              </a:rPr>
              <a:t>not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always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fully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rational</a:t>
            </a:r>
            <a:r>
              <a:rPr lang="it-IT" sz="6000" dirty="0">
                <a:latin typeface="Arial Black" panose="020B0A04020102020204" pitchFamily="34" charset="0"/>
              </a:rPr>
              <a:t>,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also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informed</a:t>
            </a:r>
            <a:r>
              <a:rPr lang="it-IT" sz="6000" dirty="0">
                <a:latin typeface="Arial Black" panose="020B0A04020102020204" pitchFamily="34" charset="0"/>
              </a:rPr>
              <a:t> by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preference</a:t>
            </a:r>
            <a:r>
              <a:rPr lang="it-IT" sz="6000" dirty="0">
                <a:latin typeface="Arial Black" panose="020B0A04020102020204" pitchFamily="34" charset="0"/>
              </a:rPr>
              <a:t> and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compromized</a:t>
            </a:r>
            <a:r>
              <a:rPr lang="it-IT" sz="6000" dirty="0">
                <a:latin typeface="Arial Black" panose="020B0A04020102020204" pitchFamily="34" charset="0"/>
              </a:rPr>
              <a:t> by staff limited knowledge and </a:t>
            </a:r>
            <a:r>
              <a:rPr lang="it-IT" sz="6000" dirty="0" err="1">
                <a:latin typeface="Arial Black" panose="020B0A04020102020204" pitchFamily="34" charset="0"/>
              </a:rPr>
              <a:t>familiarity</a:t>
            </a:r>
            <a:r>
              <a:rPr lang="it-IT" sz="6000" dirty="0">
                <a:latin typeface="Arial Black" panose="020B0A04020102020204" pitchFamily="34" charset="0"/>
              </a:rPr>
              <a:t> with </a:t>
            </a:r>
            <a:r>
              <a:rPr lang="it-IT" sz="6000" dirty="0" err="1">
                <a:latin typeface="Arial Black" panose="020B0A04020102020204" pitchFamily="34" charset="0"/>
              </a:rPr>
              <a:t>these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specific</a:t>
            </a:r>
            <a:r>
              <a:rPr lang="it-IT" sz="6000" dirty="0">
                <a:latin typeface="Arial Black" panose="020B0A04020102020204" pitchFamily="34" charset="0"/>
              </a:rPr>
              <a:t> drugs. For </a:t>
            </a:r>
            <a:r>
              <a:rPr lang="it-IT" sz="6000" dirty="0" err="1">
                <a:latin typeface="Arial Black" panose="020B0A04020102020204" pitchFamily="34" charset="0"/>
              </a:rPr>
              <a:t>instance</a:t>
            </a:r>
            <a:r>
              <a:rPr lang="it-IT" sz="6000" dirty="0">
                <a:latin typeface="Arial Black" panose="020B0A04020102020204" pitchFamily="34" charset="0"/>
              </a:rPr>
              <a:t>, VA, the first </a:t>
            </a:r>
            <a:r>
              <a:rPr lang="it-IT" sz="6000" dirty="0" err="1">
                <a:latin typeface="Arial Black" panose="020B0A04020102020204" pitchFamily="34" charset="0"/>
              </a:rPr>
              <a:t>therapeutic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choice</a:t>
            </a:r>
            <a:r>
              <a:rPr lang="it-IT" sz="6000" dirty="0">
                <a:latin typeface="Arial Black" panose="020B0A04020102020204" pitchFamily="34" charset="0"/>
              </a:rPr>
              <a:t> for NS </a:t>
            </a:r>
            <a:r>
              <a:rPr lang="it-IT" sz="6000" dirty="0" err="1">
                <a:latin typeface="Arial Black" panose="020B0A04020102020204" pitchFamily="34" charset="0"/>
              </a:rPr>
              <a:t>is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not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used</a:t>
            </a:r>
            <a:r>
              <a:rPr lang="it-IT" sz="6000" dirty="0">
                <a:latin typeface="Arial Black" panose="020B0A04020102020204" pitchFamily="34" charset="0"/>
              </a:rPr>
              <a:t> with </a:t>
            </a:r>
            <a:r>
              <a:rPr lang="it-IT" sz="6000" dirty="0" err="1">
                <a:latin typeface="Arial Black" panose="020B0A04020102020204" pitchFamily="34" charset="0"/>
              </a:rPr>
              <a:t>confirmed</a:t>
            </a:r>
            <a:r>
              <a:rPr lang="it-IT" sz="6000" dirty="0">
                <a:latin typeface="Arial Black" panose="020B0A04020102020204" pitchFamily="34" charset="0"/>
              </a:rPr>
              <a:t> NS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589150" y="4485410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DIAGNOSIS AND TREATMENT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150" y="6390300"/>
            <a:ext cx="24160909" cy="1489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892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Sudan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graphicFrame>
        <p:nvGraphicFramePr>
          <p:cNvPr id="26" name="Gra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520522"/>
              </p:ext>
            </p:extLst>
          </p:nvPr>
        </p:nvGraphicFramePr>
        <p:xfrm>
          <a:off x="154218" y="13665644"/>
          <a:ext cx="28647350" cy="142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35" name="Rettangolo 34"/>
          <p:cNvSpPr/>
          <p:nvPr/>
        </p:nvSpPr>
        <p:spPr>
          <a:xfrm>
            <a:off x="8743951" y="13804360"/>
            <a:ext cx="13276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it-IT" sz="4800" dirty="0">
                <a:latin typeface="Arial Black" panose="020B0A04020102020204" pitchFamily="34" charset="0"/>
              </a:rPr>
              <a:t>Treatment </a:t>
            </a:r>
            <a:r>
              <a:rPr lang="it-IT" sz="4800" dirty="0" err="1">
                <a:latin typeface="Arial Black" panose="020B0A04020102020204" pitchFamily="34" charset="0"/>
              </a:rPr>
              <a:t>according</a:t>
            </a:r>
            <a:r>
              <a:rPr lang="it-IT" sz="4800" dirty="0">
                <a:latin typeface="Arial Black" panose="020B0A04020102020204" pitchFamily="34" charset="0"/>
              </a:rPr>
              <a:t> to </a:t>
            </a:r>
            <a:r>
              <a:rPr lang="it-IT" sz="4800" dirty="0" err="1">
                <a:latin typeface="Arial Black" panose="020B0A04020102020204" pitchFamily="34" charset="0"/>
              </a:rPr>
              <a:t>age</a:t>
            </a:r>
            <a:r>
              <a:rPr lang="it-IT" sz="4800" dirty="0">
                <a:latin typeface="Arial Black" panose="020B0A04020102020204" pitchFamily="34" charset="0"/>
              </a:rPr>
              <a:t> </a:t>
            </a:r>
            <a:r>
              <a:rPr lang="it-IT" sz="4800" dirty="0" err="1">
                <a:latin typeface="Arial Black" panose="020B0A04020102020204" pitchFamily="34" charset="0"/>
              </a:rPr>
              <a:t>groups</a:t>
            </a:r>
            <a:endParaRPr lang="it-IT" sz="4800" dirty="0">
              <a:latin typeface="Arial Black" panose="020B0A04020102020204" pitchFamily="34" charset="0"/>
            </a:endParaRPr>
          </a:p>
        </p:txBody>
      </p:sp>
      <p:sp>
        <p:nvSpPr>
          <p:cNvPr id="44" name="Rettangolo 43"/>
          <p:cNvSpPr/>
          <p:nvPr/>
        </p:nvSpPr>
        <p:spPr>
          <a:xfrm>
            <a:off x="32601324" y="15254879"/>
            <a:ext cx="137473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it-IT" sz="4800" b="1" dirty="0">
                <a:solidFill>
                  <a:prstClr val="black"/>
                </a:solidFill>
                <a:latin typeface="Arial Black" panose="020B0A04020102020204" pitchFamily="34" charset="0"/>
              </a:rPr>
              <a:t>Treatment </a:t>
            </a:r>
            <a:r>
              <a:rPr lang="it-IT" sz="4800" b="1" dirty="0" err="1">
                <a:solidFill>
                  <a:prstClr val="black"/>
                </a:solidFill>
                <a:latin typeface="Arial Black" panose="020B0A04020102020204" pitchFamily="34" charset="0"/>
              </a:rPr>
              <a:t>according</a:t>
            </a:r>
            <a:r>
              <a:rPr lang="it-IT" sz="4800" b="1" dirty="0">
                <a:solidFill>
                  <a:prstClr val="black"/>
                </a:solidFill>
                <a:latin typeface="Arial Black" panose="020B0A04020102020204" pitchFamily="34" charset="0"/>
              </a:rPr>
              <a:t> to </a:t>
            </a:r>
            <a:r>
              <a:rPr lang="it-IT" sz="4800" b="1" dirty="0" err="1">
                <a:solidFill>
                  <a:prstClr val="black"/>
                </a:solidFill>
                <a:latin typeface="Arial Black" panose="020B0A04020102020204" pitchFamily="34" charset="0"/>
              </a:rPr>
              <a:t>diagnosis</a:t>
            </a:r>
            <a:r>
              <a:rPr lang="it-IT" sz="4800" b="1" dirty="0">
                <a:solidFill>
                  <a:prstClr val="black"/>
                </a:solidFill>
                <a:latin typeface="Arial Black" panose="020B0A04020102020204" pitchFamily="34" charset="0"/>
              </a:rPr>
              <a:t> </a:t>
            </a:r>
            <a:r>
              <a:rPr lang="it-IT" sz="4800" b="1" dirty="0" err="1">
                <a:solidFill>
                  <a:prstClr val="black"/>
                </a:solidFill>
                <a:latin typeface="Arial Black" panose="020B0A04020102020204" pitchFamily="34" charset="0"/>
              </a:rPr>
              <a:t>type</a:t>
            </a:r>
            <a:endParaRPr lang="it-IT" sz="4800" b="1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019850" y="6084944"/>
            <a:ext cx="48222916" cy="6873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6000" dirty="0">
                <a:latin typeface="Arial Black" panose="020B0A04020102020204" pitchFamily="34" charset="0"/>
              </a:rPr>
              <a:t>Accurate </a:t>
            </a:r>
            <a:r>
              <a:rPr lang="it-IT" sz="6000" dirty="0" err="1">
                <a:latin typeface="Arial Black" panose="020B0A04020102020204" pitchFamily="34" charset="0"/>
              </a:rPr>
              <a:t>diagnosis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remains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challenging</a:t>
            </a:r>
            <a:r>
              <a:rPr lang="it-IT" sz="6000" dirty="0">
                <a:latin typeface="Arial Black" panose="020B0A04020102020204" pitchFamily="34" charset="0"/>
              </a:rPr>
              <a:t>, with </a:t>
            </a:r>
            <a:r>
              <a:rPr lang="it-IT" sz="6000" dirty="0" err="1">
                <a:latin typeface="Arial Black" panose="020B0A04020102020204" pitchFamily="34" charset="0"/>
              </a:rPr>
              <a:t>less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than</a:t>
            </a:r>
            <a:r>
              <a:rPr lang="it-IT" sz="6000" dirty="0">
                <a:latin typeface="Arial Black" panose="020B0A04020102020204" pitchFamily="34" charset="0"/>
              </a:rPr>
              <a:t> 1% of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</a:rPr>
              <a:t> under treatment (7) </a:t>
            </a:r>
            <a:r>
              <a:rPr lang="it-IT" sz="6000" dirty="0" err="1">
                <a:latin typeface="Arial Black" panose="020B0A04020102020204" pitchFamily="34" charset="0"/>
              </a:rPr>
              <a:t>confirmed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as</a:t>
            </a:r>
            <a:r>
              <a:rPr lang="it-IT" sz="6000" dirty="0">
                <a:latin typeface="Arial Black" panose="020B0A04020102020204" pitchFamily="34" charset="0"/>
              </a:rPr>
              <a:t> NS </a:t>
            </a:r>
            <a:r>
              <a:rPr lang="it-IT" sz="6000" dirty="0" err="1">
                <a:latin typeface="Arial Black" panose="020B0A04020102020204" pitchFamily="34" charset="0"/>
              </a:rPr>
              <a:t>cases</a:t>
            </a:r>
            <a:r>
              <a:rPr lang="it-IT" sz="6000" dirty="0">
                <a:latin typeface="Arial Black" panose="020B0A04020102020204" pitchFamily="34" charset="0"/>
              </a:rPr>
              <a:t> and the relative </a:t>
            </a:r>
            <a:r>
              <a:rPr lang="it-IT" sz="6000" dirty="0" err="1">
                <a:latin typeface="Arial Black" panose="020B0A04020102020204" pitchFamily="34" charset="0"/>
              </a:rPr>
              <a:t>majority</a:t>
            </a:r>
            <a:r>
              <a:rPr lang="it-IT" sz="6000" dirty="0">
                <a:latin typeface="Arial Black" panose="020B0A04020102020204" pitchFamily="34" charset="0"/>
              </a:rPr>
              <a:t> (1535, 45,7%)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reported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having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both</a:t>
            </a:r>
            <a:r>
              <a:rPr lang="it-IT" sz="6000" dirty="0">
                <a:latin typeface="Arial Black" panose="020B0A04020102020204" pitchFamily="34" charset="0"/>
              </a:rPr>
              <a:t> OFE and </a:t>
            </a:r>
            <a:r>
              <a:rPr lang="it-IT" sz="6000" dirty="0" err="1">
                <a:latin typeface="Arial Black" panose="020B0A04020102020204" pitchFamily="34" charset="0"/>
              </a:rPr>
              <a:t>Probable</a:t>
            </a:r>
            <a:r>
              <a:rPr lang="it-IT" sz="6000" dirty="0">
                <a:latin typeface="Arial Black" panose="020B0A04020102020204" pitchFamily="34" charset="0"/>
              </a:rPr>
              <a:t> NS.</a:t>
            </a:r>
          </a:p>
          <a:p>
            <a:pPr algn="just">
              <a:lnSpc>
                <a:spcPct val="150000"/>
              </a:lnSpc>
            </a:pPr>
            <a:r>
              <a:rPr lang="it-IT" sz="6000" dirty="0" err="1">
                <a:latin typeface="Arial Black" panose="020B0A04020102020204" pitchFamily="34" charset="0"/>
              </a:rPr>
              <a:t>As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consequence</a:t>
            </a:r>
            <a:r>
              <a:rPr lang="it-IT" sz="6000" dirty="0">
                <a:latin typeface="Arial Black" panose="020B0A04020102020204" pitchFamily="34" charset="0"/>
              </a:rPr>
              <a:t>, </a:t>
            </a:r>
            <a:r>
              <a:rPr lang="it-IT" sz="6000" dirty="0" err="1">
                <a:latin typeface="Arial Black" panose="020B0A04020102020204" pitchFamily="34" charset="0"/>
              </a:rPr>
              <a:t>therapeutic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choices</a:t>
            </a:r>
            <a:r>
              <a:rPr lang="it-IT" sz="6000" dirty="0">
                <a:latin typeface="Arial Black" panose="020B0A04020102020204" pitchFamily="34" charset="0"/>
              </a:rPr>
              <a:t> are </a:t>
            </a:r>
            <a:r>
              <a:rPr lang="it-IT" sz="6000" dirty="0" err="1">
                <a:latin typeface="Arial Black" panose="020B0A04020102020204" pitchFamily="34" charset="0"/>
              </a:rPr>
              <a:t>not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always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fully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rational</a:t>
            </a:r>
            <a:r>
              <a:rPr lang="it-IT" sz="6000" dirty="0">
                <a:latin typeface="Arial Black" panose="020B0A04020102020204" pitchFamily="34" charset="0"/>
              </a:rPr>
              <a:t>,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also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informed</a:t>
            </a:r>
            <a:r>
              <a:rPr lang="it-IT" sz="6000" dirty="0">
                <a:latin typeface="Arial Black" panose="020B0A04020102020204" pitchFamily="34" charset="0"/>
              </a:rPr>
              <a:t> by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preference</a:t>
            </a:r>
            <a:r>
              <a:rPr lang="it-IT" sz="6000" dirty="0">
                <a:latin typeface="Arial Black" panose="020B0A04020102020204" pitchFamily="34" charset="0"/>
              </a:rPr>
              <a:t> and </a:t>
            </a:r>
            <a:r>
              <a:rPr lang="it-IT" sz="6000" dirty="0" err="1">
                <a:latin typeface="Arial Black" panose="020B0A04020102020204" pitchFamily="34" charset="0"/>
              </a:rPr>
              <a:t>being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compromized</a:t>
            </a:r>
            <a:r>
              <a:rPr lang="it-IT" sz="6000" dirty="0">
                <a:latin typeface="Arial Black" panose="020B0A04020102020204" pitchFamily="34" charset="0"/>
              </a:rPr>
              <a:t> by staff </a:t>
            </a:r>
            <a:r>
              <a:rPr lang="it-IT" sz="6000" dirty="0" err="1">
                <a:latin typeface="Arial Black" panose="020B0A04020102020204" pitchFamily="34" charset="0"/>
              </a:rPr>
              <a:t>limited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knowledge</a:t>
            </a:r>
            <a:r>
              <a:rPr lang="it-IT" sz="6000" dirty="0">
                <a:latin typeface="Arial Black" panose="020B0A04020102020204" pitchFamily="34" charset="0"/>
              </a:rPr>
              <a:t> and </a:t>
            </a:r>
            <a:r>
              <a:rPr lang="it-IT" sz="6000" dirty="0" err="1">
                <a:latin typeface="Arial Black" panose="020B0A04020102020204" pitchFamily="34" charset="0"/>
              </a:rPr>
              <a:t>familiarity</a:t>
            </a:r>
            <a:r>
              <a:rPr lang="it-IT" sz="6000" dirty="0">
                <a:latin typeface="Arial Black" panose="020B0A04020102020204" pitchFamily="34" charset="0"/>
              </a:rPr>
              <a:t> with </a:t>
            </a:r>
            <a:r>
              <a:rPr lang="it-IT" sz="6000" dirty="0" err="1">
                <a:latin typeface="Arial Black" panose="020B0A04020102020204" pitchFamily="34" charset="0"/>
              </a:rPr>
              <a:t>these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specific</a:t>
            </a:r>
            <a:r>
              <a:rPr lang="it-IT" sz="6000" dirty="0">
                <a:latin typeface="Arial Black" panose="020B0A04020102020204" pitchFamily="34" charset="0"/>
              </a:rPr>
              <a:t> drugs. For </a:t>
            </a:r>
            <a:r>
              <a:rPr lang="it-IT" sz="6000" dirty="0" err="1">
                <a:latin typeface="Arial Black" panose="020B0A04020102020204" pitchFamily="34" charset="0"/>
              </a:rPr>
              <a:t>instance</a:t>
            </a:r>
            <a:r>
              <a:rPr lang="it-IT" sz="6000" dirty="0">
                <a:latin typeface="Arial Black" panose="020B0A04020102020204" pitchFamily="34" charset="0"/>
              </a:rPr>
              <a:t>, VA, the first </a:t>
            </a:r>
            <a:r>
              <a:rPr lang="it-IT" sz="6000" dirty="0" err="1">
                <a:latin typeface="Arial Black" panose="020B0A04020102020204" pitchFamily="34" charset="0"/>
              </a:rPr>
              <a:t>therapeutic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choice</a:t>
            </a:r>
            <a:r>
              <a:rPr lang="it-IT" sz="6000" dirty="0">
                <a:latin typeface="Arial Black" panose="020B0A04020102020204" pitchFamily="34" charset="0"/>
              </a:rPr>
              <a:t> for NS </a:t>
            </a:r>
            <a:r>
              <a:rPr lang="it-IT" sz="6000" dirty="0" err="1">
                <a:latin typeface="Arial Black" panose="020B0A04020102020204" pitchFamily="34" charset="0"/>
              </a:rPr>
              <a:t>is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not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used</a:t>
            </a:r>
            <a:r>
              <a:rPr lang="it-IT" sz="6000" dirty="0">
                <a:latin typeface="Arial Black" panose="020B0A04020102020204" pitchFamily="34" charset="0"/>
              </a:rPr>
              <a:t> with </a:t>
            </a:r>
            <a:r>
              <a:rPr lang="it-IT" sz="6000" dirty="0" err="1">
                <a:latin typeface="Arial Black" panose="020B0A04020102020204" pitchFamily="34" charset="0"/>
              </a:rPr>
              <a:t>confirmed</a:t>
            </a:r>
            <a:r>
              <a:rPr lang="it-IT" sz="6000" dirty="0">
                <a:latin typeface="Arial Black" panose="020B0A04020102020204" pitchFamily="34" charset="0"/>
              </a:rPr>
              <a:t> NS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endParaRPr lang="it-IT" sz="6000" dirty="0">
              <a:latin typeface="Arial Black" panose="020B0A0402010202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6792" y="17143027"/>
            <a:ext cx="19806303" cy="9331030"/>
          </a:xfrm>
          <a:prstGeom prst="rect">
            <a:avLst/>
          </a:prstGeom>
        </p:spPr>
      </p:pic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589150" y="4842889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DIAGNOSIS AND TREATMENT (2)</a:t>
            </a:r>
          </a:p>
        </p:txBody>
      </p:sp>
    </p:spTree>
    <p:extLst>
      <p:ext uri="{BB962C8B-B14F-4D97-AF65-F5344CB8AC3E}">
        <p14:creationId xmlns:p14="http://schemas.microsoft.com/office/powerpoint/2010/main" val="266268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</a:t>
            </a:r>
            <a:r>
              <a:rPr lang="en-US" sz="6000" b="1" dirty="0">
                <a:latin typeface="Arial Black" panose="020B0A04020102020204" pitchFamily="34" charset="0"/>
              </a:rPr>
              <a:t>Sudan</a:t>
            </a:r>
            <a:endParaRPr lang="it-IT" sz="6000" b="1" dirty="0">
              <a:latin typeface="Arial Black" panose="020B0A04020102020204" pitchFamily="34" charset="0"/>
            </a:endParaRPr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914215"/>
              </p:ext>
            </p:extLst>
          </p:nvPr>
        </p:nvGraphicFramePr>
        <p:xfrm>
          <a:off x="4802145" y="7486650"/>
          <a:ext cx="43871619" cy="1988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1227207" y="163047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589150" y="4394484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OUTCOMES</a:t>
            </a:r>
          </a:p>
        </p:txBody>
      </p:sp>
      <p:sp>
        <p:nvSpPr>
          <p:cNvPr id="47" name="Rettangolo 46"/>
          <p:cNvSpPr/>
          <p:nvPr/>
        </p:nvSpPr>
        <p:spPr>
          <a:xfrm>
            <a:off x="17203695" y="6242273"/>
            <a:ext cx="182293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it-IT" sz="6000" dirty="0" err="1">
                <a:latin typeface="Arial Black" panose="020B0A04020102020204" pitchFamily="34" charset="0"/>
              </a:rPr>
              <a:t>Outcome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referred</a:t>
            </a:r>
            <a:r>
              <a:rPr lang="it-IT" sz="6000" dirty="0">
                <a:latin typeface="Arial Black" panose="020B0A04020102020204" pitchFamily="34" charset="0"/>
              </a:rPr>
              <a:t> by </a:t>
            </a:r>
            <a:r>
              <a:rPr lang="it-IT" sz="6000" dirty="0" err="1">
                <a:latin typeface="Arial Black" panose="020B0A04020102020204" pitchFamily="34" charset="0"/>
              </a:rPr>
              <a:t>patients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every</a:t>
            </a:r>
            <a:r>
              <a:rPr lang="it-IT" sz="6000" dirty="0">
                <a:latin typeface="Arial Black" panose="020B0A04020102020204" pitchFamily="34" charset="0"/>
              </a:rPr>
              <a:t> </a:t>
            </a:r>
            <a:r>
              <a:rPr lang="it-IT" sz="6000" dirty="0" err="1">
                <a:latin typeface="Arial Black" panose="020B0A04020102020204" pitchFamily="34" charset="0"/>
              </a:rPr>
              <a:t>visit</a:t>
            </a:r>
            <a:endParaRPr lang="it-IT" sz="6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77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ico 2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7678087"/>
              </p:ext>
            </p:extLst>
          </p:nvPr>
        </p:nvGraphicFramePr>
        <p:xfrm>
          <a:off x="3521710" y="8929692"/>
          <a:ext cx="44164250" cy="1827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tangolo 42"/>
          <p:cNvSpPr/>
          <p:nvPr/>
        </p:nvSpPr>
        <p:spPr>
          <a:xfrm>
            <a:off x="15116174" y="7335371"/>
            <a:ext cx="209740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it-IT" sz="6000" dirty="0">
                <a:latin typeface="Arial Black" panose="020B0A04020102020204" pitchFamily="34" charset="0"/>
              </a:rPr>
              <a:t>Frequency of seizures reported  by the patients</a:t>
            </a:r>
          </a:p>
        </p:txBody>
      </p:sp>
      <p:sp>
        <p:nvSpPr>
          <p:cNvPr id="7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6487" y="4329996"/>
            <a:ext cx="43913424" cy="1323975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OUTCOMES</a:t>
            </a:r>
          </a:p>
        </p:txBody>
      </p:sp>
      <p:sp>
        <p:nvSpPr>
          <p:cNvPr id="5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</a:t>
            </a:r>
            <a:r>
              <a:rPr lang="en-US" sz="6000" b="1" dirty="0">
                <a:latin typeface="Arial Black" panose="020B0A04020102020204" pitchFamily="34" charset="0"/>
              </a:rPr>
              <a:t>Sudan</a:t>
            </a:r>
            <a:endParaRPr lang="it-IT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036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7667625"/>
            <a:ext cx="48920400" cy="18275620"/>
          </a:xfrm>
        </p:spPr>
        <p:txBody>
          <a:bodyPr/>
          <a:lstStyle/>
          <a:p>
            <a:pPr algn="just"/>
            <a:r>
              <a:rPr lang="it-IT" sz="9600" dirty="0">
                <a:latin typeface="Arial Black" panose="020B0A04020102020204" pitchFamily="34" charset="0"/>
              </a:rPr>
              <a:t>The regular administration of drugs is producing good </a:t>
            </a:r>
            <a:r>
              <a:rPr lang="it-IT" sz="9600" b="1" dirty="0">
                <a:latin typeface="Arial Black" panose="020B0A04020102020204" pitchFamily="34" charset="0"/>
              </a:rPr>
              <a:t>outcomes on</a:t>
            </a:r>
          </a:p>
          <a:p>
            <a:pPr marL="0" indent="0" algn="just">
              <a:buNone/>
            </a:pPr>
            <a:r>
              <a:rPr lang="it-IT" sz="9600" b="1" dirty="0">
                <a:latin typeface="Arial Black" panose="020B0A04020102020204" pitchFamily="34" charset="0"/>
              </a:rPr>
              <a:t> patients</a:t>
            </a:r>
            <a:r>
              <a:rPr lang="it-IT" sz="9600" dirty="0">
                <a:latin typeface="Arial Black" panose="020B0A04020102020204" pitchFamily="34" charset="0"/>
              </a:rPr>
              <a:t> effective and perceived status. Using Feb 2022 as proxy of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current situation, the 96% of patients seen at the 3 clinics reported an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improvement of their conditions («better» and «much better») and the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91% a drop in the frequency of seizures. In spite of this, other factors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(as geographical distance and hard environment, indirect cost of clinic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access and fear for stigmatization) are still affecting people compliance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with monthly follow up visits schedule; in Feb 2022, the due follow up</a:t>
            </a:r>
          </a:p>
          <a:p>
            <a:pPr marL="0" indent="0" algn="just">
              <a:buNone/>
            </a:pPr>
            <a:r>
              <a:rPr lang="it-IT" sz="9600" dirty="0">
                <a:latin typeface="Arial Black" panose="020B0A04020102020204" pitchFamily="34" charset="0"/>
              </a:rPr>
              <a:t> visit was attended by only 1384 people, the 42% of alive patients.</a:t>
            </a:r>
          </a:p>
          <a:p>
            <a:pPr marL="0" indent="0" algn="just">
              <a:buNone/>
            </a:pP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4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872" y="4653245"/>
            <a:ext cx="44165520" cy="1323973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OUTCOMES</a:t>
            </a:r>
          </a:p>
        </p:txBody>
      </p:sp>
      <p:sp>
        <p:nvSpPr>
          <p:cNvPr id="5" name="Rettangolo 8"/>
          <p:cNvSpPr/>
          <p:nvPr/>
        </p:nvSpPr>
        <p:spPr>
          <a:xfrm>
            <a:off x="4802146" y="512372"/>
            <a:ext cx="426342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60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6000" dirty="0" err="1">
                <a:latin typeface="Arial Black" panose="020B0A04020102020204" pitchFamily="34" charset="0"/>
              </a:rPr>
              <a:t>Equatoria</a:t>
            </a:r>
            <a:r>
              <a:rPr lang="en-US" sz="6000" dirty="0">
                <a:latin typeface="Arial Black" panose="020B0A04020102020204" pitchFamily="34" charset="0"/>
              </a:rPr>
              <a:t>, South </a:t>
            </a:r>
            <a:r>
              <a:rPr lang="en-US" sz="6000" b="1" dirty="0">
                <a:latin typeface="Arial Black" panose="020B0A04020102020204" pitchFamily="34" charset="0"/>
              </a:rPr>
              <a:t>Sudan</a:t>
            </a:r>
            <a:endParaRPr lang="it-IT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03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4802146" y="512372"/>
            <a:ext cx="426342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dirty="0">
                <a:latin typeface="Arial Black" panose="020B0A04020102020204" pitchFamily="34" charset="0"/>
              </a:rPr>
              <a:t>Nodding Syndrome Alliance</a:t>
            </a:r>
          </a:p>
          <a:p>
            <a:pPr algn="ctr"/>
            <a:r>
              <a:rPr lang="en-US" sz="7200" dirty="0">
                <a:latin typeface="Arial Black" panose="020B0A04020102020204" pitchFamily="34" charset="0"/>
              </a:rPr>
              <a:t>Preliminary data on clinical management from a multi-sectorial initiative addressing nodding syndrome and other forms of epilepsy in Western </a:t>
            </a:r>
            <a:r>
              <a:rPr lang="en-US" sz="7200" dirty="0" err="1">
                <a:latin typeface="Arial Black" panose="020B0A04020102020204" pitchFamily="34" charset="0"/>
              </a:rPr>
              <a:t>Equatoria</a:t>
            </a:r>
            <a:r>
              <a:rPr lang="en-US" sz="7200" dirty="0">
                <a:latin typeface="Arial Black" panose="020B0A04020102020204" pitchFamily="34" charset="0"/>
              </a:rPr>
              <a:t>, South Sudan</a:t>
            </a:r>
            <a:endParaRPr lang="it-IT" sz="7200" dirty="0">
              <a:latin typeface="Arial Black" panose="020B0A04020102020204" pitchFamily="34" charset="0"/>
            </a:endParaRP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0B647ADD-9454-46A8-8B0D-428237E3F8AC}"/>
              </a:ext>
            </a:extLst>
          </p:cNvPr>
          <p:cNvSpPr txBox="1"/>
          <p:nvPr/>
        </p:nvSpPr>
        <p:spPr>
          <a:xfrm>
            <a:off x="25700608" y="4645402"/>
            <a:ext cx="31009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b="1" dirty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25700609" y="6560671"/>
            <a:ext cx="23694557" cy="1671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7200" dirty="0">
                <a:latin typeface="Arial Black" panose="020B0A04020102020204" pitchFamily="34" charset="0"/>
              </a:rPr>
              <a:t>Given the high number of patients missing their monthly follow up visit, </a:t>
            </a:r>
            <a:r>
              <a:rPr lang="it-IT" sz="7200" b="1" dirty="0">
                <a:latin typeface="Arial Black" panose="020B0A04020102020204" pitchFamily="34" charset="0"/>
              </a:rPr>
              <a:t>defaulters</a:t>
            </a:r>
            <a:r>
              <a:rPr lang="it-IT" sz="7200" dirty="0">
                <a:latin typeface="Arial Black" panose="020B0A04020102020204" pitchFamily="34" charset="0"/>
              </a:rPr>
              <a:t> are considered only those missing it for 3 consecutive times. In </a:t>
            </a:r>
            <a:r>
              <a:rPr lang="it-IT" sz="7200" dirty="0" err="1">
                <a:latin typeface="Arial Black" panose="020B0A04020102020204" pitchFamily="34" charset="0"/>
              </a:rPr>
              <a:t>Feb</a:t>
            </a:r>
            <a:r>
              <a:rPr lang="it-IT" sz="7200" dirty="0">
                <a:latin typeface="Arial Black" panose="020B0A04020102020204" pitchFamily="34" charset="0"/>
              </a:rPr>
              <a:t> 2022, the </a:t>
            </a:r>
            <a:r>
              <a:rPr lang="it-IT" sz="7200" dirty="0" err="1">
                <a:latin typeface="Arial Black" panose="020B0A04020102020204" pitchFamily="34" charset="0"/>
              </a:rPr>
              <a:t>number</a:t>
            </a:r>
            <a:r>
              <a:rPr lang="it-IT" sz="7200" dirty="0">
                <a:latin typeface="Arial Black" panose="020B0A04020102020204" pitchFamily="34" charset="0"/>
              </a:rPr>
              <a:t> of </a:t>
            </a:r>
            <a:r>
              <a:rPr lang="it-IT" sz="7200" dirty="0" err="1">
                <a:latin typeface="Arial Black" panose="020B0A04020102020204" pitchFamily="34" charset="0"/>
              </a:rPr>
              <a:t>defaulters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reached</a:t>
            </a:r>
            <a:r>
              <a:rPr lang="it-IT" sz="7200" dirty="0">
                <a:latin typeface="Arial Black" panose="020B0A04020102020204" pitchFamily="34" charset="0"/>
              </a:rPr>
              <a:t> 1172 (34,9%). </a:t>
            </a:r>
            <a:r>
              <a:rPr lang="it-IT" sz="7200" dirty="0" err="1">
                <a:latin typeface="Arial Black" panose="020B0A04020102020204" pitchFamily="34" charset="0"/>
              </a:rPr>
              <a:t>They</a:t>
            </a:r>
            <a:r>
              <a:rPr lang="it-IT" sz="7200" dirty="0">
                <a:latin typeface="Arial Black" panose="020B0A04020102020204" pitchFamily="34" charset="0"/>
              </a:rPr>
              <a:t> are </a:t>
            </a:r>
            <a:r>
              <a:rPr lang="it-IT" sz="7200" dirty="0" err="1">
                <a:latin typeface="Arial Black" panose="020B0A04020102020204" pitchFamily="34" charset="0"/>
              </a:rPr>
              <a:t>mainly</a:t>
            </a:r>
            <a:r>
              <a:rPr lang="it-IT" sz="7200" dirty="0">
                <a:latin typeface="Arial Black" panose="020B0A04020102020204" pitchFamily="34" charset="0"/>
              </a:rPr>
              <a:t> men (643, 55%) </a:t>
            </a:r>
            <a:r>
              <a:rPr lang="it-IT" sz="7200" dirty="0" err="1">
                <a:latin typeface="Arial Black" panose="020B0A04020102020204" pitchFamily="34" charset="0"/>
              </a:rPr>
              <a:t>between</a:t>
            </a:r>
            <a:r>
              <a:rPr lang="it-IT" sz="7200" dirty="0">
                <a:latin typeface="Arial Black" panose="020B0A04020102020204" pitchFamily="34" charset="0"/>
              </a:rPr>
              <a:t> 15-24 </a:t>
            </a:r>
            <a:r>
              <a:rPr lang="it-IT" sz="7200" dirty="0" err="1">
                <a:latin typeface="Arial Black" panose="020B0A04020102020204" pitchFamily="34" charset="0"/>
              </a:rPr>
              <a:t>years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old</a:t>
            </a:r>
            <a:r>
              <a:rPr lang="it-IT" sz="7200" dirty="0">
                <a:latin typeface="Arial Black" panose="020B0A04020102020204" pitchFamily="34" charset="0"/>
              </a:rPr>
              <a:t> (652, 56%) and </a:t>
            </a:r>
            <a:r>
              <a:rPr lang="it-IT" sz="7200" dirty="0" err="1">
                <a:latin typeface="Arial Black" panose="020B0A04020102020204" pitchFamily="34" charset="0"/>
              </a:rPr>
              <a:t>diagnosed</a:t>
            </a:r>
            <a:r>
              <a:rPr lang="it-IT" sz="7200" dirty="0">
                <a:latin typeface="Arial Black" panose="020B0A04020102020204" pitchFamily="34" charset="0"/>
              </a:rPr>
              <a:t> with OFE and </a:t>
            </a:r>
            <a:r>
              <a:rPr lang="it-IT" sz="7200" dirty="0" err="1">
                <a:latin typeface="Arial Black" panose="020B0A04020102020204" pitchFamily="34" charset="0"/>
              </a:rPr>
              <a:t>probable</a:t>
            </a:r>
            <a:r>
              <a:rPr lang="it-IT" sz="7200" dirty="0">
                <a:latin typeface="Arial Black" panose="020B0A04020102020204" pitchFamily="34" charset="0"/>
              </a:rPr>
              <a:t> NS (631, 54%). </a:t>
            </a:r>
            <a:r>
              <a:rPr lang="it-IT" sz="7200" dirty="0" err="1">
                <a:latin typeface="Arial Black" panose="020B0A04020102020204" pitchFamily="34" charset="0"/>
              </a:rPr>
              <a:t>Efforts</a:t>
            </a:r>
            <a:r>
              <a:rPr lang="it-IT" sz="7200" dirty="0">
                <a:latin typeface="Arial Black" panose="020B0A04020102020204" pitchFamily="34" charset="0"/>
              </a:rPr>
              <a:t> are </a:t>
            </a:r>
            <a:r>
              <a:rPr lang="it-IT" sz="7200" dirty="0" err="1">
                <a:latin typeface="Arial Black" panose="020B0A04020102020204" pitchFamily="34" charset="0"/>
              </a:rPr>
              <a:t>being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done</a:t>
            </a:r>
            <a:r>
              <a:rPr lang="it-IT" sz="7200" dirty="0">
                <a:latin typeface="Arial Black" panose="020B0A04020102020204" pitchFamily="34" charset="0"/>
              </a:rPr>
              <a:t> to </a:t>
            </a:r>
            <a:r>
              <a:rPr lang="it-IT" sz="7200" dirty="0" err="1">
                <a:latin typeface="Arial Black" panose="020B0A04020102020204" pitchFamily="34" charset="0"/>
              </a:rPr>
              <a:t>improve</a:t>
            </a:r>
            <a:r>
              <a:rPr lang="it-IT" sz="7200" dirty="0">
                <a:latin typeface="Arial Black" panose="020B0A04020102020204" pitchFamily="34" charset="0"/>
              </a:rPr>
              <a:t> </a:t>
            </a:r>
            <a:r>
              <a:rPr lang="it-IT" sz="7200" dirty="0" err="1">
                <a:latin typeface="Arial Black" panose="020B0A04020102020204" pitchFamily="34" charset="0"/>
              </a:rPr>
              <a:t>defaulters</a:t>
            </a:r>
            <a:r>
              <a:rPr lang="it-IT" sz="7200" dirty="0">
                <a:latin typeface="Arial Black" panose="020B0A04020102020204" pitchFamily="34" charset="0"/>
              </a:rPr>
              <a:t> data reliability and </a:t>
            </a:r>
            <a:r>
              <a:rPr lang="it-IT" sz="7200" dirty="0" err="1">
                <a:latin typeface="Arial Black" panose="020B0A04020102020204" pitchFamily="34" charset="0"/>
              </a:rPr>
              <a:t>completeness</a:t>
            </a:r>
            <a:r>
              <a:rPr lang="it-IT" sz="7200" dirty="0"/>
              <a:t>.</a:t>
            </a: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248" y="7830663"/>
            <a:ext cx="22471521" cy="17422169"/>
          </a:xfrm>
          <a:prstGeom prst="rect">
            <a:avLst/>
          </a:prstGeom>
        </p:spPr>
      </p:pic>
      <p:sp>
        <p:nvSpPr>
          <p:cNvPr id="46" name="CasellaDiTesto 45"/>
          <p:cNvSpPr txBox="1"/>
          <p:nvPr/>
        </p:nvSpPr>
        <p:spPr>
          <a:xfrm flipH="1">
            <a:off x="1172248" y="6999666"/>
            <a:ext cx="15998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err="1">
                <a:latin typeface="Arial Black" panose="020B0A04020102020204" pitchFamily="34" charset="0"/>
              </a:rPr>
              <a:t>Defaulters</a:t>
            </a:r>
            <a:r>
              <a:rPr lang="it-IT" sz="4800" b="1" dirty="0">
                <a:latin typeface="Arial Black" panose="020B0A04020102020204" pitchFamily="34" charset="0"/>
              </a:rPr>
              <a:t>’ </a:t>
            </a:r>
            <a:r>
              <a:rPr lang="it-IT" sz="4800" b="1" dirty="0" err="1">
                <a:latin typeface="Arial Black" panose="020B0A04020102020204" pitchFamily="34" charset="0"/>
              </a:rPr>
              <a:t>caratheristics</a:t>
            </a:r>
            <a:r>
              <a:rPr lang="it-IT" sz="4800" b="1" dirty="0">
                <a:latin typeface="Arial Black" panose="020B0A04020102020204" pitchFamily="34" charset="0"/>
              </a:rPr>
              <a:t> and </a:t>
            </a:r>
            <a:r>
              <a:rPr lang="it-IT" sz="4800" b="1" dirty="0" err="1">
                <a:latin typeface="Arial Black" panose="020B0A04020102020204" pitchFamily="34" charset="0"/>
              </a:rPr>
              <a:t>diagnosis</a:t>
            </a:r>
            <a:endParaRPr lang="it-IT" sz="4800" b="1" dirty="0">
              <a:latin typeface="Arial Black" panose="020B0A04020102020204" pitchFamily="34" charset="0"/>
            </a:endParaRPr>
          </a:p>
        </p:txBody>
      </p:sp>
      <p:sp>
        <p:nvSpPr>
          <p:cNvPr id="45" name="Rectangle: Rounded Corners 7">
            <a:extLst>
              <a:ext uri="{FF2B5EF4-FFF2-40B4-BE49-F238E27FC236}">
                <a16:creationId xmlns:a16="http://schemas.microsoft.com/office/drawing/2014/main" id="{688854E8-477C-4076-8D9E-F7E813C900C0}"/>
              </a:ext>
            </a:extLst>
          </p:cNvPr>
          <p:cNvSpPr/>
          <p:nvPr/>
        </p:nvSpPr>
        <p:spPr>
          <a:xfrm>
            <a:off x="1172248" y="4723786"/>
            <a:ext cx="48222916" cy="827999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>
                <a:solidFill>
                  <a:schemeClr val="tx1"/>
                </a:solidFill>
                <a:latin typeface="Arial Black" panose="020B0A04020102020204" pitchFamily="34" charset="0"/>
              </a:rPr>
              <a:t>PATIENTS’ OUTCOMES (2)</a:t>
            </a:r>
          </a:p>
        </p:txBody>
      </p:sp>
    </p:spTree>
    <p:extLst>
      <p:ext uri="{BB962C8B-B14F-4D97-AF65-F5344CB8AC3E}">
        <p14:creationId xmlns:p14="http://schemas.microsoft.com/office/powerpoint/2010/main" val="727330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35746</TotalTime>
  <Words>1464</Words>
  <Application>Microsoft Office PowerPoint</Application>
  <PresentationFormat>Personalizzato</PresentationFormat>
  <Paragraphs>88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Office Theme</vt:lpstr>
      <vt:lpstr>Presentazione standard di PowerPoint</vt:lpstr>
      <vt:lpstr>INTRODUCTION cont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PATIENTS’ OUTCOMES</vt:lpstr>
      <vt:lpstr>PATIENTS’ OUTCOMES</vt:lpstr>
      <vt:lpstr>Presentazione standard di PowerPoint</vt:lpstr>
      <vt:lpstr>PATIENTS’ OUTCOMES (2)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Dorothee van Breevoort</dc:creator>
  <cp:lastModifiedBy>Jacopo Rovarini</cp:lastModifiedBy>
  <cp:revision>165</cp:revision>
  <cp:lastPrinted>2019-08-21T16:06:47Z</cp:lastPrinted>
  <dcterms:created xsi:type="dcterms:W3CDTF">2019-07-18T14:40:08Z</dcterms:created>
  <dcterms:modified xsi:type="dcterms:W3CDTF">2022-08-11T20:33:32Z</dcterms:modified>
</cp:coreProperties>
</file>