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3" r:id="rId3"/>
    <p:sldId id="257" r:id="rId4"/>
    <p:sldId id="271" r:id="rId5"/>
    <p:sldId id="266" r:id="rId6"/>
    <p:sldId id="274" r:id="rId7"/>
    <p:sldId id="275" r:id="rId8"/>
    <p:sldId id="262" r:id="rId9"/>
    <p:sldId id="258" r:id="rId10"/>
    <p:sldId id="259" r:id="rId11"/>
    <p:sldId id="268" r:id="rId12"/>
    <p:sldId id="269" r:id="rId13"/>
    <p:sldId id="27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8" d="100"/>
          <a:sy n="68" d="100"/>
        </p:scale>
        <p:origin x="58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Cartel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Cartel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mn-lt"/>
                <a:ea typeface="+mn-ea"/>
                <a:cs typeface="+mn-cs"/>
              </a:defRPr>
            </a:pPr>
            <a:r>
              <a:rPr lang="it-IT"/>
              <a:t>PWE/NS (&lt; 18 yrs) assisted through the CBRProgram</a:t>
            </a:r>
          </a:p>
        </c:rich>
      </c:tx>
      <c:overlay val="0"/>
      <c:spPr>
        <a:noFill/>
        <a:ln>
          <a:noFill/>
        </a:ln>
        <a:effectLst/>
      </c:spPr>
      <c:txPr>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Foglio1!$C$6</c:f>
              <c:strCache>
                <c:ptCount val="1"/>
                <c:pt idx="0">
                  <c:v>Male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Foglio1!$D$5:$F$5</c:f>
              <c:numCache>
                <c:formatCode>General</c:formatCode>
                <c:ptCount val="3"/>
                <c:pt idx="0">
                  <c:v>2020</c:v>
                </c:pt>
                <c:pt idx="1">
                  <c:v>2021</c:v>
                </c:pt>
                <c:pt idx="2">
                  <c:v>2022</c:v>
                </c:pt>
              </c:numCache>
            </c:numRef>
          </c:cat>
          <c:val>
            <c:numRef>
              <c:f>Foglio1!$D$6:$F$6</c:f>
              <c:numCache>
                <c:formatCode>General</c:formatCode>
                <c:ptCount val="3"/>
                <c:pt idx="0">
                  <c:v>76</c:v>
                </c:pt>
                <c:pt idx="1">
                  <c:v>544</c:v>
                </c:pt>
                <c:pt idx="2">
                  <c:v>614</c:v>
                </c:pt>
              </c:numCache>
            </c:numRef>
          </c:val>
          <c:extLst>
            <c:ext xmlns:c16="http://schemas.microsoft.com/office/drawing/2014/chart" uri="{C3380CC4-5D6E-409C-BE32-E72D297353CC}">
              <c16:uniqueId val="{00000000-1639-4EB3-BAA2-F7FAFC122AB2}"/>
            </c:ext>
          </c:extLst>
        </c:ser>
        <c:ser>
          <c:idx val="1"/>
          <c:order val="1"/>
          <c:tx>
            <c:strRef>
              <c:f>Foglio1!$C$7</c:f>
              <c:strCache>
                <c:ptCount val="1"/>
                <c:pt idx="0">
                  <c:v>Female</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Foglio1!$D$5:$F$5</c:f>
              <c:numCache>
                <c:formatCode>General</c:formatCode>
                <c:ptCount val="3"/>
                <c:pt idx="0">
                  <c:v>2020</c:v>
                </c:pt>
                <c:pt idx="1">
                  <c:v>2021</c:v>
                </c:pt>
                <c:pt idx="2">
                  <c:v>2022</c:v>
                </c:pt>
              </c:numCache>
            </c:numRef>
          </c:cat>
          <c:val>
            <c:numRef>
              <c:f>Foglio1!$D$7:$F$7</c:f>
              <c:numCache>
                <c:formatCode>General</c:formatCode>
                <c:ptCount val="3"/>
                <c:pt idx="0">
                  <c:v>54</c:v>
                </c:pt>
                <c:pt idx="1">
                  <c:v>446</c:v>
                </c:pt>
                <c:pt idx="2">
                  <c:v>492</c:v>
                </c:pt>
              </c:numCache>
            </c:numRef>
          </c:val>
          <c:extLst>
            <c:ext xmlns:c16="http://schemas.microsoft.com/office/drawing/2014/chart" uri="{C3380CC4-5D6E-409C-BE32-E72D297353CC}">
              <c16:uniqueId val="{00000001-1639-4EB3-BAA2-F7FAFC122AB2}"/>
            </c:ext>
          </c:extLst>
        </c:ser>
        <c:dLbls>
          <c:dLblPos val="ctr"/>
          <c:showLegendKey val="0"/>
          <c:showVal val="1"/>
          <c:showCatName val="0"/>
          <c:showSerName val="0"/>
          <c:showPercent val="0"/>
          <c:showBubbleSize val="0"/>
        </c:dLbls>
        <c:gapWidth val="79"/>
        <c:overlap val="100"/>
        <c:axId val="689987952"/>
        <c:axId val="689988368"/>
      </c:barChart>
      <c:catAx>
        <c:axId val="68998795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en-US"/>
          </a:p>
        </c:txPr>
        <c:crossAx val="689988368"/>
        <c:crosses val="autoZero"/>
        <c:auto val="1"/>
        <c:lblAlgn val="ctr"/>
        <c:lblOffset val="100"/>
        <c:noMultiLvlLbl val="0"/>
      </c:catAx>
      <c:valAx>
        <c:axId val="689988368"/>
        <c:scaling>
          <c:orientation val="minMax"/>
        </c:scaling>
        <c:delete val="1"/>
        <c:axPos val="l"/>
        <c:numFmt formatCode="General" sourceLinked="1"/>
        <c:majorTickMark val="none"/>
        <c:minorTickMark val="none"/>
        <c:tickLblPos val="nextTo"/>
        <c:crossAx val="689987952"/>
        <c:crosses val="autoZero"/>
        <c:crossBetween val="between"/>
      </c:valAx>
      <c:dTable>
        <c:showHorzBorder val="1"/>
        <c:showVertBorder val="1"/>
        <c:showOutline val="1"/>
        <c:showKeys val="1"/>
        <c:spPr>
          <a:noFill/>
          <a:ln w="9525">
            <a:solidFill>
              <a:schemeClr val="tx1">
                <a:lumMod val="15000"/>
                <a:lumOff val="85000"/>
              </a:schemeClr>
            </a:solid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1" i="0" u="none" strike="noStrike" kern="1200" cap="all" spc="0" baseline="0">
                <a:gradFill>
                  <a:gsLst>
                    <a:gs pos="0">
                      <a:schemeClr val="dk1">
                        <a:lumMod val="50000"/>
                        <a:lumOff val="50000"/>
                      </a:schemeClr>
                    </a:gs>
                    <a:gs pos="100000">
                      <a:schemeClr val="dk1">
                        <a:lumMod val="85000"/>
                        <a:lumOff val="15000"/>
                      </a:schemeClr>
                    </a:gs>
                  </a:gsLst>
                  <a:lin ang="5400000" scaled="0"/>
                </a:gradFill>
                <a:latin typeface="+mn-lt"/>
                <a:ea typeface="+mn-ea"/>
                <a:cs typeface="+mn-cs"/>
              </a:defRPr>
            </a:pPr>
            <a:r>
              <a:rPr lang="it-IT" b="1"/>
              <a:t>School</a:t>
            </a:r>
            <a:r>
              <a:rPr lang="it-IT" b="1" baseline="0"/>
              <a:t> Reintegrations</a:t>
            </a:r>
            <a:endParaRPr lang="it-IT" b="1"/>
          </a:p>
        </c:rich>
      </c:tx>
      <c:overlay val="0"/>
      <c:spPr>
        <a:noFill/>
        <a:ln>
          <a:noFill/>
        </a:ln>
        <a:effectLst/>
      </c:spPr>
      <c:txPr>
        <a:bodyPr rot="0" spcFirstLastPara="1" vertOverflow="ellipsis" vert="horz" wrap="square" anchor="ctr" anchorCtr="1"/>
        <a:lstStyle/>
        <a:p>
          <a:pPr>
            <a:defRPr sz="1440" b="1" i="0" u="none" strike="noStrike" kern="1200" cap="all" spc="0" baseline="0">
              <a:gradFill>
                <a:gsLst>
                  <a:gs pos="0">
                    <a:schemeClr val="dk1">
                      <a:lumMod val="50000"/>
                      <a:lumOff val="50000"/>
                    </a:schemeClr>
                  </a:gs>
                  <a:gs pos="100000">
                    <a:schemeClr val="dk1">
                      <a:lumMod val="85000"/>
                      <a:lumOff val="15000"/>
                    </a:schemeClr>
                  </a:gs>
                </a:gsLst>
                <a:lin ang="5400000" scaled="0"/>
              </a:gradFill>
              <a:latin typeface="+mn-lt"/>
              <a:ea typeface="+mn-ea"/>
              <a:cs typeface="+mn-cs"/>
            </a:defRPr>
          </a:pPr>
          <a:endParaRPr lang="en-US"/>
        </a:p>
      </c:txPr>
    </c:title>
    <c:autoTitleDeleted val="0"/>
    <c:plotArea>
      <c:layout>
        <c:manualLayout>
          <c:layoutTarget val="inner"/>
          <c:xMode val="edge"/>
          <c:yMode val="edge"/>
          <c:x val="0.17980354676680155"/>
          <c:y val="2.2796371679223819E-3"/>
          <c:w val="0.8768129769963634"/>
          <c:h val="0.8050868936658756"/>
        </c:manualLayout>
      </c:layout>
      <c:lineChart>
        <c:grouping val="stacked"/>
        <c:varyColors val="0"/>
        <c:ser>
          <c:idx val="0"/>
          <c:order val="0"/>
          <c:tx>
            <c:strRef>
              <c:f>Foglio2!$D$6</c:f>
              <c:strCache>
                <c:ptCount val="1"/>
                <c:pt idx="0">
                  <c:v>Male</c:v>
                </c:pt>
              </c:strCache>
            </c:strRef>
          </c:tx>
          <c:spPr>
            <a:ln w="19050" cap="rnd" cmpd="sng" algn="ctr">
              <a:solidFill>
                <a:schemeClr val="accent1">
                  <a:shade val="95000"/>
                  <a:satMod val="105000"/>
                </a:schemeClr>
              </a:solidFill>
              <a:round/>
            </a:ln>
            <a:effectLst/>
          </c:spPr>
          <c:marker>
            <c:symbol val="circle"/>
            <c:size val="17"/>
            <c:spPr>
              <a:solidFill>
                <a:schemeClr val="lt1"/>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accen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cat>
            <c:numRef>
              <c:f>Foglio2!$E$5:$G$5</c:f>
              <c:numCache>
                <c:formatCode>General</c:formatCode>
                <c:ptCount val="3"/>
                <c:pt idx="0">
                  <c:v>2020</c:v>
                </c:pt>
                <c:pt idx="1">
                  <c:v>2021</c:v>
                </c:pt>
                <c:pt idx="2">
                  <c:v>2022</c:v>
                </c:pt>
              </c:numCache>
            </c:numRef>
          </c:cat>
          <c:val>
            <c:numRef>
              <c:f>Foglio2!$E$6:$G$6</c:f>
              <c:numCache>
                <c:formatCode>General</c:formatCode>
                <c:ptCount val="3"/>
                <c:pt idx="0">
                  <c:v>0</c:v>
                </c:pt>
                <c:pt idx="1">
                  <c:v>42</c:v>
                </c:pt>
                <c:pt idx="2">
                  <c:v>74</c:v>
                </c:pt>
              </c:numCache>
            </c:numRef>
          </c:val>
          <c:smooth val="0"/>
          <c:extLst>
            <c:ext xmlns:c16="http://schemas.microsoft.com/office/drawing/2014/chart" uri="{C3380CC4-5D6E-409C-BE32-E72D297353CC}">
              <c16:uniqueId val="{00000000-9E15-4C5F-83BC-A41118571BF0}"/>
            </c:ext>
          </c:extLst>
        </c:ser>
        <c:ser>
          <c:idx val="1"/>
          <c:order val="1"/>
          <c:tx>
            <c:strRef>
              <c:f>Foglio2!$D$7</c:f>
              <c:strCache>
                <c:ptCount val="1"/>
                <c:pt idx="0">
                  <c:v>Female</c:v>
                </c:pt>
              </c:strCache>
            </c:strRef>
          </c:tx>
          <c:spPr>
            <a:ln w="19050" cap="rnd" cmpd="sng" algn="ctr">
              <a:solidFill>
                <a:schemeClr val="accent2">
                  <a:shade val="95000"/>
                  <a:satMod val="105000"/>
                </a:schemeClr>
              </a:solidFill>
              <a:round/>
            </a:ln>
            <a:effectLst/>
          </c:spPr>
          <c:marker>
            <c:symbol val="circle"/>
            <c:size val="17"/>
            <c:spPr>
              <a:solidFill>
                <a:schemeClr val="lt1"/>
              </a:solidFill>
              <a:ln>
                <a:noFill/>
              </a:ln>
              <a:effectLst/>
            </c:spPr>
          </c:marker>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accent2"/>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35000"/>
                          <a:lumOff val="65000"/>
                        </a:schemeClr>
                      </a:solidFill>
                    </a:ln>
                    <a:effectLst/>
                  </c:spPr>
                </c15:leaderLines>
              </c:ext>
            </c:extLst>
          </c:dLbls>
          <c:cat>
            <c:numRef>
              <c:f>Foglio2!$E$5:$G$5</c:f>
              <c:numCache>
                <c:formatCode>General</c:formatCode>
                <c:ptCount val="3"/>
                <c:pt idx="0">
                  <c:v>2020</c:v>
                </c:pt>
                <c:pt idx="1">
                  <c:v>2021</c:v>
                </c:pt>
                <c:pt idx="2">
                  <c:v>2022</c:v>
                </c:pt>
              </c:numCache>
            </c:numRef>
          </c:cat>
          <c:val>
            <c:numRef>
              <c:f>Foglio2!$E$7:$G$7</c:f>
              <c:numCache>
                <c:formatCode>General</c:formatCode>
                <c:ptCount val="3"/>
                <c:pt idx="0">
                  <c:v>0</c:v>
                </c:pt>
                <c:pt idx="1">
                  <c:v>21</c:v>
                </c:pt>
                <c:pt idx="2">
                  <c:v>26</c:v>
                </c:pt>
              </c:numCache>
            </c:numRef>
          </c:val>
          <c:smooth val="0"/>
          <c:extLst>
            <c:ext xmlns:c16="http://schemas.microsoft.com/office/drawing/2014/chart" uri="{C3380CC4-5D6E-409C-BE32-E72D297353CC}">
              <c16:uniqueId val="{00000001-9E15-4C5F-83BC-A41118571BF0}"/>
            </c:ext>
          </c:extLst>
        </c:ser>
        <c:dLbls>
          <c:dLblPos val="ctr"/>
          <c:showLegendKey val="0"/>
          <c:showVal val="1"/>
          <c:showCatName val="0"/>
          <c:showSerName val="0"/>
          <c:showPercent val="0"/>
          <c:showBubbleSize val="0"/>
        </c:dLbls>
        <c:marker val="1"/>
        <c:smooth val="0"/>
        <c:axId val="877204384"/>
        <c:axId val="877206464"/>
      </c:lineChart>
      <c:catAx>
        <c:axId val="877204384"/>
        <c:scaling>
          <c:orientation val="minMax"/>
        </c:scaling>
        <c:delete val="0"/>
        <c:axPos val="b"/>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dk1">
                    <a:lumMod val="65000"/>
                    <a:lumOff val="35000"/>
                  </a:schemeClr>
                </a:solidFill>
                <a:latin typeface="+mn-lt"/>
                <a:ea typeface="+mn-ea"/>
                <a:cs typeface="+mn-cs"/>
              </a:defRPr>
            </a:pPr>
            <a:endParaRPr lang="en-US"/>
          </a:p>
        </c:txPr>
        <c:crossAx val="877206464"/>
        <c:crosses val="autoZero"/>
        <c:auto val="1"/>
        <c:lblAlgn val="ctr"/>
        <c:lblOffset val="100"/>
        <c:noMultiLvlLbl val="0"/>
      </c:catAx>
      <c:valAx>
        <c:axId val="877206464"/>
        <c:scaling>
          <c:orientation val="minMax"/>
        </c:scaling>
        <c:delete val="1"/>
        <c:axPos val="l"/>
        <c:title>
          <c:tx>
            <c:rich>
              <a:bodyPr rot="-5400000" spcFirstLastPara="1" vertOverflow="ellipsis" vert="horz" wrap="square" anchor="ctr" anchorCtr="1"/>
              <a:lstStyle/>
              <a:p>
                <a:pPr>
                  <a:defRPr sz="900" b="1" i="0" u="none" strike="noStrike" kern="1200" baseline="0">
                    <a:solidFill>
                      <a:schemeClr val="dk1">
                        <a:lumMod val="65000"/>
                        <a:lumOff val="35000"/>
                      </a:schemeClr>
                    </a:solidFill>
                    <a:latin typeface="+mn-lt"/>
                    <a:ea typeface="+mn-ea"/>
                    <a:cs typeface="+mn-cs"/>
                  </a:defRPr>
                </a:pPr>
                <a:r>
                  <a:rPr lang="it-IT" b="1" dirty="0" err="1"/>
                  <a:t>Pupils</a:t>
                </a:r>
                <a:endParaRPr lang="it-IT" b="1" dirty="0"/>
              </a:p>
            </c:rich>
          </c:tx>
          <c:layout>
            <c:manualLayout>
              <c:xMode val="edge"/>
              <c:yMode val="edge"/>
              <c:x val="3.8337597259012729E-2"/>
              <c:y val="0.41552598050425577"/>
            </c:manualLayout>
          </c:layout>
          <c:overlay val="0"/>
          <c:spPr>
            <a:noFill/>
            <a:ln>
              <a:noFill/>
            </a:ln>
            <a:effectLst/>
          </c:spPr>
          <c:txPr>
            <a:bodyPr rot="-5400000" spcFirstLastPara="1" vertOverflow="ellipsis" vert="horz" wrap="square" anchor="ctr" anchorCtr="1"/>
            <a:lstStyle/>
            <a:p>
              <a:pPr>
                <a:defRPr sz="900" b="1" i="0" u="none" strike="noStrike" kern="1200" baseline="0">
                  <a:solidFill>
                    <a:schemeClr val="dk1">
                      <a:lumMod val="65000"/>
                      <a:lumOff val="35000"/>
                    </a:schemeClr>
                  </a:solidFill>
                  <a:latin typeface="+mn-lt"/>
                  <a:ea typeface="+mn-ea"/>
                  <a:cs typeface="+mn-cs"/>
                </a:defRPr>
              </a:pPr>
              <a:endParaRPr lang="en-US"/>
            </a:p>
          </c:txPr>
        </c:title>
        <c:numFmt formatCode="General" sourceLinked="1"/>
        <c:majorTickMark val="none"/>
        <c:minorTickMark val="none"/>
        <c:tickLblPos val="nextTo"/>
        <c:crossAx val="877204384"/>
        <c:crosses val="autoZero"/>
        <c:crossBetween val="between"/>
      </c:valAx>
      <c:dTable>
        <c:showHorzBorder val="1"/>
        <c:showVertBorder val="1"/>
        <c:showOutline val="1"/>
        <c:showKeys val="1"/>
        <c:spPr>
          <a:noFill/>
          <a:ln w="9525">
            <a:solidFill>
              <a:schemeClr val="dk1">
                <a:lumMod val="15000"/>
                <a:lumOff val="85000"/>
              </a:schemeClr>
            </a:solidFill>
          </a:ln>
          <a:effectLst/>
        </c:spPr>
        <c:txPr>
          <a:bodyPr rot="0" spcFirstLastPara="1" vertOverflow="ellipsis" vert="horz" wrap="square" anchor="ctr" anchorCtr="1"/>
          <a:lstStyle/>
          <a:p>
            <a:pPr rtl="0">
              <a:defRPr sz="900" b="0" i="0" u="none" strike="noStrike" kern="1200" baseline="0">
                <a:solidFill>
                  <a:schemeClr val="dk1">
                    <a:lumMod val="65000"/>
                    <a:lumOff val="35000"/>
                  </a:schemeClr>
                </a:solidFill>
                <a:latin typeface="+mn-lt"/>
                <a:ea typeface="+mn-ea"/>
                <a:cs typeface="+mn-cs"/>
              </a:defRPr>
            </a:pPr>
            <a:endParaRPr lang="en-US"/>
          </a:p>
        </c:txPr>
      </c:dTable>
      <c:spPr>
        <a:noFill/>
        <a:ln>
          <a:noFill/>
        </a:ln>
        <a:effectLst/>
      </c:spPr>
    </c:plotArea>
    <c:legend>
      <c:legendPos val="b"/>
      <c:overlay val="0"/>
      <c:spPr>
        <a:noFill/>
        <a:ln>
          <a:noFill/>
        </a:ln>
        <a:effectLst/>
      </c:spPr>
      <c:txPr>
        <a:bodyPr rot="0" spcFirstLastPara="1" vertOverflow="ellipsis" vert="horz" wrap="square" anchor="ctr" anchorCtr="1"/>
        <a:lstStyle/>
        <a:p>
          <a:pPr>
            <a:defRPr sz="900" b="1" i="0" u="none" strike="noStrike" kern="1200" baseline="0">
              <a:solidFill>
                <a:schemeClr val="dk1">
                  <a:lumMod val="65000"/>
                  <a:lumOff val="35000"/>
                </a:schemeClr>
              </a:solidFill>
              <a:latin typeface="+mn-lt"/>
              <a:ea typeface="+mn-ea"/>
              <a:cs typeface="+mn-cs"/>
            </a:defRPr>
          </a:pPr>
          <a:endParaRPr lang="en-US"/>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34">
  <cs:axisTitle>
    <cs:lnRef idx="0"/>
    <cs:fillRef idx="0"/>
    <cs:effectRef idx="0"/>
    <cs:fontRef idx="minor">
      <a:schemeClr val="dk1">
        <a:lumMod val="65000"/>
        <a:lumOff val="35000"/>
      </a:schemeClr>
    </cs:fontRef>
    <cs:defRPr sz="900"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00" kern="120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900" kern="1200"/>
  </cs:chartArea>
  <cs:dataLabel>
    <cs:lnRef idx="0"/>
    <cs:fillRef idx="0"/>
    <cs:effectRef idx="0"/>
    <cs:fontRef idx="minor">
      <cs:styleClr val="auto"/>
    </cs:fontRef>
    <cs:spPr/>
    <cs:defRPr sz="900" b="1" i="0" u="none" strike="noStrike" kern="1200" baseline="0"/>
  </cs:dataLabel>
  <cs:dataLabelCallout>
    <cs:lnRef idx="0"/>
    <cs:fillRef idx="0"/>
    <cs:effectRef idx="0"/>
    <cs:fontRef idx="minor">
      <a:schemeClr val="dk1">
        <a:lumMod val="65000"/>
        <a:lumOff val="35000"/>
      </a:schemeClr>
    </cs:fontRef>
    <cs:spPr>
      <a:solidFill>
        <a:schemeClr val="lt1"/>
      </a:solidFill>
      <a:ln w="9575">
        <a:solidFill>
          <a:schemeClr val="lt1">
            <a:lumMod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19050" cap="rnd" cmpd="sng" algn="ctr">
        <a:solidFill>
          <a:schemeClr val="phClr">
            <a:shade val="95000"/>
            <a:satMod val="105000"/>
          </a:schemeClr>
        </a:solidFill>
        <a:round/>
      </a:ln>
    </cs:spPr>
  </cs:dataPointLine>
  <cs:dataPointMarker>
    <cs:lnRef idx="0"/>
    <cs:fillRef idx="0"/>
    <cs:effectRef idx="0"/>
    <cs:fontRef idx="minor">
      <a:schemeClr val="dk1"/>
    </cs:fontRef>
    <cs:spPr>
      <a:solidFill>
        <a:schemeClr val="lt1"/>
      </a:solidFill>
    </cs:spPr>
  </cs:dataPointMarker>
  <cs:dataPointMarkerLayout symbol="circle" size="17"/>
  <cs:dataPointWireframe>
    <cs:lnRef idx="0">
      <cs:styleClr val="auto"/>
    </cs:lnRef>
    <cs:fillRef idx="1"/>
    <cs:effectRef idx="0"/>
    <cs:fontRef idx="minor">
      <a:schemeClr val="dk1"/>
    </cs:fontRef>
    <cs:spPr>
      <a:ln w="9525">
        <a:solidFill>
          <a:schemeClr val="phClr"/>
        </a:solidFill>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35000"/>
            <a:lumOff val="65000"/>
          </a:schemeClr>
        </a:solidFill>
      </a:ln>
    </cs:spPr>
  </cs:dropLine>
  <cs:errorBar>
    <cs:lnRef idx="0"/>
    <cs:fillRef idx="0"/>
    <cs:effectRef idx="0"/>
    <cs:fontRef idx="minor">
      <a:schemeClr val="dk1"/>
    </cs:fontRef>
    <cs:spPr>
      <a:ln w="9525">
        <a:solidFill>
          <a:schemeClr val="dk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35000"/>
            <a:lumOff val="65000"/>
          </a:schemeClr>
        </a:solidFill>
      </a:ln>
    </cs:spPr>
  </cs:seriesLine>
  <cs:title>
    <cs:lnRef idx="0"/>
    <cs:fillRef idx="0"/>
    <cs:effectRef idx="0"/>
    <cs:fontRef idx="minor">
      <a:schemeClr val="dk1"/>
    </cs:fontRef>
    <cs:defRPr sz="1440" b="0" kern="1200" cap="all" spc="0" baseline="0">
      <a:gradFill>
        <a:gsLst>
          <a:gs pos="0">
            <a:schemeClr val="dk1">
              <a:lumMod val="50000"/>
              <a:lumOff val="50000"/>
            </a:schemeClr>
          </a:gs>
          <a:gs pos="100000">
            <a:schemeClr val="dk1">
              <a:lumMod val="85000"/>
              <a:lumOff val="15000"/>
            </a:schemeClr>
          </a:gs>
        </a:gsLst>
        <a:lin ang="5400000" scaled="0"/>
      </a:gradFill>
    </cs:defRPr>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dk1">
            <a:lumMod val="50000"/>
            <a:lumOff val="50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7F4F763-B803-4FD8-A064-F1D5F6FA5B84}" type="datetimeFigureOut">
              <a:rPr lang="en-US" smtClean="0"/>
              <a:t>8/12/2022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C93BA-21C8-4A61-84DD-8DDF1D9ED867}" type="slidenum">
              <a:rPr lang="en-US" smtClean="0"/>
              <a:t>‹#›</a:t>
            </a:fld>
            <a:endParaRPr lang="en-US"/>
          </a:p>
        </p:txBody>
      </p:sp>
    </p:spTree>
    <p:extLst>
      <p:ext uri="{BB962C8B-B14F-4D97-AF65-F5344CB8AC3E}">
        <p14:creationId xmlns:p14="http://schemas.microsoft.com/office/powerpoint/2010/main" val="1866814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7F4F763-B803-4FD8-A064-F1D5F6FA5B84}" type="datetimeFigureOut">
              <a:rPr lang="en-US" smtClean="0"/>
              <a:t>8/12/2022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C93BA-21C8-4A61-84DD-8DDF1D9ED867}" type="slidenum">
              <a:rPr lang="en-US" smtClean="0"/>
              <a:t>‹#›</a:t>
            </a:fld>
            <a:endParaRPr lang="en-US"/>
          </a:p>
        </p:txBody>
      </p:sp>
    </p:spTree>
    <p:extLst>
      <p:ext uri="{BB962C8B-B14F-4D97-AF65-F5344CB8AC3E}">
        <p14:creationId xmlns:p14="http://schemas.microsoft.com/office/powerpoint/2010/main" val="3902135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7F4F763-B803-4FD8-A064-F1D5F6FA5B84}" type="datetimeFigureOut">
              <a:rPr lang="en-US" smtClean="0"/>
              <a:t>8/12/2022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C93BA-21C8-4A61-84DD-8DDF1D9ED867}" type="slidenum">
              <a:rPr lang="en-US" smtClean="0"/>
              <a:t>‹#›</a:t>
            </a:fld>
            <a:endParaRPr lang="en-US"/>
          </a:p>
        </p:txBody>
      </p:sp>
    </p:spTree>
    <p:extLst>
      <p:ext uri="{BB962C8B-B14F-4D97-AF65-F5344CB8AC3E}">
        <p14:creationId xmlns:p14="http://schemas.microsoft.com/office/powerpoint/2010/main" val="1054983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7F4F763-B803-4FD8-A064-F1D5F6FA5B84}" type="datetimeFigureOut">
              <a:rPr lang="en-US" smtClean="0"/>
              <a:t>8/12/2022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C93BA-21C8-4A61-84DD-8DDF1D9ED867}" type="slidenum">
              <a:rPr lang="en-US" smtClean="0"/>
              <a:t>‹#›</a:t>
            </a:fld>
            <a:endParaRPr lang="en-US"/>
          </a:p>
        </p:txBody>
      </p:sp>
    </p:spTree>
    <p:extLst>
      <p:ext uri="{BB962C8B-B14F-4D97-AF65-F5344CB8AC3E}">
        <p14:creationId xmlns:p14="http://schemas.microsoft.com/office/powerpoint/2010/main" val="19081505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7F4F763-B803-4FD8-A064-F1D5F6FA5B84}" type="datetimeFigureOut">
              <a:rPr lang="en-US" smtClean="0"/>
              <a:t>8/12/2022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3C93BA-21C8-4A61-84DD-8DDF1D9ED867}" type="slidenum">
              <a:rPr lang="en-US" smtClean="0"/>
              <a:t>‹#›</a:t>
            </a:fld>
            <a:endParaRPr lang="en-US"/>
          </a:p>
        </p:txBody>
      </p:sp>
    </p:spTree>
    <p:extLst>
      <p:ext uri="{BB962C8B-B14F-4D97-AF65-F5344CB8AC3E}">
        <p14:creationId xmlns:p14="http://schemas.microsoft.com/office/powerpoint/2010/main" val="39865919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7F4F763-B803-4FD8-A064-F1D5F6FA5B84}" type="datetimeFigureOut">
              <a:rPr lang="en-US" smtClean="0"/>
              <a:t>8/12/2022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3C93BA-21C8-4A61-84DD-8DDF1D9ED867}" type="slidenum">
              <a:rPr lang="en-US" smtClean="0"/>
              <a:t>‹#›</a:t>
            </a:fld>
            <a:endParaRPr lang="en-US"/>
          </a:p>
        </p:txBody>
      </p:sp>
    </p:spTree>
    <p:extLst>
      <p:ext uri="{BB962C8B-B14F-4D97-AF65-F5344CB8AC3E}">
        <p14:creationId xmlns:p14="http://schemas.microsoft.com/office/powerpoint/2010/main" val="3709897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7F4F763-B803-4FD8-A064-F1D5F6FA5B84}" type="datetimeFigureOut">
              <a:rPr lang="en-US" smtClean="0"/>
              <a:t>8/12/2022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3C93BA-21C8-4A61-84DD-8DDF1D9ED867}" type="slidenum">
              <a:rPr lang="en-US" smtClean="0"/>
              <a:t>‹#›</a:t>
            </a:fld>
            <a:endParaRPr lang="en-US"/>
          </a:p>
        </p:txBody>
      </p:sp>
    </p:spTree>
    <p:extLst>
      <p:ext uri="{BB962C8B-B14F-4D97-AF65-F5344CB8AC3E}">
        <p14:creationId xmlns:p14="http://schemas.microsoft.com/office/powerpoint/2010/main" val="9453758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7F4F763-B803-4FD8-A064-F1D5F6FA5B84}" type="datetimeFigureOut">
              <a:rPr lang="en-US" smtClean="0"/>
              <a:t>8/12/2022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3C93BA-21C8-4A61-84DD-8DDF1D9ED867}" type="slidenum">
              <a:rPr lang="en-US" smtClean="0"/>
              <a:t>‹#›</a:t>
            </a:fld>
            <a:endParaRPr lang="en-US"/>
          </a:p>
        </p:txBody>
      </p:sp>
    </p:spTree>
    <p:extLst>
      <p:ext uri="{BB962C8B-B14F-4D97-AF65-F5344CB8AC3E}">
        <p14:creationId xmlns:p14="http://schemas.microsoft.com/office/powerpoint/2010/main" val="3657123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F4F763-B803-4FD8-A064-F1D5F6FA5B84}" type="datetimeFigureOut">
              <a:rPr lang="en-US" smtClean="0"/>
              <a:t>8/12/2022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3C93BA-21C8-4A61-84DD-8DDF1D9ED867}" type="slidenum">
              <a:rPr lang="en-US" smtClean="0"/>
              <a:t>‹#›</a:t>
            </a:fld>
            <a:endParaRPr lang="en-US"/>
          </a:p>
        </p:txBody>
      </p:sp>
    </p:spTree>
    <p:extLst>
      <p:ext uri="{BB962C8B-B14F-4D97-AF65-F5344CB8AC3E}">
        <p14:creationId xmlns:p14="http://schemas.microsoft.com/office/powerpoint/2010/main" val="1997007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7F4F763-B803-4FD8-A064-F1D5F6FA5B84}" type="datetimeFigureOut">
              <a:rPr lang="en-US" smtClean="0"/>
              <a:t>8/12/2022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3C93BA-21C8-4A61-84DD-8DDF1D9ED867}" type="slidenum">
              <a:rPr lang="en-US" smtClean="0"/>
              <a:t>‹#›</a:t>
            </a:fld>
            <a:endParaRPr lang="en-US"/>
          </a:p>
        </p:txBody>
      </p:sp>
    </p:spTree>
    <p:extLst>
      <p:ext uri="{BB962C8B-B14F-4D97-AF65-F5344CB8AC3E}">
        <p14:creationId xmlns:p14="http://schemas.microsoft.com/office/powerpoint/2010/main" val="2829141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7F4F763-B803-4FD8-A064-F1D5F6FA5B84}" type="datetimeFigureOut">
              <a:rPr lang="en-US" smtClean="0"/>
              <a:t>8/12/2022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3C93BA-21C8-4A61-84DD-8DDF1D9ED867}" type="slidenum">
              <a:rPr lang="en-US" smtClean="0"/>
              <a:t>‹#›</a:t>
            </a:fld>
            <a:endParaRPr lang="en-US"/>
          </a:p>
        </p:txBody>
      </p:sp>
    </p:spTree>
    <p:extLst>
      <p:ext uri="{BB962C8B-B14F-4D97-AF65-F5344CB8AC3E}">
        <p14:creationId xmlns:p14="http://schemas.microsoft.com/office/powerpoint/2010/main" val="4200722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F4F763-B803-4FD8-A064-F1D5F6FA5B84}" type="datetimeFigureOut">
              <a:rPr lang="en-US" smtClean="0"/>
              <a:t>8/12/2022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3C93BA-21C8-4A61-84DD-8DDF1D9ED867}" type="slidenum">
              <a:rPr lang="en-US" smtClean="0"/>
              <a:t>‹#›</a:t>
            </a:fld>
            <a:endParaRPr lang="en-US"/>
          </a:p>
        </p:txBody>
      </p:sp>
    </p:spTree>
    <p:extLst>
      <p:ext uri="{BB962C8B-B14F-4D97-AF65-F5344CB8AC3E}">
        <p14:creationId xmlns:p14="http://schemas.microsoft.com/office/powerpoint/2010/main" val="13475650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0DE6A193-4755-479A-BC6F-A7EBCA73BE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1">
            <a:extLst>
              <a:ext uri="{FF2B5EF4-FFF2-40B4-BE49-F238E27FC236}">
                <a16:creationId xmlns:a16="http://schemas.microsoft.com/office/drawing/2014/main" id="{3FBEFBD2-C6A6-0752-171C-789ECC7DAD48}"/>
              </a:ext>
            </a:extLst>
          </p:cNvPr>
          <p:cNvPicPr>
            <a:picLocks noChangeAspect="1"/>
          </p:cNvPicPr>
          <p:nvPr/>
        </p:nvPicPr>
        <p:blipFill>
          <a:blip r:embed="rId2"/>
          <a:stretch>
            <a:fillRect/>
          </a:stretch>
        </p:blipFill>
        <p:spPr bwMode="auto">
          <a:xfrm>
            <a:off x="9561238" y="768980"/>
            <a:ext cx="2179658" cy="2534802"/>
          </a:xfrm>
          <a:prstGeom prst="rect">
            <a:avLst/>
          </a:prstGeom>
          <a:noFill/>
        </p:spPr>
      </p:pic>
      <p:pic>
        <p:nvPicPr>
          <p:cNvPr id="6" name="Immagine 5">
            <a:extLst>
              <a:ext uri="{FF2B5EF4-FFF2-40B4-BE49-F238E27FC236}">
                <a16:creationId xmlns:a16="http://schemas.microsoft.com/office/drawing/2014/main" id="{E8FE1B95-ED78-1BA6-E8BA-45F2F4C57F8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03721" y="4456474"/>
            <a:ext cx="4837175" cy="1632546"/>
          </a:xfrm>
          <a:prstGeom prst="rect">
            <a:avLst/>
          </a:prstGeom>
        </p:spPr>
      </p:pic>
      <p:sp>
        <p:nvSpPr>
          <p:cNvPr id="19" name="Freeform: Shape 18">
            <a:extLst>
              <a:ext uri="{FF2B5EF4-FFF2-40B4-BE49-F238E27FC236}">
                <a16:creationId xmlns:a16="http://schemas.microsoft.com/office/drawing/2014/main" id="{AB8B8498-A488-40AF-99EB-F622ED9AD6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8"/>
            <a:ext cx="8896786" cy="6858478"/>
          </a:xfrm>
          <a:custGeom>
            <a:avLst/>
            <a:gdLst>
              <a:gd name="connsiteX0" fmla="*/ 1472231 w 8896786"/>
              <a:gd name="connsiteY0" fmla="*/ 6858478 h 6858478"/>
              <a:gd name="connsiteX1" fmla="*/ 8896786 w 8896786"/>
              <a:gd name="connsiteY1" fmla="*/ 6858478 h 6858478"/>
              <a:gd name="connsiteX2" fmla="*/ 5720411 w 8896786"/>
              <a:gd name="connsiteY2" fmla="*/ 0 h 6858478"/>
              <a:gd name="connsiteX3" fmla="*/ 5714834 w 8896786"/>
              <a:gd name="connsiteY3" fmla="*/ 0 h 6858478"/>
              <a:gd name="connsiteX4" fmla="*/ 4648606 w 8896786"/>
              <a:gd name="connsiteY4" fmla="*/ 0 h 6858478"/>
              <a:gd name="connsiteX5" fmla="*/ 0 w 8896786"/>
              <a:gd name="connsiteY5" fmla="*/ 0 h 6858478"/>
              <a:gd name="connsiteX6" fmla="*/ 0 w 8896786"/>
              <a:gd name="connsiteY6" fmla="*/ 6857915 h 6858478"/>
              <a:gd name="connsiteX7" fmla="*/ 1472491 w 8896786"/>
              <a:gd name="connsiteY7" fmla="*/ 6857915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96786" h="6858478">
                <a:moveTo>
                  <a:pt x="1472231" y="6858478"/>
                </a:moveTo>
                <a:lnTo>
                  <a:pt x="8896786" y="6858478"/>
                </a:lnTo>
                <a:lnTo>
                  <a:pt x="5720411" y="0"/>
                </a:lnTo>
                <a:lnTo>
                  <a:pt x="5714834" y="0"/>
                </a:lnTo>
                <a:lnTo>
                  <a:pt x="4648606" y="0"/>
                </a:lnTo>
                <a:lnTo>
                  <a:pt x="0" y="0"/>
                </a:lnTo>
                <a:lnTo>
                  <a:pt x="0" y="6857915"/>
                </a:lnTo>
                <a:lnTo>
                  <a:pt x="1472491" y="6857915"/>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Freeform: Shape 20">
            <a:extLst>
              <a:ext uri="{FF2B5EF4-FFF2-40B4-BE49-F238E27FC236}">
                <a16:creationId xmlns:a16="http://schemas.microsoft.com/office/drawing/2014/main" id="{2F033D07-FE42-4E5C-A00A-FFE1D42C0F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479"/>
            <a:ext cx="8096249" cy="6858479"/>
          </a:xfrm>
          <a:custGeom>
            <a:avLst/>
            <a:gdLst>
              <a:gd name="connsiteX0" fmla="*/ 0 w 8096249"/>
              <a:gd name="connsiteY0" fmla="*/ 6858479 h 6858479"/>
              <a:gd name="connsiteX1" fmla="*/ 2130297 w 8096249"/>
              <a:gd name="connsiteY1" fmla="*/ 6858479 h 6858479"/>
              <a:gd name="connsiteX2" fmla="*/ 2130297 w 8096249"/>
              <a:gd name="connsiteY2" fmla="*/ 6858478 h 6858479"/>
              <a:gd name="connsiteX3" fmla="*/ 8096249 w 8096249"/>
              <a:gd name="connsiteY3" fmla="*/ 6858478 h 6858479"/>
              <a:gd name="connsiteX4" fmla="*/ 4919874 w 8096249"/>
              <a:gd name="connsiteY4" fmla="*/ 0 h 6858479"/>
              <a:gd name="connsiteX5" fmla="*/ 4914297 w 8096249"/>
              <a:gd name="connsiteY5" fmla="*/ 0 h 6858479"/>
              <a:gd name="connsiteX6" fmla="*/ 3848069 w 8096249"/>
              <a:gd name="connsiteY6" fmla="*/ 0 h 6858479"/>
              <a:gd name="connsiteX7" fmla="*/ 18197 w 8096249"/>
              <a:gd name="connsiteY7" fmla="*/ 0 h 6858479"/>
              <a:gd name="connsiteX8" fmla="*/ 18197 w 8096249"/>
              <a:gd name="connsiteY8" fmla="*/ 479 h 6858479"/>
              <a:gd name="connsiteX9" fmla="*/ 0 w 8096249"/>
              <a:gd name="connsiteY9" fmla="*/ 479 h 6858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6249" h="6858479">
                <a:moveTo>
                  <a:pt x="0" y="6858479"/>
                </a:moveTo>
                <a:lnTo>
                  <a:pt x="2130297" y="6858479"/>
                </a:lnTo>
                <a:lnTo>
                  <a:pt x="2130297" y="6858478"/>
                </a:lnTo>
                <a:lnTo>
                  <a:pt x="8096249" y="6858478"/>
                </a:lnTo>
                <a:lnTo>
                  <a:pt x="4919874" y="0"/>
                </a:lnTo>
                <a:lnTo>
                  <a:pt x="4914297" y="0"/>
                </a:lnTo>
                <a:lnTo>
                  <a:pt x="3848069" y="0"/>
                </a:lnTo>
                <a:lnTo>
                  <a:pt x="18197" y="0"/>
                </a:lnTo>
                <a:lnTo>
                  <a:pt x="18197" y="479"/>
                </a:lnTo>
                <a:lnTo>
                  <a:pt x="0" y="479"/>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ctrTitle"/>
          </p:nvPr>
        </p:nvSpPr>
        <p:spPr>
          <a:xfrm>
            <a:off x="804672" y="415095"/>
            <a:ext cx="5294376" cy="3072384"/>
          </a:xfrm>
        </p:spPr>
        <p:txBody>
          <a:bodyPr anchor="b">
            <a:normAutofit/>
          </a:bodyPr>
          <a:lstStyle/>
          <a:p>
            <a:pPr algn="l"/>
            <a:r>
              <a:rPr lang="en-US" sz="4200"/>
              <a:t>IMPACT OF CBR PROGRAM ON SOCIAL INCLUSION of PWE/NS -NSA PROJECT</a:t>
            </a:r>
          </a:p>
        </p:txBody>
      </p:sp>
      <p:sp>
        <p:nvSpPr>
          <p:cNvPr id="3" name="Subtitle 2"/>
          <p:cNvSpPr>
            <a:spLocks noGrp="1"/>
          </p:cNvSpPr>
          <p:nvPr>
            <p:ph type="subTitle" idx="1"/>
          </p:nvPr>
        </p:nvSpPr>
        <p:spPr>
          <a:xfrm>
            <a:off x="804672" y="3633783"/>
            <a:ext cx="4167376" cy="1155525"/>
          </a:xfrm>
        </p:spPr>
        <p:txBody>
          <a:bodyPr anchor="t">
            <a:normAutofit/>
          </a:bodyPr>
          <a:lstStyle/>
          <a:p>
            <a:pPr algn="l"/>
            <a:r>
              <a:rPr lang="en-US" sz="1700"/>
              <a:t>SUDAN EVANGELICAL MISSION (SEM) &amp; LIGHT FOR THE WORLD INTERNATIONAL (LFTW)</a:t>
            </a:r>
          </a:p>
          <a:p>
            <a:pPr algn="l"/>
            <a:r>
              <a:rPr lang="en-US" sz="1700"/>
              <a:t>AUGUST 2022</a:t>
            </a:r>
          </a:p>
        </p:txBody>
      </p:sp>
    </p:spTree>
    <p:extLst>
      <p:ext uri="{BB962C8B-B14F-4D97-AF65-F5344CB8AC3E}">
        <p14:creationId xmlns:p14="http://schemas.microsoft.com/office/powerpoint/2010/main" val="15965483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5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000"/>
                                  </p:stCondLst>
                                  <p:iterate>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7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Challenges </a:t>
            </a:r>
          </a:p>
        </p:txBody>
      </p:sp>
      <p:sp>
        <p:nvSpPr>
          <p:cNvPr id="3" name="Content Placeholder 2"/>
          <p:cNvSpPr>
            <a:spLocks noGrp="1"/>
          </p:cNvSpPr>
          <p:nvPr>
            <p:ph idx="1"/>
          </p:nvPr>
        </p:nvSpPr>
        <p:spPr/>
        <p:txBody>
          <a:bodyPr>
            <a:normAutofit/>
          </a:bodyPr>
          <a:lstStyle/>
          <a:p>
            <a:r>
              <a:rPr lang="en-US" dirty="0"/>
              <a:t>Negative attitudes still exists in the community: discrimination against people with epilepsy/ nodding syndrome is still prevalent in the community in </a:t>
            </a:r>
            <a:r>
              <a:rPr lang="en-US" dirty="0" err="1"/>
              <a:t>Mundri</a:t>
            </a:r>
            <a:r>
              <a:rPr lang="en-US" dirty="0"/>
              <a:t> and </a:t>
            </a:r>
            <a:r>
              <a:rPr lang="en-US" dirty="0" err="1"/>
              <a:t>Maridi</a:t>
            </a:r>
            <a:r>
              <a:rPr lang="en-US" dirty="0"/>
              <a:t>. This is firmly based on the notion that nodding syndrome/ epilepsy is contagious.</a:t>
            </a:r>
          </a:p>
          <a:p>
            <a:r>
              <a:rPr lang="en-US" dirty="0"/>
              <a:t>Stigma in community is still present, some families fear to receive treatment from nearby NSA clinics. Some deny having such children at home despite CBR workers identifying them.</a:t>
            </a:r>
          </a:p>
          <a:p>
            <a:r>
              <a:rPr lang="en-US" dirty="0"/>
              <a:t>Distance to health facilities was still a challenge; some families reside very far from the locations where the NSA clinics are located. Due to poverty, they cannot afford transport to the clinics.</a:t>
            </a:r>
          </a:p>
          <a:p>
            <a:endParaRPr lang="en-US" dirty="0"/>
          </a:p>
        </p:txBody>
      </p:sp>
    </p:spTree>
    <p:extLst>
      <p:ext uri="{BB962C8B-B14F-4D97-AF65-F5344CB8AC3E}">
        <p14:creationId xmlns:p14="http://schemas.microsoft.com/office/powerpoint/2010/main" val="16247136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Challenges (2)</a:t>
            </a:r>
          </a:p>
        </p:txBody>
      </p:sp>
      <p:sp>
        <p:nvSpPr>
          <p:cNvPr id="3" name="Content Placeholder 2"/>
          <p:cNvSpPr>
            <a:spLocks noGrp="1"/>
          </p:cNvSpPr>
          <p:nvPr>
            <p:ph idx="1"/>
          </p:nvPr>
        </p:nvSpPr>
        <p:spPr/>
        <p:txBody>
          <a:bodyPr>
            <a:normAutofit/>
          </a:bodyPr>
          <a:lstStyle/>
          <a:p>
            <a:r>
              <a:rPr lang="en-US" dirty="0"/>
              <a:t>Schools that have strict rules on uniforms and payment of school fees limit the enrollment of children with nodding syndrome/ epilepsy.</a:t>
            </a:r>
          </a:p>
          <a:p>
            <a:r>
              <a:rPr lang="en-US" dirty="0"/>
              <a:t>Parents with more than one child with nodding/ epilepsy are overwhelmed with the burden of care.</a:t>
            </a:r>
          </a:p>
          <a:p>
            <a:r>
              <a:rPr lang="en-US" dirty="0"/>
              <a:t>Access to food is still a challenge to majority of the beneficiaries, this project cannot meet the needs of all beneficiaries.</a:t>
            </a:r>
          </a:p>
          <a:p>
            <a:pPr marL="0" indent="0">
              <a:buNone/>
            </a:pPr>
            <a:endParaRPr lang="en-US" dirty="0"/>
          </a:p>
          <a:p>
            <a:endParaRPr lang="en-US" dirty="0"/>
          </a:p>
          <a:p>
            <a:endParaRPr lang="en-US" dirty="0"/>
          </a:p>
          <a:p>
            <a:endParaRPr lang="en-US" dirty="0"/>
          </a:p>
        </p:txBody>
      </p:sp>
    </p:spTree>
    <p:extLst>
      <p:ext uri="{BB962C8B-B14F-4D97-AF65-F5344CB8AC3E}">
        <p14:creationId xmlns:p14="http://schemas.microsoft.com/office/powerpoint/2010/main" val="15906751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692870"/>
          </a:xfrm>
        </p:spPr>
        <p:txBody>
          <a:bodyPr vert="horz" lIns="91440" tIns="45720" rIns="91440" bIns="45720" rtlCol="0" anchor="ctr">
            <a:normAutofit fontScale="90000"/>
          </a:bodyPr>
          <a:lstStyle/>
          <a:p>
            <a:r>
              <a:rPr lang="en-US" sz="4400" dirty="0"/>
              <a:t>Opportunities</a:t>
            </a:r>
          </a:p>
        </p:txBody>
      </p:sp>
      <p:sp>
        <p:nvSpPr>
          <p:cNvPr id="3" name="Content Placeholder 2"/>
          <p:cNvSpPr>
            <a:spLocks noGrp="1"/>
          </p:cNvSpPr>
          <p:nvPr>
            <p:ph idx="1"/>
          </p:nvPr>
        </p:nvSpPr>
        <p:spPr>
          <a:xfrm>
            <a:off x="5180012" y="763571"/>
            <a:ext cx="6172200" cy="5458087"/>
          </a:xfrm>
        </p:spPr>
        <p:txBody>
          <a:bodyPr>
            <a:normAutofit fontScale="92500" lnSpcReduction="20000"/>
          </a:bodyPr>
          <a:lstStyle/>
          <a:p>
            <a:r>
              <a:rPr lang="en-US" sz="2800" dirty="0"/>
              <a:t>Working with schools helps in eliminating barriers for education for children with nodding syndrome/ epilepsy.</a:t>
            </a:r>
          </a:p>
          <a:p>
            <a:r>
              <a:rPr lang="en-US" sz="2800" dirty="0"/>
              <a:t>Further empowering organizations of persons with disabilities will enhance advocacy and awareness of nodding syndrome/ epilepsy. </a:t>
            </a:r>
          </a:p>
          <a:p>
            <a:r>
              <a:rPr lang="en-US" sz="2800" dirty="0"/>
              <a:t>Working with parents in village saving groups is proving as a useful tool to overcome economic challenges in households of children with nodding syndrome/ epilepsy.</a:t>
            </a:r>
          </a:p>
          <a:p>
            <a:r>
              <a:rPr lang="en-US" sz="2800" dirty="0"/>
              <a:t>Collaboration with influencers like chiefs, people with nodding/ epilepsy who are under medication, and parents is helping to overcome negative attitudes.</a:t>
            </a:r>
          </a:p>
          <a:p>
            <a:pPr marL="0" indent="0">
              <a:buNone/>
            </a:pPr>
            <a:endParaRPr lang="en-US" sz="2800" dirty="0"/>
          </a:p>
        </p:txBody>
      </p:sp>
      <p:sp>
        <p:nvSpPr>
          <p:cNvPr id="4" name="Text Placeholder 3">
            <a:extLst>
              <a:ext uri="{FF2B5EF4-FFF2-40B4-BE49-F238E27FC236}">
                <a16:creationId xmlns:a16="http://schemas.microsoft.com/office/drawing/2014/main" id="{6A6E40F2-E8FD-47C0-8E63-88439F8B389C}"/>
              </a:ext>
            </a:extLst>
          </p:cNvPr>
          <p:cNvSpPr>
            <a:spLocks noGrp="1"/>
          </p:cNvSpPr>
          <p:nvPr>
            <p:ph type="body" sz="half" idx="2"/>
          </p:nvPr>
        </p:nvSpPr>
        <p:spPr>
          <a:xfrm>
            <a:off x="839788" y="1348033"/>
            <a:ext cx="3932237" cy="4520955"/>
          </a:xfrm>
        </p:spPr>
        <p:txBody>
          <a:bodyPr/>
          <a:lstStyle/>
          <a:p>
            <a:endParaRPr lang="en-GB" dirty="0"/>
          </a:p>
        </p:txBody>
      </p:sp>
      <p:pic>
        <p:nvPicPr>
          <p:cNvPr id="6" name="Picture 5">
            <a:extLst>
              <a:ext uri="{FF2B5EF4-FFF2-40B4-BE49-F238E27FC236}">
                <a16:creationId xmlns:a16="http://schemas.microsoft.com/office/drawing/2014/main" id="{3A6DED85-4085-4AF1-9B17-A697A753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6437" y="1348034"/>
            <a:ext cx="4055588" cy="4718918"/>
          </a:xfrm>
          <a:prstGeom prst="rect">
            <a:avLst/>
          </a:prstGeom>
        </p:spPr>
      </p:pic>
    </p:spTree>
    <p:extLst>
      <p:ext uri="{BB962C8B-B14F-4D97-AF65-F5344CB8AC3E}">
        <p14:creationId xmlns:p14="http://schemas.microsoft.com/office/powerpoint/2010/main" val="3364494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Recommendations</a:t>
            </a:r>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lphaLcParenR"/>
            </a:pPr>
            <a:r>
              <a:rPr lang="en-US" dirty="0"/>
              <a:t>CBR Program methodology, including promotion of ADLs, is worth scaling up and expanding to reach more PWE/NS</a:t>
            </a:r>
          </a:p>
          <a:p>
            <a:pPr marL="514350" indent="-514350">
              <a:buFont typeface="+mj-lt"/>
              <a:buAutoNum type="alphaLcParenR"/>
            </a:pPr>
            <a:r>
              <a:rPr lang="en-US" dirty="0"/>
              <a:t>Additional epilepsy clinics/services are needed to reach out to remote locations, to increase access to AEDs.</a:t>
            </a:r>
          </a:p>
          <a:p>
            <a:pPr marL="514350" indent="-514350">
              <a:buFont typeface="+mj-lt"/>
              <a:buAutoNum type="alphaLcParenR"/>
            </a:pPr>
            <a:r>
              <a:rPr lang="en-US" dirty="0"/>
              <a:t>More community awareness raising on truths on epilepsy/ nodding syndrome to enhance change of attitudes.</a:t>
            </a:r>
          </a:p>
          <a:p>
            <a:pPr marL="514350" indent="-514350">
              <a:buFont typeface="+mj-lt"/>
              <a:buAutoNum type="alphaLcParenR"/>
            </a:pPr>
            <a:r>
              <a:rPr lang="en-US" dirty="0"/>
              <a:t>More need to be invested (e.g., training, tools and seeds) to improve food security among families with PWE/NS.</a:t>
            </a:r>
          </a:p>
          <a:p>
            <a:pPr marL="514350" indent="-514350">
              <a:buFont typeface="+mj-lt"/>
              <a:buAutoNum type="alphaLcParenR"/>
            </a:pPr>
            <a:r>
              <a:rPr lang="en-US" dirty="0"/>
              <a:t>More involvement of department of gender, child and social welfare to enhance access to services and overcome societal barriers of inclusion of children with nodding syndrome/ epilepsy.</a:t>
            </a:r>
          </a:p>
          <a:p>
            <a:endParaRPr lang="en-US" dirty="0"/>
          </a:p>
        </p:txBody>
      </p:sp>
    </p:spTree>
    <p:extLst>
      <p:ext uri="{BB962C8B-B14F-4D97-AF65-F5344CB8AC3E}">
        <p14:creationId xmlns:p14="http://schemas.microsoft.com/office/powerpoint/2010/main" val="3863612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9">
            <a:extLst>
              <a:ext uri="{FF2B5EF4-FFF2-40B4-BE49-F238E27FC236}">
                <a16:creationId xmlns:a16="http://schemas.microsoft.com/office/drawing/2014/main" id="{8ED08A1D-4632-47AB-8832-C17BA00869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olo 1">
            <a:extLst>
              <a:ext uri="{FF2B5EF4-FFF2-40B4-BE49-F238E27FC236}">
                <a16:creationId xmlns:a16="http://schemas.microsoft.com/office/drawing/2014/main" id="{80E5CBEA-8754-B7BB-F0AE-41B7E5B5A47A}"/>
              </a:ext>
            </a:extLst>
          </p:cNvPr>
          <p:cNvSpPr>
            <a:spLocks noGrp="1"/>
          </p:cNvSpPr>
          <p:nvPr>
            <p:ph type="title"/>
          </p:nvPr>
        </p:nvSpPr>
        <p:spPr>
          <a:xfrm>
            <a:off x="1251677" y="662399"/>
            <a:ext cx="4357499" cy="1494000"/>
          </a:xfrm>
        </p:spPr>
        <p:txBody>
          <a:bodyPr anchor="t">
            <a:normAutofit/>
          </a:bodyPr>
          <a:lstStyle/>
          <a:p>
            <a:r>
              <a:rPr lang="it-IT"/>
              <a:t>Methodology of intervention</a:t>
            </a:r>
            <a:endParaRPr lang="it-IT" dirty="0"/>
          </a:p>
        </p:txBody>
      </p:sp>
      <p:grpSp>
        <p:nvGrpSpPr>
          <p:cNvPr id="17" name="Group 11">
            <a:extLst>
              <a:ext uri="{FF2B5EF4-FFF2-40B4-BE49-F238E27FC236}">
                <a16:creationId xmlns:a16="http://schemas.microsoft.com/office/drawing/2014/main" id="{0075437B-93A1-4A73-812B-C5030CC2FFC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885825" cy="6858000"/>
            <a:chOff x="0" y="0"/>
            <a:chExt cx="885825" cy="6858000"/>
          </a:xfrm>
        </p:grpSpPr>
        <p:sp>
          <p:nvSpPr>
            <p:cNvPr id="13" name="Freeform 6">
              <a:extLst>
                <a:ext uri="{FF2B5EF4-FFF2-40B4-BE49-F238E27FC236}">
                  <a16:creationId xmlns:a16="http://schemas.microsoft.com/office/drawing/2014/main" id="{BB8505BE-2298-4E13-A7FB-2D05006DF6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rgbClr val="FFFFFF"/>
            </a:solidFill>
            <a:ln w="0">
              <a:noFill/>
              <a:prstDash val="solid"/>
              <a:round/>
              <a:headEnd/>
              <a:tailEnd/>
            </a:ln>
          </p:spPr>
        </p:sp>
        <p:sp>
          <p:nvSpPr>
            <p:cNvPr id="18" name="Freeform 6">
              <a:extLst>
                <a:ext uri="{FF2B5EF4-FFF2-40B4-BE49-F238E27FC236}">
                  <a16:creationId xmlns:a16="http://schemas.microsoft.com/office/drawing/2014/main" id="{6751C2C2-B295-4CDA-9112-A35D684DCB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50000"/>
                <a:alpha val="25000"/>
              </a:schemeClr>
            </a:solidFill>
            <a:ln w="0">
              <a:noFill/>
              <a:prstDash val="solid"/>
              <a:round/>
              <a:headEnd/>
              <a:tailEnd/>
            </a:ln>
          </p:spPr>
        </p:sp>
      </p:grpSp>
      <p:sp>
        <p:nvSpPr>
          <p:cNvPr id="3" name="Segnaposto contenuto 2">
            <a:extLst>
              <a:ext uri="{FF2B5EF4-FFF2-40B4-BE49-F238E27FC236}">
                <a16:creationId xmlns:a16="http://schemas.microsoft.com/office/drawing/2014/main" id="{0508A98A-4787-980F-A58D-1A16EE130D26}"/>
              </a:ext>
            </a:extLst>
          </p:cNvPr>
          <p:cNvSpPr>
            <a:spLocks noGrp="1"/>
          </p:cNvSpPr>
          <p:nvPr>
            <p:ph idx="1"/>
          </p:nvPr>
        </p:nvSpPr>
        <p:spPr>
          <a:xfrm>
            <a:off x="1251678" y="2286000"/>
            <a:ext cx="4363595" cy="3844800"/>
          </a:xfrm>
        </p:spPr>
        <p:txBody>
          <a:bodyPr>
            <a:normAutofit/>
          </a:bodyPr>
          <a:lstStyle/>
          <a:p>
            <a:r>
              <a:rPr lang="it-IT" sz="2000" dirty="0">
                <a:solidFill>
                  <a:schemeClr val="tx1">
                    <a:alpha val="60000"/>
                  </a:schemeClr>
                </a:solidFill>
              </a:rPr>
              <a:t>Community-Based Rehabilitation Program (WHO Guidelines)</a:t>
            </a:r>
          </a:p>
          <a:p>
            <a:r>
              <a:rPr lang="it-IT" sz="2000" dirty="0">
                <a:solidFill>
                  <a:schemeClr val="tx1">
                    <a:alpha val="60000"/>
                  </a:schemeClr>
                </a:solidFill>
              </a:rPr>
              <a:t>21 CBRWs in Maridi, Mundri West, Mundri East, Mvolo Counties</a:t>
            </a:r>
          </a:p>
          <a:p>
            <a:r>
              <a:rPr lang="it-IT" sz="2000" dirty="0">
                <a:solidFill>
                  <a:schemeClr val="tx1">
                    <a:alpha val="60000"/>
                  </a:schemeClr>
                </a:solidFill>
              </a:rPr>
              <a:t>Promoting social inclusion of persons with disabilities (e.g., PWE/NS):</a:t>
            </a:r>
          </a:p>
          <a:p>
            <a:pPr lvl="1"/>
            <a:r>
              <a:rPr lang="it-IT" sz="2000" dirty="0">
                <a:solidFill>
                  <a:schemeClr val="tx1">
                    <a:alpha val="60000"/>
                  </a:schemeClr>
                </a:solidFill>
              </a:rPr>
              <a:t>Economic inclusion</a:t>
            </a:r>
          </a:p>
          <a:p>
            <a:pPr lvl="1"/>
            <a:r>
              <a:rPr lang="it-IT" sz="2000" dirty="0">
                <a:solidFill>
                  <a:schemeClr val="tx1">
                    <a:alpha val="60000"/>
                  </a:schemeClr>
                </a:solidFill>
              </a:rPr>
              <a:t>Inclusive education</a:t>
            </a:r>
          </a:p>
          <a:p>
            <a:pPr lvl="1"/>
            <a:r>
              <a:rPr lang="it-IT" sz="2000" dirty="0">
                <a:solidFill>
                  <a:schemeClr val="tx1">
                    <a:alpha val="60000"/>
                  </a:schemeClr>
                </a:solidFill>
              </a:rPr>
              <a:t>Fighting stigma</a:t>
            </a:r>
          </a:p>
          <a:p>
            <a:pPr lvl="1"/>
            <a:r>
              <a:rPr lang="it-IT" sz="2000" dirty="0">
                <a:solidFill>
                  <a:schemeClr val="tx1">
                    <a:alpha val="60000"/>
                  </a:schemeClr>
                </a:solidFill>
              </a:rPr>
              <a:t>Activities of daily living-ADLs</a:t>
            </a:r>
          </a:p>
          <a:p>
            <a:pPr lvl="1"/>
            <a:r>
              <a:rPr lang="it-IT" sz="2000" dirty="0">
                <a:solidFill>
                  <a:schemeClr val="tx1">
                    <a:alpha val="60000"/>
                  </a:schemeClr>
                </a:solidFill>
              </a:rPr>
              <a:t>Etc.</a:t>
            </a:r>
          </a:p>
          <a:p>
            <a:endParaRPr lang="it-IT" sz="2000" dirty="0">
              <a:solidFill>
                <a:schemeClr val="tx1">
                  <a:alpha val="60000"/>
                </a:schemeClr>
              </a:solidFill>
            </a:endParaRPr>
          </a:p>
        </p:txBody>
      </p:sp>
      <p:graphicFrame>
        <p:nvGraphicFramePr>
          <p:cNvPr id="5" name="Grafico 4">
            <a:extLst>
              <a:ext uri="{FF2B5EF4-FFF2-40B4-BE49-F238E27FC236}">
                <a16:creationId xmlns:a16="http://schemas.microsoft.com/office/drawing/2014/main" id="{7F7115B4-BA68-3206-BB07-5A52BB033CE6}"/>
              </a:ext>
            </a:extLst>
          </p:cNvPr>
          <p:cNvGraphicFramePr>
            <a:graphicFrameLocks/>
          </p:cNvGraphicFramePr>
          <p:nvPr>
            <p:extLst>
              <p:ext uri="{D42A27DB-BD31-4B8C-83A1-F6EECF244321}">
                <p14:modId xmlns:p14="http://schemas.microsoft.com/office/powerpoint/2010/main" val="4033081183"/>
              </p:ext>
            </p:extLst>
          </p:nvPr>
        </p:nvGraphicFramePr>
        <p:xfrm>
          <a:off x="5975028" y="643469"/>
          <a:ext cx="5572564" cy="55710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458594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E139F69-90DB-4363-99C1-CDD094EED9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252800" y="662399"/>
            <a:ext cx="5995987" cy="1494000"/>
          </a:xfrm>
        </p:spPr>
        <p:txBody>
          <a:bodyPr anchor="t">
            <a:normAutofit/>
          </a:bodyPr>
          <a:lstStyle/>
          <a:p>
            <a:r>
              <a:rPr lang="en-US" dirty="0"/>
              <a:t>Inclusion in education</a:t>
            </a:r>
          </a:p>
        </p:txBody>
      </p:sp>
      <p:grpSp>
        <p:nvGrpSpPr>
          <p:cNvPr id="12" name="Group 11">
            <a:extLst>
              <a:ext uri="{FF2B5EF4-FFF2-40B4-BE49-F238E27FC236}">
                <a16:creationId xmlns:a16="http://schemas.microsoft.com/office/drawing/2014/main" id="{EF5608BC-985E-44AE-8C56-1C799028658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885825" cy="6858000"/>
            <a:chOff x="0" y="0"/>
            <a:chExt cx="885825" cy="6858000"/>
          </a:xfrm>
        </p:grpSpPr>
        <p:sp>
          <p:nvSpPr>
            <p:cNvPr id="13" name="Freeform 6">
              <a:extLst>
                <a:ext uri="{FF2B5EF4-FFF2-40B4-BE49-F238E27FC236}">
                  <a16:creationId xmlns:a16="http://schemas.microsoft.com/office/drawing/2014/main" id="{FF652A2A-BC90-4341-B339-840F6E1C28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rgbClr val="FFFFFF"/>
            </a:solidFill>
            <a:ln w="0">
              <a:noFill/>
              <a:prstDash val="solid"/>
              <a:round/>
              <a:headEnd/>
              <a:tailEnd/>
            </a:ln>
          </p:spPr>
        </p:sp>
        <p:sp>
          <p:nvSpPr>
            <p:cNvPr id="14" name="Freeform 6">
              <a:extLst>
                <a:ext uri="{FF2B5EF4-FFF2-40B4-BE49-F238E27FC236}">
                  <a16:creationId xmlns:a16="http://schemas.microsoft.com/office/drawing/2014/main" id="{E55F3E59-21AB-424D-B654-E1B9E304F4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50000"/>
                <a:alpha val="25000"/>
              </a:schemeClr>
            </a:solidFill>
            <a:ln w="0">
              <a:noFill/>
              <a:prstDash val="solid"/>
              <a:round/>
              <a:headEnd/>
              <a:tailEnd/>
            </a:ln>
          </p:spPr>
        </p:sp>
      </p:grpSp>
      <p:sp>
        <p:nvSpPr>
          <p:cNvPr id="3" name="Content Placeholder 2"/>
          <p:cNvSpPr>
            <a:spLocks noGrp="1"/>
          </p:cNvSpPr>
          <p:nvPr>
            <p:ph idx="1"/>
          </p:nvPr>
        </p:nvSpPr>
        <p:spPr>
          <a:xfrm>
            <a:off x="961534" y="1550822"/>
            <a:ext cx="6306041" cy="4579978"/>
          </a:xfrm>
        </p:spPr>
        <p:txBody>
          <a:bodyPr>
            <a:normAutofit/>
          </a:bodyPr>
          <a:lstStyle/>
          <a:p>
            <a:r>
              <a:rPr lang="en-US" sz="2000" dirty="0">
                <a:solidFill>
                  <a:schemeClr val="tx1">
                    <a:alpha val="60000"/>
                  </a:schemeClr>
                </a:solidFill>
              </a:rPr>
              <a:t>Provision of school uniform to children with Nodding Syndrome / epilepsy contributed to overcoming (some) economic barriers of education.</a:t>
            </a:r>
          </a:p>
          <a:p>
            <a:r>
              <a:rPr lang="en-US" sz="2000" dirty="0">
                <a:solidFill>
                  <a:schemeClr val="tx1">
                    <a:alpha val="60000"/>
                  </a:schemeClr>
                </a:solidFill>
              </a:rPr>
              <a:t>Trainings to:</a:t>
            </a:r>
          </a:p>
          <a:p>
            <a:pPr lvl="1"/>
            <a:r>
              <a:rPr lang="en-US" sz="1600" dirty="0">
                <a:solidFill>
                  <a:schemeClr val="tx1">
                    <a:alpha val="60000"/>
                  </a:schemeClr>
                </a:solidFill>
              </a:rPr>
              <a:t>teachers, </a:t>
            </a:r>
          </a:p>
          <a:p>
            <a:pPr lvl="1"/>
            <a:r>
              <a:rPr lang="en-US" sz="1600" dirty="0">
                <a:solidFill>
                  <a:schemeClr val="tx1">
                    <a:alpha val="60000"/>
                  </a:schemeClr>
                </a:solidFill>
              </a:rPr>
              <a:t>Parents Teachers Association, </a:t>
            </a:r>
          </a:p>
          <a:p>
            <a:pPr lvl="1"/>
            <a:r>
              <a:rPr lang="en-US" sz="1600" dirty="0">
                <a:solidFill>
                  <a:schemeClr val="tx1">
                    <a:alpha val="60000"/>
                  </a:schemeClr>
                </a:solidFill>
              </a:rPr>
              <a:t>parents </a:t>
            </a:r>
          </a:p>
          <a:p>
            <a:pPr lvl="1"/>
            <a:r>
              <a:rPr lang="en-US" sz="1600" dirty="0">
                <a:solidFill>
                  <a:schemeClr val="tx1">
                    <a:alpha val="60000"/>
                  </a:schemeClr>
                </a:solidFill>
              </a:rPr>
              <a:t>and social workers on inclusive education</a:t>
            </a:r>
          </a:p>
          <a:p>
            <a:pPr marL="457200" lvl="1" indent="0">
              <a:buNone/>
            </a:pPr>
            <a:r>
              <a:rPr lang="en-US" sz="1600" dirty="0">
                <a:solidFill>
                  <a:schemeClr val="tx1">
                    <a:alpha val="60000"/>
                  </a:schemeClr>
                </a:solidFill>
              </a:rPr>
              <a:t>has contributed to enrollment and retention of children with Nodding Syndrome / epilepsy in schools.</a:t>
            </a:r>
          </a:p>
          <a:p>
            <a:r>
              <a:rPr lang="en-US" sz="2000" dirty="0">
                <a:solidFill>
                  <a:schemeClr val="tx1">
                    <a:alpha val="60000"/>
                  </a:schemeClr>
                </a:solidFill>
              </a:rPr>
              <a:t>+25 primary and secondary schools engaged so far</a:t>
            </a:r>
          </a:p>
          <a:p>
            <a:pPr marL="0" indent="0">
              <a:buNone/>
            </a:pPr>
            <a:endParaRPr lang="en-US" sz="2000" dirty="0">
              <a:solidFill>
                <a:schemeClr val="tx1">
                  <a:alpha val="60000"/>
                </a:schemeClr>
              </a:solidFill>
            </a:endParaRPr>
          </a:p>
        </p:txBody>
      </p:sp>
      <p:graphicFrame>
        <p:nvGraphicFramePr>
          <p:cNvPr id="5" name="Grafico 4">
            <a:extLst>
              <a:ext uri="{FF2B5EF4-FFF2-40B4-BE49-F238E27FC236}">
                <a16:creationId xmlns:a16="http://schemas.microsoft.com/office/drawing/2014/main" id="{282B10FE-6CCC-6F78-506E-33857F300E43}"/>
              </a:ext>
            </a:extLst>
          </p:cNvPr>
          <p:cNvGraphicFramePr>
            <a:graphicFrameLocks/>
          </p:cNvGraphicFramePr>
          <p:nvPr>
            <p:extLst>
              <p:ext uri="{D42A27DB-BD31-4B8C-83A1-F6EECF244321}">
                <p14:modId xmlns:p14="http://schemas.microsoft.com/office/powerpoint/2010/main" val="4049386852"/>
              </p:ext>
            </p:extLst>
          </p:nvPr>
        </p:nvGraphicFramePr>
        <p:xfrm>
          <a:off x="6909847" y="643469"/>
          <a:ext cx="4637745" cy="55710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928492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98C94856-200D-405A-AB35-F9553D46E0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5051" y="395022"/>
            <a:ext cx="6513573" cy="1243584"/>
          </a:xfrm>
        </p:spPr>
        <p:txBody>
          <a:bodyPr vert="horz" lIns="91440" tIns="45720" rIns="91440" bIns="45720" rtlCol="0" anchor="t">
            <a:normAutofit fontScale="90000"/>
          </a:bodyPr>
          <a:lstStyle/>
          <a:p>
            <a:r>
              <a:rPr lang="en-US" dirty="0"/>
              <a:t>Inclusion in education - Observations</a:t>
            </a:r>
          </a:p>
        </p:txBody>
      </p:sp>
      <p:sp>
        <p:nvSpPr>
          <p:cNvPr id="3" name="Content Placeholder 2"/>
          <p:cNvSpPr>
            <a:spLocks noGrp="1"/>
          </p:cNvSpPr>
          <p:nvPr>
            <p:ph sz="half" idx="1"/>
          </p:nvPr>
        </p:nvSpPr>
        <p:spPr>
          <a:xfrm>
            <a:off x="765051" y="1799539"/>
            <a:ext cx="6015897" cy="4331261"/>
          </a:xfrm>
        </p:spPr>
        <p:txBody>
          <a:bodyPr vert="horz" lIns="91440" tIns="45720" rIns="91440" bIns="45720" rtlCol="0">
            <a:normAutofit/>
          </a:bodyPr>
          <a:lstStyle/>
          <a:p>
            <a:r>
              <a:rPr lang="en-US" sz="1700" dirty="0">
                <a:solidFill>
                  <a:schemeClr val="tx1">
                    <a:alpha val="60000"/>
                  </a:schemeClr>
                </a:solidFill>
              </a:rPr>
              <a:t>In classrooms, the diverse learning ability of children with nodding syndrome/ epilepsy  is recognized and they are not forced or unfairly challenged as teachers and peers understand them.</a:t>
            </a:r>
          </a:p>
          <a:p>
            <a:r>
              <a:rPr lang="en-US" sz="1700" dirty="0">
                <a:solidFill>
                  <a:schemeClr val="tx1">
                    <a:alpha val="60000"/>
                  </a:schemeClr>
                </a:solidFill>
              </a:rPr>
              <a:t>Children with nodding syndrome/ epilepsy  do participating in cleaning school compound together with their peers.</a:t>
            </a:r>
          </a:p>
          <a:p>
            <a:r>
              <a:rPr lang="en-US" sz="1700" dirty="0">
                <a:solidFill>
                  <a:schemeClr val="tx1">
                    <a:alpha val="60000"/>
                  </a:schemeClr>
                </a:solidFill>
              </a:rPr>
              <a:t>In classrooms, there is no obvious discrimination in terms of sitting position for children with nodding syndrome/ epilepsy.</a:t>
            </a:r>
          </a:p>
          <a:p>
            <a:r>
              <a:rPr lang="en-US" sz="1700" dirty="0">
                <a:solidFill>
                  <a:schemeClr val="tx1">
                    <a:alpha val="60000"/>
                  </a:schemeClr>
                </a:solidFill>
              </a:rPr>
              <a:t>Children were previously highly discriminated in most schools because of the belief that nodding syndrome/ epilepsy is contagious. This has greatly reduced.</a:t>
            </a:r>
          </a:p>
          <a:p>
            <a:r>
              <a:rPr lang="en-US" sz="1700" dirty="0">
                <a:solidFill>
                  <a:schemeClr val="tx1">
                    <a:alpha val="60000"/>
                  </a:schemeClr>
                </a:solidFill>
              </a:rPr>
              <a:t>In classrooms, children with nodding syndrome/ epilepsy are being supported by other children in learning.</a:t>
            </a:r>
          </a:p>
          <a:p>
            <a:endParaRPr lang="en-US" sz="1700" dirty="0">
              <a:solidFill>
                <a:schemeClr val="tx1">
                  <a:alpha val="60000"/>
                </a:schemeClr>
              </a:solidFill>
            </a:endParaRPr>
          </a:p>
        </p:txBody>
      </p:sp>
      <p:pic>
        <p:nvPicPr>
          <p:cNvPr id="6" name="Content Placeholder 5">
            <a:extLst>
              <a:ext uri="{FF2B5EF4-FFF2-40B4-BE49-F238E27FC236}">
                <a16:creationId xmlns:a16="http://schemas.microsoft.com/office/drawing/2014/main" id="{A9804330-1F38-489C-89DC-EC7689B99543}"/>
              </a:ext>
            </a:extLst>
          </p:cNvPr>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r="6636"/>
          <a:stretch/>
        </p:blipFill>
        <p:spPr>
          <a:xfrm>
            <a:off x="7389812" y="10"/>
            <a:ext cx="4802188" cy="6857990"/>
          </a:xfrm>
          <a:custGeom>
            <a:avLst/>
            <a:gdLst/>
            <a:ahLst/>
            <a:cxnLst/>
            <a:rect l="l" t="t" r="r" b="b"/>
            <a:pathLst>
              <a:path w="4802188" h="6858000">
                <a:moveTo>
                  <a:pt x="0" y="0"/>
                </a:moveTo>
                <a:lnTo>
                  <a:pt x="4802188" y="0"/>
                </a:lnTo>
                <a:lnTo>
                  <a:pt x="4802188" y="6858000"/>
                </a:lnTo>
                <a:lnTo>
                  <a:pt x="0" y="6858000"/>
                </a:lnTo>
                <a:lnTo>
                  <a:pt x="4763" y="6791325"/>
                </a:lnTo>
                <a:lnTo>
                  <a:pt x="12700" y="6735762"/>
                </a:lnTo>
                <a:lnTo>
                  <a:pt x="22225" y="6683375"/>
                </a:lnTo>
                <a:lnTo>
                  <a:pt x="38100" y="6640512"/>
                </a:lnTo>
                <a:lnTo>
                  <a:pt x="53975" y="6597650"/>
                </a:lnTo>
                <a:lnTo>
                  <a:pt x="73025" y="6561137"/>
                </a:lnTo>
                <a:lnTo>
                  <a:pt x="92075" y="6523037"/>
                </a:lnTo>
                <a:lnTo>
                  <a:pt x="109538" y="6488112"/>
                </a:lnTo>
                <a:lnTo>
                  <a:pt x="127000" y="6448425"/>
                </a:lnTo>
                <a:lnTo>
                  <a:pt x="142875" y="6407150"/>
                </a:lnTo>
                <a:lnTo>
                  <a:pt x="157163" y="6361112"/>
                </a:lnTo>
                <a:lnTo>
                  <a:pt x="168275" y="6311900"/>
                </a:lnTo>
                <a:lnTo>
                  <a:pt x="176213" y="6251575"/>
                </a:lnTo>
                <a:lnTo>
                  <a:pt x="179388" y="6183312"/>
                </a:lnTo>
                <a:lnTo>
                  <a:pt x="176213" y="6113462"/>
                </a:lnTo>
                <a:lnTo>
                  <a:pt x="168275" y="6056312"/>
                </a:lnTo>
                <a:lnTo>
                  <a:pt x="157163" y="6003925"/>
                </a:lnTo>
                <a:lnTo>
                  <a:pt x="142875" y="5956300"/>
                </a:lnTo>
                <a:lnTo>
                  <a:pt x="127000" y="5915025"/>
                </a:lnTo>
                <a:lnTo>
                  <a:pt x="107950" y="5876925"/>
                </a:lnTo>
                <a:lnTo>
                  <a:pt x="88900" y="5840412"/>
                </a:lnTo>
                <a:lnTo>
                  <a:pt x="69850" y="5802312"/>
                </a:lnTo>
                <a:lnTo>
                  <a:pt x="52388" y="5762625"/>
                </a:lnTo>
                <a:lnTo>
                  <a:pt x="34925" y="5721350"/>
                </a:lnTo>
                <a:lnTo>
                  <a:pt x="20638" y="5675312"/>
                </a:lnTo>
                <a:lnTo>
                  <a:pt x="11113" y="5622925"/>
                </a:lnTo>
                <a:lnTo>
                  <a:pt x="1588" y="5562600"/>
                </a:lnTo>
                <a:lnTo>
                  <a:pt x="0" y="5494337"/>
                </a:lnTo>
                <a:lnTo>
                  <a:pt x="1588" y="5426075"/>
                </a:lnTo>
                <a:lnTo>
                  <a:pt x="11113" y="5365750"/>
                </a:lnTo>
                <a:lnTo>
                  <a:pt x="20638" y="5313362"/>
                </a:lnTo>
                <a:lnTo>
                  <a:pt x="34925" y="5268912"/>
                </a:lnTo>
                <a:lnTo>
                  <a:pt x="52388" y="5226050"/>
                </a:lnTo>
                <a:lnTo>
                  <a:pt x="69850" y="5186362"/>
                </a:lnTo>
                <a:lnTo>
                  <a:pt x="88900" y="5149850"/>
                </a:lnTo>
                <a:lnTo>
                  <a:pt x="107950" y="5114925"/>
                </a:lnTo>
                <a:lnTo>
                  <a:pt x="127000" y="5075237"/>
                </a:lnTo>
                <a:lnTo>
                  <a:pt x="142875" y="5033962"/>
                </a:lnTo>
                <a:lnTo>
                  <a:pt x="157163" y="4987925"/>
                </a:lnTo>
                <a:lnTo>
                  <a:pt x="168275" y="4935537"/>
                </a:lnTo>
                <a:lnTo>
                  <a:pt x="176213" y="4875212"/>
                </a:lnTo>
                <a:lnTo>
                  <a:pt x="179388" y="4806950"/>
                </a:lnTo>
                <a:lnTo>
                  <a:pt x="176213" y="4738687"/>
                </a:lnTo>
                <a:lnTo>
                  <a:pt x="168275" y="4678362"/>
                </a:lnTo>
                <a:lnTo>
                  <a:pt x="157163" y="4625975"/>
                </a:lnTo>
                <a:lnTo>
                  <a:pt x="142875" y="4579937"/>
                </a:lnTo>
                <a:lnTo>
                  <a:pt x="127000" y="4537075"/>
                </a:lnTo>
                <a:lnTo>
                  <a:pt x="107950" y="4498975"/>
                </a:lnTo>
                <a:lnTo>
                  <a:pt x="69850" y="4424362"/>
                </a:lnTo>
                <a:lnTo>
                  <a:pt x="52388" y="4386262"/>
                </a:lnTo>
                <a:lnTo>
                  <a:pt x="34925" y="4343400"/>
                </a:lnTo>
                <a:lnTo>
                  <a:pt x="20638" y="4297362"/>
                </a:lnTo>
                <a:lnTo>
                  <a:pt x="11113" y="4244975"/>
                </a:lnTo>
                <a:lnTo>
                  <a:pt x="1588" y="4186237"/>
                </a:lnTo>
                <a:lnTo>
                  <a:pt x="0" y="4116387"/>
                </a:lnTo>
                <a:lnTo>
                  <a:pt x="1588" y="4048125"/>
                </a:lnTo>
                <a:lnTo>
                  <a:pt x="11113" y="3987800"/>
                </a:lnTo>
                <a:lnTo>
                  <a:pt x="20638" y="3935412"/>
                </a:lnTo>
                <a:lnTo>
                  <a:pt x="34925" y="3890962"/>
                </a:lnTo>
                <a:lnTo>
                  <a:pt x="52388" y="3848100"/>
                </a:lnTo>
                <a:lnTo>
                  <a:pt x="69850" y="3811587"/>
                </a:lnTo>
                <a:lnTo>
                  <a:pt x="107950" y="3736975"/>
                </a:lnTo>
                <a:lnTo>
                  <a:pt x="127000" y="3697287"/>
                </a:lnTo>
                <a:lnTo>
                  <a:pt x="142875" y="3656012"/>
                </a:lnTo>
                <a:lnTo>
                  <a:pt x="157163" y="3609975"/>
                </a:lnTo>
                <a:lnTo>
                  <a:pt x="168275" y="3557587"/>
                </a:lnTo>
                <a:lnTo>
                  <a:pt x="176213" y="3497262"/>
                </a:lnTo>
                <a:lnTo>
                  <a:pt x="179388" y="3427412"/>
                </a:lnTo>
                <a:lnTo>
                  <a:pt x="176213" y="3360737"/>
                </a:lnTo>
                <a:lnTo>
                  <a:pt x="168275" y="3300412"/>
                </a:lnTo>
                <a:lnTo>
                  <a:pt x="157163" y="3248025"/>
                </a:lnTo>
                <a:lnTo>
                  <a:pt x="142875" y="3201987"/>
                </a:lnTo>
                <a:lnTo>
                  <a:pt x="127000" y="3160712"/>
                </a:lnTo>
                <a:lnTo>
                  <a:pt x="107950" y="3121025"/>
                </a:lnTo>
                <a:lnTo>
                  <a:pt x="88900" y="3084512"/>
                </a:lnTo>
                <a:lnTo>
                  <a:pt x="69850" y="3046412"/>
                </a:lnTo>
                <a:lnTo>
                  <a:pt x="52388" y="3009900"/>
                </a:lnTo>
                <a:lnTo>
                  <a:pt x="34925" y="2967037"/>
                </a:lnTo>
                <a:lnTo>
                  <a:pt x="20638" y="2922587"/>
                </a:lnTo>
                <a:lnTo>
                  <a:pt x="11113" y="2868612"/>
                </a:lnTo>
                <a:lnTo>
                  <a:pt x="1588" y="2809875"/>
                </a:lnTo>
                <a:lnTo>
                  <a:pt x="0" y="2741612"/>
                </a:lnTo>
                <a:lnTo>
                  <a:pt x="1588" y="2671762"/>
                </a:lnTo>
                <a:lnTo>
                  <a:pt x="11113" y="2613025"/>
                </a:lnTo>
                <a:lnTo>
                  <a:pt x="20638" y="2560637"/>
                </a:lnTo>
                <a:lnTo>
                  <a:pt x="34925" y="2513012"/>
                </a:lnTo>
                <a:lnTo>
                  <a:pt x="52388" y="2471737"/>
                </a:lnTo>
                <a:lnTo>
                  <a:pt x="69850" y="2433637"/>
                </a:lnTo>
                <a:lnTo>
                  <a:pt x="88900" y="2395537"/>
                </a:lnTo>
                <a:lnTo>
                  <a:pt x="107950" y="2359025"/>
                </a:lnTo>
                <a:lnTo>
                  <a:pt x="127000" y="2319337"/>
                </a:lnTo>
                <a:lnTo>
                  <a:pt x="142875" y="2278062"/>
                </a:lnTo>
                <a:lnTo>
                  <a:pt x="157163" y="2232025"/>
                </a:lnTo>
                <a:lnTo>
                  <a:pt x="168275" y="2179637"/>
                </a:lnTo>
                <a:lnTo>
                  <a:pt x="176213" y="2119312"/>
                </a:lnTo>
                <a:lnTo>
                  <a:pt x="179388" y="2051050"/>
                </a:lnTo>
                <a:lnTo>
                  <a:pt x="176213" y="1982787"/>
                </a:lnTo>
                <a:lnTo>
                  <a:pt x="168275" y="1922462"/>
                </a:lnTo>
                <a:lnTo>
                  <a:pt x="157163" y="1870075"/>
                </a:lnTo>
                <a:lnTo>
                  <a:pt x="142875" y="1824037"/>
                </a:lnTo>
                <a:lnTo>
                  <a:pt x="127000" y="1782762"/>
                </a:lnTo>
                <a:lnTo>
                  <a:pt x="107950" y="1743075"/>
                </a:lnTo>
                <a:lnTo>
                  <a:pt x="88900" y="1708150"/>
                </a:lnTo>
                <a:lnTo>
                  <a:pt x="69850" y="1671637"/>
                </a:lnTo>
                <a:lnTo>
                  <a:pt x="52388" y="1631950"/>
                </a:lnTo>
                <a:lnTo>
                  <a:pt x="34925" y="1589087"/>
                </a:lnTo>
                <a:lnTo>
                  <a:pt x="20638" y="1544637"/>
                </a:lnTo>
                <a:lnTo>
                  <a:pt x="11113" y="1492250"/>
                </a:lnTo>
                <a:lnTo>
                  <a:pt x="1588" y="1431925"/>
                </a:lnTo>
                <a:lnTo>
                  <a:pt x="0" y="1363662"/>
                </a:lnTo>
                <a:lnTo>
                  <a:pt x="1588" y="1295400"/>
                </a:lnTo>
                <a:lnTo>
                  <a:pt x="11113" y="1235075"/>
                </a:lnTo>
                <a:lnTo>
                  <a:pt x="20638" y="1182687"/>
                </a:lnTo>
                <a:lnTo>
                  <a:pt x="34925" y="1136650"/>
                </a:lnTo>
                <a:lnTo>
                  <a:pt x="52388" y="1095375"/>
                </a:lnTo>
                <a:lnTo>
                  <a:pt x="69850" y="1055687"/>
                </a:lnTo>
                <a:lnTo>
                  <a:pt x="88900" y="1017587"/>
                </a:lnTo>
                <a:lnTo>
                  <a:pt x="107950" y="981075"/>
                </a:lnTo>
                <a:lnTo>
                  <a:pt x="127000" y="942975"/>
                </a:lnTo>
                <a:lnTo>
                  <a:pt x="142875" y="901700"/>
                </a:lnTo>
                <a:lnTo>
                  <a:pt x="157163" y="854075"/>
                </a:lnTo>
                <a:lnTo>
                  <a:pt x="168275" y="801687"/>
                </a:lnTo>
                <a:lnTo>
                  <a:pt x="176213" y="744537"/>
                </a:lnTo>
                <a:lnTo>
                  <a:pt x="179388" y="673100"/>
                </a:lnTo>
                <a:lnTo>
                  <a:pt x="176213" y="606425"/>
                </a:lnTo>
                <a:lnTo>
                  <a:pt x="168275" y="546100"/>
                </a:lnTo>
                <a:lnTo>
                  <a:pt x="157163" y="496887"/>
                </a:lnTo>
                <a:lnTo>
                  <a:pt x="142875" y="450850"/>
                </a:lnTo>
                <a:lnTo>
                  <a:pt x="127000" y="409575"/>
                </a:lnTo>
                <a:lnTo>
                  <a:pt x="109538" y="369887"/>
                </a:lnTo>
                <a:lnTo>
                  <a:pt x="92075" y="334962"/>
                </a:lnTo>
                <a:lnTo>
                  <a:pt x="73025" y="296862"/>
                </a:lnTo>
                <a:lnTo>
                  <a:pt x="53975" y="260350"/>
                </a:lnTo>
                <a:lnTo>
                  <a:pt x="38100" y="217487"/>
                </a:lnTo>
                <a:lnTo>
                  <a:pt x="22225" y="174625"/>
                </a:lnTo>
                <a:lnTo>
                  <a:pt x="12700" y="122237"/>
                </a:lnTo>
                <a:lnTo>
                  <a:pt x="4763" y="66675"/>
                </a:lnTo>
                <a:lnTo>
                  <a:pt x="0" y="0"/>
                </a:lnTo>
                <a:close/>
              </a:path>
            </a:pathLst>
          </a:custGeom>
        </p:spPr>
      </p:pic>
    </p:spTree>
    <p:extLst>
      <p:ext uri="{BB962C8B-B14F-4D97-AF65-F5344CB8AC3E}">
        <p14:creationId xmlns:p14="http://schemas.microsoft.com/office/powerpoint/2010/main" val="36938103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62812" y="240384"/>
            <a:ext cx="4101463" cy="900260"/>
          </a:xfrm>
        </p:spPr>
        <p:txBody>
          <a:bodyPr anchor="ctr">
            <a:normAutofit/>
          </a:bodyPr>
          <a:lstStyle/>
          <a:p>
            <a:r>
              <a:rPr lang="en-US" dirty="0">
                <a:solidFill>
                  <a:srgbClr val="000000"/>
                </a:solidFill>
              </a:rPr>
              <a:t>CASE STORY 1</a:t>
            </a:r>
          </a:p>
        </p:txBody>
      </p:sp>
      <p:sp>
        <p:nvSpPr>
          <p:cNvPr id="3" name="Content Placeholder 2"/>
          <p:cNvSpPr>
            <a:spLocks noGrp="1"/>
          </p:cNvSpPr>
          <p:nvPr>
            <p:ph type="body" sz="half" idx="2"/>
          </p:nvPr>
        </p:nvSpPr>
        <p:spPr>
          <a:xfrm>
            <a:off x="358219" y="980388"/>
            <a:ext cx="6212263" cy="5797484"/>
          </a:xfrm>
        </p:spPr>
        <p:txBody>
          <a:bodyPr anchor="ctr">
            <a:normAutofit/>
          </a:bodyPr>
          <a:lstStyle/>
          <a:p>
            <a:r>
              <a:rPr lang="en-US" sz="2000" b="1" dirty="0">
                <a:solidFill>
                  <a:schemeClr val="tx1">
                    <a:alpha val="60000"/>
                  </a:schemeClr>
                </a:solidFill>
              </a:rPr>
              <a:t>Jennet </a:t>
            </a:r>
            <a:r>
              <a:rPr lang="en-US" sz="2000" b="1" dirty="0" err="1">
                <a:solidFill>
                  <a:schemeClr val="tx1">
                    <a:alpha val="60000"/>
                  </a:schemeClr>
                </a:solidFill>
              </a:rPr>
              <a:t>Jerifa</a:t>
            </a:r>
            <a:r>
              <a:rPr lang="en-US" sz="2000" b="1" dirty="0">
                <a:solidFill>
                  <a:schemeClr val="tx1">
                    <a:alpha val="60000"/>
                  </a:schemeClr>
                </a:solidFill>
              </a:rPr>
              <a:t> </a:t>
            </a:r>
            <a:r>
              <a:rPr lang="en-US" sz="2000" dirty="0">
                <a:solidFill>
                  <a:schemeClr val="tx1">
                    <a:alpha val="60000"/>
                  </a:schemeClr>
                </a:solidFill>
              </a:rPr>
              <a:t>is a 19-year-old female who was always on and off school due to frequent seizures. She would hardly complete a term in school without dropping out.</a:t>
            </a:r>
          </a:p>
          <a:p>
            <a:r>
              <a:rPr lang="en-US" sz="2000" dirty="0">
                <a:solidFill>
                  <a:schemeClr val="tx1">
                    <a:alpha val="60000"/>
                  </a:schemeClr>
                </a:solidFill>
              </a:rPr>
              <a:t>She was afraid of going back to school as she feared disrupting classes when she had episodes of seizure while in class.</a:t>
            </a:r>
          </a:p>
          <a:p>
            <a:r>
              <a:rPr lang="en-US" sz="2000" dirty="0">
                <a:solidFill>
                  <a:schemeClr val="tx1">
                    <a:alpha val="60000"/>
                  </a:schemeClr>
                </a:solidFill>
              </a:rPr>
              <a:t>She comes from a home of 3 other siblings with Nodding Syndrome.</a:t>
            </a:r>
          </a:p>
          <a:p>
            <a:r>
              <a:rPr lang="en-US" sz="2000" dirty="0">
                <a:solidFill>
                  <a:schemeClr val="tx1">
                    <a:alpha val="60000"/>
                  </a:schemeClr>
                </a:solidFill>
              </a:rPr>
              <a:t>She was referred to </a:t>
            </a:r>
            <a:r>
              <a:rPr lang="en-US" sz="2000" dirty="0" err="1">
                <a:solidFill>
                  <a:schemeClr val="tx1">
                    <a:alpha val="60000"/>
                  </a:schemeClr>
                </a:solidFill>
              </a:rPr>
              <a:t>Mundri</a:t>
            </a:r>
            <a:r>
              <a:rPr lang="en-US" sz="2000" dirty="0">
                <a:solidFill>
                  <a:schemeClr val="tx1">
                    <a:alpha val="60000"/>
                  </a:schemeClr>
                </a:solidFill>
              </a:rPr>
              <a:t> PHCC for management and followed up at home by the CBR worker and she has not missed taking her anti epileptic drugs. She can now stay for 5-6 months without seizures.</a:t>
            </a:r>
          </a:p>
          <a:p>
            <a:r>
              <a:rPr lang="en-US" sz="2000" dirty="0">
                <a:solidFill>
                  <a:schemeClr val="tx1">
                    <a:alpha val="60000"/>
                  </a:schemeClr>
                </a:solidFill>
              </a:rPr>
              <a:t>CBR worker encouraged her and her family to take her back to school. She went back to primary school and managed to complete primary 8.</a:t>
            </a:r>
          </a:p>
          <a:p>
            <a:r>
              <a:rPr lang="en-US" sz="2000" dirty="0">
                <a:solidFill>
                  <a:schemeClr val="tx1">
                    <a:alpha val="60000"/>
                  </a:schemeClr>
                </a:solidFill>
              </a:rPr>
              <a:t>She is now in senior 2 in one of the secondary schools in </a:t>
            </a:r>
            <a:r>
              <a:rPr lang="en-US" sz="2000" dirty="0" err="1">
                <a:solidFill>
                  <a:schemeClr val="tx1">
                    <a:alpha val="60000"/>
                  </a:schemeClr>
                </a:solidFill>
              </a:rPr>
              <a:t>Mundri</a:t>
            </a:r>
            <a:r>
              <a:rPr lang="en-US" sz="2000" dirty="0">
                <a:solidFill>
                  <a:schemeClr val="tx1">
                    <a:alpha val="60000"/>
                  </a:schemeClr>
                </a:solidFill>
              </a:rPr>
              <a:t>.</a:t>
            </a:r>
          </a:p>
        </p:txBody>
      </p:sp>
      <p:pic>
        <p:nvPicPr>
          <p:cNvPr id="13" name="Picture 12">
            <a:extLst>
              <a:ext uri="{FF2B5EF4-FFF2-40B4-BE49-F238E27FC236}">
                <a16:creationId xmlns:a16="http://schemas.microsoft.com/office/drawing/2014/main" id="{3CDDABE9-2E50-41C6-ABD9-CD6EF0ABE7B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693031" y="476249"/>
            <a:ext cx="5071621" cy="6188501"/>
          </a:xfrm>
          <a:prstGeom prst="rect">
            <a:avLst/>
          </a:prstGeom>
          <a:noFill/>
        </p:spPr>
      </p:pic>
    </p:spTree>
    <p:extLst>
      <p:ext uri="{BB962C8B-B14F-4D97-AF65-F5344CB8AC3E}">
        <p14:creationId xmlns:p14="http://schemas.microsoft.com/office/powerpoint/2010/main" val="301021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algn="ctr"/>
            <a:r>
              <a:rPr lang="en-US" b="1" dirty="0">
                <a:solidFill>
                  <a:srgbClr val="000000"/>
                </a:solidFill>
              </a:rPr>
              <a:t>CASE STORY 2</a:t>
            </a:r>
          </a:p>
        </p:txBody>
      </p:sp>
      <p:sp>
        <p:nvSpPr>
          <p:cNvPr id="3" name="Content Placeholder 2"/>
          <p:cNvSpPr>
            <a:spLocks noGrp="1"/>
          </p:cNvSpPr>
          <p:nvPr>
            <p:ph idx="1"/>
          </p:nvPr>
        </p:nvSpPr>
        <p:spPr>
          <a:xfrm>
            <a:off x="5183188" y="987425"/>
            <a:ext cx="6172200" cy="5224839"/>
          </a:xfrm>
        </p:spPr>
        <p:txBody>
          <a:bodyPr anchor="ctr">
            <a:normAutofit lnSpcReduction="10000"/>
          </a:bodyPr>
          <a:lstStyle/>
          <a:p>
            <a:r>
              <a:rPr lang="en-US" sz="2000" b="1" dirty="0">
                <a:solidFill>
                  <a:schemeClr val="tx1">
                    <a:alpha val="60000"/>
                  </a:schemeClr>
                </a:solidFill>
              </a:rPr>
              <a:t>Joseph </a:t>
            </a:r>
            <a:r>
              <a:rPr lang="en-US" sz="2000" b="1" dirty="0" err="1">
                <a:solidFill>
                  <a:schemeClr val="tx1">
                    <a:alpha val="60000"/>
                  </a:schemeClr>
                </a:solidFill>
              </a:rPr>
              <a:t>Bidal</a:t>
            </a:r>
            <a:r>
              <a:rPr lang="en-US" sz="2000" b="1" dirty="0">
                <a:solidFill>
                  <a:schemeClr val="tx1">
                    <a:alpha val="60000"/>
                  </a:schemeClr>
                </a:solidFill>
              </a:rPr>
              <a:t> </a:t>
            </a:r>
            <a:r>
              <a:rPr lang="en-US" sz="2000" b="1" dirty="0" err="1">
                <a:solidFill>
                  <a:schemeClr val="tx1">
                    <a:alpha val="60000"/>
                  </a:schemeClr>
                </a:solidFill>
              </a:rPr>
              <a:t>Gyere</a:t>
            </a:r>
            <a:r>
              <a:rPr lang="en-US" sz="2000" b="1" dirty="0">
                <a:solidFill>
                  <a:schemeClr val="tx1">
                    <a:alpha val="60000"/>
                  </a:schemeClr>
                </a:solidFill>
              </a:rPr>
              <a:t> </a:t>
            </a:r>
            <a:r>
              <a:rPr lang="en-US" sz="2000" dirty="0">
                <a:solidFill>
                  <a:schemeClr val="tx1">
                    <a:alpha val="60000"/>
                  </a:schemeClr>
                </a:solidFill>
              </a:rPr>
              <a:t>is a 13 year old male who used to have seizures once a month.</a:t>
            </a:r>
          </a:p>
          <a:p>
            <a:r>
              <a:rPr lang="en-US" sz="2000" dirty="0">
                <a:solidFill>
                  <a:schemeClr val="tx1">
                    <a:alpha val="60000"/>
                  </a:schemeClr>
                </a:solidFill>
              </a:rPr>
              <a:t>His family could not afford medications for him that were being sold in private clinics in </a:t>
            </a:r>
            <a:r>
              <a:rPr lang="en-US" sz="2000" dirty="0" err="1">
                <a:solidFill>
                  <a:schemeClr val="tx1">
                    <a:alpha val="60000"/>
                  </a:schemeClr>
                </a:solidFill>
              </a:rPr>
              <a:t>Mundri</a:t>
            </a:r>
            <a:r>
              <a:rPr lang="en-US" sz="2000" dirty="0">
                <a:solidFill>
                  <a:schemeClr val="tx1">
                    <a:alpha val="60000"/>
                  </a:schemeClr>
                </a:solidFill>
              </a:rPr>
              <a:t> Town.</a:t>
            </a:r>
          </a:p>
          <a:p>
            <a:r>
              <a:rPr lang="en-US" sz="2000" dirty="0">
                <a:solidFill>
                  <a:schemeClr val="tx1">
                    <a:alpha val="60000"/>
                  </a:schemeClr>
                </a:solidFill>
              </a:rPr>
              <a:t>B G is now taking  anti epileptic drugs (AED`s) free of charge from </a:t>
            </a:r>
            <a:r>
              <a:rPr lang="en-US" sz="2000" dirty="0" err="1">
                <a:solidFill>
                  <a:schemeClr val="tx1">
                    <a:alpha val="60000"/>
                  </a:schemeClr>
                </a:solidFill>
              </a:rPr>
              <a:t>Mundri</a:t>
            </a:r>
            <a:r>
              <a:rPr lang="en-US" sz="2000" dirty="0">
                <a:solidFill>
                  <a:schemeClr val="tx1">
                    <a:alpha val="60000"/>
                  </a:schemeClr>
                </a:solidFill>
              </a:rPr>
              <a:t> PHCC and the number of seizures reduced significantly.</a:t>
            </a:r>
          </a:p>
          <a:p>
            <a:r>
              <a:rPr lang="en-US" sz="2000" dirty="0">
                <a:solidFill>
                  <a:schemeClr val="tx1">
                    <a:alpha val="60000"/>
                  </a:schemeClr>
                </a:solidFill>
              </a:rPr>
              <a:t>He is now integrated in an inclusive society where he can play with peers and  learn in primary 1 at a school near his home. He also received school uniform from the NSA project.</a:t>
            </a:r>
          </a:p>
          <a:p>
            <a:r>
              <a:rPr lang="en-US" sz="2000" dirty="0">
                <a:solidFill>
                  <a:schemeClr val="tx1">
                    <a:alpha val="60000"/>
                  </a:schemeClr>
                </a:solidFill>
              </a:rPr>
              <a:t>His parents support his education by paying his school fees.</a:t>
            </a:r>
          </a:p>
          <a:p>
            <a:r>
              <a:rPr lang="en-US" sz="2000" dirty="0">
                <a:solidFill>
                  <a:schemeClr val="tx1">
                    <a:alpha val="60000"/>
                  </a:schemeClr>
                </a:solidFill>
              </a:rPr>
              <a:t>Missing lunches while he is at home and at school remains a challenge as AED`s need much food to be eaten to support the body. Family is unable to provide lunches for him on a daily basis due to poverty.</a:t>
            </a:r>
          </a:p>
          <a:p>
            <a:endParaRPr lang="en-US" sz="2000" dirty="0">
              <a:solidFill>
                <a:schemeClr val="tx1">
                  <a:alpha val="60000"/>
                </a:schemeClr>
              </a:solidFill>
            </a:endParaRPr>
          </a:p>
        </p:txBody>
      </p:sp>
      <p:sp>
        <p:nvSpPr>
          <p:cNvPr id="4" name="Text Placeholder 3">
            <a:extLst>
              <a:ext uri="{FF2B5EF4-FFF2-40B4-BE49-F238E27FC236}">
                <a16:creationId xmlns:a16="http://schemas.microsoft.com/office/drawing/2014/main" id="{22A6BAF9-E3F3-4B5E-9A81-626D57B71346}"/>
              </a:ext>
            </a:extLst>
          </p:cNvPr>
          <p:cNvSpPr>
            <a:spLocks noGrp="1"/>
          </p:cNvSpPr>
          <p:nvPr>
            <p:ph type="body" sz="half" idx="2"/>
          </p:nvPr>
        </p:nvSpPr>
        <p:spPr/>
        <p:txBody>
          <a:bodyPr/>
          <a:lstStyle/>
          <a:p>
            <a:endParaRPr lang="en-GB" dirty="0"/>
          </a:p>
        </p:txBody>
      </p:sp>
      <p:pic>
        <p:nvPicPr>
          <p:cNvPr id="13" name="Picture 12">
            <a:extLst>
              <a:ext uri="{FF2B5EF4-FFF2-40B4-BE49-F238E27FC236}">
                <a16:creationId xmlns:a16="http://schemas.microsoft.com/office/drawing/2014/main" id="{22C1227A-7006-4EDC-B8BF-9A51D6E4EC8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6612" y="1753385"/>
            <a:ext cx="4272716" cy="4336329"/>
          </a:xfrm>
          <a:prstGeom prst="rect">
            <a:avLst/>
          </a:prstGeom>
          <a:noFill/>
          <a:ln>
            <a:noFill/>
          </a:ln>
        </p:spPr>
      </p:pic>
    </p:spTree>
    <p:extLst>
      <p:ext uri="{BB962C8B-B14F-4D97-AF65-F5344CB8AC3E}">
        <p14:creationId xmlns:p14="http://schemas.microsoft.com/office/powerpoint/2010/main" val="1947922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AC715A0-1835-9F25-D5ED-63BCDA164AB5}"/>
              </a:ext>
            </a:extLst>
          </p:cNvPr>
          <p:cNvSpPr>
            <a:spLocks noGrp="1"/>
          </p:cNvSpPr>
          <p:nvPr>
            <p:ph type="title"/>
          </p:nvPr>
        </p:nvSpPr>
        <p:spPr/>
        <p:txBody>
          <a:bodyPr/>
          <a:lstStyle/>
          <a:p>
            <a:r>
              <a:rPr lang="it-IT" dirty="0"/>
              <a:t>Activities of </a:t>
            </a:r>
            <a:r>
              <a:rPr lang="it-IT" dirty="0" err="1"/>
              <a:t>Daily</a:t>
            </a:r>
            <a:r>
              <a:rPr lang="it-IT" dirty="0"/>
              <a:t> Living</a:t>
            </a:r>
          </a:p>
        </p:txBody>
      </p:sp>
      <p:sp>
        <p:nvSpPr>
          <p:cNvPr id="3" name="Segnaposto contenuto 2">
            <a:extLst>
              <a:ext uri="{FF2B5EF4-FFF2-40B4-BE49-F238E27FC236}">
                <a16:creationId xmlns:a16="http://schemas.microsoft.com/office/drawing/2014/main" id="{E4A425D9-3F10-8A61-1826-20A100C80A1F}"/>
              </a:ext>
            </a:extLst>
          </p:cNvPr>
          <p:cNvSpPr>
            <a:spLocks noGrp="1"/>
          </p:cNvSpPr>
          <p:nvPr>
            <p:ph idx="1"/>
          </p:nvPr>
        </p:nvSpPr>
        <p:spPr/>
        <p:txBody>
          <a:bodyPr/>
          <a:lstStyle/>
          <a:p>
            <a:r>
              <a:rPr lang="en-US" dirty="0"/>
              <a:t>Activities of Daily Living (ADL) is a term used to refer to people's daily self-care activities e.g. dressing, toileting, feeding and bathing.</a:t>
            </a:r>
          </a:p>
          <a:p>
            <a:r>
              <a:rPr lang="en-US" dirty="0"/>
              <a:t>Performance of ADLs is always used as a measure of the functional status of a person.</a:t>
            </a:r>
            <a:endParaRPr lang="it-IT" dirty="0"/>
          </a:p>
        </p:txBody>
      </p:sp>
    </p:spTree>
    <p:extLst>
      <p:ext uri="{BB962C8B-B14F-4D97-AF65-F5344CB8AC3E}">
        <p14:creationId xmlns:p14="http://schemas.microsoft.com/office/powerpoint/2010/main" val="32011246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Anecdotal Observations following ADLs</a:t>
            </a:r>
          </a:p>
        </p:txBody>
      </p:sp>
      <p:sp>
        <p:nvSpPr>
          <p:cNvPr id="3" name="Content Placeholder 2"/>
          <p:cNvSpPr>
            <a:spLocks noGrp="1"/>
          </p:cNvSpPr>
          <p:nvPr>
            <p:ph idx="1"/>
          </p:nvPr>
        </p:nvSpPr>
        <p:spPr>
          <a:xfrm>
            <a:off x="350520" y="1835785"/>
            <a:ext cx="7157720" cy="4657090"/>
          </a:xfrm>
        </p:spPr>
        <p:txBody>
          <a:bodyPr>
            <a:normAutofit fontScale="77500" lnSpcReduction="20000"/>
          </a:bodyPr>
          <a:lstStyle/>
          <a:p>
            <a:pPr marL="514350" indent="-514350">
              <a:buFont typeface="+mj-lt"/>
              <a:buAutoNum type="arabicPeriod"/>
            </a:pPr>
            <a:r>
              <a:rPr lang="en-US" dirty="0"/>
              <a:t>Majority of children with nodding syndrome/ epilepsy can now feed by themselves, dress, toilet independently.</a:t>
            </a:r>
          </a:p>
          <a:p>
            <a:pPr marL="514350" indent="-514350">
              <a:buFont typeface="+mj-lt"/>
              <a:buAutoNum type="arabicPeriod"/>
            </a:pPr>
            <a:r>
              <a:rPr lang="en-US" dirty="0"/>
              <a:t>Majority of children with nodding syndrome/ epilepsy are now asking parents for soap to wash their clothes and bathe.</a:t>
            </a:r>
          </a:p>
          <a:p>
            <a:pPr marL="514350" indent="-514350">
              <a:buFont typeface="+mj-lt"/>
              <a:buAutoNum type="arabicPeriod"/>
            </a:pPr>
            <a:r>
              <a:rPr lang="en-US" dirty="0"/>
              <a:t>Majority of children with nodding syndrome/ epilepsy  are fetching water at boreholes with others.</a:t>
            </a:r>
          </a:p>
          <a:p>
            <a:pPr marL="514350" indent="-514350">
              <a:buFont typeface="+mj-lt"/>
              <a:buAutoNum type="arabicPeriod"/>
            </a:pPr>
            <a:r>
              <a:rPr lang="en-US" dirty="0"/>
              <a:t>In the past some families were not assigning children with nodding syndrome/ epilepsy  tasks at home as they were not under treatment, weak, or thought they have no ability to work. Now, they are participating in activities at home like fetching water, washing, sweeping etc.</a:t>
            </a:r>
          </a:p>
          <a:p>
            <a:pPr marL="514350" indent="-514350">
              <a:buFont typeface="+mj-lt"/>
              <a:buAutoNum type="arabicPeriod"/>
            </a:pPr>
            <a:r>
              <a:rPr lang="en-US" dirty="0"/>
              <a:t>Children with nodding syndrome/ epilepsy are active with their families in planting sweet potatoes, cassava that they also sell to buy clothes or soap.</a:t>
            </a:r>
          </a:p>
          <a:p>
            <a:endParaRPr lang="en-US" dirty="0"/>
          </a:p>
        </p:txBody>
      </p:sp>
      <p:pic>
        <p:nvPicPr>
          <p:cNvPr id="4" name="Picture 5">
            <a:extLst>
              <a:ext uri="{FF2B5EF4-FFF2-40B4-BE49-F238E27FC236}">
                <a16:creationId xmlns:a16="http://schemas.microsoft.com/office/drawing/2014/main" id="{F174F422-8462-48FC-37CB-32B324BF329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69632" y="1690688"/>
            <a:ext cx="4019448" cy="402021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9973331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Lessons learnt</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pPr marL="571500" indent="-571500">
              <a:buFont typeface="+mj-lt"/>
              <a:buAutoNum type="romanLcPeriod"/>
            </a:pPr>
            <a:r>
              <a:rPr lang="en-US" dirty="0"/>
              <a:t>CBR Program is a suitable approach to provide community-based care to PWE/NS and their families, in South Sudan</a:t>
            </a:r>
          </a:p>
          <a:p>
            <a:pPr marL="571500" indent="-571500">
              <a:buFont typeface="+mj-lt"/>
              <a:buAutoNum type="romanLcPeriod"/>
            </a:pPr>
            <a:r>
              <a:rPr lang="en-US" dirty="0"/>
              <a:t>Training of teachers and PTA contributed to the success of school inclusion.</a:t>
            </a:r>
          </a:p>
          <a:p>
            <a:pPr marL="571500" indent="-571500">
              <a:buFont typeface="+mj-lt"/>
              <a:buAutoNum type="romanLcPeriod"/>
            </a:pPr>
            <a:r>
              <a:rPr lang="en-US" dirty="0"/>
              <a:t>Collaboration among partners contributed to the success of referral activities and follow up.</a:t>
            </a:r>
          </a:p>
          <a:p>
            <a:pPr marL="571500" indent="-571500">
              <a:buFont typeface="+mj-lt"/>
              <a:buAutoNum type="romanLcPeriod"/>
            </a:pPr>
            <a:r>
              <a:rPr lang="en-US" dirty="0"/>
              <a:t>Empowering groups of persons with nodding syndrome/ epilepsy has increased their social acceptance.</a:t>
            </a:r>
          </a:p>
          <a:p>
            <a:pPr marL="571500" indent="-571500">
              <a:buFont typeface="+mj-lt"/>
              <a:buAutoNum type="romanLcPeriod"/>
            </a:pPr>
            <a:r>
              <a:rPr lang="en-US" dirty="0"/>
              <a:t>Access to medications from NSA clinics has reduced the economic burden in families, and they are using the money saved for medications to meet other needs of their children.</a:t>
            </a:r>
          </a:p>
          <a:p>
            <a:endParaRPr lang="en-US" dirty="0"/>
          </a:p>
          <a:p>
            <a:endParaRPr lang="en-US" dirty="0"/>
          </a:p>
        </p:txBody>
      </p:sp>
    </p:spTree>
    <p:extLst>
      <p:ext uri="{BB962C8B-B14F-4D97-AF65-F5344CB8AC3E}">
        <p14:creationId xmlns:p14="http://schemas.microsoft.com/office/powerpoint/2010/main" val="35409888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4817</TotalTime>
  <Words>1256</Words>
  <Application>Microsoft Office PowerPoint</Application>
  <PresentationFormat>Widescreen</PresentationFormat>
  <Paragraphs>80</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IMPACT OF CBR PROGRAM ON SOCIAL INCLUSION of PWE/NS -NSA PROJECT</vt:lpstr>
      <vt:lpstr>Methodology of intervention</vt:lpstr>
      <vt:lpstr>Inclusion in education</vt:lpstr>
      <vt:lpstr>Inclusion in education - Observations</vt:lpstr>
      <vt:lpstr>CASE STORY 1</vt:lpstr>
      <vt:lpstr>CASE STORY 2</vt:lpstr>
      <vt:lpstr>Activities of Daily Living</vt:lpstr>
      <vt:lpstr>Anecdotal Observations following ADLs</vt:lpstr>
      <vt:lpstr>Lessons learnt </vt:lpstr>
      <vt:lpstr>Challenges </vt:lpstr>
      <vt:lpstr>Challenges (2)</vt:lpstr>
      <vt:lpstr>Opportunities</vt:lpstr>
      <vt:lpstr>Recommendations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CBR PROGRAM ON SOCIAL INCLUSION-NSA PROJECT</dc:title>
  <dc:creator>User</dc:creator>
  <cp:lastModifiedBy>Mesegbe, Achulube John</cp:lastModifiedBy>
  <cp:revision>55</cp:revision>
  <dcterms:created xsi:type="dcterms:W3CDTF">2022-08-06T08:30:39Z</dcterms:created>
  <dcterms:modified xsi:type="dcterms:W3CDTF">2022-08-12T06:51:22Z</dcterms:modified>
</cp:coreProperties>
</file>