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62" r:id="rId3"/>
    <p:sldId id="280" r:id="rId4"/>
    <p:sldId id="265" r:id="rId5"/>
    <p:sldId id="291" r:id="rId6"/>
    <p:sldId id="292" r:id="rId7"/>
    <p:sldId id="282" r:id="rId8"/>
    <p:sldId id="293" r:id="rId9"/>
    <p:sldId id="294" r:id="rId10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a Bollini" initials="AB" lastIdx="7" clrIdx="0">
    <p:extLst>
      <p:ext uri="{19B8F6BF-5375-455C-9EA6-DF929625EA0E}">
        <p15:presenceInfo xmlns:p15="http://schemas.microsoft.com/office/powerpoint/2012/main" userId="de9d4c404c834be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9609" autoAdjust="0"/>
  </p:normalViewPr>
  <p:slideViewPr>
    <p:cSldViewPr snapToGrid="0">
      <p:cViewPr varScale="1">
        <p:scale>
          <a:sx n="56" d="100"/>
          <a:sy n="56" d="100"/>
        </p:scale>
        <p:origin x="10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53E11-5FB5-4CEE-A1E7-91FEC2B03FA0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2BE56-49B2-467C-8B08-80651E19412A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301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12BE56-49B2-467C-8B08-80651E1941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074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The project </a:t>
            </a:r>
            <a:r>
              <a:rPr lang="it-IT" dirty="0" err="1"/>
              <a:t>addresses</a:t>
            </a:r>
            <a:r>
              <a:rPr lang="it-IT" dirty="0"/>
              <a:t> </a:t>
            </a:r>
            <a:r>
              <a:rPr lang="it-IT" dirty="0" err="1"/>
              <a:t>problems</a:t>
            </a:r>
            <a:r>
              <a:rPr lang="it-IT" dirty="0"/>
              <a:t> and </a:t>
            </a:r>
            <a:r>
              <a:rPr lang="it-IT" dirty="0" err="1"/>
              <a:t>needs</a:t>
            </a:r>
            <a:r>
              <a:rPr lang="it-IT" dirty="0"/>
              <a:t> of the </a:t>
            </a:r>
            <a:r>
              <a:rPr lang="it-IT" dirty="0" err="1"/>
              <a:t>affected</a:t>
            </a:r>
            <a:r>
              <a:rPr lang="it-IT" dirty="0"/>
              <a:t> </a:t>
            </a:r>
            <a:r>
              <a:rPr lang="it-IT" dirty="0" err="1"/>
              <a:t>population</a:t>
            </a:r>
            <a:r>
              <a:rPr lang="it-IT" dirty="0"/>
              <a:t>, and the </a:t>
            </a:r>
            <a:r>
              <a:rPr lang="it-IT" dirty="0" err="1"/>
              <a:t>healthcare</a:t>
            </a:r>
            <a:r>
              <a:rPr lang="it-IT" dirty="0"/>
              <a:t> system </a:t>
            </a:r>
            <a:r>
              <a:rPr lang="it-IT" dirty="0" err="1"/>
              <a:t>serving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,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levels</a:t>
            </a:r>
            <a:r>
              <a:rPr lang="it-IT" dirty="0"/>
              <a:t>.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partly</a:t>
            </a:r>
            <a:r>
              <a:rPr lang="it-IT" dirty="0"/>
              <a:t> </a:t>
            </a:r>
            <a:r>
              <a:rPr lang="it-IT" dirty="0" err="1"/>
              <a:t>reflects</a:t>
            </a:r>
            <a:r>
              <a:rPr lang="it-IT" dirty="0"/>
              <a:t> the WHO-</a:t>
            </a:r>
            <a:r>
              <a:rPr lang="it-IT" dirty="0" err="1"/>
              <a:t>promoted</a:t>
            </a:r>
            <a:r>
              <a:rPr lang="it-IT" dirty="0"/>
              <a:t> </a:t>
            </a:r>
            <a:r>
              <a:rPr lang="it-IT" dirty="0" err="1"/>
              <a:t>pyramidal</a:t>
            </a:r>
            <a:r>
              <a:rPr lang="it-IT" dirty="0"/>
              <a:t> </a:t>
            </a:r>
            <a:r>
              <a:rPr lang="it-IT" dirty="0" err="1"/>
              <a:t>distribution</a:t>
            </a:r>
            <a:r>
              <a:rPr lang="it-IT" dirty="0"/>
              <a:t> of </a:t>
            </a:r>
            <a:r>
              <a:rPr lang="it-IT" dirty="0" err="1"/>
              <a:t>mental</a:t>
            </a:r>
            <a:r>
              <a:rPr lang="it-IT" dirty="0"/>
              <a:t> health care: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12BE56-49B2-467C-8B08-80651E1941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551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Top-</a:t>
            </a:r>
            <a:r>
              <a:rPr lang="it-IT" dirty="0" err="1"/>
              <a:t>left</a:t>
            </a:r>
            <a:r>
              <a:rPr lang="it-IT" dirty="0"/>
              <a:t>, a </a:t>
            </a:r>
            <a:r>
              <a:rPr lang="it-IT" dirty="0" err="1"/>
              <a:t>volunteer</a:t>
            </a:r>
            <a:r>
              <a:rPr lang="it-IT" dirty="0"/>
              <a:t> </a:t>
            </a:r>
            <a:r>
              <a:rPr lang="it-IT" dirty="0" err="1"/>
              <a:t>during</a:t>
            </a:r>
            <a:r>
              <a:rPr lang="it-IT" dirty="0"/>
              <a:t> a </a:t>
            </a:r>
            <a:r>
              <a:rPr lang="it-IT" dirty="0" err="1"/>
              <a:t>household</a:t>
            </a:r>
            <a:r>
              <a:rPr lang="it-IT" dirty="0"/>
              <a:t> follow-up </a:t>
            </a:r>
            <a:r>
              <a:rPr lang="it-IT" dirty="0" err="1"/>
              <a:t>visit</a:t>
            </a:r>
            <a:r>
              <a:rPr lang="it-IT" dirty="0"/>
              <a:t>.</a:t>
            </a:r>
          </a:p>
          <a:p>
            <a:r>
              <a:rPr lang="it-IT" dirty="0"/>
              <a:t>Top-centre: a group of Boma Health Workers in </a:t>
            </a:r>
            <a:r>
              <a:rPr lang="it-IT" dirty="0" err="1"/>
              <a:t>Mundri</a:t>
            </a:r>
            <a:r>
              <a:rPr lang="it-IT" dirty="0"/>
              <a:t>, after </a:t>
            </a:r>
            <a:r>
              <a:rPr lang="it-IT" dirty="0" err="1"/>
              <a:t>completing</a:t>
            </a:r>
            <a:r>
              <a:rPr lang="it-IT" dirty="0"/>
              <a:t> a one week training on the </a:t>
            </a:r>
            <a:r>
              <a:rPr lang="it-IT" dirty="0" err="1"/>
              <a:t>identification</a:t>
            </a:r>
            <a:r>
              <a:rPr lang="it-IT" dirty="0"/>
              <a:t>, </a:t>
            </a:r>
            <a:r>
              <a:rPr lang="it-IT" dirty="0" err="1"/>
              <a:t>referral</a:t>
            </a:r>
            <a:r>
              <a:rPr lang="it-IT" dirty="0"/>
              <a:t> and monitoring of </a:t>
            </a:r>
            <a:r>
              <a:rPr lang="it-IT" dirty="0" err="1"/>
              <a:t>persons</a:t>
            </a:r>
            <a:r>
              <a:rPr lang="it-IT" dirty="0"/>
              <a:t> with </a:t>
            </a:r>
            <a:r>
              <a:rPr lang="it-IT" dirty="0" err="1"/>
              <a:t>epilepsy</a:t>
            </a:r>
            <a:r>
              <a:rPr lang="it-IT" dirty="0"/>
              <a:t>.</a:t>
            </a:r>
          </a:p>
          <a:p>
            <a:r>
              <a:rPr lang="it-IT" dirty="0"/>
              <a:t>Top-</a:t>
            </a:r>
            <a:r>
              <a:rPr lang="it-IT" dirty="0" err="1"/>
              <a:t>right</a:t>
            </a:r>
            <a:r>
              <a:rPr lang="it-IT" dirty="0"/>
              <a:t>, a girl with </a:t>
            </a:r>
            <a:r>
              <a:rPr lang="it-IT" dirty="0" err="1"/>
              <a:t>epilepsy</a:t>
            </a:r>
            <a:r>
              <a:rPr lang="it-IT" dirty="0"/>
              <a:t> </a:t>
            </a:r>
            <a:r>
              <a:rPr lang="it-IT" dirty="0" err="1"/>
              <a:t>who</a:t>
            </a:r>
            <a:r>
              <a:rPr lang="it-IT" dirty="0"/>
              <a:t>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mentored</a:t>
            </a:r>
            <a:r>
              <a:rPr lang="it-IT" dirty="0"/>
              <a:t> to </a:t>
            </a:r>
            <a:r>
              <a:rPr lang="it-IT" dirty="0" err="1"/>
              <a:t>carry</a:t>
            </a:r>
            <a:r>
              <a:rPr lang="it-IT" dirty="0"/>
              <a:t> out routine tasks </a:t>
            </a:r>
            <a:r>
              <a:rPr lang="it-IT" dirty="0" err="1"/>
              <a:t>such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washing</a:t>
            </a:r>
            <a:r>
              <a:rPr lang="it-IT" dirty="0"/>
              <a:t> </a:t>
            </a:r>
            <a:r>
              <a:rPr lang="it-IT" dirty="0" err="1"/>
              <a:t>clothes</a:t>
            </a:r>
            <a:r>
              <a:rPr lang="it-IT" dirty="0"/>
              <a:t>, in an </a:t>
            </a:r>
            <a:r>
              <a:rPr lang="it-IT" dirty="0" err="1"/>
              <a:t>effort</a:t>
            </a:r>
            <a:r>
              <a:rPr lang="it-IT" dirty="0"/>
              <a:t> to </a:t>
            </a:r>
            <a:r>
              <a:rPr lang="it-IT" dirty="0" err="1"/>
              <a:t>promot</a:t>
            </a:r>
            <a:r>
              <a:rPr lang="it-IT" dirty="0"/>
              <a:t> self-care and </a:t>
            </a:r>
            <a:r>
              <a:rPr lang="it-IT" dirty="0" err="1"/>
              <a:t>independence</a:t>
            </a:r>
            <a:r>
              <a:rPr lang="it-IT" dirty="0"/>
              <a:t> </a:t>
            </a:r>
            <a:r>
              <a:rPr lang="it-IT" dirty="0" err="1"/>
              <a:t>among</a:t>
            </a:r>
            <a:r>
              <a:rPr lang="it-IT" dirty="0"/>
              <a:t> </a:t>
            </a:r>
            <a:r>
              <a:rPr lang="it-IT" dirty="0" err="1"/>
              <a:t>patients</a:t>
            </a:r>
            <a:r>
              <a:rPr lang="it-IT" dirty="0"/>
              <a:t>.</a:t>
            </a:r>
          </a:p>
          <a:p>
            <a:r>
              <a:rPr lang="it-IT" dirty="0"/>
              <a:t>Bottom-</a:t>
            </a:r>
            <a:r>
              <a:rPr lang="it-IT" dirty="0" err="1"/>
              <a:t>left</a:t>
            </a:r>
            <a:r>
              <a:rPr lang="it-IT" dirty="0"/>
              <a:t>, </a:t>
            </a:r>
            <a:r>
              <a:rPr lang="it-IT" dirty="0" err="1"/>
              <a:t>patients</a:t>
            </a:r>
            <a:r>
              <a:rPr lang="it-IT" dirty="0"/>
              <a:t> </a:t>
            </a:r>
            <a:r>
              <a:rPr lang="it-IT" dirty="0" err="1"/>
              <a:t>waiting</a:t>
            </a:r>
            <a:r>
              <a:rPr lang="it-IT" dirty="0"/>
              <a:t> for </a:t>
            </a:r>
            <a:r>
              <a:rPr lang="it-IT" dirty="0" err="1"/>
              <a:t>their</a:t>
            </a:r>
            <a:r>
              <a:rPr lang="it-IT" dirty="0"/>
              <a:t> turn </a:t>
            </a:r>
            <a:r>
              <a:rPr lang="it-IT" dirty="0" err="1"/>
              <a:t>at</a:t>
            </a:r>
            <a:r>
              <a:rPr lang="it-IT" dirty="0"/>
              <a:t> the </a:t>
            </a:r>
            <a:r>
              <a:rPr lang="it-IT" dirty="0" err="1"/>
              <a:t>epilepsy</a:t>
            </a:r>
            <a:r>
              <a:rPr lang="it-IT" dirty="0"/>
              <a:t> clinic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Maridi</a:t>
            </a:r>
            <a:r>
              <a:rPr lang="it-IT" dirty="0"/>
              <a:t> </a:t>
            </a:r>
            <a:r>
              <a:rPr lang="it-IT" dirty="0" err="1"/>
              <a:t>Civil</a:t>
            </a:r>
            <a:r>
              <a:rPr lang="it-IT" dirty="0"/>
              <a:t> Hospital.</a:t>
            </a:r>
          </a:p>
          <a:p>
            <a:r>
              <a:rPr lang="it-IT" dirty="0"/>
              <a:t>Bottom-</a:t>
            </a:r>
            <a:r>
              <a:rPr lang="it-IT" dirty="0" err="1"/>
              <a:t>right</a:t>
            </a:r>
            <a:r>
              <a:rPr lang="it-IT" dirty="0"/>
              <a:t>, the </a:t>
            </a:r>
            <a:r>
              <a:rPr lang="it-IT" dirty="0" err="1"/>
              <a:t>participants</a:t>
            </a:r>
            <a:r>
              <a:rPr lang="it-IT" dirty="0"/>
              <a:t> of one the </a:t>
            </a:r>
            <a:r>
              <a:rPr lang="it-IT" dirty="0" err="1"/>
              <a:t>monthly</a:t>
            </a:r>
            <a:r>
              <a:rPr lang="it-IT" dirty="0"/>
              <a:t> </a:t>
            </a:r>
            <a:r>
              <a:rPr lang="it-IT" dirty="0" err="1"/>
              <a:t>coordination</a:t>
            </a:r>
            <a:r>
              <a:rPr lang="it-IT" dirty="0"/>
              <a:t> meetings </a:t>
            </a:r>
            <a:r>
              <a:rPr lang="it-IT" dirty="0" err="1"/>
              <a:t>that</a:t>
            </a:r>
            <a:r>
              <a:rPr lang="it-IT" dirty="0"/>
              <a:t> the project team </a:t>
            </a:r>
            <a:r>
              <a:rPr lang="it-IT" dirty="0" err="1"/>
              <a:t>holds</a:t>
            </a:r>
            <a:r>
              <a:rPr lang="it-IT" dirty="0"/>
              <a:t> with County Health </a:t>
            </a:r>
            <a:r>
              <a:rPr lang="it-IT" dirty="0" err="1"/>
              <a:t>authorities</a:t>
            </a:r>
            <a:r>
              <a:rPr lang="it-IT" dirty="0"/>
              <a:t>. Here </a:t>
            </a:r>
            <a:r>
              <a:rPr lang="it-IT" dirty="0" err="1"/>
              <a:t>we</a:t>
            </a:r>
            <a:r>
              <a:rPr lang="it-IT" dirty="0"/>
              <a:t> are in </a:t>
            </a:r>
            <a:r>
              <a:rPr lang="it-IT" dirty="0" err="1"/>
              <a:t>Mundri</a:t>
            </a:r>
            <a:r>
              <a:rPr lang="it-IT" dirty="0"/>
              <a:t>, with </a:t>
            </a:r>
            <a:r>
              <a:rPr lang="it-IT" dirty="0" err="1"/>
              <a:t>Mundri</a:t>
            </a:r>
            <a:r>
              <a:rPr lang="it-IT" dirty="0"/>
              <a:t> West County Health Department Director, Dr. </a:t>
            </a:r>
            <a:r>
              <a:rPr lang="it-IT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Victoria </a:t>
            </a:r>
            <a:r>
              <a:rPr lang="it-IT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Alawia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12BE56-49B2-467C-8B08-80651E19412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776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0FFB9-AC94-4527-999E-86053446C3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CA3854-3F17-42C4-B0FD-4DE13DB8CE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DA31F6-1A9F-48DC-917C-CEFFC3643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D8D2-F835-428B-BA2E-4BD56975433D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A92E8-2A55-43F0-B002-3CD149513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F5F9E-E670-4052-8504-2A7A44439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A25C-35E0-4B81-9825-8EB8305D35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55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A86D2-B180-4CE9-B5DC-E66728800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AB0257-BD60-4621-A6B8-AD1190E081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D496D-7F94-4446-B308-92F322DAD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D8D2-F835-428B-BA2E-4BD56975433D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3645D4-489A-4CF0-9848-733BE23AE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B0F5F-F343-453F-9A2E-AA5B73FAA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A25C-35E0-4B81-9825-8EB8305D35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63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906F16-448E-4FAE-9E6B-F3C276ADC5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38B4D8-39FA-4015-8045-D6DBECBB6C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DA6259-C7BA-4B7A-BC19-913B9A6B2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D8D2-F835-428B-BA2E-4BD56975433D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DC29F-8CAC-4FF5-94F6-31FCA1700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F252D0-0396-4223-AF17-91DC0392D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A25C-35E0-4B81-9825-8EB8305D35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61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ackpag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Amref-Health-Africa-Logo_White-BCK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4092" y="140011"/>
            <a:ext cx="1622979" cy="975397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084175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BCD1E-2CF6-44CD-B04F-750D419A0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5ECE43-47EA-49AF-9FB2-F6ED4601CE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CE230-7F2B-4CAE-A54E-2686EE3BB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D8D2-F835-428B-BA2E-4BD56975433D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AF4B1-069B-4B29-9DBF-666B8F023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ADF2A-67F4-4671-85C6-5E5D73135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A25C-35E0-4B81-9825-8EB8305D35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95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E7DE3-6F1E-45E4-A09E-526F8CED0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9AFF50-5D24-4260-9B17-71BD175E21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B428D-544E-4F32-A930-90276212B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D8D2-F835-428B-BA2E-4BD56975433D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01F103-95F5-4146-852C-9ECF02717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E74F7-499B-4D42-9D87-2F5A4152C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A25C-35E0-4B81-9825-8EB8305D35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72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3D9DE-FA96-41DD-BDAA-5032BEC06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8D819B-D522-49B4-983B-EAF0AA7470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BA8847-FD1E-4544-B488-7F6FE5D630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AA3E7E-7E85-4BC5-8BA7-4B0F98A80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D8D2-F835-428B-BA2E-4BD56975433D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C0F34F-3E54-4BDC-A5AF-610E7339D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58E53F-C69D-4E72-B304-D31B2D3C1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A25C-35E0-4B81-9825-8EB8305D35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295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1857D-F094-4BAD-A0F2-7CC486365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547C8E-20AD-443D-B2BC-0502C447C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FA43AF-1278-42E0-937C-4FC66912C9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E9C672-598C-44F1-8374-1A231F76DE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AAF27B-6663-4A60-9E74-61A6098259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2D8F12-1C6E-4CD0-A26A-4030E496F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D8D2-F835-428B-BA2E-4BD56975433D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8BEB6E-1721-49C8-87D0-4564538E1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BA4424-58F8-42FB-82BC-90055324D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A25C-35E0-4B81-9825-8EB8305D35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727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72850-EDAE-4A27-90AC-646E99CBF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D8F11C-38C1-43C0-9EB2-683E07C40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D8D2-F835-428B-BA2E-4BD56975433D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E25CD8-F9CA-4A02-B616-0D823A3C1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FF6D38-C4F6-47A5-9F77-5950AF571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A25C-35E0-4B81-9825-8EB8305D35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086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E6B13F-97C3-4DDF-9B98-4DFC6CF7B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D8D2-F835-428B-BA2E-4BD56975433D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988820-801E-400F-B636-08A241EA6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0681A1-BFFD-49B2-A32B-EFB291B9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A25C-35E0-4B81-9825-8EB8305D35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9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19CDA-5DDE-46B9-A099-04FD3C188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9CD0F-866C-4662-8A6F-AB89F3BE7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F19C2C-2B3B-4B7B-A1E9-50130D9EF7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E8A189-2924-40C8-8EF0-B18BDD7A2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D8D2-F835-428B-BA2E-4BD56975433D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022C37-038C-48C6-B1CE-27426C0CE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CAAD7B-76DB-4218-A7E0-EF8B3F2C5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A25C-35E0-4B81-9825-8EB8305D35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537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B32E8-A707-4496-8DB1-0A66FEFE8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7D299C-AE21-4F58-9D9A-AD3B8FB2F1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FE22EB-5FF3-41B4-8260-B56690A07A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502AD-A2DC-40FF-AFE4-D9F31650F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D8D2-F835-428B-BA2E-4BD56975433D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85D00-7E33-4E95-93C9-C0F99FB33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9F9927-F1E2-4201-95B6-0FECF9F19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A25C-35E0-4B81-9825-8EB8305D35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387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90277F-731E-4618-B34C-04F34B68F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ACFE70-E413-4304-8955-B4EBC7FD80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FD505-1CF9-4BF0-A9E5-F83979BDD4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DD8D2-F835-428B-BA2E-4BD56975433D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87A733-8CA6-4A68-86A5-FB8AD3076A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1E2C92-E094-47E8-B450-C0C74DC13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7A25C-35E0-4B81-9825-8EB8305D35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131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jfif"/><Relationship Id="rId5" Type="http://schemas.openxmlformats.org/officeDocument/2006/relationships/image" Target="../media/image13.emf"/><Relationship Id="rId10" Type="http://schemas.openxmlformats.org/officeDocument/2006/relationships/image" Target="../media/image18.png"/><Relationship Id="rId4" Type="http://schemas.openxmlformats.org/officeDocument/2006/relationships/image" Target="../media/image12.jp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6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28.png"/><Relationship Id="rId10" Type="http://schemas.microsoft.com/office/2007/relationships/hdphoto" Target="../media/hdphoto3.wdp"/><Relationship Id="rId4" Type="http://schemas.openxmlformats.org/officeDocument/2006/relationships/image" Target="../media/image27.jpe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jacopo.rovarini@amref.it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esterni, persona, edificio, sedendo&#10;&#10;Descrizione generata automaticamente">
            <a:extLst>
              <a:ext uri="{FF2B5EF4-FFF2-40B4-BE49-F238E27FC236}">
                <a16:creationId xmlns:a16="http://schemas.microsoft.com/office/drawing/2014/main" id="{4A22A2DD-64F4-4872-8C57-C957A05274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9" t="-19022" r="3290" b="-19022"/>
          <a:stretch/>
        </p:blipFill>
        <p:spPr>
          <a:xfrm>
            <a:off x="-123600" y="10"/>
            <a:ext cx="6372000" cy="685799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9AE98B8-B73A-4724-B639-017087F92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0C55392-2479-42C5-90B5-DCAD453678A6}"/>
              </a:ext>
            </a:extLst>
          </p:cNvPr>
          <p:cNvSpPr txBox="1">
            <a:spLocks/>
          </p:cNvSpPr>
          <p:nvPr/>
        </p:nvSpPr>
        <p:spPr>
          <a:xfrm>
            <a:off x="6248400" y="198866"/>
            <a:ext cx="5535895" cy="646026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000" b="1" dirty="0">
                <a:highlight>
                  <a:srgbClr val="00FFFF"/>
                </a:highlight>
                <a:latin typeface="Garamond" panose="02020404030301010803" pitchFamily="18" charset="0"/>
              </a:rPr>
              <a:t>RECAP – DAY 1: </a:t>
            </a:r>
            <a:r>
              <a:rPr lang="en-US" sz="2000" dirty="0">
                <a:highlight>
                  <a:srgbClr val="00FFFF"/>
                </a:highlight>
                <a:latin typeface="Garamond" panose="02020404030301010803" pitchFamily="18" charset="0"/>
              </a:rPr>
              <a:t>Research on and prevention of OAE (including NS):</a:t>
            </a:r>
          </a:p>
          <a:p>
            <a:pPr algn="just"/>
            <a:r>
              <a:rPr lang="en-US" sz="2000" b="1" dirty="0">
                <a:latin typeface="Garamond" panose="02020404030301010803" pitchFamily="18" charset="0"/>
              </a:rPr>
              <a:t>High prevalence &amp; incidence of epilepsy </a:t>
            </a:r>
            <a:r>
              <a:rPr lang="en-US" sz="2000" dirty="0">
                <a:latin typeface="Garamond" panose="02020404030301010803" pitchFamily="18" charset="0"/>
              </a:rPr>
              <a:t>in WES, especially in the proximity of rivers and where CDTi coverage is low</a:t>
            </a:r>
          </a:p>
          <a:p>
            <a:pPr algn="just"/>
            <a:r>
              <a:rPr lang="en-US" sz="2000" b="1" dirty="0">
                <a:latin typeface="Garamond" panose="02020404030301010803" pitchFamily="18" charset="0"/>
              </a:rPr>
              <a:t>Often</a:t>
            </a:r>
            <a:r>
              <a:rPr lang="en-US" sz="2000" dirty="0">
                <a:latin typeface="Garamond" panose="02020404030301010803" pitchFamily="18" charset="0"/>
              </a:rPr>
              <a:t> (but not always – see findings of </a:t>
            </a:r>
            <a:r>
              <a:rPr lang="en-US" sz="2000" dirty="0" err="1">
                <a:latin typeface="Garamond" panose="02020404030301010803" pitchFamily="18" charset="0"/>
              </a:rPr>
              <a:t>SSNSStudy</a:t>
            </a:r>
            <a:r>
              <a:rPr lang="en-US" sz="2000" dirty="0">
                <a:latin typeface="Garamond" panose="02020404030301010803" pitchFamily="18" charset="0"/>
              </a:rPr>
              <a:t>) </a:t>
            </a:r>
            <a:r>
              <a:rPr lang="en-US" sz="2000" b="1" dirty="0">
                <a:latin typeface="Garamond" panose="02020404030301010803" pitchFamily="18" charset="0"/>
              </a:rPr>
              <a:t>found a strong association between OV infection and epilepsy </a:t>
            </a:r>
            <a:r>
              <a:rPr lang="en-US" sz="2000" dirty="0">
                <a:latin typeface="Garamond" panose="02020404030301010803" pitchFamily="18" charset="0"/>
              </a:rPr>
              <a:t>(including NS)</a:t>
            </a:r>
          </a:p>
          <a:p>
            <a:pPr algn="just"/>
            <a:r>
              <a:rPr lang="en-US" sz="2000" dirty="0">
                <a:latin typeface="Garamond" panose="02020404030301010803" pitchFamily="18" charset="0"/>
              </a:rPr>
              <a:t>OAE (and NS) are found in other </a:t>
            </a:r>
            <a:r>
              <a:rPr lang="en-US" sz="2000" dirty="0" err="1">
                <a:latin typeface="Garamond" panose="02020404030301010803" pitchFamily="18" charset="0"/>
              </a:rPr>
              <a:t>oncho</a:t>
            </a:r>
            <a:r>
              <a:rPr lang="en-US" sz="2000" dirty="0">
                <a:latin typeface="Garamond" panose="02020404030301010803" pitchFamily="18" charset="0"/>
              </a:rPr>
              <a:t>-endemic contexts in Africa. </a:t>
            </a:r>
            <a:r>
              <a:rPr lang="en-US" sz="2000" b="1" dirty="0">
                <a:latin typeface="Garamond" panose="02020404030301010803" pitchFamily="18" charset="0"/>
              </a:rPr>
              <a:t>↑ control of </a:t>
            </a:r>
            <a:r>
              <a:rPr lang="en-US" sz="2000" b="1" dirty="0" err="1">
                <a:latin typeface="Garamond" panose="02020404030301010803" pitchFamily="18" charset="0"/>
              </a:rPr>
              <a:t>oncho</a:t>
            </a:r>
            <a:r>
              <a:rPr lang="en-US" sz="2000" b="1" dirty="0">
                <a:latin typeface="Garamond" panose="02020404030301010803" pitchFamily="18" charset="0"/>
              </a:rPr>
              <a:t> = ↓ incidence of OAE (and NS) </a:t>
            </a:r>
            <a:r>
              <a:rPr lang="en-US" sz="2000" b="1" dirty="0">
                <a:latin typeface="Garamond" panose="02020404030301010803" pitchFamily="18" charset="0"/>
                <a:sym typeface="Wingdings" panose="05000000000000000000" pitchFamily="2" charset="2"/>
              </a:rPr>
              <a:t> prevent OV infection to prevent new cases of OAE (and NS):</a:t>
            </a:r>
            <a:endParaRPr lang="en-US" sz="2000" b="1" dirty="0">
              <a:latin typeface="Garamond" panose="02020404030301010803" pitchFamily="18" charset="0"/>
            </a:endParaRPr>
          </a:p>
          <a:p>
            <a:pPr lvl="1" algn="just"/>
            <a:r>
              <a:rPr lang="en-US" sz="1600" b="1" dirty="0">
                <a:latin typeface="Garamond" panose="02020404030301010803" pitchFamily="18" charset="0"/>
              </a:rPr>
              <a:t>IVM MDAs </a:t>
            </a:r>
            <a:r>
              <a:rPr lang="en-US" sz="1600" dirty="0">
                <a:latin typeface="Garamond" panose="02020404030301010803" pitchFamily="18" charset="0"/>
              </a:rPr>
              <a:t>do not reach the targeted coverage for optimal effectiveness: areas of improvement have been identified</a:t>
            </a:r>
          </a:p>
          <a:p>
            <a:pPr lvl="1" algn="just"/>
            <a:r>
              <a:rPr lang="en-US" sz="1600" b="1" dirty="0">
                <a:latin typeface="Garamond" panose="02020404030301010803" pitchFamily="18" charset="0"/>
              </a:rPr>
              <a:t>Vector control through “Slash &amp; Clear” </a:t>
            </a:r>
            <a:r>
              <a:rPr lang="en-US" sz="1600" dirty="0">
                <a:latin typeface="Garamond" panose="02020404030301010803" pitchFamily="18" charset="0"/>
              </a:rPr>
              <a:t>methodology: inexpensive, cheap, scalable and very effective in ↓ biting rates</a:t>
            </a:r>
          </a:p>
          <a:p>
            <a:pPr algn="just"/>
            <a:r>
              <a:rPr lang="en-US" sz="2000" b="1" dirty="0">
                <a:latin typeface="Garamond" panose="02020404030301010803" pitchFamily="18" charset="0"/>
              </a:rPr>
              <a:t>Etiology and pathophysiology </a:t>
            </a:r>
            <a:r>
              <a:rPr lang="en-US" sz="2000" dirty="0">
                <a:latin typeface="Garamond" panose="02020404030301010803" pitchFamily="18" charset="0"/>
              </a:rPr>
              <a:t>of OAE (and NS) </a:t>
            </a:r>
            <a:r>
              <a:rPr lang="en-US" sz="2000" b="1" dirty="0">
                <a:latin typeface="Garamond" panose="02020404030301010803" pitchFamily="18" charset="0"/>
              </a:rPr>
              <a:t>remain partly unclear </a:t>
            </a:r>
            <a:r>
              <a:rPr lang="en-US" sz="2000" dirty="0">
                <a:latin typeface="Garamond" panose="02020404030301010803" pitchFamily="18" charset="0"/>
              </a:rPr>
              <a:t>– further research is needed; other hypotheses are worth exploring.</a:t>
            </a:r>
          </a:p>
          <a:p>
            <a:pPr algn="just"/>
            <a:endParaRPr lang="en-US" sz="2000" dirty="0">
              <a:latin typeface="Garamond" panose="02020404030301010803" pitchFamily="18" charset="0"/>
            </a:endParaRPr>
          </a:p>
          <a:p>
            <a:pPr algn="just"/>
            <a:endParaRPr lang="en-US" sz="2000" dirty="0">
              <a:latin typeface="Garamond" panose="02020404030301010803" pitchFamily="18" charset="0"/>
            </a:endParaRPr>
          </a:p>
          <a:p>
            <a:pPr algn="just"/>
            <a:endParaRPr lang="en-US" sz="2000" dirty="0">
              <a:latin typeface="Garamond" panose="02020404030301010803" pitchFamily="18" charset="0"/>
            </a:endParaRPr>
          </a:p>
          <a:p>
            <a:pPr algn="just"/>
            <a:endParaRPr lang="en-US" sz="2000" dirty="0">
              <a:latin typeface="Garamond" panose="02020404030301010803" pitchFamily="18" charset="0"/>
            </a:endParaRPr>
          </a:p>
          <a:p>
            <a:pPr algn="just"/>
            <a:endParaRPr lang="en-US" sz="2000" dirty="0">
              <a:latin typeface="Garamond" panose="02020404030301010803" pitchFamily="18" charset="0"/>
            </a:endParaRPr>
          </a:p>
          <a:p>
            <a:pPr algn="just"/>
            <a:endParaRPr lang="en-US" sz="20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/>
        </p:nvSpPr>
        <p:spPr>
          <a:xfrm>
            <a:off x="1965079" y="3072017"/>
            <a:ext cx="8545224" cy="8822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>
              <a:defRPr sz="14100" b="0">
                <a:latin typeface="Avenir Black"/>
                <a:ea typeface="Avenir Black"/>
                <a:cs typeface="Avenir Black"/>
                <a:sym typeface="Avenir Black"/>
              </a:defRPr>
            </a:pPr>
            <a:r>
              <a:rPr lang="it-IT" sz="5400" dirty="0">
                <a:latin typeface="Garamond" panose="02020404030301010803" pitchFamily="18" charset="0"/>
              </a:rPr>
              <a:t>NSA - </a:t>
            </a:r>
            <a:r>
              <a:rPr lang="it-IT" sz="5400" i="1" dirty="0">
                <a:solidFill>
                  <a:schemeClr val="bg1"/>
                </a:solidFill>
                <a:latin typeface="Garamond" panose="02020404030301010803" pitchFamily="18" charset="0"/>
              </a:rPr>
              <a:t>Nodding Syndrome Alliance</a:t>
            </a:r>
            <a:endParaRPr sz="40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44" name="amref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209" y="449116"/>
            <a:ext cx="3230966" cy="1956999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Shape 145"/>
          <p:cNvSpPr/>
          <p:nvPr/>
        </p:nvSpPr>
        <p:spPr>
          <a:xfrm>
            <a:off x="2428508" y="4024675"/>
            <a:ext cx="7334980" cy="873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algn="ctr">
              <a:lnSpc>
                <a:spcPct val="140000"/>
              </a:lnSpc>
              <a:defRPr sz="4600" b="0">
                <a:latin typeface="Avenir Black"/>
                <a:ea typeface="Avenir Black"/>
                <a:cs typeface="Avenir Black"/>
                <a:sym typeface="Avenir Black"/>
              </a:defRPr>
            </a:pPr>
            <a:r>
              <a:rPr lang="it-IT" sz="2000" dirty="0">
                <a:solidFill>
                  <a:schemeClr val="bg1"/>
                </a:solidFill>
                <a:latin typeface="Garamond" panose="02020404030301010803" pitchFamily="18" charset="0"/>
              </a:rPr>
              <a:t>Integrated response to the needs of communities affected by Nodding Syndrome and other forms of epilepsy in South Sudan</a:t>
            </a:r>
            <a:endParaRPr lang="en-US" sz="2000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46" name="Shape 146"/>
          <p:cNvSpPr/>
          <p:nvPr/>
        </p:nvSpPr>
        <p:spPr>
          <a:xfrm>
            <a:off x="2084797" y="3977765"/>
            <a:ext cx="8305789" cy="1"/>
          </a:xfrm>
          <a:prstGeom prst="line">
            <a:avLst/>
          </a:prstGeom>
          <a:ln w="50800" cap="rnd">
            <a:solidFill>
              <a:srgbClr val="FFFFFF"/>
            </a:solidFill>
            <a:custDash>
              <a:ds d="100000" sp="200000"/>
            </a:custDash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DB7BC66-0231-4601-8A06-9F74FF1E768B}"/>
              </a:ext>
            </a:extLst>
          </p:cNvPr>
          <p:cNvSpPr txBox="1"/>
          <p:nvPr/>
        </p:nvSpPr>
        <p:spPr>
          <a:xfrm>
            <a:off x="3261587" y="5899592"/>
            <a:ext cx="5952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>
                <a:solidFill>
                  <a:schemeClr val="bg1"/>
                </a:solidFill>
                <a:latin typeface="Garamond" panose="02020404030301010803" pitchFamily="18" charset="0"/>
              </a:rPr>
              <a:t>     Project </a:t>
            </a:r>
            <a:r>
              <a:rPr lang="it-IT" i="1" dirty="0" err="1">
                <a:solidFill>
                  <a:schemeClr val="bg1"/>
                </a:solidFill>
                <a:latin typeface="Garamond" panose="02020404030301010803" pitchFamily="18" charset="0"/>
              </a:rPr>
              <a:t>funded</a:t>
            </a:r>
            <a:r>
              <a:rPr lang="it-IT" i="1" dirty="0">
                <a:solidFill>
                  <a:schemeClr val="bg1"/>
                </a:solidFill>
                <a:latin typeface="Garamond" panose="02020404030301010803" pitchFamily="18" charset="0"/>
              </a:rPr>
              <a:t> by the </a:t>
            </a:r>
            <a:r>
              <a:rPr lang="it-IT" i="1" dirty="0" err="1">
                <a:solidFill>
                  <a:schemeClr val="bg1"/>
                </a:solidFill>
                <a:latin typeface="Garamond" panose="02020404030301010803" pitchFamily="18" charset="0"/>
              </a:rPr>
              <a:t>Italian</a:t>
            </a:r>
            <a:r>
              <a:rPr lang="it-IT" i="1" dirty="0">
                <a:solidFill>
                  <a:schemeClr val="bg1"/>
                </a:solidFill>
                <a:latin typeface="Garamond" panose="02020404030301010803" pitchFamily="18" charset="0"/>
              </a:rPr>
              <a:t> Agency for </a:t>
            </a:r>
            <a:r>
              <a:rPr lang="it-IT" i="1" dirty="0" err="1">
                <a:solidFill>
                  <a:schemeClr val="bg1"/>
                </a:solidFill>
                <a:latin typeface="Garamond" panose="02020404030301010803" pitchFamily="18" charset="0"/>
              </a:rPr>
              <a:t>Cooperation</a:t>
            </a:r>
            <a:r>
              <a:rPr lang="it-IT" i="1" dirty="0">
                <a:solidFill>
                  <a:schemeClr val="bg1"/>
                </a:solidFill>
                <a:latin typeface="Garamond" panose="02020404030301010803" pitchFamily="18" charset="0"/>
              </a:rPr>
              <a:t> and Development </a:t>
            </a:r>
            <a:endParaRPr lang="en-GB" i="1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028" name="Picture 4" descr="AICS">
            <a:extLst>
              <a:ext uri="{FF2B5EF4-FFF2-40B4-BE49-F238E27FC236}">
                <a16:creationId xmlns:a16="http://schemas.microsoft.com/office/drawing/2014/main" id="{8774DCC5-FC5D-449F-AA4F-D1D9569209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317204" y="5603725"/>
            <a:ext cx="2957126" cy="96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FFD83C2B-6E97-B3FD-D1BE-1322224F65B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9291" y="204804"/>
            <a:ext cx="4493413" cy="2482507"/>
          </a:xfrm>
          <a:prstGeom prst="rect">
            <a:avLst/>
          </a:prstGeom>
        </p:spPr>
      </p:pic>
      <p:pic>
        <p:nvPicPr>
          <p:cNvPr id="4" name="Immagine 3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845249C2-5C7D-F1D6-85E8-E24F0BFDAB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5059" y="5638016"/>
            <a:ext cx="1970487" cy="9610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5F241C1-E056-4117-A30D-D9DF3132C96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Garamond" panose="02020404030301010803" pitchFamily="18" charset="0"/>
              </a:rPr>
              <a:t>1. Project key info - NSA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2006964-DA53-445E-9B40-1C384E33C279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7219950" cy="44861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4000"/>
              </a:lnSpc>
            </a:pPr>
            <a:r>
              <a:rPr lang="en-US" sz="2000" b="1" dirty="0">
                <a:latin typeface="Garamond" panose="02020404030301010803" pitchFamily="18" charset="0"/>
              </a:rPr>
              <a:t>Duration:</a:t>
            </a:r>
            <a:r>
              <a:rPr lang="en-US" sz="2000" dirty="0">
                <a:latin typeface="Garamond" panose="02020404030301010803" pitchFamily="18" charset="0"/>
              </a:rPr>
              <a:t>		3 years (September 2019 – August 2022)</a:t>
            </a:r>
          </a:p>
          <a:p>
            <a:pPr algn="just">
              <a:lnSpc>
                <a:spcPct val="114000"/>
              </a:lnSpc>
            </a:pPr>
            <a:r>
              <a:rPr lang="en-US" sz="2000" b="1" dirty="0">
                <a:latin typeface="Garamond" panose="02020404030301010803" pitchFamily="18" charset="0"/>
              </a:rPr>
              <a:t>Funding:</a:t>
            </a:r>
            <a:r>
              <a:rPr lang="en-US" sz="2000" dirty="0">
                <a:latin typeface="Garamond" panose="02020404030301010803" pitchFamily="18" charset="0"/>
              </a:rPr>
              <a:t>		Italian Agency for Cooperation and 				Development (</a:t>
            </a:r>
            <a:r>
              <a:rPr lang="en-US" sz="2000" b="1" dirty="0">
                <a:latin typeface="Garamond" panose="02020404030301010803" pitchFamily="18" charset="0"/>
              </a:rPr>
              <a:t>AICS</a:t>
            </a:r>
            <a:r>
              <a:rPr lang="en-US" sz="2000" dirty="0">
                <a:latin typeface="Garamond" panose="02020404030301010803" pitchFamily="18" charset="0"/>
              </a:rPr>
              <a:t>), BAND Foundation</a:t>
            </a:r>
          </a:p>
          <a:p>
            <a:pPr algn="just">
              <a:lnSpc>
                <a:spcPct val="114000"/>
              </a:lnSpc>
            </a:pPr>
            <a:r>
              <a:rPr lang="en-US" sz="2000" b="1" dirty="0">
                <a:latin typeface="Garamond" panose="02020404030301010803" pitchFamily="18" charset="0"/>
              </a:rPr>
              <a:t>Objective:</a:t>
            </a:r>
            <a:r>
              <a:rPr lang="en-US" sz="2000" dirty="0">
                <a:latin typeface="Garamond" panose="02020404030301010803" pitchFamily="18" charset="0"/>
              </a:rPr>
              <a:t>		to respond cross-sectoral needs of 				communities affected by Nodding 				Syndrome and other forms of epilepsy in 			South Sudan</a:t>
            </a:r>
          </a:p>
          <a:p>
            <a:pPr algn="just">
              <a:lnSpc>
                <a:spcPct val="114000"/>
              </a:lnSpc>
            </a:pPr>
            <a:r>
              <a:rPr lang="en-US" sz="2000" b="1" dirty="0">
                <a:latin typeface="Garamond" panose="02020404030301010803" pitchFamily="18" charset="0"/>
              </a:rPr>
              <a:t>Condition addressed:</a:t>
            </a:r>
            <a:r>
              <a:rPr lang="en-US" sz="2000" dirty="0">
                <a:latin typeface="Garamond" panose="02020404030301010803" pitchFamily="18" charset="0"/>
              </a:rPr>
              <a:t>	Epilepsy in </a:t>
            </a:r>
            <a:r>
              <a:rPr lang="en-US" sz="2000" dirty="0" err="1">
                <a:latin typeface="Garamond" panose="02020404030301010803" pitchFamily="18" charset="0"/>
              </a:rPr>
              <a:t>oncho</a:t>
            </a:r>
            <a:r>
              <a:rPr lang="en-US" sz="2000" dirty="0">
                <a:latin typeface="Garamond" panose="02020404030301010803" pitchFamily="18" charset="0"/>
              </a:rPr>
              <a:t>-endemic areas</a:t>
            </a:r>
          </a:p>
          <a:p>
            <a:pPr algn="just">
              <a:lnSpc>
                <a:spcPct val="114000"/>
              </a:lnSpc>
            </a:pPr>
            <a:r>
              <a:rPr lang="en-US" sz="2000" b="1" dirty="0">
                <a:latin typeface="Garamond" panose="02020404030301010803" pitchFamily="18" charset="0"/>
              </a:rPr>
              <a:t>Geographical scope:</a:t>
            </a:r>
            <a:r>
              <a:rPr lang="en-US" sz="2000" dirty="0">
                <a:latin typeface="Garamond" panose="02020404030301010803" pitchFamily="18" charset="0"/>
              </a:rPr>
              <a:t>	Counties of </a:t>
            </a:r>
            <a:r>
              <a:rPr lang="en-US" sz="2000" dirty="0" err="1">
                <a:latin typeface="Garamond" panose="02020404030301010803" pitchFamily="18" charset="0"/>
              </a:rPr>
              <a:t>Maridi</a:t>
            </a:r>
            <a:r>
              <a:rPr lang="en-US" sz="2000" dirty="0">
                <a:latin typeface="Garamond" panose="02020404030301010803" pitchFamily="18" charset="0"/>
              </a:rPr>
              <a:t>, </a:t>
            </a:r>
            <a:r>
              <a:rPr lang="en-US" sz="2000" dirty="0" err="1">
                <a:latin typeface="Garamond" panose="02020404030301010803" pitchFamily="18" charset="0"/>
              </a:rPr>
              <a:t>Mundri</a:t>
            </a:r>
            <a:r>
              <a:rPr lang="en-US" sz="2000" dirty="0">
                <a:latin typeface="Garamond" panose="02020404030301010803" pitchFamily="18" charset="0"/>
              </a:rPr>
              <a:t> East and 			</a:t>
            </a:r>
            <a:r>
              <a:rPr lang="en-US" sz="2000" dirty="0" err="1">
                <a:latin typeface="Garamond" panose="02020404030301010803" pitchFamily="18" charset="0"/>
              </a:rPr>
              <a:t>Mundri</a:t>
            </a:r>
            <a:r>
              <a:rPr lang="en-US" sz="2000" dirty="0">
                <a:latin typeface="Garamond" panose="02020404030301010803" pitchFamily="18" charset="0"/>
              </a:rPr>
              <a:t> West </a:t>
            </a:r>
          </a:p>
          <a:p>
            <a:pPr marL="0" indent="0" algn="just">
              <a:lnSpc>
                <a:spcPct val="114000"/>
              </a:lnSpc>
              <a:buFont typeface="Arial" panose="020B0604020202020204" pitchFamily="34" charset="0"/>
              <a:buNone/>
            </a:pPr>
            <a:endParaRPr lang="en-US" sz="2000" dirty="0">
              <a:latin typeface="Garamond" panose="02020404030301010803" pitchFamily="18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2000" dirty="0">
              <a:latin typeface="Garamond" panose="02020404030301010803" pitchFamily="18" charset="0"/>
            </a:endParaRPr>
          </a:p>
        </p:txBody>
      </p:sp>
      <p:pic>
        <p:nvPicPr>
          <p:cNvPr id="9" name="Picture 4" descr="Location of Amadi State in South Sudan">
            <a:extLst>
              <a:ext uri="{FF2B5EF4-FFF2-40B4-BE49-F238E27FC236}">
                <a16:creationId xmlns:a16="http://schemas.microsoft.com/office/drawing/2014/main" id="{1E3D56D8-B57C-45DF-8E76-E4DCD59A4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575" y="4176275"/>
            <a:ext cx="2943225" cy="2135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Location of Maridi State in South Sudan">
            <a:extLst>
              <a:ext uri="{FF2B5EF4-FFF2-40B4-BE49-F238E27FC236}">
                <a16:creationId xmlns:a16="http://schemas.microsoft.com/office/drawing/2014/main" id="{014CCCDB-AFA7-4781-998A-DA668C34A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0575" y="1822451"/>
            <a:ext cx="2943225" cy="2135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33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469D78E-590C-4D88-8E5F-D1376441E16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Garamond" panose="02020404030301010803" pitchFamily="18" charset="0"/>
              </a:rPr>
              <a:t>2. Nodding Syndrome Alliance</a:t>
            </a:r>
          </a:p>
        </p:txBody>
      </p:sp>
      <p:pic>
        <p:nvPicPr>
          <p:cNvPr id="2050" name="Picture 2" descr="Risultato immagini per cuamm">
            <a:extLst>
              <a:ext uri="{FF2B5EF4-FFF2-40B4-BE49-F238E27FC236}">
                <a16:creationId xmlns:a16="http://schemas.microsoft.com/office/drawing/2014/main" id="{4493A1A6-0CB5-421C-96E8-E34FB34B0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196" y="202469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27FF5EC-8524-4E4B-AD9C-5CC3457ED276}"/>
              </a:ext>
            </a:extLst>
          </p:cNvPr>
          <p:cNvSpPr txBox="1">
            <a:spLocks/>
          </p:cNvSpPr>
          <p:nvPr/>
        </p:nvSpPr>
        <p:spPr>
          <a:xfrm>
            <a:off x="838200" y="1724978"/>
            <a:ext cx="10515600" cy="51673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en-US" sz="2000" dirty="0">
                <a:latin typeface="Garamond" panose="02020404030301010803" pitchFamily="18" charset="0"/>
              </a:rPr>
              <a:t>The project is implemented by an Alliance (≠ from a simple consortium):</a:t>
            </a:r>
          </a:p>
          <a:p>
            <a:pPr marL="0" indent="0" algn="just">
              <a:lnSpc>
                <a:spcPct val="114000"/>
              </a:lnSpc>
              <a:buFont typeface="Arial" panose="020B0604020202020204" pitchFamily="34" charset="0"/>
              <a:buNone/>
            </a:pPr>
            <a:endParaRPr lang="en-US" sz="1000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114000"/>
              </a:lnSpc>
              <a:buFont typeface="Arial" panose="020B0604020202020204" pitchFamily="34" charset="0"/>
              <a:buNone/>
            </a:pPr>
            <a:endParaRPr lang="en-US" sz="1000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114000"/>
              </a:lnSpc>
              <a:buFont typeface="Arial" panose="020B0604020202020204" pitchFamily="34" charset="0"/>
              <a:buNone/>
            </a:pPr>
            <a:endParaRPr lang="en-US" sz="1000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114000"/>
              </a:lnSpc>
              <a:buFont typeface="Arial" panose="020B0604020202020204" pitchFamily="34" charset="0"/>
              <a:buNone/>
            </a:pPr>
            <a:endParaRPr lang="en-US" sz="1000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114000"/>
              </a:lnSpc>
              <a:buFont typeface="Arial" panose="020B0604020202020204" pitchFamily="34" charset="0"/>
              <a:buNone/>
            </a:pPr>
            <a:endParaRPr lang="en-US" sz="1000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114000"/>
              </a:lnSpc>
              <a:buFont typeface="Arial" panose="020B0604020202020204" pitchFamily="34" charset="0"/>
              <a:buNone/>
            </a:pPr>
            <a:endParaRPr lang="en-US" sz="1000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114000"/>
              </a:lnSpc>
              <a:buFont typeface="Arial" panose="020B0604020202020204" pitchFamily="34" charset="0"/>
              <a:buNone/>
            </a:pPr>
            <a:endParaRPr lang="en-US" sz="1000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114000"/>
              </a:lnSpc>
              <a:buFont typeface="Arial" panose="020B0604020202020204" pitchFamily="34" charset="0"/>
              <a:buNone/>
            </a:pPr>
            <a:endParaRPr lang="en-US" sz="1000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114000"/>
              </a:lnSpc>
              <a:buFont typeface="Arial" panose="020B0604020202020204" pitchFamily="34" charset="0"/>
              <a:buNone/>
            </a:pPr>
            <a:endParaRPr lang="en-US" sz="1000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114000"/>
              </a:lnSpc>
              <a:buFont typeface="Arial" panose="020B0604020202020204" pitchFamily="34" charset="0"/>
              <a:buNone/>
            </a:pPr>
            <a:endParaRPr lang="en-US" sz="1000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114000"/>
              </a:lnSpc>
              <a:buFont typeface="Arial" panose="020B0604020202020204" pitchFamily="34" charset="0"/>
              <a:buNone/>
            </a:pPr>
            <a:r>
              <a:rPr lang="en-US" sz="2000" dirty="0">
                <a:latin typeface="Garamond" panose="02020404030301010803" pitchFamily="18" charset="0"/>
              </a:rPr>
              <a:t>The shared intent is to turn the alliance into a </a:t>
            </a:r>
            <a:r>
              <a:rPr lang="en-US" sz="2000" b="1" dirty="0">
                <a:latin typeface="Garamond" panose="02020404030301010803" pitchFamily="18" charset="0"/>
              </a:rPr>
              <a:t>permanent and strategic coordination, resource-mobilization and advocacy platform dedicated to NS (and OFE)</a:t>
            </a:r>
            <a:r>
              <a:rPr lang="en-US" sz="2000" dirty="0">
                <a:latin typeface="Garamond" panose="02020404030301010803" pitchFamily="18" charset="0"/>
              </a:rPr>
              <a:t>; this would be open to public and private entities which show interest and commit to take action to address this specific condition.</a:t>
            </a:r>
          </a:p>
          <a:p>
            <a:pPr marL="0" indent="0" algn="just">
              <a:lnSpc>
                <a:spcPct val="114000"/>
              </a:lnSpc>
              <a:buFont typeface="Arial" panose="020B0604020202020204" pitchFamily="34" charset="0"/>
              <a:buNone/>
            </a:pPr>
            <a:endParaRPr lang="en-US" sz="1000" dirty="0">
              <a:latin typeface="Garamond" panose="02020404030301010803" pitchFamily="18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414CBED3-E5EA-4E8F-928B-0E6EF43259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239" y="2440979"/>
            <a:ext cx="1293830" cy="1150539"/>
          </a:xfrm>
          <a:prstGeom prst="rect">
            <a:avLst/>
          </a:prstGeom>
        </p:spPr>
      </p:pic>
      <p:pic>
        <p:nvPicPr>
          <p:cNvPr id="10" name="Immagine 9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902DF24F-A171-45C5-B6BC-BBC3ABD9B6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5991" y="2645535"/>
            <a:ext cx="2200057" cy="741425"/>
          </a:xfrm>
          <a:prstGeom prst="rect">
            <a:avLst/>
          </a:prstGeom>
        </p:spPr>
      </p:pic>
      <p:pic>
        <p:nvPicPr>
          <p:cNvPr id="18" name="Picture 1">
            <a:extLst>
              <a:ext uri="{FF2B5EF4-FFF2-40B4-BE49-F238E27FC236}">
                <a16:creationId xmlns:a16="http://schemas.microsoft.com/office/drawing/2014/main" id="{41E079CF-F000-4382-8A7E-7944FE2543DE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49581" y="2473958"/>
            <a:ext cx="882650" cy="108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242E13DD-44DB-AD6F-C678-CB4F606FC027}"/>
              </a:ext>
            </a:extLst>
          </p:cNvPr>
          <p:cNvSpPr/>
          <p:nvPr/>
        </p:nvSpPr>
        <p:spPr>
          <a:xfrm>
            <a:off x="9920070" y="0"/>
            <a:ext cx="2271930" cy="1150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F8184070-FD2D-4D56-890F-550D6A2BAE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809" y="456378"/>
            <a:ext cx="1126419" cy="1215072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7880D425-4D04-B762-8AED-3DCC91B1A5D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520277"/>
            <a:ext cx="1680095" cy="991947"/>
          </a:xfrm>
          <a:prstGeom prst="rect">
            <a:avLst/>
          </a:prstGeom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C0D49F6C-C0BD-BE8D-C147-6C81AB8CC99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76641" b="81389"/>
          <a:stretch/>
        </p:blipFill>
        <p:spPr>
          <a:xfrm>
            <a:off x="838200" y="4004975"/>
            <a:ext cx="2143125" cy="960464"/>
          </a:xfrm>
          <a:prstGeom prst="rect">
            <a:avLst/>
          </a:prstGeom>
        </p:spPr>
      </p:pic>
      <p:pic>
        <p:nvPicPr>
          <p:cNvPr id="9" name="Picture 2" descr="University of Amsterdam - Short Term Programs">
            <a:extLst>
              <a:ext uri="{FF2B5EF4-FFF2-40B4-BE49-F238E27FC236}">
                <a16:creationId xmlns:a16="http://schemas.microsoft.com/office/drawing/2014/main" id="{FC9ACF0C-6545-DC3E-5F76-79FA7550B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988" y="3899420"/>
            <a:ext cx="2249130" cy="1171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95AC8A73-ECCD-AF63-CE60-FF1E54A8C27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60120" y="3899420"/>
            <a:ext cx="1552202" cy="96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88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469D78E-590C-4D88-8E5F-D1376441E16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Garamond" panose="02020404030301010803" pitchFamily="18" charset="0"/>
              </a:rPr>
              <a:t>2. Nodding Syndrome Alliance (</a:t>
            </a:r>
            <a:r>
              <a:rPr lang="en-US" sz="4000" b="1" dirty="0" err="1">
                <a:latin typeface="Garamond" panose="02020404030301010803" pitchFamily="18" charset="0"/>
              </a:rPr>
              <a:t>Ctd</a:t>
            </a:r>
            <a:r>
              <a:rPr lang="en-US" sz="4000" b="1" dirty="0">
                <a:latin typeface="Garamond" panose="02020404030301010803" pitchFamily="18" charset="0"/>
              </a:rPr>
              <a:t>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27FF5EC-8524-4E4B-AD9C-5CC3457ED276}"/>
              </a:ext>
            </a:extLst>
          </p:cNvPr>
          <p:cNvSpPr txBox="1">
            <a:spLocks/>
          </p:cNvSpPr>
          <p:nvPr/>
        </p:nvSpPr>
        <p:spPr>
          <a:xfrm>
            <a:off x="838200" y="1724978"/>
            <a:ext cx="10515600" cy="51673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4000"/>
              </a:lnSpc>
              <a:buFont typeface="Arial" panose="020B0604020202020204" pitchFamily="34" charset="0"/>
              <a:buNone/>
            </a:pPr>
            <a:endParaRPr lang="en-US" sz="1000" dirty="0">
              <a:latin typeface="Garamond" panose="02020404030301010803" pitchFamily="18" charset="0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0F536D5-3D97-935C-2624-2CB33A4BD808}"/>
              </a:ext>
            </a:extLst>
          </p:cNvPr>
          <p:cNvSpPr txBox="1">
            <a:spLocks/>
          </p:cNvSpPr>
          <p:nvPr/>
        </p:nvSpPr>
        <p:spPr>
          <a:xfrm>
            <a:off x="1558290" y="1690687"/>
            <a:ext cx="3772867" cy="480218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4000"/>
              </a:lnSpc>
              <a:buNone/>
            </a:pPr>
            <a:r>
              <a:rPr lang="en-US" sz="1800" b="0" i="0" u="none" strike="noStrike" baseline="0" dirty="0">
                <a:latin typeface="DINOT-Regular"/>
              </a:rPr>
              <a:t>Promote </a:t>
            </a:r>
            <a:r>
              <a:rPr lang="en-US" sz="1800" b="1" i="0" u="none" strike="noStrike" baseline="0" dirty="0">
                <a:latin typeface="DINOT-Regular"/>
              </a:rPr>
              <a:t>collaboration</a:t>
            </a:r>
            <a:r>
              <a:rPr lang="en-US" sz="1800" b="0" i="0" u="none" strike="noStrike" baseline="0" dirty="0">
                <a:latin typeface="DINOT-Regular"/>
              </a:rPr>
              <a:t> among several stakeholders and synergies</a:t>
            </a:r>
          </a:p>
          <a:p>
            <a:pPr marL="0" indent="0" algn="l">
              <a:buNone/>
            </a:pPr>
            <a:r>
              <a:rPr lang="en-US" sz="1800" b="0" i="0" u="none" strike="noStrike" baseline="0" dirty="0">
                <a:latin typeface="DINOT-Regular"/>
              </a:rPr>
              <a:t>Encourage wider </a:t>
            </a:r>
            <a:r>
              <a:rPr lang="en-US" sz="1800" b="1" i="0" u="none" strike="noStrike" baseline="0" dirty="0">
                <a:latin typeface="DINOT-Regular"/>
              </a:rPr>
              <a:t>sharing of knowledge and best practices</a:t>
            </a:r>
            <a:r>
              <a:rPr lang="en-US" sz="1800" b="0" i="0" u="none" strike="noStrike" baseline="0" dirty="0">
                <a:latin typeface="DINOT-Regular"/>
              </a:rPr>
              <a:t>, to build a more robust </a:t>
            </a:r>
            <a:r>
              <a:rPr lang="it-IT" sz="1800" b="0" i="0" u="none" strike="noStrike" baseline="0" dirty="0" err="1">
                <a:latin typeface="DINOT-Regular"/>
              </a:rPr>
              <a:t>evidence</a:t>
            </a:r>
            <a:r>
              <a:rPr lang="it-IT" sz="1800" b="0" i="0" u="none" strike="noStrike" baseline="0" dirty="0">
                <a:latin typeface="DINOT-Regular"/>
              </a:rPr>
              <a:t> base and </a:t>
            </a:r>
            <a:r>
              <a:rPr lang="it-IT" sz="1800" b="0" i="0" u="none" strike="noStrike" baseline="0" dirty="0" err="1">
                <a:latin typeface="DINOT-Regular"/>
              </a:rPr>
              <a:t>encourage</a:t>
            </a:r>
            <a:r>
              <a:rPr lang="it-IT" sz="1800" b="0" i="0" u="none" strike="noStrike" baseline="0" dirty="0">
                <a:latin typeface="DINOT-Regular"/>
              </a:rPr>
              <a:t> </a:t>
            </a:r>
            <a:r>
              <a:rPr lang="it-IT" sz="1800" b="0" i="0" u="none" strike="noStrike" baseline="0" dirty="0" err="1">
                <a:latin typeface="DINOT-Regular"/>
              </a:rPr>
              <a:t>research</a:t>
            </a:r>
            <a:endParaRPr lang="it-IT" sz="1800" b="0" i="0" u="none" strike="noStrike" baseline="0" dirty="0">
              <a:latin typeface="DINOT-Regular"/>
            </a:endParaRPr>
          </a:p>
          <a:p>
            <a:pPr marL="0" indent="0">
              <a:buNone/>
            </a:pPr>
            <a:r>
              <a:rPr lang="en-US" sz="1800" b="0" i="0" u="none" strike="noStrike" baseline="0" dirty="0">
                <a:latin typeface="DINOT-Regular"/>
              </a:rPr>
              <a:t>Help </a:t>
            </a:r>
            <a:r>
              <a:rPr lang="en-US" sz="1800" b="1" i="0" u="none" strike="noStrike" baseline="0" dirty="0">
                <a:latin typeface="DINOT-Regular"/>
              </a:rPr>
              <a:t>harmonize communication and dissemination</a:t>
            </a:r>
            <a:r>
              <a:rPr lang="en-US" sz="1800" b="0" i="0" u="none" strike="noStrike" baseline="0" dirty="0">
                <a:latin typeface="DINOT-Regular"/>
              </a:rPr>
              <a:t> of information concerning the Nodding Syndrome across stakeholders</a:t>
            </a:r>
            <a:endParaRPr lang="en-US" sz="2000" dirty="0">
              <a:latin typeface="Garamond" panose="02020404030301010803" pitchFamily="18" charset="0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>
                <a:latin typeface="DINOT-Regular"/>
              </a:rPr>
              <a:t>Improve </a:t>
            </a:r>
            <a:r>
              <a:rPr lang="en-US" sz="1800" b="1" i="0" u="none" strike="noStrike" baseline="0" dirty="0">
                <a:latin typeface="DINOT-Regular"/>
              </a:rPr>
              <a:t>access</a:t>
            </a:r>
            <a:r>
              <a:rPr lang="en-US" sz="1800" b="0" i="0" u="none" strike="noStrike" baseline="0" dirty="0">
                <a:latin typeface="DINOT-Regular"/>
              </a:rPr>
              <a:t>, thanks to the different operational presence of multiple actors, </a:t>
            </a:r>
            <a:r>
              <a:rPr lang="it-IT" sz="1800" b="0" i="0" u="none" strike="noStrike" baseline="0" dirty="0" err="1">
                <a:latin typeface="DINOT-Regular"/>
              </a:rPr>
              <a:t>despite</a:t>
            </a:r>
            <a:r>
              <a:rPr lang="it-IT" sz="1800" b="0" i="0" u="none" strike="noStrike" baseline="0" dirty="0">
                <a:latin typeface="DINOT-Regular"/>
              </a:rPr>
              <a:t> the </a:t>
            </a:r>
            <a:r>
              <a:rPr lang="it-IT" sz="1800" b="0" i="0" u="none" strike="noStrike" baseline="0" dirty="0" err="1">
                <a:latin typeface="DINOT-Regular"/>
              </a:rPr>
              <a:t>existing</a:t>
            </a:r>
            <a:r>
              <a:rPr lang="it-IT" sz="1800" b="0" i="0" u="none" strike="noStrike" baseline="0" dirty="0">
                <a:latin typeface="DINOT-Regular"/>
              </a:rPr>
              <a:t> </a:t>
            </a:r>
            <a:r>
              <a:rPr lang="it-IT" sz="1800" b="0" i="0" u="none" strike="noStrike" baseline="0" dirty="0" err="1">
                <a:latin typeface="DINOT-Regular"/>
              </a:rPr>
              <a:t>insecurity</a:t>
            </a:r>
            <a:endParaRPr lang="it-IT" sz="1800" dirty="0">
              <a:latin typeface="DINOT-Regular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>
                <a:latin typeface="DINOT-Regular"/>
              </a:rPr>
              <a:t>Provide a larger and thus more relevant </a:t>
            </a:r>
            <a:r>
              <a:rPr lang="en-US" sz="1800" b="1" i="0" u="none" strike="noStrike" baseline="0" dirty="0">
                <a:latin typeface="DINOT-Regular"/>
              </a:rPr>
              <a:t>advocacy platform</a:t>
            </a:r>
            <a:r>
              <a:rPr lang="en-US" sz="1800" b="0" i="0" u="none" strike="noStrike" baseline="0" dirty="0">
                <a:latin typeface="DINOT-Regular"/>
              </a:rPr>
              <a:t>, holding more leverage when negotiating for political and strategic consideration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4E0EEA7-F7DB-18C4-637A-4E81CC8A554B}"/>
              </a:ext>
            </a:extLst>
          </p:cNvPr>
          <p:cNvSpPr txBox="1">
            <a:spLocks/>
          </p:cNvSpPr>
          <p:nvPr/>
        </p:nvSpPr>
        <p:spPr>
          <a:xfrm>
            <a:off x="7690485" y="1690686"/>
            <a:ext cx="3926205" cy="501872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800" b="0" i="0" u="none" strike="noStrike" baseline="0" dirty="0">
                <a:latin typeface="DINOT-Regular"/>
              </a:rPr>
              <a:t>Facilitate the conduction of joint efforts to </a:t>
            </a:r>
            <a:r>
              <a:rPr lang="en-US" sz="1800" b="1" i="0" u="none" strike="noStrike" baseline="0" dirty="0">
                <a:latin typeface="DINOT-Regular"/>
              </a:rPr>
              <a:t>raise and pool </a:t>
            </a:r>
            <a:r>
              <a:rPr lang="en-US" sz="1800" b="0" i="0" u="none" strike="noStrike" baseline="0" dirty="0">
                <a:latin typeface="DINOT-Regular"/>
              </a:rPr>
              <a:t>more </a:t>
            </a:r>
            <a:r>
              <a:rPr lang="en-US" sz="1800" b="1" i="0" u="none" strike="noStrike" baseline="0" dirty="0">
                <a:latin typeface="DINOT-Regular"/>
              </a:rPr>
              <a:t>resources</a:t>
            </a:r>
            <a:r>
              <a:rPr lang="en-US" sz="1800" b="0" i="0" u="none" strike="noStrike" baseline="0" dirty="0">
                <a:latin typeface="DINOT-Regular"/>
              </a:rPr>
              <a:t> for the </a:t>
            </a:r>
            <a:r>
              <a:rPr lang="it-IT" sz="1800" b="0" i="0" u="none" strike="noStrike" baseline="0" dirty="0">
                <a:latin typeface="DINOT-Regular"/>
              </a:rPr>
              <a:t>cause, from more sources</a:t>
            </a:r>
          </a:p>
          <a:p>
            <a:pPr marL="0" indent="0" algn="l">
              <a:buNone/>
            </a:pPr>
            <a:r>
              <a:rPr lang="en-US" sz="1800" b="0" i="0" u="none" strike="noStrike" baseline="0" dirty="0">
                <a:latin typeface="DINOT-Regular"/>
              </a:rPr>
              <a:t>Offer a </a:t>
            </a:r>
            <a:r>
              <a:rPr lang="en-US" sz="1800" b="1" i="0" u="none" strike="noStrike" baseline="0" dirty="0">
                <a:latin typeface="DINOT-Regular"/>
              </a:rPr>
              <a:t>synergetic technical and operational forum </a:t>
            </a:r>
            <a:r>
              <a:rPr lang="en-US" sz="1800" b="0" i="0" u="none" strike="noStrike" baseline="0" dirty="0">
                <a:latin typeface="DINOT-Regular"/>
              </a:rPr>
              <a:t>for organizations which vary in nature, sectoral expertise and capacity – but , nevertheless, committed to holistically address the condition</a:t>
            </a:r>
            <a:endParaRPr lang="it-IT" sz="1800" dirty="0">
              <a:latin typeface="DINOT-Regular"/>
            </a:endParaRPr>
          </a:p>
          <a:p>
            <a:pPr marL="0" indent="0" algn="l">
              <a:buNone/>
            </a:pPr>
            <a:r>
              <a:rPr lang="en-US" sz="1800" b="0" i="0" u="none" strike="noStrike" baseline="0" dirty="0">
                <a:latin typeface="DINOT-Regular"/>
              </a:rPr>
              <a:t>Provide a </a:t>
            </a:r>
            <a:r>
              <a:rPr lang="en-US" sz="1800" b="1" i="0" u="none" strike="noStrike" baseline="0" dirty="0">
                <a:latin typeface="DINOT-Regular"/>
              </a:rPr>
              <a:t>longer-term perspective </a:t>
            </a:r>
            <a:r>
              <a:rPr lang="en-US" sz="1800" b="0" i="0" u="none" strike="noStrike" baseline="0" dirty="0">
                <a:latin typeface="DINOT-Regular"/>
              </a:rPr>
              <a:t>and commitment on the issue, to ensure programmatic continuity</a:t>
            </a:r>
          </a:p>
          <a:p>
            <a:pPr marL="0" indent="0" algn="l">
              <a:buNone/>
            </a:pPr>
            <a:r>
              <a:rPr lang="en-US" sz="1800" b="0" i="0" u="none" strike="noStrike" baseline="0" dirty="0">
                <a:latin typeface="DINOT-Regular"/>
              </a:rPr>
              <a:t>Increase the chances of seizing </a:t>
            </a:r>
            <a:r>
              <a:rPr lang="en-US" sz="1800" b="1" i="0" u="none" strike="noStrike" baseline="0" dirty="0">
                <a:latin typeface="DINOT-Regular"/>
              </a:rPr>
              <a:t>opportunities to integrate responses </a:t>
            </a:r>
            <a:r>
              <a:rPr lang="en-US" sz="1800" b="0" i="0" u="none" strike="noStrike" baseline="0" dirty="0">
                <a:latin typeface="DINOT-Regular"/>
              </a:rPr>
              <a:t>to the Nodding </a:t>
            </a:r>
            <a:r>
              <a:rPr lang="it-IT" sz="1800" b="0" i="0" u="none" strike="noStrike" baseline="0" dirty="0" err="1">
                <a:latin typeface="DINOT-Regular"/>
              </a:rPr>
              <a:t>Syndrome</a:t>
            </a:r>
            <a:r>
              <a:rPr lang="it-IT" sz="1800" b="0" i="0" u="none" strike="noStrike" baseline="0" dirty="0">
                <a:latin typeface="DINOT-Regular"/>
              </a:rPr>
              <a:t> with </a:t>
            </a:r>
            <a:r>
              <a:rPr lang="it-IT" sz="1800" b="0" i="0" u="none" strike="noStrike" baseline="0" dirty="0" err="1">
                <a:latin typeface="DINOT-Regular"/>
              </a:rPr>
              <a:t>interventions</a:t>
            </a:r>
            <a:r>
              <a:rPr lang="it-IT" sz="1800" b="0" i="0" u="none" strike="noStrike" baseline="0" dirty="0">
                <a:latin typeface="DINOT-Regular"/>
              </a:rPr>
              <a:t> </a:t>
            </a:r>
            <a:r>
              <a:rPr lang="it-IT" sz="1800" b="0" i="0" u="none" strike="noStrike" baseline="0" dirty="0" err="1">
                <a:latin typeface="DINOT-Regular"/>
              </a:rPr>
              <a:t>pertaining</a:t>
            </a:r>
            <a:r>
              <a:rPr lang="it-IT" sz="1800" b="0" i="0" u="none" strike="noStrike" baseline="0" dirty="0">
                <a:latin typeface="DINOT-Regular"/>
              </a:rPr>
              <a:t> to </a:t>
            </a:r>
            <a:r>
              <a:rPr lang="it-IT" sz="1800" b="0" i="0" u="none" strike="noStrike" baseline="0" dirty="0" err="1">
                <a:latin typeface="DINOT-Regular"/>
              </a:rPr>
              <a:t>NTDs</a:t>
            </a:r>
            <a:r>
              <a:rPr lang="it-IT" sz="1800" b="0" i="0" u="none" strike="noStrike" baseline="0" dirty="0">
                <a:latin typeface="DINOT-Regular"/>
              </a:rPr>
              <a:t>, </a:t>
            </a:r>
            <a:r>
              <a:rPr lang="it-IT" sz="1800" b="0" i="0" u="none" strike="noStrike" baseline="0" dirty="0" err="1">
                <a:latin typeface="DINOT-Regular"/>
              </a:rPr>
              <a:t>disability</a:t>
            </a:r>
            <a:r>
              <a:rPr lang="it-IT" sz="1800" b="0" i="0" u="none" strike="noStrike" baseline="0" dirty="0">
                <a:latin typeface="DINOT-Regular"/>
              </a:rPr>
              <a:t>, non-</a:t>
            </a:r>
            <a:r>
              <a:rPr lang="it-IT" sz="1800" b="0" i="0" u="none" strike="noStrike" baseline="0" dirty="0" err="1">
                <a:latin typeface="DINOT-Regular"/>
              </a:rPr>
              <a:t>communicable</a:t>
            </a:r>
            <a:r>
              <a:rPr lang="it-IT" sz="1800" b="0" i="0" u="none" strike="noStrike" baseline="0" dirty="0">
                <a:latin typeface="DINOT-Regular"/>
              </a:rPr>
              <a:t> </a:t>
            </a:r>
            <a:r>
              <a:rPr lang="it-IT" sz="1800" b="0" i="0" u="none" strike="noStrike" baseline="0" dirty="0" err="1">
                <a:latin typeface="DINOT-Regular"/>
              </a:rPr>
              <a:t>diseases</a:t>
            </a:r>
            <a:r>
              <a:rPr lang="it-IT" sz="1800" dirty="0">
                <a:latin typeface="DINOT-Regular"/>
              </a:rPr>
              <a:t> </a:t>
            </a:r>
            <a:r>
              <a:rPr lang="it-IT" sz="1800" b="0" i="0" u="none" strike="noStrike" baseline="0" dirty="0">
                <a:latin typeface="DINOT-Regular"/>
              </a:rPr>
              <a:t>and </a:t>
            </a:r>
            <a:r>
              <a:rPr lang="it-IT" sz="1800" b="0" i="0" u="none" strike="noStrike" baseline="0" dirty="0" err="1">
                <a:latin typeface="DINOT-Regular"/>
              </a:rPr>
              <a:t>mental</a:t>
            </a:r>
            <a:r>
              <a:rPr lang="it-IT" sz="1800" b="0" i="0" u="none" strike="noStrike" baseline="0" dirty="0">
                <a:latin typeface="DINOT-Regular"/>
              </a:rPr>
              <a:t> health</a:t>
            </a:r>
            <a:endParaRPr lang="en-US" sz="1800" b="0" i="0" u="none" strike="noStrike" baseline="0" dirty="0">
              <a:latin typeface="DINOT-Regular"/>
            </a:endParaRPr>
          </a:p>
        </p:txBody>
      </p:sp>
      <p:sp>
        <p:nvSpPr>
          <p:cNvPr id="14" name="AutoShape 2">
            <a:extLst>
              <a:ext uri="{FF2B5EF4-FFF2-40B4-BE49-F238E27FC236}">
                <a16:creationId xmlns:a16="http://schemas.microsoft.com/office/drawing/2014/main" id="{BA14BB4C-C1E3-410D-0A51-C066AD14C0DB}"/>
              </a:ext>
            </a:extLst>
          </p:cNvPr>
          <p:cNvSpPr>
            <a:spLocks/>
          </p:cNvSpPr>
          <p:nvPr/>
        </p:nvSpPr>
        <p:spPr bwMode="auto">
          <a:xfrm>
            <a:off x="718185" y="1848168"/>
            <a:ext cx="721995" cy="449262"/>
          </a:xfrm>
          <a:custGeom>
            <a:avLst/>
            <a:gdLst>
              <a:gd name="T0" fmla="+- 0 1222 921"/>
              <a:gd name="T1" fmla="*/ T0 w 675"/>
              <a:gd name="T2" fmla="+- 0 769 321"/>
              <a:gd name="T3" fmla="*/ 769 h 452"/>
              <a:gd name="T4" fmla="+- 0 1232 921"/>
              <a:gd name="T5" fmla="*/ T4 w 675"/>
              <a:gd name="T6" fmla="+- 0 751 321"/>
              <a:gd name="T7" fmla="*/ 751 h 452"/>
              <a:gd name="T8" fmla="+- 0 1312 921"/>
              <a:gd name="T9" fmla="*/ T8 w 675"/>
              <a:gd name="T10" fmla="+- 0 761 321"/>
              <a:gd name="T11" fmla="*/ 761 h 452"/>
              <a:gd name="T12" fmla="+- 0 1111 921"/>
              <a:gd name="T13" fmla="*/ T12 w 675"/>
              <a:gd name="T14" fmla="+- 0 729 321"/>
              <a:gd name="T15" fmla="*/ 729 h 452"/>
              <a:gd name="T16" fmla="+- 0 1151 921"/>
              <a:gd name="T17" fmla="*/ T16 w 675"/>
              <a:gd name="T18" fmla="+- 0 763 321"/>
              <a:gd name="T19" fmla="*/ 763 h 452"/>
              <a:gd name="T20" fmla="+- 0 1225 921"/>
              <a:gd name="T21" fmla="*/ T20 w 675"/>
              <a:gd name="T22" fmla="+- 0 745 321"/>
              <a:gd name="T23" fmla="*/ 745 h 452"/>
              <a:gd name="T24" fmla="+- 0 1250 921"/>
              <a:gd name="T25" fmla="*/ T24 w 675"/>
              <a:gd name="T26" fmla="+- 0 689 321"/>
              <a:gd name="T27" fmla="*/ 689 h 452"/>
              <a:gd name="T28" fmla="+- 0 1261 921"/>
              <a:gd name="T29" fmla="*/ T28 w 675"/>
              <a:gd name="T30" fmla="+- 0 721 321"/>
              <a:gd name="T31" fmla="*/ 721 h 452"/>
              <a:gd name="T32" fmla="+- 0 1288 921"/>
              <a:gd name="T33" fmla="*/ T32 w 675"/>
              <a:gd name="T34" fmla="+- 0 745 321"/>
              <a:gd name="T35" fmla="*/ 745 h 452"/>
              <a:gd name="T36" fmla="+- 0 1288 921"/>
              <a:gd name="T37" fmla="*/ T36 w 675"/>
              <a:gd name="T38" fmla="+- 0 715 321"/>
              <a:gd name="T39" fmla="*/ 715 h 452"/>
              <a:gd name="T40" fmla="+- 0 1295 921"/>
              <a:gd name="T41" fmla="*/ T40 w 675"/>
              <a:gd name="T42" fmla="+- 0 627 321"/>
              <a:gd name="T43" fmla="*/ 627 h 452"/>
              <a:gd name="T44" fmla="+- 0 1345 921"/>
              <a:gd name="T45" fmla="*/ T44 w 675"/>
              <a:gd name="T46" fmla="+- 0 731 321"/>
              <a:gd name="T47" fmla="*/ 731 h 452"/>
              <a:gd name="T48" fmla="+- 0 1407 921"/>
              <a:gd name="T49" fmla="*/ T48 w 675"/>
              <a:gd name="T50" fmla="+- 0 731 321"/>
              <a:gd name="T51" fmla="*/ 731 h 452"/>
              <a:gd name="T52" fmla="+- 0 1367 921"/>
              <a:gd name="T53" fmla="*/ T52 w 675"/>
              <a:gd name="T54" fmla="+- 0 697 321"/>
              <a:gd name="T55" fmla="*/ 697 h 452"/>
              <a:gd name="T56" fmla="+- 0 1374 921"/>
              <a:gd name="T57" fmla="*/ T56 w 675"/>
              <a:gd name="T58" fmla="+- 0 731 321"/>
              <a:gd name="T59" fmla="*/ 731 h 452"/>
              <a:gd name="T60" fmla="+- 0 1060 921"/>
              <a:gd name="T61" fmla="*/ T60 w 675"/>
              <a:gd name="T62" fmla="+- 0 707 321"/>
              <a:gd name="T63" fmla="*/ 707 h 452"/>
              <a:gd name="T64" fmla="+- 0 1110 921"/>
              <a:gd name="T65" fmla="*/ T64 w 675"/>
              <a:gd name="T66" fmla="+- 0 731 321"/>
              <a:gd name="T67" fmla="*/ 731 h 452"/>
              <a:gd name="T68" fmla="+- 0 1220 921"/>
              <a:gd name="T69" fmla="*/ T68 w 675"/>
              <a:gd name="T70" fmla="+- 0 699 321"/>
              <a:gd name="T71" fmla="*/ 699 h 452"/>
              <a:gd name="T72" fmla="+- 0 1320 921"/>
              <a:gd name="T73" fmla="*/ T72 w 675"/>
              <a:gd name="T74" fmla="+- 0 595 321"/>
              <a:gd name="T75" fmla="*/ 595 h 452"/>
              <a:gd name="T76" fmla="+- 0 1380 921"/>
              <a:gd name="T77" fmla="*/ T76 w 675"/>
              <a:gd name="T78" fmla="+- 0 713 321"/>
              <a:gd name="T79" fmla="*/ 713 h 452"/>
              <a:gd name="T80" fmla="+- 0 1442 921"/>
              <a:gd name="T81" fmla="*/ T80 w 675"/>
              <a:gd name="T82" fmla="+- 0 681 321"/>
              <a:gd name="T83" fmla="*/ 681 h 452"/>
              <a:gd name="T84" fmla="+- 0 1413 921"/>
              <a:gd name="T85" fmla="*/ T84 w 675"/>
              <a:gd name="T86" fmla="+- 0 645 321"/>
              <a:gd name="T87" fmla="*/ 645 h 452"/>
              <a:gd name="T88" fmla="+- 0 1017 921"/>
              <a:gd name="T89" fmla="*/ T88 w 675"/>
              <a:gd name="T90" fmla="+- 0 335 321"/>
              <a:gd name="T91" fmla="*/ 335 h 452"/>
              <a:gd name="T92" fmla="+- 0 944 921"/>
              <a:gd name="T93" fmla="*/ T92 w 675"/>
              <a:gd name="T94" fmla="+- 0 405 321"/>
              <a:gd name="T95" fmla="*/ 405 h 452"/>
              <a:gd name="T96" fmla="+- 0 928 921"/>
              <a:gd name="T97" fmla="*/ T96 w 675"/>
              <a:gd name="T98" fmla="+- 0 479 321"/>
              <a:gd name="T99" fmla="*/ 479 h 452"/>
              <a:gd name="T100" fmla="+- 0 974 921"/>
              <a:gd name="T101" fmla="*/ T100 w 675"/>
              <a:gd name="T102" fmla="+- 0 547 321"/>
              <a:gd name="T103" fmla="*/ 547 h 452"/>
              <a:gd name="T104" fmla="+- 0 981 921"/>
              <a:gd name="T105" fmla="*/ T104 w 675"/>
              <a:gd name="T106" fmla="+- 0 565 321"/>
              <a:gd name="T107" fmla="*/ 565 h 452"/>
              <a:gd name="T108" fmla="+- 0 981 921"/>
              <a:gd name="T109" fmla="*/ T108 w 675"/>
              <a:gd name="T110" fmla="+- 0 637 321"/>
              <a:gd name="T111" fmla="*/ 637 h 452"/>
              <a:gd name="T112" fmla="+- 0 1008 921"/>
              <a:gd name="T113" fmla="*/ T112 w 675"/>
              <a:gd name="T114" fmla="+- 0 683 321"/>
              <a:gd name="T115" fmla="*/ 683 h 452"/>
              <a:gd name="T116" fmla="+- 0 1220 921"/>
              <a:gd name="T117" fmla="*/ T116 w 675"/>
              <a:gd name="T118" fmla="+- 0 699 321"/>
              <a:gd name="T119" fmla="*/ 699 h 452"/>
              <a:gd name="T120" fmla="+- 0 1188 921"/>
              <a:gd name="T121" fmla="*/ T120 w 675"/>
              <a:gd name="T122" fmla="+- 0 649 321"/>
              <a:gd name="T123" fmla="*/ 649 h 452"/>
              <a:gd name="T124" fmla="+- 0 1166 921"/>
              <a:gd name="T125" fmla="*/ T124 w 675"/>
              <a:gd name="T126" fmla="+- 0 603 321"/>
              <a:gd name="T127" fmla="*/ 603 h 452"/>
              <a:gd name="T128" fmla="+- 0 1140 921"/>
              <a:gd name="T129" fmla="*/ T128 w 675"/>
              <a:gd name="T130" fmla="+- 0 553 321"/>
              <a:gd name="T131" fmla="*/ 553 h 452"/>
              <a:gd name="T132" fmla="+- 0 999 921"/>
              <a:gd name="T133" fmla="*/ T132 w 675"/>
              <a:gd name="T134" fmla="+- 0 531 321"/>
              <a:gd name="T135" fmla="*/ 531 h 452"/>
              <a:gd name="T136" fmla="+- 0 945 921"/>
              <a:gd name="T137" fmla="*/ T136 w 675"/>
              <a:gd name="T138" fmla="+- 0 455 321"/>
              <a:gd name="T139" fmla="*/ 455 h 452"/>
              <a:gd name="T140" fmla="+- 0 1082 921"/>
              <a:gd name="T141" fmla="*/ T140 w 675"/>
              <a:gd name="T142" fmla="+- 0 355 321"/>
              <a:gd name="T143" fmla="*/ 355 h 452"/>
              <a:gd name="T144" fmla="+- 0 1279 921"/>
              <a:gd name="T145" fmla="*/ T144 w 675"/>
              <a:gd name="T146" fmla="+- 0 461 321"/>
              <a:gd name="T147" fmla="*/ 461 h 452"/>
              <a:gd name="T148" fmla="+- 0 1402 921"/>
              <a:gd name="T149" fmla="*/ T148 w 675"/>
              <a:gd name="T150" fmla="+- 0 579 321"/>
              <a:gd name="T151" fmla="*/ 579 h 452"/>
              <a:gd name="T152" fmla="+- 0 1444 921"/>
              <a:gd name="T153" fmla="*/ T152 w 675"/>
              <a:gd name="T154" fmla="+- 0 611 321"/>
              <a:gd name="T155" fmla="*/ 611 h 452"/>
              <a:gd name="T156" fmla="+- 0 1478 921"/>
              <a:gd name="T157" fmla="*/ T156 w 675"/>
              <a:gd name="T158" fmla="+- 0 661 321"/>
              <a:gd name="T159" fmla="*/ 661 h 452"/>
              <a:gd name="T160" fmla="+- 0 1473 921"/>
              <a:gd name="T161" fmla="*/ T160 w 675"/>
              <a:gd name="T162" fmla="+- 0 591 321"/>
              <a:gd name="T163" fmla="*/ 591 h 452"/>
              <a:gd name="T164" fmla="+- 0 1591 921"/>
              <a:gd name="T165" fmla="*/ T164 w 675"/>
              <a:gd name="T166" fmla="+- 0 469 321"/>
              <a:gd name="T167" fmla="*/ 469 h 452"/>
              <a:gd name="T168" fmla="+- 0 1063 921"/>
              <a:gd name="T169" fmla="*/ T168 w 675"/>
              <a:gd name="T170" fmla="+- 0 505 321"/>
              <a:gd name="T171" fmla="*/ 505 h 452"/>
              <a:gd name="T172" fmla="+- 0 1014 921"/>
              <a:gd name="T173" fmla="*/ T172 w 675"/>
              <a:gd name="T174" fmla="+- 0 533 321"/>
              <a:gd name="T175" fmla="*/ 533 h 452"/>
              <a:gd name="T176" fmla="+- 0 1486 921"/>
              <a:gd name="T177" fmla="*/ T176 w 675"/>
              <a:gd name="T178" fmla="+- 0 321 321"/>
              <a:gd name="T179" fmla="*/ 321 h 452"/>
              <a:gd name="T180" fmla="+- 0 1218 921"/>
              <a:gd name="T181" fmla="*/ T180 w 675"/>
              <a:gd name="T182" fmla="+- 0 371 321"/>
              <a:gd name="T183" fmla="*/ 371 h 452"/>
              <a:gd name="T184" fmla="+- 0 1183 921"/>
              <a:gd name="T185" fmla="*/ T184 w 675"/>
              <a:gd name="T186" fmla="+- 0 397 321"/>
              <a:gd name="T187" fmla="*/ 397 h 452"/>
              <a:gd name="T188" fmla="+- 0 1182 921"/>
              <a:gd name="T189" fmla="*/ T188 w 675"/>
              <a:gd name="T190" fmla="+- 0 485 321"/>
              <a:gd name="T191" fmla="*/ 485 h 452"/>
              <a:gd name="T192" fmla="+- 0 1276 921"/>
              <a:gd name="T193" fmla="*/ T192 w 675"/>
              <a:gd name="T194" fmla="+- 0 461 321"/>
              <a:gd name="T195" fmla="*/ 461 h 452"/>
              <a:gd name="T196" fmla="+- 0 1541 921"/>
              <a:gd name="T197" fmla="*/ T196 w 675"/>
              <a:gd name="T198" fmla="+- 0 359 321"/>
              <a:gd name="T199" fmla="*/ 359 h 452"/>
              <a:gd name="T200" fmla="+- 0 1025 921"/>
              <a:gd name="T201" fmla="*/ T200 w 675"/>
              <a:gd name="T202" fmla="+- 0 357 321"/>
              <a:gd name="T203" fmla="*/ 357 h 452"/>
              <a:gd name="T204" fmla="+- 0 1100 921"/>
              <a:gd name="T205" fmla="*/ T204 w 675"/>
              <a:gd name="T206" fmla="+- 0 385 321"/>
              <a:gd name="T207" fmla="*/ 385 h 452"/>
              <a:gd name="T208" fmla="+- 0 1201 921"/>
              <a:gd name="T209" fmla="*/ T208 w 675"/>
              <a:gd name="T210" fmla="+- 0 369 321"/>
              <a:gd name="T211" fmla="*/ 369 h 452"/>
              <a:gd name="T212" fmla="+- 0 1096 921"/>
              <a:gd name="T213" fmla="*/ T212 w 675"/>
              <a:gd name="T214" fmla="+- 0 359 321"/>
              <a:gd name="T215" fmla="*/ 359 h 452"/>
              <a:gd name="T216" fmla="+- 0 1145 921"/>
              <a:gd name="T217" fmla="*/ T216 w 675"/>
              <a:gd name="T218" fmla="+- 0 359 321"/>
              <a:gd name="T219" fmla="*/ 359 h 452"/>
              <a:gd name="T220" fmla="+- 0 1258 921"/>
              <a:gd name="T221" fmla="*/ T220 w 675"/>
              <a:gd name="T222" fmla="+- 0 351 321"/>
              <a:gd name="T223" fmla="*/ 351 h 452"/>
              <a:gd name="T224" fmla="+- 0 1263 921"/>
              <a:gd name="T225" fmla="*/ T224 w 675"/>
              <a:gd name="T226" fmla="+- 0 351 321"/>
              <a:gd name="T227" fmla="*/ 351 h 45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  <a:cxn ang="0">
                <a:pos x="T153" y="T155"/>
              </a:cxn>
              <a:cxn ang="0">
                <a:pos x="T157" y="T159"/>
              </a:cxn>
              <a:cxn ang="0">
                <a:pos x="T161" y="T163"/>
              </a:cxn>
              <a:cxn ang="0">
                <a:pos x="T165" y="T167"/>
              </a:cxn>
              <a:cxn ang="0">
                <a:pos x="T169" y="T171"/>
              </a:cxn>
              <a:cxn ang="0">
                <a:pos x="T173" y="T175"/>
              </a:cxn>
              <a:cxn ang="0">
                <a:pos x="T177" y="T179"/>
              </a:cxn>
              <a:cxn ang="0">
                <a:pos x="T181" y="T183"/>
              </a:cxn>
              <a:cxn ang="0">
                <a:pos x="T185" y="T187"/>
              </a:cxn>
              <a:cxn ang="0">
                <a:pos x="T189" y="T191"/>
              </a:cxn>
              <a:cxn ang="0">
                <a:pos x="T193" y="T195"/>
              </a:cxn>
              <a:cxn ang="0">
                <a:pos x="T197" y="T199"/>
              </a:cxn>
              <a:cxn ang="0">
                <a:pos x="T201" y="T203"/>
              </a:cxn>
              <a:cxn ang="0">
                <a:pos x="T205" y="T207"/>
              </a:cxn>
              <a:cxn ang="0">
                <a:pos x="T209" y="T211"/>
              </a:cxn>
              <a:cxn ang="0">
                <a:pos x="T213" y="T215"/>
              </a:cxn>
              <a:cxn ang="0">
                <a:pos x="T217" y="T219"/>
              </a:cxn>
              <a:cxn ang="0">
                <a:pos x="T221" y="T223"/>
              </a:cxn>
              <a:cxn ang="0">
                <a:pos x="T225" y="T227"/>
              </a:cxn>
            </a:cxnLst>
            <a:rect l="0" t="0" r="r" b="b"/>
            <a:pathLst>
              <a:path w="675" h="452">
                <a:moveTo>
                  <a:pt x="304" y="424"/>
                </a:moveTo>
                <a:lnTo>
                  <a:pt x="269" y="424"/>
                </a:lnTo>
                <a:lnTo>
                  <a:pt x="276" y="430"/>
                </a:lnTo>
                <a:lnTo>
                  <a:pt x="280" y="432"/>
                </a:lnTo>
                <a:lnTo>
                  <a:pt x="292" y="444"/>
                </a:lnTo>
                <a:lnTo>
                  <a:pt x="301" y="448"/>
                </a:lnTo>
                <a:lnTo>
                  <a:pt x="311" y="450"/>
                </a:lnTo>
                <a:lnTo>
                  <a:pt x="327" y="452"/>
                </a:lnTo>
                <a:lnTo>
                  <a:pt x="342" y="450"/>
                </a:lnTo>
                <a:lnTo>
                  <a:pt x="354" y="442"/>
                </a:lnTo>
                <a:lnTo>
                  <a:pt x="363" y="430"/>
                </a:lnTo>
                <a:lnTo>
                  <a:pt x="311" y="430"/>
                </a:lnTo>
                <a:lnTo>
                  <a:pt x="304" y="424"/>
                </a:lnTo>
                <a:close/>
                <a:moveTo>
                  <a:pt x="446" y="424"/>
                </a:moveTo>
                <a:lnTo>
                  <a:pt x="367" y="424"/>
                </a:lnTo>
                <a:lnTo>
                  <a:pt x="375" y="434"/>
                </a:lnTo>
                <a:lnTo>
                  <a:pt x="383" y="436"/>
                </a:lnTo>
                <a:lnTo>
                  <a:pt x="391" y="440"/>
                </a:lnTo>
                <a:lnTo>
                  <a:pt x="409" y="444"/>
                </a:lnTo>
                <a:lnTo>
                  <a:pt x="426" y="442"/>
                </a:lnTo>
                <a:lnTo>
                  <a:pt x="441" y="432"/>
                </a:lnTo>
                <a:lnTo>
                  <a:pt x="446" y="424"/>
                </a:lnTo>
                <a:close/>
                <a:moveTo>
                  <a:pt x="285" y="408"/>
                </a:moveTo>
                <a:lnTo>
                  <a:pt x="190" y="408"/>
                </a:lnTo>
                <a:lnTo>
                  <a:pt x="193" y="410"/>
                </a:lnTo>
                <a:lnTo>
                  <a:pt x="199" y="418"/>
                </a:lnTo>
                <a:lnTo>
                  <a:pt x="205" y="424"/>
                </a:lnTo>
                <a:lnTo>
                  <a:pt x="211" y="430"/>
                </a:lnTo>
                <a:lnTo>
                  <a:pt x="220" y="438"/>
                </a:lnTo>
                <a:lnTo>
                  <a:pt x="230" y="442"/>
                </a:lnTo>
                <a:lnTo>
                  <a:pt x="240" y="442"/>
                </a:lnTo>
                <a:lnTo>
                  <a:pt x="250" y="438"/>
                </a:lnTo>
                <a:lnTo>
                  <a:pt x="256" y="436"/>
                </a:lnTo>
                <a:lnTo>
                  <a:pt x="260" y="430"/>
                </a:lnTo>
                <a:lnTo>
                  <a:pt x="268" y="424"/>
                </a:lnTo>
                <a:lnTo>
                  <a:pt x="304" y="424"/>
                </a:lnTo>
                <a:lnTo>
                  <a:pt x="301" y="422"/>
                </a:lnTo>
                <a:lnTo>
                  <a:pt x="295" y="416"/>
                </a:lnTo>
                <a:lnTo>
                  <a:pt x="285" y="408"/>
                </a:lnTo>
                <a:close/>
                <a:moveTo>
                  <a:pt x="336" y="360"/>
                </a:moveTo>
                <a:lnTo>
                  <a:pt x="335" y="360"/>
                </a:lnTo>
                <a:lnTo>
                  <a:pt x="329" y="368"/>
                </a:lnTo>
                <a:lnTo>
                  <a:pt x="325" y="374"/>
                </a:lnTo>
                <a:lnTo>
                  <a:pt x="321" y="380"/>
                </a:lnTo>
                <a:lnTo>
                  <a:pt x="321" y="382"/>
                </a:lnTo>
                <a:lnTo>
                  <a:pt x="326" y="388"/>
                </a:lnTo>
                <a:lnTo>
                  <a:pt x="331" y="392"/>
                </a:lnTo>
                <a:lnTo>
                  <a:pt x="340" y="400"/>
                </a:lnTo>
                <a:lnTo>
                  <a:pt x="341" y="404"/>
                </a:lnTo>
                <a:lnTo>
                  <a:pt x="338" y="422"/>
                </a:lnTo>
                <a:lnTo>
                  <a:pt x="328" y="430"/>
                </a:lnTo>
                <a:lnTo>
                  <a:pt x="363" y="430"/>
                </a:lnTo>
                <a:lnTo>
                  <a:pt x="364" y="428"/>
                </a:lnTo>
                <a:lnTo>
                  <a:pt x="367" y="424"/>
                </a:lnTo>
                <a:lnTo>
                  <a:pt x="446" y="424"/>
                </a:lnTo>
                <a:lnTo>
                  <a:pt x="447" y="422"/>
                </a:lnTo>
                <a:lnTo>
                  <a:pt x="396" y="422"/>
                </a:lnTo>
                <a:lnTo>
                  <a:pt x="383" y="410"/>
                </a:lnTo>
                <a:lnTo>
                  <a:pt x="376" y="402"/>
                </a:lnTo>
                <a:lnTo>
                  <a:pt x="367" y="394"/>
                </a:lnTo>
                <a:lnTo>
                  <a:pt x="365" y="392"/>
                </a:lnTo>
                <a:lnTo>
                  <a:pt x="361" y="386"/>
                </a:lnTo>
                <a:lnTo>
                  <a:pt x="359" y="382"/>
                </a:lnTo>
                <a:lnTo>
                  <a:pt x="344" y="368"/>
                </a:lnTo>
                <a:lnTo>
                  <a:pt x="336" y="360"/>
                </a:lnTo>
                <a:close/>
                <a:moveTo>
                  <a:pt x="374" y="306"/>
                </a:moveTo>
                <a:lnTo>
                  <a:pt x="358" y="328"/>
                </a:lnTo>
                <a:lnTo>
                  <a:pt x="400" y="368"/>
                </a:lnTo>
                <a:lnTo>
                  <a:pt x="422" y="388"/>
                </a:lnTo>
                <a:lnTo>
                  <a:pt x="425" y="392"/>
                </a:lnTo>
                <a:lnTo>
                  <a:pt x="426" y="396"/>
                </a:lnTo>
                <a:lnTo>
                  <a:pt x="424" y="410"/>
                </a:lnTo>
                <a:lnTo>
                  <a:pt x="419" y="416"/>
                </a:lnTo>
                <a:lnTo>
                  <a:pt x="403" y="422"/>
                </a:lnTo>
                <a:lnTo>
                  <a:pt x="447" y="422"/>
                </a:lnTo>
                <a:lnTo>
                  <a:pt x="451" y="416"/>
                </a:lnTo>
                <a:lnTo>
                  <a:pt x="453" y="410"/>
                </a:lnTo>
                <a:lnTo>
                  <a:pt x="486" y="410"/>
                </a:lnTo>
                <a:lnTo>
                  <a:pt x="491" y="408"/>
                </a:lnTo>
                <a:lnTo>
                  <a:pt x="501" y="400"/>
                </a:lnTo>
                <a:lnTo>
                  <a:pt x="508" y="392"/>
                </a:lnTo>
                <a:lnTo>
                  <a:pt x="459" y="392"/>
                </a:lnTo>
                <a:lnTo>
                  <a:pt x="454" y="388"/>
                </a:lnTo>
                <a:lnTo>
                  <a:pt x="446" y="376"/>
                </a:lnTo>
                <a:lnTo>
                  <a:pt x="443" y="372"/>
                </a:lnTo>
                <a:lnTo>
                  <a:pt x="426" y="356"/>
                </a:lnTo>
                <a:lnTo>
                  <a:pt x="383" y="316"/>
                </a:lnTo>
                <a:lnTo>
                  <a:pt x="374" y="306"/>
                </a:lnTo>
                <a:close/>
                <a:moveTo>
                  <a:pt x="486" y="410"/>
                </a:moveTo>
                <a:lnTo>
                  <a:pt x="453" y="410"/>
                </a:lnTo>
                <a:lnTo>
                  <a:pt x="470" y="414"/>
                </a:lnTo>
                <a:lnTo>
                  <a:pt x="481" y="412"/>
                </a:lnTo>
                <a:lnTo>
                  <a:pt x="486" y="410"/>
                </a:lnTo>
                <a:close/>
                <a:moveTo>
                  <a:pt x="299" y="378"/>
                </a:moveTo>
                <a:lnTo>
                  <a:pt x="132" y="378"/>
                </a:lnTo>
                <a:lnTo>
                  <a:pt x="139" y="386"/>
                </a:lnTo>
                <a:lnTo>
                  <a:pt x="145" y="394"/>
                </a:lnTo>
                <a:lnTo>
                  <a:pt x="152" y="400"/>
                </a:lnTo>
                <a:lnTo>
                  <a:pt x="160" y="408"/>
                </a:lnTo>
                <a:lnTo>
                  <a:pt x="169" y="410"/>
                </a:lnTo>
                <a:lnTo>
                  <a:pt x="179" y="412"/>
                </a:lnTo>
                <a:lnTo>
                  <a:pt x="189" y="410"/>
                </a:lnTo>
                <a:lnTo>
                  <a:pt x="190" y="408"/>
                </a:lnTo>
                <a:lnTo>
                  <a:pt x="285" y="408"/>
                </a:lnTo>
                <a:lnTo>
                  <a:pt x="286" y="406"/>
                </a:lnTo>
                <a:lnTo>
                  <a:pt x="297" y="396"/>
                </a:lnTo>
                <a:lnTo>
                  <a:pt x="300" y="386"/>
                </a:lnTo>
                <a:lnTo>
                  <a:pt x="299" y="378"/>
                </a:lnTo>
                <a:close/>
                <a:moveTo>
                  <a:pt x="415" y="252"/>
                </a:moveTo>
                <a:lnTo>
                  <a:pt x="414" y="252"/>
                </a:lnTo>
                <a:lnTo>
                  <a:pt x="408" y="260"/>
                </a:lnTo>
                <a:lnTo>
                  <a:pt x="405" y="264"/>
                </a:lnTo>
                <a:lnTo>
                  <a:pt x="399" y="272"/>
                </a:lnTo>
                <a:lnTo>
                  <a:pt x="399" y="274"/>
                </a:lnTo>
                <a:lnTo>
                  <a:pt x="421" y="294"/>
                </a:lnTo>
                <a:lnTo>
                  <a:pt x="485" y="354"/>
                </a:lnTo>
                <a:lnTo>
                  <a:pt x="487" y="362"/>
                </a:lnTo>
                <a:lnTo>
                  <a:pt x="483" y="380"/>
                </a:lnTo>
                <a:lnTo>
                  <a:pt x="477" y="386"/>
                </a:lnTo>
                <a:lnTo>
                  <a:pt x="459" y="392"/>
                </a:lnTo>
                <a:lnTo>
                  <a:pt x="508" y="392"/>
                </a:lnTo>
                <a:lnTo>
                  <a:pt x="512" y="380"/>
                </a:lnTo>
                <a:lnTo>
                  <a:pt x="514" y="368"/>
                </a:lnTo>
                <a:lnTo>
                  <a:pt x="514" y="362"/>
                </a:lnTo>
                <a:lnTo>
                  <a:pt x="521" y="360"/>
                </a:lnTo>
                <a:lnTo>
                  <a:pt x="541" y="356"/>
                </a:lnTo>
                <a:lnTo>
                  <a:pt x="555" y="344"/>
                </a:lnTo>
                <a:lnTo>
                  <a:pt x="557" y="340"/>
                </a:lnTo>
                <a:lnTo>
                  <a:pt x="509" y="340"/>
                </a:lnTo>
                <a:lnTo>
                  <a:pt x="504" y="336"/>
                </a:lnTo>
                <a:lnTo>
                  <a:pt x="492" y="324"/>
                </a:lnTo>
                <a:lnTo>
                  <a:pt x="475" y="310"/>
                </a:lnTo>
                <a:lnTo>
                  <a:pt x="454" y="290"/>
                </a:lnTo>
                <a:lnTo>
                  <a:pt x="430" y="266"/>
                </a:lnTo>
                <a:lnTo>
                  <a:pt x="415" y="252"/>
                </a:lnTo>
                <a:close/>
                <a:moveTo>
                  <a:pt x="114" y="14"/>
                </a:moveTo>
                <a:lnTo>
                  <a:pt x="96" y="14"/>
                </a:lnTo>
                <a:lnTo>
                  <a:pt x="80" y="20"/>
                </a:lnTo>
                <a:lnTo>
                  <a:pt x="66" y="32"/>
                </a:lnTo>
                <a:lnTo>
                  <a:pt x="59" y="40"/>
                </a:lnTo>
                <a:lnTo>
                  <a:pt x="52" y="48"/>
                </a:lnTo>
                <a:lnTo>
                  <a:pt x="30" y="74"/>
                </a:lnTo>
                <a:lnTo>
                  <a:pt x="23" y="84"/>
                </a:lnTo>
                <a:lnTo>
                  <a:pt x="15" y="94"/>
                </a:lnTo>
                <a:lnTo>
                  <a:pt x="6" y="106"/>
                </a:lnTo>
                <a:lnTo>
                  <a:pt x="1" y="120"/>
                </a:lnTo>
                <a:lnTo>
                  <a:pt x="0" y="134"/>
                </a:lnTo>
                <a:lnTo>
                  <a:pt x="4" y="150"/>
                </a:lnTo>
                <a:lnTo>
                  <a:pt x="7" y="158"/>
                </a:lnTo>
                <a:lnTo>
                  <a:pt x="13" y="164"/>
                </a:lnTo>
                <a:lnTo>
                  <a:pt x="17" y="172"/>
                </a:lnTo>
                <a:lnTo>
                  <a:pt x="24" y="182"/>
                </a:lnTo>
                <a:lnTo>
                  <a:pt x="31" y="192"/>
                </a:lnTo>
                <a:lnTo>
                  <a:pt x="43" y="212"/>
                </a:lnTo>
                <a:lnTo>
                  <a:pt x="53" y="226"/>
                </a:lnTo>
                <a:lnTo>
                  <a:pt x="63" y="232"/>
                </a:lnTo>
                <a:lnTo>
                  <a:pt x="66" y="234"/>
                </a:lnTo>
                <a:lnTo>
                  <a:pt x="69" y="236"/>
                </a:lnTo>
                <a:lnTo>
                  <a:pt x="67" y="236"/>
                </a:lnTo>
                <a:lnTo>
                  <a:pt x="66" y="238"/>
                </a:lnTo>
                <a:lnTo>
                  <a:pt x="60" y="244"/>
                </a:lnTo>
                <a:lnTo>
                  <a:pt x="54" y="250"/>
                </a:lnTo>
                <a:lnTo>
                  <a:pt x="39" y="266"/>
                </a:lnTo>
                <a:lnTo>
                  <a:pt x="36" y="278"/>
                </a:lnTo>
                <a:lnTo>
                  <a:pt x="43" y="300"/>
                </a:lnTo>
                <a:lnTo>
                  <a:pt x="51" y="306"/>
                </a:lnTo>
                <a:lnTo>
                  <a:pt x="60" y="316"/>
                </a:lnTo>
                <a:lnTo>
                  <a:pt x="64" y="320"/>
                </a:lnTo>
                <a:lnTo>
                  <a:pt x="73" y="324"/>
                </a:lnTo>
                <a:lnTo>
                  <a:pt x="74" y="326"/>
                </a:lnTo>
                <a:lnTo>
                  <a:pt x="72" y="342"/>
                </a:lnTo>
                <a:lnTo>
                  <a:pt x="76" y="350"/>
                </a:lnTo>
                <a:lnTo>
                  <a:pt x="87" y="362"/>
                </a:lnTo>
                <a:lnTo>
                  <a:pt x="91" y="366"/>
                </a:lnTo>
                <a:lnTo>
                  <a:pt x="100" y="374"/>
                </a:lnTo>
                <a:lnTo>
                  <a:pt x="106" y="378"/>
                </a:lnTo>
                <a:lnTo>
                  <a:pt x="119" y="380"/>
                </a:lnTo>
                <a:lnTo>
                  <a:pt x="123" y="378"/>
                </a:lnTo>
                <a:lnTo>
                  <a:pt x="299" y="378"/>
                </a:lnTo>
                <a:lnTo>
                  <a:pt x="297" y="366"/>
                </a:lnTo>
                <a:lnTo>
                  <a:pt x="295" y="362"/>
                </a:lnTo>
                <a:lnTo>
                  <a:pt x="283" y="350"/>
                </a:lnTo>
                <a:lnTo>
                  <a:pt x="275" y="344"/>
                </a:lnTo>
                <a:lnTo>
                  <a:pt x="267" y="336"/>
                </a:lnTo>
                <a:lnTo>
                  <a:pt x="267" y="328"/>
                </a:lnTo>
                <a:lnTo>
                  <a:pt x="267" y="326"/>
                </a:lnTo>
                <a:lnTo>
                  <a:pt x="268" y="320"/>
                </a:lnTo>
                <a:lnTo>
                  <a:pt x="267" y="308"/>
                </a:lnTo>
                <a:lnTo>
                  <a:pt x="264" y="300"/>
                </a:lnTo>
                <a:lnTo>
                  <a:pt x="251" y="290"/>
                </a:lnTo>
                <a:lnTo>
                  <a:pt x="245" y="282"/>
                </a:lnTo>
                <a:lnTo>
                  <a:pt x="236" y="276"/>
                </a:lnTo>
                <a:lnTo>
                  <a:pt x="235" y="266"/>
                </a:lnTo>
                <a:lnTo>
                  <a:pt x="236" y="262"/>
                </a:lnTo>
                <a:lnTo>
                  <a:pt x="235" y="250"/>
                </a:lnTo>
                <a:lnTo>
                  <a:pt x="232" y="244"/>
                </a:lnTo>
                <a:lnTo>
                  <a:pt x="219" y="232"/>
                </a:lnTo>
                <a:lnTo>
                  <a:pt x="207" y="218"/>
                </a:lnTo>
                <a:lnTo>
                  <a:pt x="182" y="218"/>
                </a:lnTo>
                <a:lnTo>
                  <a:pt x="180" y="216"/>
                </a:lnTo>
                <a:lnTo>
                  <a:pt x="178" y="212"/>
                </a:lnTo>
                <a:lnTo>
                  <a:pt x="90" y="212"/>
                </a:lnTo>
                <a:lnTo>
                  <a:pt x="78" y="210"/>
                </a:lnTo>
                <a:lnTo>
                  <a:pt x="72" y="208"/>
                </a:lnTo>
                <a:lnTo>
                  <a:pt x="60" y="188"/>
                </a:lnTo>
                <a:lnTo>
                  <a:pt x="53" y="178"/>
                </a:lnTo>
                <a:lnTo>
                  <a:pt x="37" y="152"/>
                </a:lnTo>
                <a:lnTo>
                  <a:pt x="33" y="150"/>
                </a:lnTo>
                <a:lnTo>
                  <a:pt x="24" y="134"/>
                </a:lnTo>
                <a:lnTo>
                  <a:pt x="25" y="122"/>
                </a:lnTo>
                <a:lnTo>
                  <a:pt x="60" y="80"/>
                </a:lnTo>
                <a:lnTo>
                  <a:pt x="95" y="38"/>
                </a:lnTo>
                <a:lnTo>
                  <a:pt x="104" y="36"/>
                </a:lnTo>
                <a:lnTo>
                  <a:pt x="168" y="36"/>
                </a:lnTo>
                <a:lnTo>
                  <a:pt x="161" y="34"/>
                </a:lnTo>
                <a:lnTo>
                  <a:pt x="150" y="32"/>
                </a:lnTo>
                <a:lnTo>
                  <a:pt x="142" y="26"/>
                </a:lnTo>
                <a:lnTo>
                  <a:pt x="132" y="20"/>
                </a:lnTo>
                <a:lnTo>
                  <a:pt x="114" y="14"/>
                </a:lnTo>
                <a:close/>
                <a:moveTo>
                  <a:pt x="672" y="140"/>
                </a:moveTo>
                <a:lnTo>
                  <a:pt x="358" y="140"/>
                </a:lnTo>
                <a:lnTo>
                  <a:pt x="365" y="142"/>
                </a:lnTo>
                <a:lnTo>
                  <a:pt x="369" y="142"/>
                </a:lnTo>
                <a:lnTo>
                  <a:pt x="389" y="162"/>
                </a:lnTo>
                <a:lnTo>
                  <a:pt x="441" y="216"/>
                </a:lnTo>
                <a:lnTo>
                  <a:pt x="477" y="252"/>
                </a:lnTo>
                <a:lnTo>
                  <a:pt x="481" y="258"/>
                </a:lnTo>
                <a:lnTo>
                  <a:pt x="489" y="266"/>
                </a:lnTo>
                <a:lnTo>
                  <a:pt x="495" y="268"/>
                </a:lnTo>
                <a:lnTo>
                  <a:pt x="503" y="274"/>
                </a:lnTo>
                <a:lnTo>
                  <a:pt x="507" y="276"/>
                </a:lnTo>
                <a:lnTo>
                  <a:pt x="517" y="286"/>
                </a:lnTo>
                <a:lnTo>
                  <a:pt x="523" y="290"/>
                </a:lnTo>
                <a:lnTo>
                  <a:pt x="536" y="304"/>
                </a:lnTo>
                <a:lnTo>
                  <a:pt x="538" y="312"/>
                </a:lnTo>
                <a:lnTo>
                  <a:pt x="531" y="332"/>
                </a:lnTo>
                <a:lnTo>
                  <a:pt x="524" y="336"/>
                </a:lnTo>
                <a:lnTo>
                  <a:pt x="509" y="340"/>
                </a:lnTo>
                <a:lnTo>
                  <a:pt x="557" y="340"/>
                </a:lnTo>
                <a:lnTo>
                  <a:pt x="563" y="326"/>
                </a:lnTo>
                <a:lnTo>
                  <a:pt x="562" y="306"/>
                </a:lnTo>
                <a:lnTo>
                  <a:pt x="559" y="296"/>
                </a:lnTo>
                <a:lnTo>
                  <a:pt x="553" y="288"/>
                </a:lnTo>
                <a:lnTo>
                  <a:pt x="540" y="276"/>
                </a:lnTo>
                <a:lnTo>
                  <a:pt x="552" y="270"/>
                </a:lnTo>
                <a:lnTo>
                  <a:pt x="558" y="266"/>
                </a:lnTo>
                <a:lnTo>
                  <a:pt x="562" y="262"/>
                </a:lnTo>
                <a:lnTo>
                  <a:pt x="574" y="250"/>
                </a:lnTo>
                <a:lnTo>
                  <a:pt x="609" y="214"/>
                </a:lnTo>
                <a:lnTo>
                  <a:pt x="657" y="166"/>
                </a:lnTo>
                <a:lnTo>
                  <a:pt x="670" y="148"/>
                </a:lnTo>
                <a:lnTo>
                  <a:pt x="672" y="140"/>
                </a:lnTo>
                <a:close/>
                <a:moveTo>
                  <a:pt x="197" y="216"/>
                </a:moveTo>
                <a:lnTo>
                  <a:pt x="182" y="218"/>
                </a:lnTo>
                <a:lnTo>
                  <a:pt x="207" y="218"/>
                </a:lnTo>
                <a:lnTo>
                  <a:pt x="197" y="216"/>
                </a:lnTo>
                <a:close/>
                <a:moveTo>
                  <a:pt x="142" y="184"/>
                </a:moveTo>
                <a:lnTo>
                  <a:pt x="131" y="184"/>
                </a:lnTo>
                <a:lnTo>
                  <a:pt x="121" y="186"/>
                </a:lnTo>
                <a:lnTo>
                  <a:pt x="112" y="194"/>
                </a:lnTo>
                <a:lnTo>
                  <a:pt x="106" y="198"/>
                </a:lnTo>
                <a:lnTo>
                  <a:pt x="101" y="204"/>
                </a:lnTo>
                <a:lnTo>
                  <a:pt x="93" y="212"/>
                </a:lnTo>
                <a:lnTo>
                  <a:pt x="178" y="212"/>
                </a:lnTo>
                <a:lnTo>
                  <a:pt x="172" y="202"/>
                </a:lnTo>
                <a:lnTo>
                  <a:pt x="163" y="194"/>
                </a:lnTo>
                <a:lnTo>
                  <a:pt x="152" y="186"/>
                </a:lnTo>
                <a:lnTo>
                  <a:pt x="142" y="184"/>
                </a:lnTo>
                <a:close/>
                <a:moveTo>
                  <a:pt x="565" y="0"/>
                </a:moveTo>
                <a:lnTo>
                  <a:pt x="545" y="2"/>
                </a:lnTo>
                <a:lnTo>
                  <a:pt x="527" y="12"/>
                </a:lnTo>
                <a:lnTo>
                  <a:pt x="497" y="36"/>
                </a:lnTo>
                <a:lnTo>
                  <a:pt x="485" y="48"/>
                </a:lnTo>
                <a:lnTo>
                  <a:pt x="296" y="48"/>
                </a:lnTo>
                <a:lnTo>
                  <a:pt x="297" y="50"/>
                </a:lnTo>
                <a:lnTo>
                  <a:pt x="296" y="50"/>
                </a:lnTo>
                <a:lnTo>
                  <a:pt x="294" y="52"/>
                </a:lnTo>
                <a:lnTo>
                  <a:pt x="293" y="52"/>
                </a:lnTo>
                <a:lnTo>
                  <a:pt x="282" y="60"/>
                </a:lnTo>
                <a:lnTo>
                  <a:pt x="272" y="68"/>
                </a:lnTo>
                <a:lnTo>
                  <a:pt x="262" y="76"/>
                </a:lnTo>
                <a:lnTo>
                  <a:pt x="253" y="86"/>
                </a:lnTo>
                <a:lnTo>
                  <a:pt x="245" y="96"/>
                </a:lnTo>
                <a:lnTo>
                  <a:pt x="238" y="108"/>
                </a:lnTo>
                <a:lnTo>
                  <a:pt x="237" y="138"/>
                </a:lnTo>
                <a:lnTo>
                  <a:pt x="242" y="150"/>
                </a:lnTo>
                <a:lnTo>
                  <a:pt x="261" y="164"/>
                </a:lnTo>
                <a:lnTo>
                  <a:pt x="270" y="166"/>
                </a:lnTo>
                <a:lnTo>
                  <a:pt x="292" y="164"/>
                </a:lnTo>
                <a:lnTo>
                  <a:pt x="305" y="160"/>
                </a:lnTo>
                <a:lnTo>
                  <a:pt x="328" y="150"/>
                </a:lnTo>
                <a:lnTo>
                  <a:pt x="340" y="146"/>
                </a:lnTo>
                <a:lnTo>
                  <a:pt x="355" y="140"/>
                </a:lnTo>
                <a:lnTo>
                  <a:pt x="672" y="140"/>
                </a:lnTo>
                <a:lnTo>
                  <a:pt x="675" y="126"/>
                </a:lnTo>
                <a:lnTo>
                  <a:pt x="672" y="106"/>
                </a:lnTo>
                <a:lnTo>
                  <a:pt x="661" y="86"/>
                </a:lnTo>
                <a:lnTo>
                  <a:pt x="638" y="58"/>
                </a:lnTo>
                <a:lnTo>
                  <a:pt x="620" y="38"/>
                </a:lnTo>
                <a:lnTo>
                  <a:pt x="611" y="26"/>
                </a:lnTo>
                <a:lnTo>
                  <a:pt x="601" y="16"/>
                </a:lnTo>
                <a:lnTo>
                  <a:pt x="585" y="4"/>
                </a:lnTo>
                <a:lnTo>
                  <a:pt x="565" y="0"/>
                </a:lnTo>
                <a:close/>
                <a:moveTo>
                  <a:pt x="168" y="36"/>
                </a:moveTo>
                <a:lnTo>
                  <a:pt x="104" y="36"/>
                </a:lnTo>
                <a:lnTo>
                  <a:pt x="118" y="44"/>
                </a:lnTo>
                <a:lnTo>
                  <a:pt x="121" y="44"/>
                </a:lnTo>
                <a:lnTo>
                  <a:pt x="124" y="46"/>
                </a:lnTo>
                <a:lnTo>
                  <a:pt x="134" y="52"/>
                </a:lnTo>
                <a:lnTo>
                  <a:pt x="145" y="58"/>
                </a:lnTo>
                <a:lnTo>
                  <a:pt x="179" y="64"/>
                </a:lnTo>
                <a:lnTo>
                  <a:pt x="203" y="64"/>
                </a:lnTo>
                <a:lnTo>
                  <a:pt x="227" y="66"/>
                </a:lnTo>
                <a:lnTo>
                  <a:pt x="238" y="62"/>
                </a:lnTo>
                <a:lnTo>
                  <a:pt x="249" y="58"/>
                </a:lnTo>
                <a:lnTo>
                  <a:pt x="269" y="50"/>
                </a:lnTo>
                <a:lnTo>
                  <a:pt x="280" y="48"/>
                </a:lnTo>
                <a:lnTo>
                  <a:pt x="482" y="48"/>
                </a:lnTo>
                <a:lnTo>
                  <a:pt x="479" y="46"/>
                </a:lnTo>
                <a:lnTo>
                  <a:pt x="458" y="40"/>
                </a:lnTo>
                <a:lnTo>
                  <a:pt x="204" y="40"/>
                </a:lnTo>
                <a:lnTo>
                  <a:pt x="189" y="38"/>
                </a:lnTo>
                <a:lnTo>
                  <a:pt x="175" y="38"/>
                </a:lnTo>
                <a:lnTo>
                  <a:pt x="168" y="36"/>
                </a:lnTo>
                <a:close/>
                <a:moveTo>
                  <a:pt x="285" y="22"/>
                </a:moveTo>
                <a:lnTo>
                  <a:pt x="260" y="24"/>
                </a:lnTo>
                <a:lnTo>
                  <a:pt x="236" y="34"/>
                </a:lnTo>
                <a:lnTo>
                  <a:pt x="231" y="36"/>
                </a:lnTo>
                <a:lnTo>
                  <a:pt x="224" y="38"/>
                </a:lnTo>
                <a:lnTo>
                  <a:pt x="218" y="38"/>
                </a:lnTo>
                <a:lnTo>
                  <a:pt x="204" y="40"/>
                </a:lnTo>
                <a:lnTo>
                  <a:pt x="458" y="40"/>
                </a:lnTo>
                <a:lnTo>
                  <a:pt x="437" y="36"/>
                </a:lnTo>
                <a:lnTo>
                  <a:pt x="416" y="30"/>
                </a:lnTo>
                <a:lnTo>
                  <a:pt x="337" y="30"/>
                </a:lnTo>
                <a:lnTo>
                  <a:pt x="334" y="28"/>
                </a:lnTo>
                <a:lnTo>
                  <a:pt x="309" y="24"/>
                </a:lnTo>
                <a:lnTo>
                  <a:pt x="285" y="22"/>
                </a:lnTo>
                <a:close/>
                <a:moveTo>
                  <a:pt x="394" y="26"/>
                </a:moveTo>
                <a:lnTo>
                  <a:pt x="355" y="26"/>
                </a:lnTo>
                <a:lnTo>
                  <a:pt x="342" y="30"/>
                </a:lnTo>
                <a:lnTo>
                  <a:pt x="416" y="30"/>
                </a:lnTo>
                <a:lnTo>
                  <a:pt x="394" y="26"/>
                </a:lnTo>
                <a:close/>
              </a:path>
            </a:pathLst>
          </a:custGeom>
          <a:solidFill>
            <a:srgbClr val="BF1F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7" name="AutoShape 5">
            <a:extLst>
              <a:ext uri="{FF2B5EF4-FFF2-40B4-BE49-F238E27FC236}">
                <a16:creationId xmlns:a16="http://schemas.microsoft.com/office/drawing/2014/main" id="{4203B1DF-50D2-5C65-6D02-DB78D0ABFB37}"/>
              </a:ext>
            </a:extLst>
          </p:cNvPr>
          <p:cNvSpPr>
            <a:spLocks/>
          </p:cNvSpPr>
          <p:nvPr/>
        </p:nvSpPr>
        <p:spPr bwMode="auto">
          <a:xfrm>
            <a:off x="795496" y="2454910"/>
            <a:ext cx="567372" cy="677862"/>
          </a:xfrm>
          <a:custGeom>
            <a:avLst/>
            <a:gdLst>
              <a:gd name="T0" fmla="+- 0 1225 922"/>
              <a:gd name="T1" fmla="*/ T0 w 620"/>
              <a:gd name="T2" fmla="+- 0 345 315"/>
              <a:gd name="T3" fmla="*/ 345 h 692"/>
              <a:gd name="T4" fmla="+- 0 1134 922"/>
              <a:gd name="T5" fmla="*/ T4 w 620"/>
              <a:gd name="T6" fmla="+- 0 458 315"/>
              <a:gd name="T7" fmla="*/ 458 h 692"/>
              <a:gd name="T8" fmla="+- 0 1149 922"/>
              <a:gd name="T9" fmla="*/ T8 w 620"/>
              <a:gd name="T10" fmla="+- 0 466 315"/>
              <a:gd name="T11" fmla="*/ 466 h 692"/>
              <a:gd name="T12" fmla="+- 0 1144 922"/>
              <a:gd name="T13" fmla="*/ T12 w 620"/>
              <a:gd name="T14" fmla="+- 0 410 315"/>
              <a:gd name="T15" fmla="*/ 410 h 692"/>
              <a:gd name="T16" fmla="+- 0 1210 922"/>
              <a:gd name="T17" fmla="*/ T16 w 620"/>
              <a:gd name="T18" fmla="+- 0 357 315"/>
              <a:gd name="T19" fmla="*/ 357 h 692"/>
              <a:gd name="T20" fmla="+- 0 1331 922"/>
              <a:gd name="T21" fmla="*/ T20 w 620"/>
              <a:gd name="T22" fmla="+- 0 416 315"/>
              <a:gd name="T23" fmla="*/ 416 h 692"/>
              <a:gd name="T24" fmla="+- 0 1307 922"/>
              <a:gd name="T25" fmla="*/ T24 w 620"/>
              <a:gd name="T26" fmla="+- 0 478 315"/>
              <a:gd name="T27" fmla="*/ 478 h 692"/>
              <a:gd name="T28" fmla="+- 0 1259 922"/>
              <a:gd name="T29" fmla="*/ T28 w 620"/>
              <a:gd name="T30" fmla="+- 0 566 315"/>
              <a:gd name="T31" fmla="*/ 566 h 692"/>
              <a:gd name="T32" fmla="+- 0 1251 922"/>
              <a:gd name="T33" fmla="*/ T32 w 620"/>
              <a:gd name="T34" fmla="+- 0 605 315"/>
              <a:gd name="T35" fmla="*/ 605 h 692"/>
              <a:gd name="T36" fmla="+- 0 1215 922"/>
              <a:gd name="T37" fmla="*/ T36 w 620"/>
              <a:gd name="T38" fmla="+- 0 622 315"/>
              <a:gd name="T39" fmla="*/ 622 h 692"/>
              <a:gd name="T40" fmla="+- 0 1251 922"/>
              <a:gd name="T41" fmla="*/ T40 w 620"/>
              <a:gd name="T42" fmla="+- 0 591 315"/>
              <a:gd name="T43" fmla="*/ 591 h 692"/>
              <a:gd name="T44" fmla="+- 0 1219 922"/>
              <a:gd name="T45" fmla="*/ T44 w 620"/>
              <a:gd name="T46" fmla="+- 0 566 315"/>
              <a:gd name="T47" fmla="*/ 566 h 692"/>
              <a:gd name="T48" fmla="+- 0 1162 922"/>
              <a:gd name="T49" fmla="*/ T48 w 620"/>
              <a:gd name="T50" fmla="+- 0 526 315"/>
              <a:gd name="T51" fmla="*/ 526 h 692"/>
              <a:gd name="T52" fmla="+- 0 1117 922"/>
              <a:gd name="T53" fmla="*/ T52 w 620"/>
              <a:gd name="T54" fmla="+- 0 411 315"/>
              <a:gd name="T55" fmla="*/ 411 h 692"/>
              <a:gd name="T56" fmla="+- 0 1229 922"/>
              <a:gd name="T57" fmla="*/ T56 w 620"/>
              <a:gd name="T58" fmla="+- 0 329 315"/>
              <a:gd name="T59" fmla="*/ 329 h 692"/>
              <a:gd name="T60" fmla="+- 0 1319 922"/>
              <a:gd name="T61" fmla="*/ T60 w 620"/>
              <a:gd name="T62" fmla="+- 0 433 315"/>
              <a:gd name="T63" fmla="*/ 433 h 692"/>
              <a:gd name="T64" fmla="+- 0 1251 922"/>
              <a:gd name="T65" fmla="*/ T64 w 620"/>
              <a:gd name="T66" fmla="+- 0 321 315"/>
              <a:gd name="T67" fmla="*/ 321 h 692"/>
              <a:gd name="T68" fmla="+- 0 1169 922"/>
              <a:gd name="T69" fmla="*/ T68 w 620"/>
              <a:gd name="T70" fmla="+- 0 326 315"/>
              <a:gd name="T71" fmla="*/ 326 h 692"/>
              <a:gd name="T72" fmla="+- 0 1104 922"/>
              <a:gd name="T73" fmla="*/ T72 w 620"/>
              <a:gd name="T74" fmla="+- 0 454 315"/>
              <a:gd name="T75" fmla="*/ 454 h 692"/>
              <a:gd name="T76" fmla="+- 0 1161 922"/>
              <a:gd name="T77" fmla="*/ T76 w 620"/>
              <a:gd name="T78" fmla="+- 0 553 315"/>
              <a:gd name="T79" fmla="*/ 553 h 692"/>
              <a:gd name="T80" fmla="+- 0 1172 922"/>
              <a:gd name="T81" fmla="*/ T80 w 620"/>
              <a:gd name="T82" fmla="+- 0 614 315"/>
              <a:gd name="T83" fmla="*/ 614 h 692"/>
              <a:gd name="T84" fmla="+- 0 1244 922"/>
              <a:gd name="T85" fmla="*/ T84 w 620"/>
              <a:gd name="T86" fmla="+- 0 635 315"/>
              <a:gd name="T87" fmla="*/ 635 h 692"/>
              <a:gd name="T88" fmla="+- 0 1266 922"/>
              <a:gd name="T89" fmla="*/ T88 w 620"/>
              <a:gd name="T90" fmla="+- 0 590 315"/>
              <a:gd name="T91" fmla="*/ 590 h 692"/>
              <a:gd name="T92" fmla="+- 0 1277 922"/>
              <a:gd name="T93" fmla="*/ T92 w 620"/>
              <a:gd name="T94" fmla="+- 0 544 315"/>
              <a:gd name="T95" fmla="*/ 544 h 692"/>
              <a:gd name="T96" fmla="+- 0 1321 922"/>
              <a:gd name="T97" fmla="*/ T96 w 620"/>
              <a:gd name="T98" fmla="+- 0 478 315"/>
              <a:gd name="T99" fmla="*/ 478 h 692"/>
              <a:gd name="T100" fmla="+- 0 1198 922"/>
              <a:gd name="T101" fmla="*/ T100 w 620"/>
              <a:gd name="T102" fmla="+- 0 765 315"/>
              <a:gd name="T103" fmla="*/ 765 h 692"/>
              <a:gd name="T104" fmla="+- 0 992 922"/>
              <a:gd name="T105" fmla="*/ T104 w 620"/>
              <a:gd name="T106" fmla="+- 0 705 315"/>
              <a:gd name="T107" fmla="*/ 705 h 692"/>
              <a:gd name="T108" fmla="+- 0 983 922"/>
              <a:gd name="T109" fmla="*/ T108 w 620"/>
              <a:gd name="T110" fmla="+- 0 646 315"/>
              <a:gd name="T111" fmla="*/ 646 h 692"/>
              <a:gd name="T112" fmla="+- 0 1485 922"/>
              <a:gd name="T113" fmla="*/ T112 w 620"/>
              <a:gd name="T114" fmla="+- 0 647 315"/>
              <a:gd name="T115" fmla="*/ 647 h 692"/>
              <a:gd name="T116" fmla="+- 0 1289 922"/>
              <a:gd name="T117" fmla="*/ T116 w 620"/>
              <a:gd name="T118" fmla="+- 0 554 315"/>
              <a:gd name="T119" fmla="*/ 554 h 692"/>
              <a:gd name="T120" fmla="+- 0 1247 922"/>
              <a:gd name="T121" fmla="*/ T120 w 620"/>
              <a:gd name="T122" fmla="+- 0 652 315"/>
              <a:gd name="T123" fmla="*/ 652 h 692"/>
              <a:gd name="T124" fmla="+- 0 1152 922"/>
              <a:gd name="T125" fmla="*/ T124 w 620"/>
              <a:gd name="T126" fmla="+- 0 605 315"/>
              <a:gd name="T127" fmla="*/ 605 h 692"/>
              <a:gd name="T128" fmla="+- 0 948 922"/>
              <a:gd name="T129" fmla="*/ T128 w 620"/>
              <a:gd name="T130" fmla="+- 0 625 315"/>
              <a:gd name="T131" fmla="*/ 625 h 692"/>
              <a:gd name="T132" fmla="+- 0 928 922"/>
              <a:gd name="T133" fmla="*/ T132 w 620"/>
              <a:gd name="T134" fmla="+- 0 695 315"/>
              <a:gd name="T135" fmla="*/ 695 h 692"/>
              <a:gd name="T136" fmla="+- 0 1147 922"/>
              <a:gd name="T137" fmla="*/ T136 w 620"/>
              <a:gd name="T138" fmla="+- 0 790 315"/>
              <a:gd name="T139" fmla="*/ 790 h 692"/>
              <a:gd name="T140" fmla="+- 0 1493 922"/>
              <a:gd name="T141" fmla="*/ T140 w 620"/>
              <a:gd name="T142" fmla="+- 0 719 315"/>
              <a:gd name="T143" fmla="*/ 719 h 692"/>
              <a:gd name="T144" fmla="+- 0 1514 922"/>
              <a:gd name="T145" fmla="*/ T144 w 620"/>
              <a:gd name="T146" fmla="+- 0 722 315"/>
              <a:gd name="T147" fmla="*/ 722 h 692"/>
              <a:gd name="T148" fmla="+- 0 1198 922"/>
              <a:gd name="T149" fmla="*/ T148 w 620"/>
              <a:gd name="T150" fmla="+- 0 812 315"/>
              <a:gd name="T151" fmla="*/ 812 h 692"/>
              <a:gd name="T152" fmla="+- 0 1536 922"/>
              <a:gd name="T153" fmla="*/ T152 w 620"/>
              <a:gd name="T154" fmla="+- 0 749 315"/>
              <a:gd name="T155" fmla="*/ 749 h 692"/>
              <a:gd name="T156" fmla="+- 0 1230 922"/>
              <a:gd name="T157" fmla="*/ T156 w 620"/>
              <a:gd name="T158" fmla="+- 0 981 315"/>
              <a:gd name="T159" fmla="*/ 981 h 692"/>
              <a:gd name="T160" fmla="+- 0 1000 922"/>
              <a:gd name="T161" fmla="*/ T160 w 620"/>
              <a:gd name="T162" fmla="+- 0 903 315"/>
              <a:gd name="T163" fmla="*/ 903 h 692"/>
              <a:gd name="T164" fmla="+- 0 1027 922"/>
              <a:gd name="T165" fmla="*/ T164 w 620"/>
              <a:gd name="T166" fmla="+- 0 859 315"/>
              <a:gd name="T167" fmla="*/ 859 h 692"/>
              <a:gd name="T168" fmla="+- 0 1541 922"/>
              <a:gd name="T169" fmla="*/ T168 w 620"/>
              <a:gd name="T170" fmla="+- 0 857 315"/>
              <a:gd name="T171" fmla="*/ 857 h 692"/>
              <a:gd name="T172" fmla="+- 0 1234 922"/>
              <a:gd name="T173" fmla="*/ T172 w 620"/>
              <a:gd name="T174" fmla="+- 0 908 315"/>
              <a:gd name="T175" fmla="*/ 908 h 692"/>
              <a:gd name="T176" fmla="+- 0 998 922"/>
              <a:gd name="T177" fmla="*/ T176 w 620"/>
              <a:gd name="T178" fmla="+- 0 836 315"/>
              <a:gd name="T179" fmla="*/ 836 h 692"/>
              <a:gd name="T180" fmla="+- 0 999 922"/>
              <a:gd name="T181" fmla="*/ T180 w 620"/>
              <a:gd name="T182" fmla="+- 0 930 315"/>
              <a:gd name="T183" fmla="*/ 930 h 692"/>
              <a:gd name="T184" fmla="+- 0 1199 922"/>
              <a:gd name="T185" fmla="*/ T184 w 620"/>
              <a:gd name="T186" fmla="+- 0 1004 315"/>
              <a:gd name="T187" fmla="*/ 1004 h 692"/>
              <a:gd name="T188" fmla="+- 0 1538 922"/>
              <a:gd name="T189" fmla="*/ T188 w 620"/>
              <a:gd name="T190" fmla="+- 0 939 315"/>
              <a:gd name="T191" fmla="*/ 939 h 692"/>
              <a:gd name="T192" fmla="+- 0 1229 922"/>
              <a:gd name="T193" fmla="*/ T192 w 620"/>
              <a:gd name="T194" fmla="+- 0 870 315"/>
              <a:gd name="T195" fmla="*/ 870 h 692"/>
              <a:gd name="T196" fmla="+- 0 1003 922"/>
              <a:gd name="T197" fmla="*/ T196 w 620"/>
              <a:gd name="T198" fmla="+- 0 790 315"/>
              <a:gd name="T199" fmla="*/ 790 h 692"/>
              <a:gd name="T200" fmla="+- 0 970 922"/>
              <a:gd name="T201" fmla="*/ T200 w 620"/>
              <a:gd name="T202" fmla="+- 0 763 315"/>
              <a:gd name="T203" fmla="*/ 763 h 692"/>
              <a:gd name="T204" fmla="+- 0 1180 922"/>
              <a:gd name="T205" fmla="*/ T204 w 620"/>
              <a:gd name="T206" fmla="+- 0 888 315"/>
              <a:gd name="T207" fmla="*/ 888 h 692"/>
              <a:gd name="T208" fmla="+- 0 1538 922"/>
              <a:gd name="T209" fmla="*/ T208 w 620"/>
              <a:gd name="T210" fmla="+- 0 827 315"/>
              <a:gd name="T211" fmla="*/ 827 h 69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  <a:cxn ang="0">
                <a:pos x="T153" y="T155"/>
              </a:cxn>
              <a:cxn ang="0">
                <a:pos x="T157" y="T159"/>
              </a:cxn>
              <a:cxn ang="0">
                <a:pos x="T161" y="T163"/>
              </a:cxn>
              <a:cxn ang="0">
                <a:pos x="T165" y="T167"/>
              </a:cxn>
              <a:cxn ang="0">
                <a:pos x="T169" y="T171"/>
              </a:cxn>
              <a:cxn ang="0">
                <a:pos x="T173" y="T175"/>
              </a:cxn>
              <a:cxn ang="0">
                <a:pos x="T177" y="T179"/>
              </a:cxn>
              <a:cxn ang="0">
                <a:pos x="T181" y="T183"/>
              </a:cxn>
              <a:cxn ang="0">
                <a:pos x="T185" y="T187"/>
              </a:cxn>
              <a:cxn ang="0">
                <a:pos x="T189" y="T191"/>
              </a:cxn>
              <a:cxn ang="0">
                <a:pos x="T193" y="T195"/>
              </a:cxn>
              <a:cxn ang="0">
                <a:pos x="T197" y="T199"/>
              </a:cxn>
              <a:cxn ang="0">
                <a:pos x="T201" y="T203"/>
              </a:cxn>
              <a:cxn ang="0">
                <a:pos x="T205" y="T207"/>
              </a:cxn>
              <a:cxn ang="0">
                <a:pos x="T209" y="T211"/>
              </a:cxn>
            </a:cxnLst>
            <a:rect l="0" t="0" r="r" b="b"/>
            <a:pathLst>
              <a:path w="620" h="692">
                <a:moveTo>
                  <a:pt x="314" y="38"/>
                </a:moveTo>
                <a:lnTo>
                  <a:pt x="309" y="33"/>
                </a:lnTo>
                <a:lnTo>
                  <a:pt x="306" y="30"/>
                </a:lnTo>
                <a:lnTo>
                  <a:pt x="304" y="30"/>
                </a:lnTo>
                <a:lnTo>
                  <a:pt x="303" y="30"/>
                </a:lnTo>
                <a:lnTo>
                  <a:pt x="267" y="32"/>
                </a:lnTo>
                <a:lnTo>
                  <a:pt x="235" y="50"/>
                </a:lnTo>
                <a:lnTo>
                  <a:pt x="213" y="78"/>
                </a:lnTo>
                <a:lnTo>
                  <a:pt x="204" y="115"/>
                </a:lnTo>
                <a:lnTo>
                  <a:pt x="212" y="143"/>
                </a:lnTo>
                <a:lnTo>
                  <a:pt x="216" y="155"/>
                </a:lnTo>
                <a:lnTo>
                  <a:pt x="221" y="156"/>
                </a:lnTo>
                <a:lnTo>
                  <a:pt x="224" y="157"/>
                </a:lnTo>
                <a:lnTo>
                  <a:pt x="225" y="154"/>
                </a:lnTo>
                <a:lnTo>
                  <a:pt x="227" y="151"/>
                </a:lnTo>
                <a:lnTo>
                  <a:pt x="227" y="145"/>
                </a:lnTo>
                <a:lnTo>
                  <a:pt x="225" y="143"/>
                </a:lnTo>
                <a:lnTo>
                  <a:pt x="224" y="140"/>
                </a:lnTo>
                <a:lnTo>
                  <a:pt x="219" y="117"/>
                </a:lnTo>
                <a:lnTo>
                  <a:pt x="222" y="95"/>
                </a:lnTo>
                <a:lnTo>
                  <a:pt x="231" y="74"/>
                </a:lnTo>
                <a:lnTo>
                  <a:pt x="247" y="57"/>
                </a:lnTo>
                <a:lnTo>
                  <a:pt x="260" y="49"/>
                </a:lnTo>
                <a:lnTo>
                  <a:pt x="274" y="44"/>
                </a:lnTo>
                <a:lnTo>
                  <a:pt x="288" y="42"/>
                </a:lnTo>
                <a:lnTo>
                  <a:pt x="304" y="43"/>
                </a:lnTo>
                <a:lnTo>
                  <a:pt x="307" y="43"/>
                </a:lnTo>
                <a:lnTo>
                  <a:pt x="311" y="39"/>
                </a:lnTo>
                <a:lnTo>
                  <a:pt x="314" y="38"/>
                </a:lnTo>
                <a:close/>
                <a:moveTo>
                  <a:pt x="409" y="101"/>
                </a:moveTo>
                <a:lnTo>
                  <a:pt x="399" y="68"/>
                </a:lnTo>
                <a:lnTo>
                  <a:pt x="397" y="65"/>
                </a:lnTo>
                <a:lnTo>
                  <a:pt x="397" y="118"/>
                </a:lnTo>
                <a:lnTo>
                  <a:pt x="394" y="141"/>
                </a:lnTo>
                <a:lnTo>
                  <a:pt x="385" y="163"/>
                </a:lnTo>
                <a:lnTo>
                  <a:pt x="371" y="183"/>
                </a:lnTo>
                <a:lnTo>
                  <a:pt x="359" y="198"/>
                </a:lnTo>
                <a:lnTo>
                  <a:pt x="349" y="214"/>
                </a:lnTo>
                <a:lnTo>
                  <a:pt x="341" y="231"/>
                </a:lnTo>
                <a:lnTo>
                  <a:pt x="337" y="251"/>
                </a:lnTo>
                <a:lnTo>
                  <a:pt x="333" y="251"/>
                </a:lnTo>
                <a:lnTo>
                  <a:pt x="333" y="264"/>
                </a:lnTo>
                <a:lnTo>
                  <a:pt x="333" y="276"/>
                </a:lnTo>
                <a:lnTo>
                  <a:pt x="329" y="276"/>
                </a:lnTo>
                <a:lnTo>
                  <a:pt x="329" y="290"/>
                </a:lnTo>
                <a:lnTo>
                  <a:pt x="326" y="305"/>
                </a:lnTo>
                <a:lnTo>
                  <a:pt x="314" y="313"/>
                </a:lnTo>
                <a:lnTo>
                  <a:pt x="310" y="311"/>
                </a:lnTo>
                <a:lnTo>
                  <a:pt x="297" y="307"/>
                </a:lnTo>
                <a:lnTo>
                  <a:pt x="293" y="307"/>
                </a:lnTo>
                <a:lnTo>
                  <a:pt x="274" y="311"/>
                </a:lnTo>
                <a:lnTo>
                  <a:pt x="266" y="307"/>
                </a:lnTo>
                <a:lnTo>
                  <a:pt x="261" y="290"/>
                </a:lnTo>
                <a:lnTo>
                  <a:pt x="329" y="290"/>
                </a:lnTo>
                <a:lnTo>
                  <a:pt x="329" y="276"/>
                </a:lnTo>
                <a:lnTo>
                  <a:pt x="258" y="276"/>
                </a:lnTo>
                <a:lnTo>
                  <a:pt x="258" y="264"/>
                </a:lnTo>
                <a:lnTo>
                  <a:pt x="333" y="264"/>
                </a:lnTo>
                <a:lnTo>
                  <a:pt x="333" y="251"/>
                </a:lnTo>
                <a:lnTo>
                  <a:pt x="297" y="251"/>
                </a:lnTo>
                <a:lnTo>
                  <a:pt x="257" y="251"/>
                </a:lnTo>
                <a:lnTo>
                  <a:pt x="253" y="247"/>
                </a:lnTo>
                <a:lnTo>
                  <a:pt x="253" y="245"/>
                </a:lnTo>
                <a:lnTo>
                  <a:pt x="248" y="228"/>
                </a:lnTo>
                <a:lnTo>
                  <a:pt x="240" y="211"/>
                </a:lnTo>
                <a:lnTo>
                  <a:pt x="230" y="196"/>
                </a:lnTo>
                <a:lnTo>
                  <a:pt x="218" y="182"/>
                </a:lnTo>
                <a:lnTo>
                  <a:pt x="201" y="155"/>
                </a:lnTo>
                <a:lnTo>
                  <a:pt x="194" y="126"/>
                </a:lnTo>
                <a:lnTo>
                  <a:pt x="195" y="96"/>
                </a:lnTo>
                <a:lnTo>
                  <a:pt x="205" y="67"/>
                </a:lnTo>
                <a:lnTo>
                  <a:pt x="224" y="42"/>
                </a:lnTo>
                <a:lnTo>
                  <a:pt x="249" y="24"/>
                </a:lnTo>
                <a:lnTo>
                  <a:pt x="277" y="15"/>
                </a:lnTo>
                <a:lnTo>
                  <a:pt x="307" y="14"/>
                </a:lnTo>
                <a:lnTo>
                  <a:pt x="338" y="23"/>
                </a:lnTo>
                <a:lnTo>
                  <a:pt x="364" y="40"/>
                </a:lnTo>
                <a:lnTo>
                  <a:pt x="383" y="64"/>
                </a:lnTo>
                <a:lnTo>
                  <a:pt x="395" y="94"/>
                </a:lnTo>
                <a:lnTo>
                  <a:pt x="397" y="118"/>
                </a:lnTo>
                <a:lnTo>
                  <a:pt x="397" y="65"/>
                </a:lnTo>
                <a:lnTo>
                  <a:pt x="381" y="39"/>
                </a:lnTo>
                <a:lnTo>
                  <a:pt x="358" y="18"/>
                </a:lnTo>
                <a:lnTo>
                  <a:pt x="348" y="14"/>
                </a:lnTo>
                <a:lnTo>
                  <a:pt x="329" y="6"/>
                </a:lnTo>
                <a:lnTo>
                  <a:pt x="296" y="0"/>
                </a:lnTo>
                <a:lnTo>
                  <a:pt x="289" y="1"/>
                </a:lnTo>
                <a:lnTo>
                  <a:pt x="283" y="1"/>
                </a:lnTo>
                <a:lnTo>
                  <a:pt x="278" y="2"/>
                </a:lnTo>
                <a:lnTo>
                  <a:pt x="247" y="11"/>
                </a:lnTo>
                <a:lnTo>
                  <a:pt x="221" y="27"/>
                </a:lnTo>
                <a:lnTo>
                  <a:pt x="201" y="49"/>
                </a:lnTo>
                <a:lnTo>
                  <a:pt x="187" y="77"/>
                </a:lnTo>
                <a:lnTo>
                  <a:pt x="180" y="109"/>
                </a:lnTo>
                <a:lnTo>
                  <a:pt x="182" y="139"/>
                </a:lnTo>
                <a:lnTo>
                  <a:pt x="193" y="167"/>
                </a:lnTo>
                <a:lnTo>
                  <a:pt x="211" y="194"/>
                </a:lnTo>
                <a:lnTo>
                  <a:pt x="222" y="208"/>
                </a:lnTo>
                <a:lnTo>
                  <a:pt x="232" y="222"/>
                </a:lnTo>
                <a:lnTo>
                  <a:pt x="239" y="238"/>
                </a:lnTo>
                <a:lnTo>
                  <a:pt x="244" y="255"/>
                </a:lnTo>
                <a:lnTo>
                  <a:pt x="246" y="266"/>
                </a:lnTo>
                <a:lnTo>
                  <a:pt x="246" y="277"/>
                </a:lnTo>
                <a:lnTo>
                  <a:pt x="247" y="288"/>
                </a:lnTo>
                <a:lnTo>
                  <a:pt x="250" y="299"/>
                </a:lnTo>
                <a:lnTo>
                  <a:pt x="255" y="308"/>
                </a:lnTo>
                <a:lnTo>
                  <a:pt x="262" y="315"/>
                </a:lnTo>
                <a:lnTo>
                  <a:pt x="271" y="321"/>
                </a:lnTo>
                <a:lnTo>
                  <a:pt x="299" y="327"/>
                </a:lnTo>
                <a:lnTo>
                  <a:pt x="322" y="320"/>
                </a:lnTo>
                <a:lnTo>
                  <a:pt x="328" y="313"/>
                </a:lnTo>
                <a:lnTo>
                  <a:pt x="338" y="302"/>
                </a:lnTo>
                <a:lnTo>
                  <a:pt x="341" y="290"/>
                </a:lnTo>
                <a:lnTo>
                  <a:pt x="344" y="276"/>
                </a:lnTo>
                <a:lnTo>
                  <a:pt x="344" y="275"/>
                </a:lnTo>
                <a:lnTo>
                  <a:pt x="345" y="264"/>
                </a:lnTo>
                <a:lnTo>
                  <a:pt x="345" y="262"/>
                </a:lnTo>
                <a:lnTo>
                  <a:pt x="347" y="251"/>
                </a:lnTo>
                <a:lnTo>
                  <a:pt x="350" y="240"/>
                </a:lnTo>
                <a:lnTo>
                  <a:pt x="355" y="229"/>
                </a:lnTo>
                <a:lnTo>
                  <a:pt x="361" y="219"/>
                </a:lnTo>
                <a:lnTo>
                  <a:pt x="367" y="210"/>
                </a:lnTo>
                <a:lnTo>
                  <a:pt x="374" y="201"/>
                </a:lnTo>
                <a:lnTo>
                  <a:pt x="381" y="192"/>
                </a:lnTo>
                <a:lnTo>
                  <a:pt x="399" y="163"/>
                </a:lnTo>
                <a:lnTo>
                  <a:pt x="409" y="133"/>
                </a:lnTo>
                <a:lnTo>
                  <a:pt x="409" y="101"/>
                </a:lnTo>
                <a:close/>
                <a:moveTo>
                  <a:pt x="571" y="404"/>
                </a:moveTo>
                <a:lnTo>
                  <a:pt x="566" y="384"/>
                </a:lnTo>
                <a:lnTo>
                  <a:pt x="276" y="450"/>
                </a:lnTo>
                <a:lnTo>
                  <a:pt x="260" y="452"/>
                </a:lnTo>
                <a:lnTo>
                  <a:pt x="244" y="452"/>
                </a:lnTo>
                <a:lnTo>
                  <a:pt x="229" y="450"/>
                </a:lnTo>
                <a:lnTo>
                  <a:pt x="213" y="445"/>
                </a:lnTo>
                <a:lnTo>
                  <a:pt x="70" y="390"/>
                </a:lnTo>
                <a:lnTo>
                  <a:pt x="27" y="373"/>
                </a:lnTo>
                <a:lnTo>
                  <a:pt x="21" y="359"/>
                </a:lnTo>
                <a:lnTo>
                  <a:pt x="30" y="333"/>
                </a:lnTo>
                <a:lnTo>
                  <a:pt x="44" y="326"/>
                </a:lnTo>
                <a:lnTo>
                  <a:pt x="61" y="331"/>
                </a:lnTo>
                <a:lnTo>
                  <a:pt x="150" y="365"/>
                </a:lnTo>
                <a:lnTo>
                  <a:pt x="242" y="400"/>
                </a:lnTo>
                <a:lnTo>
                  <a:pt x="254" y="401"/>
                </a:lnTo>
                <a:lnTo>
                  <a:pt x="337" y="383"/>
                </a:lnTo>
                <a:lnTo>
                  <a:pt x="563" y="332"/>
                </a:lnTo>
                <a:lnTo>
                  <a:pt x="569" y="330"/>
                </a:lnTo>
                <a:lnTo>
                  <a:pt x="570" y="313"/>
                </a:lnTo>
                <a:lnTo>
                  <a:pt x="566" y="309"/>
                </a:lnTo>
                <a:lnTo>
                  <a:pt x="371" y="237"/>
                </a:lnTo>
                <a:lnTo>
                  <a:pt x="367" y="239"/>
                </a:lnTo>
                <a:lnTo>
                  <a:pt x="362" y="262"/>
                </a:lnTo>
                <a:lnTo>
                  <a:pt x="361" y="281"/>
                </a:lnTo>
                <a:lnTo>
                  <a:pt x="356" y="306"/>
                </a:lnTo>
                <a:lnTo>
                  <a:pt x="344" y="325"/>
                </a:lnTo>
                <a:lnTo>
                  <a:pt x="325" y="337"/>
                </a:lnTo>
                <a:lnTo>
                  <a:pt x="302" y="343"/>
                </a:lnTo>
                <a:lnTo>
                  <a:pt x="275" y="341"/>
                </a:lnTo>
                <a:lnTo>
                  <a:pt x="253" y="331"/>
                </a:lnTo>
                <a:lnTo>
                  <a:pt x="238" y="314"/>
                </a:lnTo>
                <a:lnTo>
                  <a:pt x="230" y="290"/>
                </a:lnTo>
                <a:lnTo>
                  <a:pt x="229" y="283"/>
                </a:lnTo>
                <a:lnTo>
                  <a:pt x="229" y="276"/>
                </a:lnTo>
                <a:lnTo>
                  <a:pt x="228" y="269"/>
                </a:lnTo>
                <a:lnTo>
                  <a:pt x="42" y="304"/>
                </a:lnTo>
                <a:lnTo>
                  <a:pt x="26" y="310"/>
                </a:lnTo>
                <a:lnTo>
                  <a:pt x="13" y="319"/>
                </a:lnTo>
                <a:lnTo>
                  <a:pt x="4" y="332"/>
                </a:lnTo>
                <a:lnTo>
                  <a:pt x="0" y="348"/>
                </a:lnTo>
                <a:lnTo>
                  <a:pt x="0" y="365"/>
                </a:lnTo>
                <a:lnTo>
                  <a:pt x="6" y="380"/>
                </a:lnTo>
                <a:lnTo>
                  <a:pt x="16" y="393"/>
                </a:lnTo>
                <a:lnTo>
                  <a:pt x="31" y="401"/>
                </a:lnTo>
                <a:lnTo>
                  <a:pt x="76" y="419"/>
                </a:lnTo>
                <a:lnTo>
                  <a:pt x="211" y="471"/>
                </a:lnTo>
                <a:lnTo>
                  <a:pt x="225" y="475"/>
                </a:lnTo>
                <a:lnTo>
                  <a:pt x="239" y="478"/>
                </a:lnTo>
                <a:lnTo>
                  <a:pt x="252" y="479"/>
                </a:lnTo>
                <a:lnTo>
                  <a:pt x="266" y="477"/>
                </a:lnTo>
                <a:lnTo>
                  <a:pt x="568" y="410"/>
                </a:lnTo>
                <a:lnTo>
                  <a:pt x="571" y="404"/>
                </a:lnTo>
                <a:close/>
                <a:moveTo>
                  <a:pt x="618" y="430"/>
                </a:moveTo>
                <a:lnTo>
                  <a:pt x="616" y="419"/>
                </a:lnTo>
                <a:lnTo>
                  <a:pt x="613" y="412"/>
                </a:lnTo>
                <a:lnTo>
                  <a:pt x="601" y="407"/>
                </a:lnTo>
                <a:lnTo>
                  <a:pt x="592" y="407"/>
                </a:lnTo>
                <a:lnTo>
                  <a:pt x="583" y="405"/>
                </a:lnTo>
                <a:lnTo>
                  <a:pt x="579" y="417"/>
                </a:lnTo>
                <a:lnTo>
                  <a:pt x="572" y="423"/>
                </a:lnTo>
                <a:lnTo>
                  <a:pt x="265" y="491"/>
                </a:lnTo>
                <a:lnTo>
                  <a:pt x="276" y="497"/>
                </a:lnTo>
                <a:lnTo>
                  <a:pt x="287" y="501"/>
                </a:lnTo>
                <a:lnTo>
                  <a:pt x="299" y="503"/>
                </a:lnTo>
                <a:lnTo>
                  <a:pt x="312" y="502"/>
                </a:lnTo>
                <a:lnTo>
                  <a:pt x="372" y="488"/>
                </a:lnTo>
                <a:lnTo>
                  <a:pt x="614" y="434"/>
                </a:lnTo>
                <a:lnTo>
                  <a:pt x="618" y="430"/>
                </a:lnTo>
                <a:close/>
                <a:moveTo>
                  <a:pt x="619" y="619"/>
                </a:moveTo>
                <a:lnTo>
                  <a:pt x="615" y="598"/>
                </a:lnTo>
                <a:lnTo>
                  <a:pt x="321" y="664"/>
                </a:lnTo>
                <a:lnTo>
                  <a:pt x="308" y="666"/>
                </a:lnTo>
                <a:lnTo>
                  <a:pt x="295" y="667"/>
                </a:lnTo>
                <a:lnTo>
                  <a:pt x="282" y="665"/>
                </a:lnTo>
                <a:lnTo>
                  <a:pt x="270" y="662"/>
                </a:lnTo>
                <a:lnTo>
                  <a:pt x="241" y="651"/>
                </a:lnTo>
                <a:lnTo>
                  <a:pt x="78" y="588"/>
                </a:lnTo>
                <a:lnTo>
                  <a:pt x="73" y="580"/>
                </a:lnTo>
                <a:lnTo>
                  <a:pt x="72" y="558"/>
                </a:lnTo>
                <a:lnTo>
                  <a:pt x="78" y="547"/>
                </a:lnTo>
                <a:lnTo>
                  <a:pt x="96" y="543"/>
                </a:lnTo>
                <a:lnTo>
                  <a:pt x="105" y="544"/>
                </a:lnTo>
                <a:lnTo>
                  <a:pt x="288" y="613"/>
                </a:lnTo>
                <a:lnTo>
                  <a:pt x="300" y="615"/>
                </a:lnTo>
                <a:lnTo>
                  <a:pt x="383" y="597"/>
                </a:lnTo>
                <a:lnTo>
                  <a:pt x="617" y="544"/>
                </a:lnTo>
                <a:lnTo>
                  <a:pt x="619" y="542"/>
                </a:lnTo>
                <a:lnTo>
                  <a:pt x="616" y="526"/>
                </a:lnTo>
                <a:lnTo>
                  <a:pt x="610" y="527"/>
                </a:lnTo>
                <a:lnTo>
                  <a:pt x="403" y="573"/>
                </a:lnTo>
                <a:lnTo>
                  <a:pt x="335" y="589"/>
                </a:lnTo>
                <a:lnTo>
                  <a:pt x="312" y="593"/>
                </a:lnTo>
                <a:lnTo>
                  <a:pt x="290" y="593"/>
                </a:lnTo>
                <a:lnTo>
                  <a:pt x="267" y="590"/>
                </a:lnTo>
                <a:lnTo>
                  <a:pt x="246" y="583"/>
                </a:lnTo>
                <a:lnTo>
                  <a:pt x="83" y="520"/>
                </a:lnTo>
                <a:lnTo>
                  <a:pt x="76" y="521"/>
                </a:lnTo>
                <a:lnTo>
                  <a:pt x="68" y="527"/>
                </a:lnTo>
                <a:lnTo>
                  <a:pt x="51" y="548"/>
                </a:lnTo>
                <a:lnTo>
                  <a:pt x="47" y="574"/>
                </a:lnTo>
                <a:lnTo>
                  <a:pt x="56" y="598"/>
                </a:lnTo>
                <a:lnTo>
                  <a:pt x="77" y="615"/>
                </a:lnTo>
                <a:lnTo>
                  <a:pt x="124" y="633"/>
                </a:lnTo>
                <a:lnTo>
                  <a:pt x="170" y="651"/>
                </a:lnTo>
                <a:lnTo>
                  <a:pt x="217" y="669"/>
                </a:lnTo>
                <a:lnTo>
                  <a:pt x="264" y="686"/>
                </a:lnTo>
                <a:lnTo>
                  <a:pt x="277" y="689"/>
                </a:lnTo>
                <a:lnTo>
                  <a:pt x="290" y="691"/>
                </a:lnTo>
                <a:lnTo>
                  <a:pt x="304" y="692"/>
                </a:lnTo>
                <a:lnTo>
                  <a:pt x="317" y="690"/>
                </a:lnTo>
                <a:lnTo>
                  <a:pt x="389" y="675"/>
                </a:lnTo>
                <a:lnTo>
                  <a:pt x="616" y="624"/>
                </a:lnTo>
                <a:lnTo>
                  <a:pt x="619" y="619"/>
                </a:lnTo>
                <a:close/>
                <a:moveTo>
                  <a:pt x="620" y="506"/>
                </a:moveTo>
                <a:lnTo>
                  <a:pt x="614" y="487"/>
                </a:lnTo>
                <a:lnTo>
                  <a:pt x="322" y="553"/>
                </a:lnTo>
                <a:lnTo>
                  <a:pt x="307" y="555"/>
                </a:lnTo>
                <a:lnTo>
                  <a:pt x="292" y="555"/>
                </a:lnTo>
                <a:lnTo>
                  <a:pt x="278" y="553"/>
                </a:lnTo>
                <a:lnTo>
                  <a:pt x="263" y="548"/>
                </a:lnTo>
                <a:lnTo>
                  <a:pt x="96" y="484"/>
                </a:lnTo>
                <a:lnTo>
                  <a:pt x="81" y="475"/>
                </a:lnTo>
                <a:lnTo>
                  <a:pt x="73" y="464"/>
                </a:lnTo>
                <a:lnTo>
                  <a:pt x="73" y="451"/>
                </a:lnTo>
                <a:lnTo>
                  <a:pt x="82" y="436"/>
                </a:lnTo>
                <a:lnTo>
                  <a:pt x="58" y="427"/>
                </a:lnTo>
                <a:lnTo>
                  <a:pt x="48" y="448"/>
                </a:lnTo>
                <a:lnTo>
                  <a:pt x="49" y="470"/>
                </a:lnTo>
                <a:lnTo>
                  <a:pt x="59" y="490"/>
                </a:lnTo>
                <a:lnTo>
                  <a:pt x="79" y="504"/>
                </a:lnTo>
                <a:lnTo>
                  <a:pt x="123" y="522"/>
                </a:lnTo>
                <a:lnTo>
                  <a:pt x="258" y="573"/>
                </a:lnTo>
                <a:lnTo>
                  <a:pt x="273" y="578"/>
                </a:lnTo>
                <a:lnTo>
                  <a:pt x="287" y="581"/>
                </a:lnTo>
                <a:lnTo>
                  <a:pt x="302" y="581"/>
                </a:lnTo>
                <a:lnTo>
                  <a:pt x="317" y="579"/>
                </a:lnTo>
                <a:lnTo>
                  <a:pt x="616" y="512"/>
                </a:lnTo>
                <a:lnTo>
                  <a:pt x="620" y="506"/>
                </a:lnTo>
                <a:close/>
              </a:path>
            </a:pathLst>
          </a:custGeom>
          <a:solidFill>
            <a:srgbClr val="BF1F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0" name="AutoShape 5">
            <a:extLst>
              <a:ext uri="{FF2B5EF4-FFF2-40B4-BE49-F238E27FC236}">
                <a16:creationId xmlns:a16="http://schemas.microsoft.com/office/drawing/2014/main" id="{8821D2B9-6F56-3A02-4D26-4CFDE9CF6EBC}"/>
              </a:ext>
            </a:extLst>
          </p:cNvPr>
          <p:cNvSpPr>
            <a:spLocks/>
          </p:cNvSpPr>
          <p:nvPr/>
        </p:nvSpPr>
        <p:spPr bwMode="auto">
          <a:xfrm>
            <a:off x="797401" y="2454909"/>
            <a:ext cx="567372" cy="677862"/>
          </a:xfrm>
          <a:custGeom>
            <a:avLst/>
            <a:gdLst>
              <a:gd name="T0" fmla="+- 0 1225 922"/>
              <a:gd name="T1" fmla="*/ T0 w 620"/>
              <a:gd name="T2" fmla="+- 0 345 315"/>
              <a:gd name="T3" fmla="*/ 345 h 692"/>
              <a:gd name="T4" fmla="+- 0 1134 922"/>
              <a:gd name="T5" fmla="*/ T4 w 620"/>
              <a:gd name="T6" fmla="+- 0 458 315"/>
              <a:gd name="T7" fmla="*/ 458 h 692"/>
              <a:gd name="T8" fmla="+- 0 1149 922"/>
              <a:gd name="T9" fmla="*/ T8 w 620"/>
              <a:gd name="T10" fmla="+- 0 466 315"/>
              <a:gd name="T11" fmla="*/ 466 h 692"/>
              <a:gd name="T12" fmla="+- 0 1144 922"/>
              <a:gd name="T13" fmla="*/ T12 w 620"/>
              <a:gd name="T14" fmla="+- 0 410 315"/>
              <a:gd name="T15" fmla="*/ 410 h 692"/>
              <a:gd name="T16" fmla="+- 0 1210 922"/>
              <a:gd name="T17" fmla="*/ T16 w 620"/>
              <a:gd name="T18" fmla="+- 0 357 315"/>
              <a:gd name="T19" fmla="*/ 357 h 692"/>
              <a:gd name="T20" fmla="+- 0 1331 922"/>
              <a:gd name="T21" fmla="*/ T20 w 620"/>
              <a:gd name="T22" fmla="+- 0 416 315"/>
              <a:gd name="T23" fmla="*/ 416 h 692"/>
              <a:gd name="T24" fmla="+- 0 1307 922"/>
              <a:gd name="T25" fmla="*/ T24 w 620"/>
              <a:gd name="T26" fmla="+- 0 478 315"/>
              <a:gd name="T27" fmla="*/ 478 h 692"/>
              <a:gd name="T28" fmla="+- 0 1259 922"/>
              <a:gd name="T29" fmla="*/ T28 w 620"/>
              <a:gd name="T30" fmla="+- 0 566 315"/>
              <a:gd name="T31" fmla="*/ 566 h 692"/>
              <a:gd name="T32" fmla="+- 0 1251 922"/>
              <a:gd name="T33" fmla="*/ T32 w 620"/>
              <a:gd name="T34" fmla="+- 0 605 315"/>
              <a:gd name="T35" fmla="*/ 605 h 692"/>
              <a:gd name="T36" fmla="+- 0 1215 922"/>
              <a:gd name="T37" fmla="*/ T36 w 620"/>
              <a:gd name="T38" fmla="+- 0 622 315"/>
              <a:gd name="T39" fmla="*/ 622 h 692"/>
              <a:gd name="T40" fmla="+- 0 1251 922"/>
              <a:gd name="T41" fmla="*/ T40 w 620"/>
              <a:gd name="T42" fmla="+- 0 591 315"/>
              <a:gd name="T43" fmla="*/ 591 h 692"/>
              <a:gd name="T44" fmla="+- 0 1219 922"/>
              <a:gd name="T45" fmla="*/ T44 w 620"/>
              <a:gd name="T46" fmla="+- 0 566 315"/>
              <a:gd name="T47" fmla="*/ 566 h 692"/>
              <a:gd name="T48" fmla="+- 0 1162 922"/>
              <a:gd name="T49" fmla="*/ T48 w 620"/>
              <a:gd name="T50" fmla="+- 0 526 315"/>
              <a:gd name="T51" fmla="*/ 526 h 692"/>
              <a:gd name="T52" fmla="+- 0 1117 922"/>
              <a:gd name="T53" fmla="*/ T52 w 620"/>
              <a:gd name="T54" fmla="+- 0 411 315"/>
              <a:gd name="T55" fmla="*/ 411 h 692"/>
              <a:gd name="T56" fmla="+- 0 1229 922"/>
              <a:gd name="T57" fmla="*/ T56 w 620"/>
              <a:gd name="T58" fmla="+- 0 329 315"/>
              <a:gd name="T59" fmla="*/ 329 h 692"/>
              <a:gd name="T60" fmla="+- 0 1319 922"/>
              <a:gd name="T61" fmla="*/ T60 w 620"/>
              <a:gd name="T62" fmla="+- 0 433 315"/>
              <a:gd name="T63" fmla="*/ 433 h 692"/>
              <a:gd name="T64" fmla="+- 0 1251 922"/>
              <a:gd name="T65" fmla="*/ T64 w 620"/>
              <a:gd name="T66" fmla="+- 0 321 315"/>
              <a:gd name="T67" fmla="*/ 321 h 692"/>
              <a:gd name="T68" fmla="+- 0 1169 922"/>
              <a:gd name="T69" fmla="*/ T68 w 620"/>
              <a:gd name="T70" fmla="+- 0 326 315"/>
              <a:gd name="T71" fmla="*/ 326 h 692"/>
              <a:gd name="T72" fmla="+- 0 1104 922"/>
              <a:gd name="T73" fmla="*/ T72 w 620"/>
              <a:gd name="T74" fmla="+- 0 454 315"/>
              <a:gd name="T75" fmla="*/ 454 h 692"/>
              <a:gd name="T76" fmla="+- 0 1161 922"/>
              <a:gd name="T77" fmla="*/ T76 w 620"/>
              <a:gd name="T78" fmla="+- 0 553 315"/>
              <a:gd name="T79" fmla="*/ 553 h 692"/>
              <a:gd name="T80" fmla="+- 0 1172 922"/>
              <a:gd name="T81" fmla="*/ T80 w 620"/>
              <a:gd name="T82" fmla="+- 0 614 315"/>
              <a:gd name="T83" fmla="*/ 614 h 692"/>
              <a:gd name="T84" fmla="+- 0 1244 922"/>
              <a:gd name="T85" fmla="*/ T84 w 620"/>
              <a:gd name="T86" fmla="+- 0 635 315"/>
              <a:gd name="T87" fmla="*/ 635 h 692"/>
              <a:gd name="T88" fmla="+- 0 1266 922"/>
              <a:gd name="T89" fmla="*/ T88 w 620"/>
              <a:gd name="T90" fmla="+- 0 590 315"/>
              <a:gd name="T91" fmla="*/ 590 h 692"/>
              <a:gd name="T92" fmla="+- 0 1277 922"/>
              <a:gd name="T93" fmla="*/ T92 w 620"/>
              <a:gd name="T94" fmla="+- 0 544 315"/>
              <a:gd name="T95" fmla="*/ 544 h 692"/>
              <a:gd name="T96" fmla="+- 0 1321 922"/>
              <a:gd name="T97" fmla="*/ T96 w 620"/>
              <a:gd name="T98" fmla="+- 0 478 315"/>
              <a:gd name="T99" fmla="*/ 478 h 692"/>
              <a:gd name="T100" fmla="+- 0 1198 922"/>
              <a:gd name="T101" fmla="*/ T100 w 620"/>
              <a:gd name="T102" fmla="+- 0 765 315"/>
              <a:gd name="T103" fmla="*/ 765 h 692"/>
              <a:gd name="T104" fmla="+- 0 992 922"/>
              <a:gd name="T105" fmla="*/ T104 w 620"/>
              <a:gd name="T106" fmla="+- 0 705 315"/>
              <a:gd name="T107" fmla="*/ 705 h 692"/>
              <a:gd name="T108" fmla="+- 0 983 922"/>
              <a:gd name="T109" fmla="*/ T108 w 620"/>
              <a:gd name="T110" fmla="+- 0 646 315"/>
              <a:gd name="T111" fmla="*/ 646 h 692"/>
              <a:gd name="T112" fmla="+- 0 1485 922"/>
              <a:gd name="T113" fmla="*/ T112 w 620"/>
              <a:gd name="T114" fmla="+- 0 647 315"/>
              <a:gd name="T115" fmla="*/ 647 h 692"/>
              <a:gd name="T116" fmla="+- 0 1289 922"/>
              <a:gd name="T117" fmla="*/ T116 w 620"/>
              <a:gd name="T118" fmla="+- 0 554 315"/>
              <a:gd name="T119" fmla="*/ 554 h 692"/>
              <a:gd name="T120" fmla="+- 0 1247 922"/>
              <a:gd name="T121" fmla="*/ T120 w 620"/>
              <a:gd name="T122" fmla="+- 0 652 315"/>
              <a:gd name="T123" fmla="*/ 652 h 692"/>
              <a:gd name="T124" fmla="+- 0 1152 922"/>
              <a:gd name="T125" fmla="*/ T124 w 620"/>
              <a:gd name="T126" fmla="+- 0 605 315"/>
              <a:gd name="T127" fmla="*/ 605 h 692"/>
              <a:gd name="T128" fmla="+- 0 948 922"/>
              <a:gd name="T129" fmla="*/ T128 w 620"/>
              <a:gd name="T130" fmla="+- 0 625 315"/>
              <a:gd name="T131" fmla="*/ 625 h 692"/>
              <a:gd name="T132" fmla="+- 0 928 922"/>
              <a:gd name="T133" fmla="*/ T132 w 620"/>
              <a:gd name="T134" fmla="+- 0 695 315"/>
              <a:gd name="T135" fmla="*/ 695 h 692"/>
              <a:gd name="T136" fmla="+- 0 1147 922"/>
              <a:gd name="T137" fmla="*/ T136 w 620"/>
              <a:gd name="T138" fmla="+- 0 790 315"/>
              <a:gd name="T139" fmla="*/ 790 h 692"/>
              <a:gd name="T140" fmla="+- 0 1493 922"/>
              <a:gd name="T141" fmla="*/ T140 w 620"/>
              <a:gd name="T142" fmla="+- 0 719 315"/>
              <a:gd name="T143" fmla="*/ 719 h 692"/>
              <a:gd name="T144" fmla="+- 0 1514 922"/>
              <a:gd name="T145" fmla="*/ T144 w 620"/>
              <a:gd name="T146" fmla="+- 0 722 315"/>
              <a:gd name="T147" fmla="*/ 722 h 692"/>
              <a:gd name="T148" fmla="+- 0 1198 922"/>
              <a:gd name="T149" fmla="*/ T148 w 620"/>
              <a:gd name="T150" fmla="+- 0 812 315"/>
              <a:gd name="T151" fmla="*/ 812 h 692"/>
              <a:gd name="T152" fmla="+- 0 1536 922"/>
              <a:gd name="T153" fmla="*/ T152 w 620"/>
              <a:gd name="T154" fmla="+- 0 749 315"/>
              <a:gd name="T155" fmla="*/ 749 h 692"/>
              <a:gd name="T156" fmla="+- 0 1230 922"/>
              <a:gd name="T157" fmla="*/ T156 w 620"/>
              <a:gd name="T158" fmla="+- 0 981 315"/>
              <a:gd name="T159" fmla="*/ 981 h 692"/>
              <a:gd name="T160" fmla="+- 0 1000 922"/>
              <a:gd name="T161" fmla="*/ T160 w 620"/>
              <a:gd name="T162" fmla="+- 0 903 315"/>
              <a:gd name="T163" fmla="*/ 903 h 692"/>
              <a:gd name="T164" fmla="+- 0 1027 922"/>
              <a:gd name="T165" fmla="*/ T164 w 620"/>
              <a:gd name="T166" fmla="+- 0 859 315"/>
              <a:gd name="T167" fmla="*/ 859 h 692"/>
              <a:gd name="T168" fmla="+- 0 1541 922"/>
              <a:gd name="T169" fmla="*/ T168 w 620"/>
              <a:gd name="T170" fmla="+- 0 857 315"/>
              <a:gd name="T171" fmla="*/ 857 h 692"/>
              <a:gd name="T172" fmla="+- 0 1234 922"/>
              <a:gd name="T173" fmla="*/ T172 w 620"/>
              <a:gd name="T174" fmla="+- 0 908 315"/>
              <a:gd name="T175" fmla="*/ 908 h 692"/>
              <a:gd name="T176" fmla="+- 0 998 922"/>
              <a:gd name="T177" fmla="*/ T176 w 620"/>
              <a:gd name="T178" fmla="+- 0 836 315"/>
              <a:gd name="T179" fmla="*/ 836 h 692"/>
              <a:gd name="T180" fmla="+- 0 999 922"/>
              <a:gd name="T181" fmla="*/ T180 w 620"/>
              <a:gd name="T182" fmla="+- 0 930 315"/>
              <a:gd name="T183" fmla="*/ 930 h 692"/>
              <a:gd name="T184" fmla="+- 0 1199 922"/>
              <a:gd name="T185" fmla="*/ T184 w 620"/>
              <a:gd name="T186" fmla="+- 0 1004 315"/>
              <a:gd name="T187" fmla="*/ 1004 h 692"/>
              <a:gd name="T188" fmla="+- 0 1538 922"/>
              <a:gd name="T189" fmla="*/ T188 w 620"/>
              <a:gd name="T190" fmla="+- 0 939 315"/>
              <a:gd name="T191" fmla="*/ 939 h 692"/>
              <a:gd name="T192" fmla="+- 0 1229 922"/>
              <a:gd name="T193" fmla="*/ T192 w 620"/>
              <a:gd name="T194" fmla="+- 0 870 315"/>
              <a:gd name="T195" fmla="*/ 870 h 692"/>
              <a:gd name="T196" fmla="+- 0 1003 922"/>
              <a:gd name="T197" fmla="*/ T196 w 620"/>
              <a:gd name="T198" fmla="+- 0 790 315"/>
              <a:gd name="T199" fmla="*/ 790 h 692"/>
              <a:gd name="T200" fmla="+- 0 970 922"/>
              <a:gd name="T201" fmla="*/ T200 w 620"/>
              <a:gd name="T202" fmla="+- 0 763 315"/>
              <a:gd name="T203" fmla="*/ 763 h 692"/>
              <a:gd name="T204" fmla="+- 0 1180 922"/>
              <a:gd name="T205" fmla="*/ T204 w 620"/>
              <a:gd name="T206" fmla="+- 0 888 315"/>
              <a:gd name="T207" fmla="*/ 888 h 692"/>
              <a:gd name="T208" fmla="+- 0 1538 922"/>
              <a:gd name="T209" fmla="*/ T208 w 620"/>
              <a:gd name="T210" fmla="+- 0 827 315"/>
              <a:gd name="T211" fmla="*/ 827 h 69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  <a:cxn ang="0">
                <a:pos x="T153" y="T155"/>
              </a:cxn>
              <a:cxn ang="0">
                <a:pos x="T157" y="T159"/>
              </a:cxn>
              <a:cxn ang="0">
                <a:pos x="T161" y="T163"/>
              </a:cxn>
              <a:cxn ang="0">
                <a:pos x="T165" y="T167"/>
              </a:cxn>
              <a:cxn ang="0">
                <a:pos x="T169" y="T171"/>
              </a:cxn>
              <a:cxn ang="0">
                <a:pos x="T173" y="T175"/>
              </a:cxn>
              <a:cxn ang="0">
                <a:pos x="T177" y="T179"/>
              </a:cxn>
              <a:cxn ang="0">
                <a:pos x="T181" y="T183"/>
              </a:cxn>
              <a:cxn ang="0">
                <a:pos x="T185" y="T187"/>
              </a:cxn>
              <a:cxn ang="0">
                <a:pos x="T189" y="T191"/>
              </a:cxn>
              <a:cxn ang="0">
                <a:pos x="T193" y="T195"/>
              </a:cxn>
              <a:cxn ang="0">
                <a:pos x="T197" y="T199"/>
              </a:cxn>
              <a:cxn ang="0">
                <a:pos x="T201" y="T203"/>
              </a:cxn>
              <a:cxn ang="0">
                <a:pos x="T205" y="T207"/>
              </a:cxn>
              <a:cxn ang="0">
                <a:pos x="T209" y="T211"/>
              </a:cxn>
            </a:cxnLst>
            <a:rect l="0" t="0" r="r" b="b"/>
            <a:pathLst>
              <a:path w="620" h="692">
                <a:moveTo>
                  <a:pt x="314" y="38"/>
                </a:moveTo>
                <a:lnTo>
                  <a:pt x="309" y="33"/>
                </a:lnTo>
                <a:lnTo>
                  <a:pt x="306" y="30"/>
                </a:lnTo>
                <a:lnTo>
                  <a:pt x="304" y="30"/>
                </a:lnTo>
                <a:lnTo>
                  <a:pt x="303" y="30"/>
                </a:lnTo>
                <a:lnTo>
                  <a:pt x="267" y="32"/>
                </a:lnTo>
                <a:lnTo>
                  <a:pt x="235" y="50"/>
                </a:lnTo>
                <a:lnTo>
                  <a:pt x="213" y="78"/>
                </a:lnTo>
                <a:lnTo>
                  <a:pt x="204" y="115"/>
                </a:lnTo>
                <a:lnTo>
                  <a:pt x="212" y="143"/>
                </a:lnTo>
                <a:lnTo>
                  <a:pt x="216" y="155"/>
                </a:lnTo>
                <a:lnTo>
                  <a:pt x="221" y="156"/>
                </a:lnTo>
                <a:lnTo>
                  <a:pt x="224" y="157"/>
                </a:lnTo>
                <a:lnTo>
                  <a:pt x="225" y="154"/>
                </a:lnTo>
                <a:lnTo>
                  <a:pt x="227" y="151"/>
                </a:lnTo>
                <a:lnTo>
                  <a:pt x="227" y="145"/>
                </a:lnTo>
                <a:lnTo>
                  <a:pt x="225" y="143"/>
                </a:lnTo>
                <a:lnTo>
                  <a:pt x="224" y="140"/>
                </a:lnTo>
                <a:lnTo>
                  <a:pt x="219" y="117"/>
                </a:lnTo>
                <a:lnTo>
                  <a:pt x="222" y="95"/>
                </a:lnTo>
                <a:lnTo>
                  <a:pt x="231" y="74"/>
                </a:lnTo>
                <a:lnTo>
                  <a:pt x="247" y="57"/>
                </a:lnTo>
                <a:lnTo>
                  <a:pt x="260" y="49"/>
                </a:lnTo>
                <a:lnTo>
                  <a:pt x="274" y="44"/>
                </a:lnTo>
                <a:lnTo>
                  <a:pt x="288" y="42"/>
                </a:lnTo>
                <a:lnTo>
                  <a:pt x="304" y="43"/>
                </a:lnTo>
                <a:lnTo>
                  <a:pt x="307" y="43"/>
                </a:lnTo>
                <a:lnTo>
                  <a:pt x="311" y="39"/>
                </a:lnTo>
                <a:lnTo>
                  <a:pt x="314" y="38"/>
                </a:lnTo>
                <a:close/>
                <a:moveTo>
                  <a:pt x="409" y="101"/>
                </a:moveTo>
                <a:lnTo>
                  <a:pt x="399" y="68"/>
                </a:lnTo>
                <a:lnTo>
                  <a:pt x="397" y="65"/>
                </a:lnTo>
                <a:lnTo>
                  <a:pt x="397" y="118"/>
                </a:lnTo>
                <a:lnTo>
                  <a:pt x="394" y="141"/>
                </a:lnTo>
                <a:lnTo>
                  <a:pt x="385" y="163"/>
                </a:lnTo>
                <a:lnTo>
                  <a:pt x="371" y="183"/>
                </a:lnTo>
                <a:lnTo>
                  <a:pt x="359" y="198"/>
                </a:lnTo>
                <a:lnTo>
                  <a:pt x="349" y="214"/>
                </a:lnTo>
                <a:lnTo>
                  <a:pt x="341" y="231"/>
                </a:lnTo>
                <a:lnTo>
                  <a:pt x="337" y="251"/>
                </a:lnTo>
                <a:lnTo>
                  <a:pt x="333" y="251"/>
                </a:lnTo>
                <a:lnTo>
                  <a:pt x="333" y="264"/>
                </a:lnTo>
                <a:lnTo>
                  <a:pt x="333" y="276"/>
                </a:lnTo>
                <a:lnTo>
                  <a:pt x="329" y="276"/>
                </a:lnTo>
                <a:lnTo>
                  <a:pt x="329" y="290"/>
                </a:lnTo>
                <a:lnTo>
                  <a:pt x="326" y="305"/>
                </a:lnTo>
                <a:lnTo>
                  <a:pt x="314" y="313"/>
                </a:lnTo>
                <a:lnTo>
                  <a:pt x="310" y="311"/>
                </a:lnTo>
                <a:lnTo>
                  <a:pt x="297" y="307"/>
                </a:lnTo>
                <a:lnTo>
                  <a:pt x="293" y="307"/>
                </a:lnTo>
                <a:lnTo>
                  <a:pt x="274" y="311"/>
                </a:lnTo>
                <a:lnTo>
                  <a:pt x="266" y="307"/>
                </a:lnTo>
                <a:lnTo>
                  <a:pt x="261" y="290"/>
                </a:lnTo>
                <a:lnTo>
                  <a:pt x="329" y="290"/>
                </a:lnTo>
                <a:lnTo>
                  <a:pt x="329" y="276"/>
                </a:lnTo>
                <a:lnTo>
                  <a:pt x="258" y="276"/>
                </a:lnTo>
                <a:lnTo>
                  <a:pt x="258" y="264"/>
                </a:lnTo>
                <a:lnTo>
                  <a:pt x="333" y="264"/>
                </a:lnTo>
                <a:lnTo>
                  <a:pt x="333" y="251"/>
                </a:lnTo>
                <a:lnTo>
                  <a:pt x="297" y="251"/>
                </a:lnTo>
                <a:lnTo>
                  <a:pt x="257" y="251"/>
                </a:lnTo>
                <a:lnTo>
                  <a:pt x="253" y="247"/>
                </a:lnTo>
                <a:lnTo>
                  <a:pt x="253" y="245"/>
                </a:lnTo>
                <a:lnTo>
                  <a:pt x="248" y="228"/>
                </a:lnTo>
                <a:lnTo>
                  <a:pt x="240" y="211"/>
                </a:lnTo>
                <a:lnTo>
                  <a:pt x="230" y="196"/>
                </a:lnTo>
                <a:lnTo>
                  <a:pt x="218" y="182"/>
                </a:lnTo>
                <a:lnTo>
                  <a:pt x="201" y="155"/>
                </a:lnTo>
                <a:lnTo>
                  <a:pt x="194" y="126"/>
                </a:lnTo>
                <a:lnTo>
                  <a:pt x="195" y="96"/>
                </a:lnTo>
                <a:lnTo>
                  <a:pt x="205" y="67"/>
                </a:lnTo>
                <a:lnTo>
                  <a:pt x="224" y="42"/>
                </a:lnTo>
                <a:lnTo>
                  <a:pt x="249" y="24"/>
                </a:lnTo>
                <a:lnTo>
                  <a:pt x="277" y="15"/>
                </a:lnTo>
                <a:lnTo>
                  <a:pt x="307" y="14"/>
                </a:lnTo>
                <a:lnTo>
                  <a:pt x="338" y="23"/>
                </a:lnTo>
                <a:lnTo>
                  <a:pt x="364" y="40"/>
                </a:lnTo>
                <a:lnTo>
                  <a:pt x="383" y="64"/>
                </a:lnTo>
                <a:lnTo>
                  <a:pt x="395" y="94"/>
                </a:lnTo>
                <a:lnTo>
                  <a:pt x="397" y="118"/>
                </a:lnTo>
                <a:lnTo>
                  <a:pt x="397" y="65"/>
                </a:lnTo>
                <a:lnTo>
                  <a:pt x="381" y="39"/>
                </a:lnTo>
                <a:lnTo>
                  <a:pt x="358" y="18"/>
                </a:lnTo>
                <a:lnTo>
                  <a:pt x="348" y="14"/>
                </a:lnTo>
                <a:lnTo>
                  <a:pt x="329" y="6"/>
                </a:lnTo>
                <a:lnTo>
                  <a:pt x="296" y="0"/>
                </a:lnTo>
                <a:lnTo>
                  <a:pt x="289" y="1"/>
                </a:lnTo>
                <a:lnTo>
                  <a:pt x="283" y="1"/>
                </a:lnTo>
                <a:lnTo>
                  <a:pt x="278" y="2"/>
                </a:lnTo>
                <a:lnTo>
                  <a:pt x="247" y="11"/>
                </a:lnTo>
                <a:lnTo>
                  <a:pt x="221" y="27"/>
                </a:lnTo>
                <a:lnTo>
                  <a:pt x="201" y="49"/>
                </a:lnTo>
                <a:lnTo>
                  <a:pt x="187" y="77"/>
                </a:lnTo>
                <a:lnTo>
                  <a:pt x="180" y="109"/>
                </a:lnTo>
                <a:lnTo>
                  <a:pt x="182" y="139"/>
                </a:lnTo>
                <a:lnTo>
                  <a:pt x="193" y="167"/>
                </a:lnTo>
                <a:lnTo>
                  <a:pt x="211" y="194"/>
                </a:lnTo>
                <a:lnTo>
                  <a:pt x="222" y="208"/>
                </a:lnTo>
                <a:lnTo>
                  <a:pt x="232" y="222"/>
                </a:lnTo>
                <a:lnTo>
                  <a:pt x="239" y="238"/>
                </a:lnTo>
                <a:lnTo>
                  <a:pt x="244" y="255"/>
                </a:lnTo>
                <a:lnTo>
                  <a:pt x="246" y="266"/>
                </a:lnTo>
                <a:lnTo>
                  <a:pt x="246" y="277"/>
                </a:lnTo>
                <a:lnTo>
                  <a:pt x="247" y="288"/>
                </a:lnTo>
                <a:lnTo>
                  <a:pt x="250" y="299"/>
                </a:lnTo>
                <a:lnTo>
                  <a:pt x="255" y="308"/>
                </a:lnTo>
                <a:lnTo>
                  <a:pt x="262" y="315"/>
                </a:lnTo>
                <a:lnTo>
                  <a:pt x="271" y="321"/>
                </a:lnTo>
                <a:lnTo>
                  <a:pt x="299" y="327"/>
                </a:lnTo>
                <a:lnTo>
                  <a:pt x="322" y="320"/>
                </a:lnTo>
                <a:lnTo>
                  <a:pt x="328" y="313"/>
                </a:lnTo>
                <a:lnTo>
                  <a:pt x="338" y="302"/>
                </a:lnTo>
                <a:lnTo>
                  <a:pt x="341" y="290"/>
                </a:lnTo>
                <a:lnTo>
                  <a:pt x="344" y="276"/>
                </a:lnTo>
                <a:lnTo>
                  <a:pt x="344" y="275"/>
                </a:lnTo>
                <a:lnTo>
                  <a:pt x="345" y="264"/>
                </a:lnTo>
                <a:lnTo>
                  <a:pt x="345" y="262"/>
                </a:lnTo>
                <a:lnTo>
                  <a:pt x="347" y="251"/>
                </a:lnTo>
                <a:lnTo>
                  <a:pt x="350" y="240"/>
                </a:lnTo>
                <a:lnTo>
                  <a:pt x="355" y="229"/>
                </a:lnTo>
                <a:lnTo>
                  <a:pt x="361" y="219"/>
                </a:lnTo>
                <a:lnTo>
                  <a:pt x="367" y="210"/>
                </a:lnTo>
                <a:lnTo>
                  <a:pt x="374" y="201"/>
                </a:lnTo>
                <a:lnTo>
                  <a:pt x="381" y="192"/>
                </a:lnTo>
                <a:lnTo>
                  <a:pt x="399" y="163"/>
                </a:lnTo>
                <a:lnTo>
                  <a:pt x="409" y="133"/>
                </a:lnTo>
                <a:lnTo>
                  <a:pt x="409" y="101"/>
                </a:lnTo>
                <a:close/>
                <a:moveTo>
                  <a:pt x="571" y="404"/>
                </a:moveTo>
                <a:lnTo>
                  <a:pt x="566" y="384"/>
                </a:lnTo>
                <a:lnTo>
                  <a:pt x="276" y="450"/>
                </a:lnTo>
                <a:lnTo>
                  <a:pt x="260" y="452"/>
                </a:lnTo>
                <a:lnTo>
                  <a:pt x="244" y="452"/>
                </a:lnTo>
                <a:lnTo>
                  <a:pt x="229" y="450"/>
                </a:lnTo>
                <a:lnTo>
                  <a:pt x="213" y="445"/>
                </a:lnTo>
                <a:lnTo>
                  <a:pt x="70" y="390"/>
                </a:lnTo>
                <a:lnTo>
                  <a:pt x="27" y="373"/>
                </a:lnTo>
                <a:lnTo>
                  <a:pt x="21" y="359"/>
                </a:lnTo>
                <a:lnTo>
                  <a:pt x="30" y="333"/>
                </a:lnTo>
                <a:lnTo>
                  <a:pt x="44" y="326"/>
                </a:lnTo>
                <a:lnTo>
                  <a:pt x="61" y="331"/>
                </a:lnTo>
                <a:lnTo>
                  <a:pt x="150" y="365"/>
                </a:lnTo>
                <a:lnTo>
                  <a:pt x="242" y="400"/>
                </a:lnTo>
                <a:lnTo>
                  <a:pt x="254" y="401"/>
                </a:lnTo>
                <a:lnTo>
                  <a:pt x="337" y="383"/>
                </a:lnTo>
                <a:lnTo>
                  <a:pt x="563" y="332"/>
                </a:lnTo>
                <a:lnTo>
                  <a:pt x="569" y="330"/>
                </a:lnTo>
                <a:lnTo>
                  <a:pt x="570" y="313"/>
                </a:lnTo>
                <a:lnTo>
                  <a:pt x="566" y="309"/>
                </a:lnTo>
                <a:lnTo>
                  <a:pt x="371" y="237"/>
                </a:lnTo>
                <a:lnTo>
                  <a:pt x="367" y="239"/>
                </a:lnTo>
                <a:lnTo>
                  <a:pt x="362" y="262"/>
                </a:lnTo>
                <a:lnTo>
                  <a:pt x="361" y="281"/>
                </a:lnTo>
                <a:lnTo>
                  <a:pt x="356" y="306"/>
                </a:lnTo>
                <a:lnTo>
                  <a:pt x="344" y="325"/>
                </a:lnTo>
                <a:lnTo>
                  <a:pt x="325" y="337"/>
                </a:lnTo>
                <a:lnTo>
                  <a:pt x="302" y="343"/>
                </a:lnTo>
                <a:lnTo>
                  <a:pt x="275" y="341"/>
                </a:lnTo>
                <a:lnTo>
                  <a:pt x="253" y="331"/>
                </a:lnTo>
                <a:lnTo>
                  <a:pt x="238" y="314"/>
                </a:lnTo>
                <a:lnTo>
                  <a:pt x="230" y="290"/>
                </a:lnTo>
                <a:lnTo>
                  <a:pt x="229" y="283"/>
                </a:lnTo>
                <a:lnTo>
                  <a:pt x="229" y="276"/>
                </a:lnTo>
                <a:lnTo>
                  <a:pt x="228" y="269"/>
                </a:lnTo>
                <a:lnTo>
                  <a:pt x="42" y="304"/>
                </a:lnTo>
                <a:lnTo>
                  <a:pt x="26" y="310"/>
                </a:lnTo>
                <a:lnTo>
                  <a:pt x="13" y="319"/>
                </a:lnTo>
                <a:lnTo>
                  <a:pt x="4" y="332"/>
                </a:lnTo>
                <a:lnTo>
                  <a:pt x="0" y="348"/>
                </a:lnTo>
                <a:lnTo>
                  <a:pt x="0" y="365"/>
                </a:lnTo>
                <a:lnTo>
                  <a:pt x="6" y="380"/>
                </a:lnTo>
                <a:lnTo>
                  <a:pt x="16" y="393"/>
                </a:lnTo>
                <a:lnTo>
                  <a:pt x="31" y="401"/>
                </a:lnTo>
                <a:lnTo>
                  <a:pt x="76" y="419"/>
                </a:lnTo>
                <a:lnTo>
                  <a:pt x="211" y="471"/>
                </a:lnTo>
                <a:lnTo>
                  <a:pt x="225" y="475"/>
                </a:lnTo>
                <a:lnTo>
                  <a:pt x="239" y="478"/>
                </a:lnTo>
                <a:lnTo>
                  <a:pt x="252" y="479"/>
                </a:lnTo>
                <a:lnTo>
                  <a:pt x="266" y="477"/>
                </a:lnTo>
                <a:lnTo>
                  <a:pt x="568" y="410"/>
                </a:lnTo>
                <a:lnTo>
                  <a:pt x="571" y="404"/>
                </a:lnTo>
                <a:close/>
                <a:moveTo>
                  <a:pt x="618" y="430"/>
                </a:moveTo>
                <a:lnTo>
                  <a:pt x="616" y="419"/>
                </a:lnTo>
                <a:lnTo>
                  <a:pt x="613" y="412"/>
                </a:lnTo>
                <a:lnTo>
                  <a:pt x="601" y="407"/>
                </a:lnTo>
                <a:lnTo>
                  <a:pt x="592" y="407"/>
                </a:lnTo>
                <a:lnTo>
                  <a:pt x="583" y="405"/>
                </a:lnTo>
                <a:lnTo>
                  <a:pt x="579" y="417"/>
                </a:lnTo>
                <a:lnTo>
                  <a:pt x="572" y="423"/>
                </a:lnTo>
                <a:lnTo>
                  <a:pt x="265" y="491"/>
                </a:lnTo>
                <a:lnTo>
                  <a:pt x="276" y="497"/>
                </a:lnTo>
                <a:lnTo>
                  <a:pt x="287" y="501"/>
                </a:lnTo>
                <a:lnTo>
                  <a:pt x="299" y="503"/>
                </a:lnTo>
                <a:lnTo>
                  <a:pt x="312" y="502"/>
                </a:lnTo>
                <a:lnTo>
                  <a:pt x="372" y="488"/>
                </a:lnTo>
                <a:lnTo>
                  <a:pt x="614" y="434"/>
                </a:lnTo>
                <a:lnTo>
                  <a:pt x="618" y="430"/>
                </a:lnTo>
                <a:close/>
                <a:moveTo>
                  <a:pt x="619" y="619"/>
                </a:moveTo>
                <a:lnTo>
                  <a:pt x="615" y="598"/>
                </a:lnTo>
                <a:lnTo>
                  <a:pt x="321" y="664"/>
                </a:lnTo>
                <a:lnTo>
                  <a:pt x="308" y="666"/>
                </a:lnTo>
                <a:lnTo>
                  <a:pt x="295" y="667"/>
                </a:lnTo>
                <a:lnTo>
                  <a:pt x="282" y="665"/>
                </a:lnTo>
                <a:lnTo>
                  <a:pt x="270" y="662"/>
                </a:lnTo>
                <a:lnTo>
                  <a:pt x="241" y="651"/>
                </a:lnTo>
                <a:lnTo>
                  <a:pt x="78" y="588"/>
                </a:lnTo>
                <a:lnTo>
                  <a:pt x="73" y="580"/>
                </a:lnTo>
                <a:lnTo>
                  <a:pt x="72" y="558"/>
                </a:lnTo>
                <a:lnTo>
                  <a:pt x="78" y="547"/>
                </a:lnTo>
                <a:lnTo>
                  <a:pt x="96" y="543"/>
                </a:lnTo>
                <a:lnTo>
                  <a:pt x="105" y="544"/>
                </a:lnTo>
                <a:lnTo>
                  <a:pt x="288" y="613"/>
                </a:lnTo>
                <a:lnTo>
                  <a:pt x="300" y="615"/>
                </a:lnTo>
                <a:lnTo>
                  <a:pt x="383" y="597"/>
                </a:lnTo>
                <a:lnTo>
                  <a:pt x="617" y="544"/>
                </a:lnTo>
                <a:lnTo>
                  <a:pt x="619" y="542"/>
                </a:lnTo>
                <a:lnTo>
                  <a:pt x="616" y="526"/>
                </a:lnTo>
                <a:lnTo>
                  <a:pt x="610" y="527"/>
                </a:lnTo>
                <a:lnTo>
                  <a:pt x="403" y="573"/>
                </a:lnTo>
                <a:lnTo>
                  <a:pt x="335" y="589"/>
                </a:lnTo>
                <a:lnTo>
                  <a:pt x="312" y="593"/>
                </a:lnTo>
                <a:lnTo>
                  <a:pt x="290" y="593"/>
                </a:lnTo>
                <a:lnTo>
                  <a:pt x="267" y="590"/>
                </a:lnTo>
                <a:lnTo>
                  <a:pt x="246" y="583"/>
                </a:lnTo>
                <a:lnTo>
                  <a:pt x="83" y="520"/>
                </a:lnTo>
                <a:lnTo>
                  <a:pt x="76" y="521"/>
                </a:lnTo>
                <a:lnTo>
                  <a:pt x="68" y="527"/>
                </a:lnTo>
                <a:lnTo>
                  <a:pt x="51" y="548"/>
                </a:lnTo>
                <a:lnTo>
                  <a:pt x="47" y="574"/>
                </a:lnTo>
                <a:lnTo>
                  <a:pt x="56" y="598"/>
                </a:lnTo>
                <a:lnTo>
                  <a:pt x="77" y="615"/>
                </a:lnTo>
                <a:lnTo>
                  <a:pt x="124" y="633"/>
                </a:lnTo>
                <a:lnTo>
                  <a:pt x="170" y="651"/>
                </a:lnTo>
                <a:lnTo>
                  <a:pt x="217" y="669"/>
                </a:lnTo>
                <a:lnTo>
                  <a:pt x="264" y="686"/>
                </a:lnTo>
                <a:lnTo>
                  <a:pt x="277" y="689"/>
                </a:lnTo>
                <a:lnTo>
                  <a:pt x="290" y="691"/>
                </a:lnTo>
                <a:lnTo>
                  <a:pt x="304" y="692"/>
                </a:lnTo>
                <a:lnTo>
                  <a:pt x="317" y="690"/>
                </a:lnTo>
                <a:lnTo>
                  <a:pt x="389" y="675"/>
                </a:lnTo>
                <a:lnTo>
                  <a:pt x="616" y="624"/>
                </a:lnTo>
                <a:lnTo>
                  <a:pt x="619" y="619"/>
                </a:lnTo>
                <a:close/>
                <a:moveTo>
                  <a:pt x="620" y="506"/>
                </a:moveTo>
                <a:lnTo>
                  <a:pt x="614" y="487"/>
                </a:lnTo>
                <a:lnTo>
                  <a:pt x="322" y="553"/>
                </a:lnTo>
                <a:lnTo>
                  <a:pt x="307" y="555"/>
                </a:lnTo>
                <a:lnTo>
                  <a:pt x="292" y="555"/>
                </a:lnTo>
                <a:lnTo>
                  <a:pt x="278" y="553"/>
                </a:lnTo>
                <a:lnTo>
                  <a:pt x="263" y="548"/>
                </a:lnTo>
                <a:lnTo>
                  <a:pt x="96" y="484"/>
                </a:lnTo>
                <a:lnTo>
                  <a:pt x="81" y="475"/>
                </a:lnTo>
                <a:lnTo>
                  <a:pt x="73" y="464"/>
                </a:lnTo>
                <a:lnTo>
                  <a:pt x="73" y="451"/>
                </a:lnTo>
                <a:lnTo>
                  <a:pt x="82" y="436"/>
                </a:lnTo>
                <a:lnTo>
                  <a:pt x="58" y="427"/>
                </a:lnTo>
                <a:lnTo>
                  <a:pt x="48" y="448"/>
                </a:lnTo>
                <a:lnTo>
                  <a:pt x="49" y="470"/>
                </a:lnTo>
                <a:lnTo>
                  <a:pt x="59" y="490"/>
                </a:lnTo>
                <a:lnTo>
                  <a:pt x="79" y="504"/>
                </a:lnTo>
                <a:lnTo>
                  <a:pt x="123" y="522"/>
                </a:lnTo>
                <a:lnTo>
                  <a:pt x="258" y="573"/>
                </a:lnTo>
                <a:lnTo>
                  <a:pt x="273" y="578"/>
                </a:lnTo>
                <a:lnTo>
                  <a:pt x="287" y="581"/>
                </a:lnTo>
                <a:lnTo>
                  <a:pt x="302" y="581"/>
                </a:lnTo>
                <a:lnTo>
                  <a:pt x="317" y="579"/>
                </a:lnTo>
                <a:lnTo>
                  <a:pt x="616" y="512"/>
                </a:lnTo>
                <a:lnTo>
                  <a:pt x="620" y="506"/>
                </a:lnTo>
                <a:close/>
              </a:path>
            </a:pathLst>
          </a:custGeom>
          <a:solidFill>
            <a:srgbClr val="BF1F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grpSp>
        <p:nvGrpSpPr>
          <p:cNvPr id="21" name="Group 6">
            <a:extLst>
              <a:ext uri="{FF2B5EF4-FFF2-40B4-BE49-F238E27FC236}">
                <a16:creationId xmlns:a16="http://schemas.microsoft.com/office/drawing/2014/main" id="{034A840C-D9B7-C182-8668-610C47EE53CB}"/>
              </a:ext>
            </a:extLst>
          </p:cNvPr>
          <p:cNvGrpSpPr>
            <a:grpSpLocks/>
          </p:cNvGrpSpPr>
          <p:nvPr/>
        </p:nvGrpSpPr>
        <p:grpSpPr bwMode="auto">
          <a:xfrm>
            <a:off x="823747" y="4424680"/>
            <a:ext cx="510870" cy="633299"/>
            <a:chOff x="959" y="124"/>
            <a:chExt cx="543" cy="786"/>
          </a:xfrm>
        </p:grpSpPr>
        <p:sp>
          <p:nvSpPr>
            <p:cNvPr id="22" name="AutoShape 7">
              <a:extLst>
                <a:ext uri="{FF2B5EF4-FFF2-40B4-BE49-F238E27FC236}">
                  <a16:creationId xmlns:a16="http://schemas.microsoft.com/office/drawing/2014/main" id="{D8556D8C-F2B5-0FEE-0767-BA9D74A48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9" y="124"/>
              <a:ext cx="543" cy="786"/>
            </a:xfrm>
            <a:custGeom>
              <a:avLst/>
              <a:gdLst>
                <a:gd name="T0" fmla="+- 0 1452 959"/>
                <a:gd name="T1" fmla="*/ T0 w 543"/>
                <a:gd name="T2" fmla="+- 0 330 124"/>
                <a:gd name="T3" fmla="*/ 330 h 786"/>
                <a:gd name="T4" fmla="+- 0 1397 959"/>
                <a:gd name="T5" fmla="*/ T4 w 543"/>
                <a:gd name="T6" fmla="+- 0 209 124"/>
                <a:gd name="T7" fmla="*/ 209 h 786"/>
                <a:gd name="T8" fmla="+- 0 1284 959"/>
                <a:gd name="T9" fmla="*/ T8 w 543"/>
                <a:gd name="T10" fmla="+- 0 136 124"/>
                <a:gd name="T11" fmla="*/ 136 h 786"/>
                <a:gd name="T12" fmla="+- 0 1134 959"/>
                <a:gd name="T13" fmla="*/ T12 w 543"/>
                <a:gd name="T14" fmla="+- 0 135 124"/>
                <a:gd name="T15" fmla="*/ 135 h 786"/>
                <a:gd name="T16" fmla="+- 0 1009 959"/>
                <a:gd name="T17" fmla="*/ T16 w 543"/>
                <a:gd name="T18" fmla="+- 0 220 124"/>
                <a:gd name="T19" fmla="*/ 220 h 786"/>
                <a:gd name="T20" fmla="+- 0 959 959"/>
                <a:gd name="T21" fmla="*/ T20 w 543"/>
                <a:gd name="T22" fmla="+- 0 366 124"/>
                <a:gd name="T23" fmla="*/ 366 h 786"/>
                <a:gd name="T24" fmla="+- 0 977 959"/>
                <a:gd name="T25" fmla="*/ T24 w 543"/>
                <a:gd name="T26" fmla="+- 0 447 124"/>
                <a:gd name="T27" fmla="*/ 447 h 786"/>
                <a:gd name="T28" fmla="+- 0 1028 959"/>
                <a:gd name="T29" fmla="*/ T28 w 543"/>
                <a:gd name="T30" fmla="+- 0 521 124"/>
                <a:gd name="T31" fmla="*/ 521 h 786"/>
                <a:gd name="T32" fmla="+- 0 1035 959"/>
                <a:gd name="T33" fmla="*/ T32 w 543"/>
                <a:gd name="T34" fmla="+- 0 524 124"/>
                <a:gd name="T35" fmla="*/ 524 h 786"/>
                <a:gd name="T36" fmla="+- 0 1057 959"/>
                <a:gd name="T37" fmla="*/ T36 w 543"/>
                <a:gd name="T38" fmla="+- 0 518 124"/>
                <a:gd name="T39" fmla="*/ 518 h 786"/>
                <a:gd name="T40" fmla="+- 0 1081 959"/>
                <a:gd name="T41" fmla="*/ T40 w 543"/>
                <a:gd name="T42" fmla="+- 0 512 124"/>
                <a:gd name="T43" fmla="*/ 512 h 786"/>
                <a:gd name="T44" fmla="+- 0 1072 959"/>
                <a:gd name="T45" fmla="*/ T44 w 543"/>
                <a:gd name="T46" fmla="+- 0 494 124"/>
                <a:gd name="T47" fmla="*/ 494 h 786"/>
                <a:gd name="T48" fmla="+- 0 1023 959"/>
                <a:gd name="T49" fmla="*/ T48 w 543"/>
                <a:gd name="T50" fmla="+- 0 425 124"/>
                <a:gd name="T51" fmla="*/ 425 h 786"/>
                <a:gd name="T52" fmla="+- 0 1011 959"/>
                <a:gd name="T53" fmla="*/ T52 w 543"/>
                <a:gd name="T54" fmla="+- 0 343 124"/>
                <a:gd name="T55" fmla="*/ 343 h 786"/>
                <a:gd name="T56" fmla="+- 0 1084 959"/>
                <a:gd name="T57" fmla="*/ T56 w 543"/>
                <a:gd name="T58" fmla="+- 0 213 124"/>
                <a:gd name="T59" fmla="*/ 213 h 786"/>
                <a:gd name="T60" fmla="+- 0 1235 959"/>
                <a:gd name="T61" fmla="*/ T60 w 543"/>
                <a:gd name="T62" fmla="+- 0 174 124"/>
                <a:gd name="T63" fmla="*/ 174 h 786"/>
                <a:gd name="T64" fmla="+- 0 1354 959"/>
                <a:gd name="T65" fmla="*/ T64 w 543"/>
                <a:gd name="T66" fmla="+- 0 235 124"/>
                <a:gd name="T67" fmla="*/ 235 h 786"/>
                <a:gd name="T68" fmla="+- 0 1403 959"/>
                <a:gd name="T69" fmla="*/ T68 w 543"/>
                <a:gd name="T70" fmla="+- 0 347 124"/>
                <a:gd name="T71" fmla="*/ 347 h 786"/>
                <a:gd name="T72" fmla="+- 0 1364 959"/>
                <a:gd name="T73" fmla="*/ T72 w 543"/>
                <a:gd name="T74" fmla="+- 0 470 124"/>
                <a:gd name="T75" fmla="*/ 470 h 786"/>
                <a:gd name="T76" fmla="+- 0 1363 959"/>
                <a:gd name="T77" fmla="*/ T76 w 543"/>
                <a:gd name="T78" fmla="+- 0 476 124"/>
                <a:gd name="T79" fmla="*/ 476 h 786"/>
                <a:gd name="T80" fmla="+- 0 1365 959"/>
                <a:gd name="T81" fmla="*/ T80 w 543"/>
                <a:gd name="T82" fmla="+- 0 479 124"/>
                <a:gd name="T83" fmla="*/ 479 h 786"/>
                <a:gd name="T84" fmla="+- 0 1384 959"/>
                <a:gd name="T85" fmla="*/ T84 w 543"/>
                <a:gd name="T86" fmla="+- 0 481 124"/>
                <a:gd name="T87" fmla="*/ 481 h 786"/>
                <a:gd name="T88" fmla="+- 0 1416 959"/>
                <a:gd name="T89" fmla="*/ T88 w 543"/>
                <a:gd name="T90" fmla="+- 0 482 124"/>
                <a:gd name="T91" fmla="*/ 482 h 786"/>
                <a:gd name="T92" fmla="+- 0 1421 959"/>
                <a:gd name="T93" fmla="*/ T92 w 543"/>
                <a:gd name="T94" fmla="+- 0 475 124"/>
                <a:gd name="T95" fmla="*/ 475 h 786"/>
                <a:gd name="T96" fmla="+- 0 1449 959"/>
                <a:gd name="T97" fmla="*/ T96 w 543"/>
                <a:gd name="T98" fmla="+- 0 405 124"/>
                <a:gd name="T99" fmla="*/ 405 h 786"/>
                <a:gd name="T100" fmla="+- 0 1502 959"/>
                <a:gd name="T101" fmla="*/ T100 w 543"/>
                <a:gd name="T102" fmla="+- 0 879 124"/>
                <a:gd name="T103" fmla="*/ 879 h 786"/>
                <a:gd name="T104" fmla="+- 0 1501 959"/>
                <a:gd name="T105" fmla="*/ T104 w 543"/>
                <a:gd name="T106" fmla="+- 0 845 124"/>
                <a:gd name="T107" fmla="*/ 845 h 786"/>
                <a:gd name="T108" fmla="+- 0 1500 959"/>
                <a:gd name="T109" fmla="*/ T108 w 543"/>
                <a:gd name="T110" fmla="+- 0 609 124"/>
                <a:gd name="T111" fmla="*/ 609 h 786"/>
                <a:gd name="T112" fmla="+- 0 1485 959"/>
                <a:gd name="T113" fmla="*/ T112 w 543"/>
                <a:gd name="T114" fmla="+- 0 583 124"/>
                <a:gd name="T115" fmla="*/ 583 h 786"/>
                <a:gd name="T116" fmla="+- 0 1455 959"/>
                <a:gd name="T117" fmla="*/ T116 w 543"/>
                <a:gd name="T118" fmla="+- 0 572 124"/>
                <a:gd name="T119" fmla="*/ 572 h 786"/>
                <a:gd name="T120" fmla="+- 0 1439 959"/>
                <a:gd name="T121" fmla="*/ T120 w 543"/>
                <a:gd name="T122" fmla="+- 0 573 124"/>
                <a:gd name="T123" fmla="*/ 573 h 786"/>
                <a:gd name="T124" fmla="+- 0 1434 959"/>
                <a:gd name="T125" fmla="*/ T124 w 543"/>
                <a:gd name="T126" fmla="+- 0 538 124"/>
                <a:gd name="T127" fmla="*/ 538 h 786"/>
                <a:gd name="T128" fmla="+- 0 1407 959"/>
                <a:gd name="T129" fmla="*/ T128 w 543"/>
                <a:gd name="T130" fmla="+- 0 516 124"/>
                <a:gd name="T131" fmla="*/ 516 h 786"/>
                <a:gd name="T132" fmla="+- 0 1371 959"/>
                <a:gd name="T133" fmla="*/ T132 w 543"/>
                <a:gd name="T134" fmla="+- 0 518 124"/>
                <a:gd name="T135" fmla="*/ 518 h 786"/>
                <a:gd name="T136" fmla="+- 0 1348 959"/>
                <a:gd name="T137" fmla="*/ T136 w 543"/>
                <a:gd name="T138" fmla="+- 0 544 124"/>
                <a:gd name="T139" fmla="*/ 544 h 786"/>
                <a:gd name="T140" fmla="+- 0 1343 959"/>
                <a:gd name="T141" fmla="*/ T140 w 543"/>
                <a:gd name="T142" fmla="+- 0 509 124"/>
                <a:gd name="T143" fmla="*/ 509 h 786"/>
                <a:gd name="T144" fmla="+- 0 1317 959"/>
                <a:gd name="T145" fmla="*/ T144 w 543"/>
                <a:gd name="T146" fmla="+- 0 487 124"/>
                <a:gd name="T147" fmla="*/ 487 h 786"/>
                <a:gd name="T148" fmla="+- 0 1283 959"/>
                <a:gd name="T149" fmla="*/ T148 w 543"/>
                <a:gd name="T150" fmla="+- 0 487 124"/>
                <a:gd name="T151" fmla="*/ 487 h 786"/>
                <a:gd name="T152" fmla="+- 0 1256 959"/>
                <a:gd name="T153" fmla="*/ T152 w 543"/>
                <a:gd name="T154" fmla="+- 0 509 124"/>
                <a:gd name="T155" fmla="*/ 509 h 786"/>
                <a:gd name="T156" fmla="+- 0 1253 959"/>
                <a:gd name="T157" fmla="*/ T156 w 543"/>
                <a:gd name="T158" fmla="+- 0 339 124"/>
                <a:gd name="T159" fmla="*/ 339 h 786"/>
                <a:gd name="T160" fmla="+- 0 1229 959"/>
                <a:gd name="T161" fmla="*/ T160 w 543"/>
                <a:gd name="T162" fmla="+- 0 316 124"/>
                <a:gd name="T163" fmla="*/ 316 h 786"/>
                <a:gd name="T164" fmla="+- 0 1193 959"/>
                <a:gd name="T165" fmla="*/ T164 w 543"/>
                <a:gd name="T166" fmla="+- 0 315 124"/>
                <a:gd name="T167" fmla="*/ 315 h 786"/>
                <a:gd name="T168" fmla="+- 0 1168 959"/>
                <a:gd name="T169" fmla="*/ T168 w 543"/>
                <a:gd name="T170" fmla="+- 0 339 124"/>
                <a:gd name="T171" fmla="*/ 339 h 786"/>
                <a:gd name="T172" fmla="+- 0 1165 959"/>
                <a:gd name="T173" fmla="*/ T172 w 543"/>
                <a:gd name="T174" fmla="+- 0 652 124"/>
                <a:gd name="T175" fmla="*/ 652 h 786"/>
                <a:gd name="T176" fmla="+- 0 1106 959"/>
                <a:gd name="T177" fmla="*/ T176 w 543"/>
                <a:gd name="T178" fmla="+- 0 570 124"/>
                <a:gd name="T179" fmla="*/ 570 h 786"/>
                <a:gd name="T180" fmla="+- 0 1085 959"/>
                <a:gd name="T181" fmla="*/ T180 w 543"/>
                <a:gd name="T182" fmla="+- 0 553 124"/>
                <a:gd name="T183" fmla="*/ 553 h 786"/>
                <a:gd name="T184" fmla="+- 0 1058 959"/>
                <a:gd name="T185" fmla="*/ T184 w 543"/>
                <a:gd name="T186" fmla="+- 0 550 124"/>
                <a:gd name="T187" fmla="*/ 550 h 786"/>
                <a:gd name="T188" fmla="+- 0 1024 959"/>
                <a:gd name="T189" fmla="*/ T188 w 543"/>
                <a:gd name="T190" fmla="+- 0 576 124"/>
                <a:gd name="T191" fmla="*/ 576 h 786"/>
                <a:gd name="T192" fmla="+- 0 1030 959"/>
                <a:gd name="T193" fmla="*/ T192 w 543"/>
                <a:gd name="T194" fmla="+- 0 619 124"/>
                <a:gd name="T195" fmla="*/ 619 h 786"/>
                <a:gd name="T196" fmla="+- 0 1238 959"/>
                <a:gd name="T197" fmla="*/ T196 w 543"/>
                <a:gd name="T198" fmla="+- 0 910 124"/>
                <a:gd name="T199" fmla="*/ 910 h 786"/>
                <a:gd name="T200" fmla="+- 0 1499 959"/>
                <a:gd name="T201" fmla="*/ T200 w 543"/>
                <a:gd name="T202" fmla="+- 0 901 124"/>
                <a:gd name="T203" fmla="*/ 901 h 78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  <a:cxn ang="0">
                  <a:pos x="T157" y="T159"/>
                </a:cxn>
                <a:cxn ang="0">
                  <a:pos x="T161" y="T163"/>
                </a:cxn>
                <a:cxn ang="0">
                  <a:pos x="T165" y="T167"/>
                </a:cxn>
                <a:cxn ang="0">
                  <a:pos x="T169" y="T171"/>
                </a:cxn>
                <a:cxn ang="0">
                  <a:pos x="T173" y="T175"/>
                </a:cxn>
                <a:cxn ang="0">
                  <a:pos x="T177" y="T179"/>
                </a:cxn>
                <a:cxn ang="0">
                  <a:pos x="T181" y="T183"/>
                </a:cxn>
                <a:cxn ang="0">
                  <a:pos x="T185" y="T187"/>
                </a:cxn>
                <a:cxn ang="0">
                  <a:pos x="T189" y="T191"/>
                </a:cxn>
                <a:cxn ang="0">
                  <a:pos x="T193" y="T195"/>
                </a:cxn>
                <a:cxn ang="0">
                  <a:pos x="T197" y="T199"/>
                </a:cxn>
                <a:cxn ang="0">
                  <a:pos x="T201" y="T203"/>
                </a:cxn>
              </a:cxnLst>
              <a:rect l="0" t="0" r="r" b="b"/>
              <a:pathLst>
                <a:path w="543" h="786">
                  <a:moveTo>
                    <a:pt x="495" y="244"/>
                  </a:moveTo>
                  <a:lnTo>
                    <a:pt x="493" y="206"/>
                  </a:lnTo>
                  <a:lnTo>
                    <a:pt x="475" y="141"/>
                  </a:lnTo>
                  <a:lnTo>
                    <a:pt x="438" y="85"/>
                  </a:lnTo>
                  <a:lnTo>
                    <a:pt x="387" y="41"/>
                  </a:lnTo>
                  <a:lnTo>
                    <a:pt x="325" y="12"/>
                  </a:lnTo>
                  <a:lnTo>
                    <a:pt x="255" y="0"/>
                  </a:lnTo>
                  <a:lnTo>
                    <a:pt x="175" y="11"/>
                  </a:lnTo>
                  <a:lnTo>
                    <a:pt x="105" y="44"/>
                  </a:lnTo>
                  <a:lnTo>
                    <a:pt x="50" y="96"/>
                  </a:lnTo>
                  <a:lnTo>
                    <a:pt x="14" y="163"/>
                  </a:lnTo>
                  <a:lnTo>
                    <a:pt x="0" y="242"/>
                  </a:lnTo>
                  <a:lnTo>
                    <a:pt x="5" y="283"/>
                  </a:lnTo>
                  <a:lnTo>
                    <a:pt x="18" y="323"/>
                  </a:lnTo>
                  <a:lnTo>
                    <a:pt x="40" y="361"/>
                  </a:lnTo>
                  <a:lnTo>
                    <a:pt x="69" y="397"/>
                  </a:lnTo>
                  <a:lnTo>
                    <a:pt x="73" y="400"/>
                  </a:lnTo>
                  <a:lnTo>
                    <a:pt x="76" y="400"/>
                  </a:lnTo>
                  <a:lnTo>
                    <a:pt x="89" y="396"/>
                  </a:lnTo>
                  <a:lnTo>
                    <a:pt x="98" y="394"/>
                  </a:lnTo>
                  <a:lnTo>
                    <a:pt x="118" y="392"/>
                  </a:lnTo>
                  <a:lnTo>
                    <a:pt x="122" y="388"/>
                  </a:lnTo>
                  <a:lnTo>
                    <a:pt x="118" y="375"/>
                  </a:lnTo>
                  <a:lnTo>
                    <a:pt x="113" y="370"/>
                  </a:lnTo>
                  <a:lnTo>
                    <a:pt x="84" y="337"/>
                  </a:lnTo>
                  <a:lnTo>
                    <a:pt x="64" y="301"/>
                  </a:lnTo>
                  <a:lnTo>
                    <a:pt x="53" y="262"/>
                  </a:lnTo>
                  <a:lnTo>
                    <a:pt x="52" y="219"/>
                  </a:lnTo>
                  <a:lnTo>
                    <a:pt x="75" y="146"/>
                  </a:lnTo>
                  <a:lnTo>
                    <a:pt x="125" y="89"/>
                  </a:lnTo>
                  <a:lnTo>
                    <a:pt x="195" y="55"/>
                  </a:lnTo>
                  <a:lnTo>
                    <a:pt x="276" y="50"/>
                  </a:lnTo>
                  <a:lnTo>
                    <a:pt x="343" y="72"/>
                  </a:lnTo>
                  <a:lnTo>
                    <a:pt x="395" y="111"/>
                  </a:lnTo>
                  <a:lnTo>
                    <a:pt x="430" y="163"/>
                  </a:lnTo>
                  <a:lnTo>
                    <a:pt x="444" y="223"/>
                  </a:lnTo>
                  <a:lnTo>
                    <a:pt x="437" y="286"/>
                  </a:lnTo>
                  <a:lnTo>
                    <a:pt x="405" y="346"/>
                  </a:lnTo>
                  <a:lnTo>
                    <a:pt x="404" y="348"/>
                  </a:lnTo>
                  <a:lnTo>
                    <a:pt x="404" y="352"/>
                  </a:lnTo>
                  <a:lnTo>
                    <a:pt x="403" y="354"/>
                  </a:lnTo>
                  <a:lnTo>
                    <a:pt x="406" y="355"/>
                  </a:lnTo>
                  <a:lnTo>
                    <a:pt x="410" y="357"/>
                  </a:lnTo>
                  <a:lnTo>
                    <a:pt x="425" y="357"/>
                  </a:lnTo>
                  <a:lnTo>
                    <a:pt x="438" y="355"/>
                  </a:lnTo>
                  <a:lnTo>
                    <a:pt x="457" y="358"/>
                  </a:lnTo>
                  <a:lnTo>
                    <a:pt x="459" y="356"/>
                  </a:lnTo>
                  <a:lnTo>
                    <a:pt x="462" y="351"/>
                  </a:lnTo>
                  <a:lnTo>
                    <a:pt x="480" y="317"/>
                  </a:lnTo>
                  <a:lnTo>
                    <a:pt x="490" y="281"/>
                  </a:lnTo>
                  <a:lnTo>
                    <a:pt x="495" y="244"/>
                  </a:lnTo>
                  <a:close/>
                  <a:moveTo>
                    <a:pt x="543" y="755"/>
                  </a:moveTo>
                  <a:lnTo>
                    <a:pt x="542" y="733"/>
                  </a:lnTo>
                  <a:lnTo>
                    <a:pt x="542" y="721"/>
                  </a:lnTo>
                  <a:lnTo>
                    <a:pt x="541" y="490"/>
                  </a:lnTo>
                  <a:lnTo>
                    <a:pt x="541" y="485"/>
                  </a:lnTo>
                  <a:lnTo>
                    <a:pt x="536" y="470"/>
                  </a:lnTo>
                  <a:lnTo>
                    <a:pt x="526" y="459"/>
                  </a:lnTo>
                  <a:lnTo>
                    <a:pt x="513" y="451"/>
                  </a:lnTo>
                  <a:lnTo>
                    <a:pt x="496" y="448"/>
                  </a:lnTo>
                  <a:lnTo>
                    <a:pt x="491" y="448"/>
                  </a:lnTo>
                  <a:lnTo>
                    <a:pt x="480" y="449"/>
                  </a:lnTo>
                  <a:lnTo>
                    <a:pt x="480" y="430"/>
                  </a:lnTo>
                  <a:lnTo>
                    <a:pt x="475" y="414"/>
                  </a:lnTo>
                  <a:lnTo>
                    <a:pt x="465" y="400"/>
                  </a:lnTo>
                  <a:lnTo>
                    <a:pt x="448" y="392"/>
                  </a:lnTo>
                  <a:lnTo>
                    <a:pt x="429" y="389"/>
                  </a:lnTo>
                  <a:lnTo>
                    <a:pt x="412" y="394"/>
                  </a:lnTo>
                  <a:lnTo>
                    <a:pt x="399" y="404"/>
                  </a:lnTo>
                  <a:lnTo>
                    <a:pt x="389" y="420"/>
                  </a:lnTo>
                  <a:lnTo>
                    <a:pt x="389" y="401"/>
                  </a:lnTo>
                  <a:lnTo>
                    <a:pt x="384" y="385"/>
                  </a:lnTo>
                  <a:lnTo>
                    <a:pt x="375" y="372"/>
                  </a:lnTo>
                  <a:lnTo>
                    <a:pt x="358" y="363"/>
                  </a:lnTo>
                  <a:lnTo>
                    <a:pt x="340" y="360"/>
                  </a:lnTo>
                  <a:lnTo>
                    <a:pt x="324" y="363"/>
                  </a:lnTo>
                  <a:lnTo>
                    <a:pt x="310" y="371"/>
                  </a:lnTo>
                  <a:lnTo>
                    <a:pt x="297" y="385"/>
                  </a:lnTo>
                  <a:lnTo>
                    <a:pt x="297" y="233"/>
                  </a:lnTo>
                  <a:lnTo>
                    <a:pt x="294" y="215"/>
                  </a:lnTo>
                  <a:lnTo>
                    <a:pt x="284" y="201"/>
                  </a:lnTo>
                  <a:lnTo>
                    <a:pt x="270" y="192"/>
                  </a:lnTo>
                  <a:lnTo>
                    <a:pt x="252" y="188"/>
                  </a:lnTo>
                  <a:lnTo>
                    <a:pt x="234" y="191"/>
                  </a:lnTo>
                  <a:lnTo>
                    <a:pt x="219" y="200"/>
                  </a:lnTo>
                  <a:lnTo>
                    <a:pt x="209" y="215"/>
                  </a:lnTo>
                  <a:lnTo>
                    <a:pt x="206" y="233"/>
                  </a:lnTo>
                  <a:lnTo>
                    <a:pt x="206" y="528"/>
                  </a:lnTo>
                  <a:lnTo>
                    <a:pt x="202" y="525"/>
                  </a:lnTo>
                  <a:lnTo>
                    <a:pt x="147" y="446"/>
                  </a:lnTo>
                  <a:lnTo>
                    <a:pt x="137" y="436"/>
                  </a:lnTo>
                  <a:lnTo>
                    <a:pt x="126" y="429"/>
                  </a:lnTo>
                  <a:lnTo>
                    <a:pt x="113" y="425"/>
                  </a:lnTo>
                  <a:lnTo>
                    <a:pt x="99" y="426"/>
                  </a:lnTo>
                  <a:lnTo>
                    <a:pt x="78" y="436"/>
                  </a:lnTo>
                  <a:lnTo>
                    <a:pt x="65" y="452"/>
                  </a:lnTo>
                  <a:lnTo>
                    <a:pt x="63" y="473"/>
                  </a:lnTo>
                  <a:lnTo>
                    <a:pt x="71" y="495"/>
                  </a:lnTo>
                  <a:lnTo>
                    <a:pt x="268" y="781"/>
                  </a:lnTo>
                  <a:lnTo>
                    <a:pt x="279" y="786"/>
                  </a:lnTo>
                  <a:lnTo>
                    <a:pt x="530" y="786"/>
                  </a:lnTo>
                  <a:lnTo>
                    <a:pt x="540" y="777"/>
                  </a:lnTo>
                  <a:lnTo>
                    <a:pt x="543" y="755"/>
                  </a:lnTo>
                  <a:close/>
                </a:path>
              </a:pathLst>
            </a:custGeom>
            <a:solidFill>
              <a:srgbClr val="BF1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DF3C8F80-4A12-5245-7C81-B5ECA475F9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7" y="225"/>
              <a:ext cx="280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AutoShape 9">
            <a:extLst>
              <a:ext uri="{FF2B5EF4-FFF2-40B4-BE49-F238E27FC236}">
                <a16:creationId xmlns:a16="http://schemas.microsoft.com/office/drawing/2014/main" id="{9F257DFE-26F9-BF09-E125-A99228255D91}"/>
              </a:ext>
            </a:extLst>
          </p:cNvPr>
          <p:cNvSpPr>
            <a:spLocks/>
          </p:cNvSpPr>
          <p:nvPr/>
        </p:nvSpPr>
        <p:spPr bwMode="auto">
          <a:xfrm>
            <a:off x="795496" y="5361940"/>
            <a:ext cx="567372" cy="593090"/>
          </a:xfrm>
          <a:custGeom>
            <a:avLst/>
            <a:gdLst>
              <a:gd name="T0" fmla="+- 0 1173 893"/>
              <a:gd name="T1" fmla="*/ T0 w 603"/>
              <a:gd name="T2" fmla="+- 0 526 348"/>
              <a:gd name="T3" fmla="*/ 526 h 739"/>
              <a:gd name="T4" fmla="+- 0 1158 893"/>
              <a:gd name="T5" fmla="*/ T4 w 603"/>
              <a:gd name="T6" fmla="+- 0 567 348"/>
              <a:gd name="T7" fmla="*/ 567 h 739"/>
              <a:gd name="T8" fmla="+- 0 1171 893"/>
              <a:gd name="T9" fmla="*/ T8 w 603"/>
              <a:gd name="T10" fmla="+- 0 608 348"/>
              <a:gd name="T11" fmla="*/ 608 h 739"/>
              <a:gd name="T12" fmla="+- 0 1148 893"/>
              <a:gd name="T13" fmla="*/ T12 w 603"/>
              <a:gd name="T14" fmla="+- 0 1009 348"/>
              <a:gd name="T15" fmla="*/ 1009 h 739"/>
              <a:gd name="T16" fmla="+- 0 1099 893"/>
              <a:gd name="T17" fmla="*/ T16 w 603"/>
              <a:gd name="T18" fmla="+- 0 1023 348"/>
              <a:gd name="T19" fmla="*/ 1023 h 739"/>
              <a:gd name="T20" fmla="+- 0 1061 893"/>
              <a:gd name="T21" fmla="*/ T20 w 603"/>
              <a:gd name="T22" fmla="+- 0 1054 348"/>
              <a:gd name="T23" fmla="*/ 1054 h 739"/>
              <a:gd name="T24" fmla="+- 0 1050 893"/>
              <a:gd name="T25" fmla="*/ T24 w 603"/>
              <a:gd name="T26" fmla="+- 0 1082 348"/>
              <a:gd name="T27" fmla="*/ 1082 h 739"/>
              <a:gd name="T28" fmla="+- 0 1336 893"/>
              <a:gd name="T29" fmla="*/ T28 w 603"/>
              <a:gd name="T30" fmla="+- 0 1071 348"/>
              <a:gd name="T31" fmla="*/ 1071 h 739"/>
              <a:gd name="T32" fmla="+- 0 1312 893"/>
              <a:gd name="T33" fmla="*/ T32 w 603"/>
              <a:gd name="T34" fmla="+- 0 1038 348"/>
              <a:gd name="T35" fmla="*/ 1038 h 739"/>
              <a:gd name="T36" fmla="+- 0 1255 893"/>
              <a:gd name="T37" fmla="*/ T36 w 603"/>
              <a:gd name="T38" fmla="+- 0 1011 348"/>
              <a:gd name="T39" fmla="*/ 1011 h 739"/>
              <a:gd name="T40" fmla="+- 0 1223 893"/>
              <a:gd name="T41" fmla="*/ T40 w 603"/>
              <a:gd name="T42" fmla="+- 0 994 348"/>
              <a:gd name="T43" fmla="*/ 994 h 739"/>
              <a:gd name="T44" fmla="+- 0 1218 893"/>
              <a:gd name="T45" fmla="*/ T44 w 603"/>
              <a:gd name="T46" fmla="+- 0 604 348"/>
              <a:gd name="T47" fmla="*/ 604 h 739"/>
              <a:gd name="T48" fmla="+- 0 1217 893"/>
              <a:gd name="T49" fmla="*/ T48 w 603"/>
              <a:gd name="T50" fmla="+- 0 530 348"/>
              <a:gd name="T51" fmla="*/ 530 h 739"/>
              <a:gd name="T52" fmla="+- 0 1002 893"/>
              <a:gd name="T53" fmla="*/ T52 w 603"/>
              <a:gd name="T54" fmla="+- 0 463 348"/>
              <a:gd name="T55" fmla="*/ 463 h 739"/>
              <a:gd name="T56" fmla="+- 0 967 893"/>
              <a:gd name="T57" fmla="*/ T56 w 603"/>
              <a:gd name="T58" fmla="+- 0 511 348"/>
              <a:gd name="T59" fmla="*/ 511 h 739"/>
              <a:gd name="T60" fmla="+- 0 980 893"/>
              <a:gd name="T61" fmla="*/ T60 w 603"/>
              <a:gd name="T62" fmla="+- 0 517 348"/>
              <a:gd name="T63" fmla="*/ 517 h 739"/>
              <a:gd name="T64" fmla="+- 0 893 893"/>
              <a:gd name="T65" fmla="*/ T64 w 603"/>
              <a:gd name="T66" fmla="+- 0 867 348"/>
              <a:gd name="T67" fmla="*/ 867 h 739"/>
              <a:gd name="T68" fmla="+- 0 909 893"/>
              <a:gd name="T69" fmla="*/ T68 w 603"/>
              <a:gd name="T70" fmla="+- 0 905 348"/>
              <a:gd name="T71" fmla="*/ 905 h 739"/>
              <a:gd name="T72" fmla="+- 0 949 893"/>
              <a:gd name="T73" fmla="*/ T72 w 603"/>
              <a:gd name="T74" fmla="+- 0 932 348"/>
              <a:gd name="T75" fmla="*/ 932 h 739"/>
              <a:gd name="T76" fmla="+- 0 1038 893"/>
              <a:gd name="T77" fmla="*/ T76 w 603"/>
              <a:gd name="T78" fmla="+- 0 937 348"/>
              <a:gd name="T79" fmla="*/ 937 h 739"/>
              <a:gd name="T80" fmla="+- 0 1081 893"/>
              <a:gd name="T81" fmla="*/ T80 w 603"/>
              <a:gd name="T82" fmla="+- 0 917 348"/>
              <a:gd name="T83" fmla="*/ 917 h 739"/>
              <a:gd name="T84" fmla="+- 0 1108 893"/>
              <a:gd name="T85" fmla="*/ T84 w 603"/>
              <a:gd name="T86" fmla="+- 0 872 348"/>
              <a:gd name="T87" fmla="*/ 872 h 739"/>
              <a:gd name="T88" fmla="+- 0 988 893"/>
              <a:gd name="T89" fmla="*/ T88 w 603"/>
              <a:gd name="T90" fmla="+- 0 588 348"/>
              <a:gd name="T91" fmla="*/ 588 h 739"/>
              <a:gd name="T92" fmla="+- 0 1215 893"/>
              <a:gd name="T93" fmla="*/ T92 w 603"/>
              <a:gd name="T94" fmla="+- 0 512 348"/>
              <a:gd name="T95" fmla="*/ 512 h 739"/>
              <a:gd name="T96" fmla="+- 0 1411 893"/>
              <a:gd name="T97" fmla="*/ T96 w 603"/>
              <a:gd name="T98" fmla="+- 0 511 348"/>
              <a:gd name="T99" fmla="*/ 511 h 739"/>
              <a:gd name="T100" fmla="+- 0 1429 893"/>
              <a:gd name="T101" fmla="*/ T100 w 603"/>
              <a:gd name="T102" fmla="+- 0 486 348"/>
              <a:gd name="T103" fmla="*/ 486 h 739"/>
              <a:gd name="T104" fmla="+- 0 1214 893"/>
              <a:gd name="T105" fmla="*/ T104 w 603"/>
              <a:gd name="T106" fmla="+- 0 464 348"/>
              <a:gd name="T107" fmla="*/ 464 h 739"/>
              <a:gd name="T108" fmla="+- 0 1368 893"/>
              <a:gd name="T109" fmla="*/ T108 w 603"/>
              <a:gd name="T110" fmla="+- 0 511 348"/>
              <a:gd name="T111" fmla="*/ 511 h 739"/>
              <a:gd name="T112" fmla="+- 0 1280 893"/>
              <a:gd name="T113" fmla="*/ T112 w 603"/>
              <a:gd name="T114" fmla="+- 0 877 348"/>
              <a:gd name="T115" fmla="*/ 877 h 739"/>
              <a:gd name="T116" fmla="+- 0 1310 893"/>
              <a:gd name="T117" fmla="*/ T116 w 603"/>
              <a:gd name="T118" fmla="+- 0 920 348"/>
              <a:gd name="T119" fmla="*/ 920 h 739"/>
              <a:gd name="T120" fmla="+- 0 1376 893"/>
              <a:gd name="T121" fmla="*/ T120 w 603"/>
              <a:gd name="T122" fmla="+- 0 940 348"/>
              <a:gd name="T123" fmla="*/ 940 h 739"/>
              <a:gd name="T124" fmla="+- 0 1441 893"/>
              <a:gd name="T125" fmla="*/ T124 w 603"/>
              <a:gd name="T126" fmla="+- 0 932 348"/>
              <a:gd name="T127" fmla="*/ 932 h 739"/>
              <a:gd name="T128" fmla="+- 0 1482 893"/>
              <a:gd name="T129" fmla="*/ T128 w 603"/>
              <a:gd name="T130" fmla="+- 0 899 348"/>
              <a:gd name="T131" fmla="*/ 899 h 739"/>
              <a:gd name="T132" fmla="+- 0 1495 893"/>
              <a:gd name="T133" fmla="*/ T132 w 603"/>
              <a:gd name="T134" fmla="+- 0 861 348"/>
              <a:gd name="T135" fmla="*/ 861 h 739"/>
              <a:gd name="T136" fmla="+- 0 1399 893"/>
              <a:gd name="T137" fmla="*/ T136 w 603"/>
              <a:gd name="T138" fmla="+- 0 588 348"/>
              <a:gd name="T139" fmla="*/ 588 h 739"/>
              <a:gd name="T140" fmla="+- 0 1406 893"/>
              <a:gd name="T141" fmla="*/ T140 w 603"/>
              <a:gd name="T142" fmla="+- 0 512 348"/>
              <a:gd name="T143" fmla="*/ 512 h 739"/>
              <a:gd name="T144" fmla="+- 0 989 893"/>
              <a:gd name="T145" fmla="*/ T144 w 603"/>
              <a:gd name="T146" fmla="+- 0 589 348"/>
              <a:gd name="T147" fmla="*/ 589 h 739"/>
              <a:gd name="T148" fmla="+- 0 1013 893"/>
              <a:gd name="T149" fmla="*/ T148 w 603"/>
              <a:gd name="T150" fmla="+- 0 859 348"/>
              <a:gd name="T151" fmla="*/ 859 h 739"/>
              <a:gd name="T152" fmla="+- 0 1040 893"/>
              <a:gd name="T153" fmla="*/ T152 w 603"/>
              <a:gd name="T154" fmla="+- 0 588 348"/>
              <a:gd name="T155" fmla="*/ 588 h 739"/>
              <a:gd name="T156" fmla="+- 0 1109 893"/>
              <a:gd name="T157" fmla="*/ T156 w 603"/>
              <a:gd name="T158" fmla="+- 0 859 348"/>
              <a:gd name="T159" fmla="*/ 859 h 739"/>
              <a:gd name="T160" fmla="+- 0 1399 893"/>
              <a:gd name="T161" fmla="*/ T160 w 603"/>
              <a:gd name="T162" fmla="+- 0 588 348"/>
              <a:gd name="T163" fmla="*/ 588 h 739"/>
              <a:gd name="T164" fmla="+- 0 1495 893"/>
              <a:gd name="T165" fmla="*/ T164 w 603"/>
              <a:gd name="T166" fmla="+- 0 859 348"/>
              <a:gd name="T167" fmla="*/ 859 h 739"/>
              <a:gd name="T168" fmla="+- 0 1399 893"/>
              <a:gd name="T169" fmla="*/ T168 w 603"/>
              <a:gd name="T170" fmla="+- 0 588 348"/>
              <a:gd name="T171" fmla="*/ 588 h 739"/>
              <a:gd name="T172" fmla="+- 0 1495 893"/>
              <a:gd name="T173" fmla="*/ T172 w 603"/>
              <a:gd name="T174" fmla="+- 0 859 348"/>
              <a:gd name="T175" fmla="*/ 859 h 739"/>
              <a:gd name="T176" fmla="+- 0 1214 893"/>
              <a:gd name="T177" fmla="*/ T176 w 603"/>
              <a:gd name="T178" fmla="+- 0 464 348"/>
              <a:gd name="T179" fmla="*/ 464 h 739"/>
              <a:gd name="T180" fmla="+- 0 1214 893"/>
              <a:gd name="T181" fmla="*/ T180 w 603"/>
              <a:gd name="T182" fmla="+- 0 464 348"/>
              <a:gd name="T183" fmla="*/ 464 h 739"/>
              <a:gd name="T184" fmla="+- 0 1214 893"/>
              <a:gd name="T185" fmla="*/ T184 w 603"/>
              <a:gd name="T186" fmla="+- 0 462 348"/>
              <a:gd name="T187" fmla="*/ 462 h 739"/>
              <a:gd name="T188" fmla="+- 0 1416 893"/>
              <a:gd name="T189" fmla="*/ T188 w 603"/>
              <a:gd name="T190" fmla="+- 0 462 348"/>
              <a:gd name="T191" fmla="*/ 462 h 739"/>
              <a:gd name="T192" fmla="+- 0 1174 893"/>
              <a:gd name="T193" fmla="*/ T192 w 603"/>
              <a:gd name="T194" fmla="+- 0 458 348"/>
              <a:gd name="T195" fmla="*/ 458 h 739"/>
              <a:gd name="T196" fmla="+- 0 1213 893"/>
              <a:gd name="T197" fmla="*/ T196 w 603"/>
              <a:gd name="T198" fmla="+- 0 462 348"/>
              <a:gd name="T199" fmla="*/ 462 h 739"/>
              <a:gd name="T200" fmla="+- 0 1202 893"/>
              <a:gd name="T201" fmla="*/ T200 w 603"/>
              <a:gd name="T202" fmla="+- 0 348 348"/>
              <a:gd name="T203" fmla="*/ 348 h 739"/>
              <a:gd name="T204" fmla="+- 0 1214 893"/>
              <a:gd name="T205" fmla="*/ T204 w 603"/>
              <a:gd name="T206" fmla="+- 0 462 348"/>
              <a:gd name="T207" fmla="*/ 462 h 73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  <a:cxn ang="0">
                <a:pos x="T153" y="T155"/>
              </a:cxn>
              <a:cxn ang="0">
                <a:pos x="T157" y="T159"/>
              </a:cxn>
              <a:cxn ang="0">
                <a:pos x="T161" y="T163"/>
              </a:cxn>
              <a:cxn ang="0">
                <a:pos x="T165" y="T167"/>
              </a:cxn>
              <a:cxn ang="0">
                <a:pos x="T169" y="T171"/>
              </a:cxn>
              <a:cxn ang="0">
                <a:pos x="T173" y="T175"/>
              </a:cxn>
              <a:cxn ang="0">
                <a:pos x="T177" y="T179"/>
              </a:cxn>
              <a:cxn ang="0">
                <a:pos x="T181" y="T183"/>
              </a:cxn>
              <a:cxn ang="0">
                <a:pos x="T185" y="T187"/>
              </a:cxn>
              <a:cxn ang="0">
                <a:pos x="T189" y="T191"/>
              </a:cxn>
              <a:cxn ang="0">
                <a:pos x="T193" y="T195"/>
              </a:cxn>
              <a:cxn ang="0">
                <a:pos x="T197" y="T199"/>
              </a:cxn>
              <a:cxn ang="0">
                <a:pos x="T201" y="T203"/>
              </a:cxn>
              <a:cxn ang="0">
                <a:pos x="T205" y="T207"/>
              </a:cxn>
            </a:cxnLst>
            <a:rect l="0" t="0" r="r" b="b"/>
            <a:pathLst>
              <a:path w="603" h="739">
                <a:moveTo>
                  <a:pt x="322" y="164"/>
                </a:moveTo>
                <a:lnTo>
                  <a:pt x="280" y="164"/>
                </a:lnTo>
                <a:lnTo>
                  <a:pt x="280" y="174"/>
                </a:lnTo>
                <a:lnTo>
                  <a:pt x="280" y="178"/>
                </a:lnTo>
                <a:lnTo>
                  <a:pt x="279" y="181"/>
                </a:lnTo>
                <a:lnTo>
                  <a:pt x="278" y="182"/>
                </a:lnTo>
                <a:lnTo>
                  <a:pt x="268" y="199"/>
                </a:lnTo>
                <a:lnTo>
                  <a:pt x="265" y="219"/>
                </a:lnTo>
                <a:lnTo>
                  <a:pt x="267" y="238"/>
                </a:lnTo>
                <a:lnTo>
                  <a:pt x="276" y="256"/>
                </a:lnTo>
                <a:lnTo>
                  <a:pt x="277" y="257"/>
                </a:lnTo>
                <a:lnTo>
                  <a:pt x="278" y="260"/>
                </a:lnTo>
                <a:lnTo>
                  <a:pt x="272" y="634"/>
                </a:lnTo>
                <a:lnTo>
                  <a:pt x="272" y="658"/>
                </a:lnTo>
                <a:lnTo>
                  <a:pt x="268" y="659"/>
                </a:lnTo>
                <a:lnTo>
                  <a:pt x="255" y="661"/>
                </a:lnTo>
                <a:lnTo>
                  <a:pt x="243" y="663"/>
                </a:lnTo>
                <a:lnTo>
                  <a:pt x="232" y="666"/>
                </a:lnTo>
                <a:lnTo>
                  <a:pt x="218" y="669"/>
                </a:lnTo>
                <a:lnTo>
                  <a:pt x="206" y="675"/>
                </a:lnTo>
                <a:lnTo>
                  <a:pt x="193" y="682"/>
                </a:lnTo>
                <a:lnTo>
                  <a:pt x="181" y="691"/>
                </a:lnTo>
                <a:lnTo>
                  <a:pt x="174" y="698"/>
                </a:lnTo>
                <a:lnTo>
                  <a:pt x="168" y="706"/>
                </a:lnTo>
                <a:lnTo>
                  <a:pt x="163" y="715"/>
                </a:lnTo>
                <a:lnTo>
                  <a:pt x="158" y="726"/>
                </a:lnTo>
                <a:lnTo>
                  <a:pt x="157" y="730"/>
                </a:lnTo>
                <a:lnTo>
                  <a:pt x="157" y="734"/>
                </a:lnTo>
                <a:lnTo>
                  <a:pt x="156" y="738"/>
                </a:lnTo>
                <a:lnTo>
                  <a:pt x="445" y="738"/>
                </a:lnTo>
                <a:lnTo>
                  <a:pt x="445" y="730"/>
                </a:lnTo>
                <a:lnTo>
                  <a:pt x="443" y="723"/>
                </a:lnTo>
                <a:lnTo>
                  <a:pt x="439" y="716"/>
                </a:lnTo>
                <a:lnTo>
                  <a:pt x="434" y="706"/>
                </a:lnTo>
                <a:lnTo>
                  <a:pt x="427" y="697"/>
                </a:lnTo>
                <a:lnTo>
                  <a:pt x="419" y="690"/>
                </a:lnTo>
                <a:lnTo>
                  <a:pt x="411" y="684"/>
                </a:lnTo>
                <a:lnTo>
                  <a:pt x="395" y="675"/>
                </a:lnTo>
                <a:lnTo>
                  <a:pt x="379" y="668"/>
                </a:lnTo>
                <a:lnTo>
                  <a:pt x="362" y="663"/>
                </a:lnTo>
                <a:lnTo>
                  <a:pt x="345" y="660"/>
                </a:lnTo>
                <a:lnTo>
                  <a:pt x="340" y="660"/>
                </a:lnTo>
                <a:lnTo>
                  <a:pt x="331" y="658"/>
                </a:lnTo>
                <a:lnTo>
                  <a:pt x="330" y="646"/>
                </a:lnTo>
                <a:lnTo>
                  <a:pt x="326" y="391"/>
                </a:lnTo>
                <a:lnTo>
                  <a:pt x="323" y="260"/>
                </a:lnTo>
                <a:lnTo>
                  <a:pt x="324" y="257"/>
                </a:lnTo>
                <a:lnTo>
                  <a:pt x="325" y="256"/>
                </a:lnTo>
                <a:lnTo>
                  <a:pt x="334" y="238"/>
                </a:lnTo>
                <a:lnTo>
                  <a:pt x="337" y="218"/>
                </a:lnTo>
                <a:lnTo>
                  <a:pt x="334" y="199"/>
                </a:lnTo>
                <a:lnTo>
                  <a:pt x="324" y="182"/>
                </a:lnTo>
                <a:lnTo>
                  <a:pt x="322" y="180"/>
                </a:lnTo>
                <a:lnTo>
                  <a:pt x="322" y="178"/>
                </a:lnTo>
                <a:lnTo>
                  <a:pt x="322" y="164"/>
                </a:lnTo>
                <a:close/>
                <a:moveTo>
                  <a:pt x="109" y="115"/>
                </a:moveTo>
                <a:lnTo>
                  <a:pt x="74" y="115"/>
                </a:lnTo>
                <a:lnTo>
                  <a:pt x="66" y="125"/>
                </a:lnTo>
                <a:lnTo>
                  <a:pt x="66" y="152"/>
                </a:lnTo>
                <a:lnTo>
                  <a:pt x="74" y="163"/>
                </a:lnTo>
                <a:lnTo>
                  <a:pt x="86" y="163"/>
                </a:lnTo>
                <a:lnTo>
                  <a:pt x="87" y="163"/>
                </a:lnTo>
                <a:lnTo>
                  <a:pt x="89" y="163"/>
                </a:lnTo>
                <a:lnTo>
                  <a:pt x="87" y="169"/>
                </a:lnTo>
                <a:lnTo>
                  <a:pt x="22" y="422"/>
                </a:lnTo>
                <a:lnTo>
                  <a:pt x="0" y="510"/>
                </a:lnTo>
                <a:lnTo>
                  <a:pt x="0" y="515"/>
                </a:lnTo>
                <a:lnTo>
                  <a:pt x="0" y="519"/>
                </a:lnTo>
                <a:lnTo>
                  <a:pt x="2" y="529"/>
                </a:lnTo>
                <a:lnTo>
                  <a:pt x="6" y="540"/>
                </a:lnTo>
                <a:lnTo>
                  <a:pt x="11" y="548"/>
                </a:lnTo>
                <a:lnTo>
                  <a:pt x="16" y="557"/>
                </a:lnTo>
                <a:lnTo>
                  <a:pt x="25" y="566"/>
                </a:lnTo>
                <a:lnTo>
                  <a:pt x="35" y="574"/>
                </a:lnTo>
                <a:lnTo>
                  <a:pt x="45" y="580"/>
                </a:lnTo>
                <a:lnTo>
                  <a:pt x="56" y="584"/>
                </a:lnTo>
                <a:lnTo>
                  <a:pt x="78" y="590"/>
                </a:lnTo>
                <a:lnTo>
                  <a:pt x="100" y="593"/>
                </a:lnTo>
                <a:lnTo>
                  <a:pt x="122" y="592"/>
                </a:lnTo>
                <a:lnTo>
                  <a:pt x="145" y="589"/>
                </a:lnTo>
                <a:lnTo>
                  <a:pt x="156" y="586"/>
                </a:lnTo>
                <a:lnTo>
                  <a:pt x="167" y="582"/>
                </a:lnTo>
                <a:lnTo>
                  <a:pt x="177" y="576"/>
                </a:lnTo>
                <a:lnTo>
                  <a:pt x="188" y="569"/>
                </a:lnTo>
                <a:lnTo>
                  <a:pt x="197" y="560"/>
                </a:lnTo>
                <a:lnTo>
                  <a:pt x="204" y="550"/>
                </a:lnTo>
                <a:lnTo>
                  <a:pt x="210" y="538"/>
                </a:lnTo>
                <a:lnTo>
                  <a:pt x="215" y="524"/>
                </a:lnTo>
                <a:lnTo>
                  <a:pt x="216" y="517"/>
                </a:lnTo>
                <a:lnTo>
                  <a:pt x="216" y="511"/>
                </a:lnTo>
                <a:lnTo>
                  <a:pt x="26" y="511"/>
                </a:lnTo>
                <a:lnTo>
                  <a:pt x="95" y="240"/>
                </a:lnTo>
                <a:lnTo>
                  <a:pt x="147" y="240"/>
                </a:lnTo>
                <a:lnTo>
                  <a:pt x="128" y="168"/>
                </a:lnTo>
                <a:lnTo>
                  <a:pt x="127" y="164"/>
                </a:lnTo>
                <a:lnTo>
                  <a:pt x="322" y="164"/>
                </a:lnTo>
                <a:lnTo>
                  <a:pt x="322" y="163"/>
                </a:lnTo>
                <a:lnTo>
                  <a:pt x="514" y="163"/>
                </a:lnTo>
                <a:lnTo>
                  <a:pt x="516" y="163"/>
                </a:lnTo>
                <a:lnTo>
                  <a:pt x="518" y="163"/>
                </a:lnTo>
                <a:lnTo>
                  <a:pt x="521" y="163"/>
                </a:lnTo>
                <a:lnTo>
                  <a:pt x="529" y="158"/>
                </a:lnTo>
                <a:lnTo>
                  <a:pt x="534" y="149"/>
                </a:lnTo>
                <a:lnTo>
                  <a:pt x="536" y="138"/>
                </a:lnTo>
                <a:lnTo>
                  <a:pt x="533" y="126"/>
                </a:lnTo>
                <a:lnTo>
                  <a:pt x="529" y="117"/>
                </a:lnTo>
                <a:lnTo>
                  <a:pt x="527" y="116"/>
                </a:lnTo>
                <a:lnTo>
                  <a:pt x="321" y="116"/>
                </a:lnTo>
                <a:lnTo>
                  <a:pt x="320" y="115"/>
                </a:lnTo>
                <a:lnTo>
                  <a:pt x="109" y="115"/>
                </a:lnTo>
                <a:close/>
                <a:moveTo>
                  <a:pt x="514" y="163"/>
                </a:moveTo>
                <a:lnTo>
                  <a:pt x="475" y="163"/>
                </a:lnTo>
                <a:lnTo>
                  <a:pt x="473" y="169"/>
                </a:lnTo>
                <a:lnTo>
                  <a:pt x="386" y="510"/>
                </a:lnTo>
                <a:lnTo>
                  <a:pt x="386" y="515"/>
                </a:lnTo>
                <a:lnTo>
                  <a:pt x="387" y="529"/>
                </a:lnTo>
                <a:lnTo>
                  <a:pt x="391" y="540"/>
                </a:lnTo>
                <a:lnTo>
                  <a:pt x="397" y="549"/>
                </a:lnTo>
                <a:lnTo>
                  <a:pt x="406" y="562"/>
                </a:lnTo>
                <a:lnTo>
                  <a:pt x="417" y="572"/>
                </a:lnTo>
                <a:lnTo>
                  <a:pt x="429" y="579"/>
                </a:lnTo>
                <a:lnTo>
                  <a:pt x="442" y="584"/>
                </a:lnTo>
                <a:lnTo>
                  <a:pt x="462" y="590"/>
                </a:lnTo>
                <a:lnTo>
                  <a:pt x="483" y="592"/>
                </a:lnTo>
                <a:lnTo>
                  <a:pt x="504" y="592"/>
                </a:lnTo>
                <a:lnTo>
                  <a:pt x="526" y="590"/>
                </a:lnTo>
                <a:lnTo>
                  <a:pt x="537" y="587"/>
                </a:lnTo>
                <a:lnTo>
                  <a:pt x="548" y="584"/>
                </a:lnTo>
                <a:lnTo>
                  <a:pt x="559" y="578"/>
                </a:lnTo>
                <a:lnTo>
                  <a:pt x="570" y="572"/>
                </a:lnTo>
                <a:lnTo>
                  <a:pt x="580" y="562"/>
                </a:lnTo>
                <a:lnTo>
                  <a:pt x="589" y="551"/>
                </a:lnTo>
                <a:lnTo>
                  <a:pt x="596" y="537"/>
                </a:lnTo>
                <a:lnTo>
                  <a:pt x="601" y="521"/>
                </a:lnTo>
                <a:lnTo>
                  <a:pt x="602" y="516"/>
                </a:lnTo>
                <a:lnTo>
                  <a:pt x="602" y="513"/>
                </a:lnTo>
                <a:lnTo>
                  <a:pt x="602" y="511"/>
                </a:lnTo>
                <a:lnTo>
                  <a:pt x="412" y="511"/>
                </a:lnTo>
                <a:lnTo>
                  <a:pt x="481" y="240"/>
                </a:lnTo>
                <a:lnTo>
                  <a:pt x="506" y="240"/>
                </a:lnTo>
                <a:lnTo>
                  <a:pt x="507" y="240"/>
                </a:lnTo>
                <a:lnTo>
                  <a:pt x="532" y="240"/>
                </a:lnTo>
                <a:lnTo>
                  <a:pt x="515" y="172"/>
                </a:lnTo>
                <a:lnTo>
                  <a:pt x="513" y="164"/>
                </a:lnTo>
                <a:lnTo>
                  <a:pt x="514" y="163"/>
                </a:lnTo>
                <a:close/>
                <a:moveTo>
                  <a:pt x="147" y="240"/>
                </a:moveTo>
                <a:lnTo>
                  <a:pt x="95" y="240"/>
                </a:lnTo>
                <a:lnTo>
                  <a:pt x="96" y="241"/>
                </a:lnTo>
                <a:lnTo>
                  <a:pt x="96" y="511"/>
                </a:lnTo>
                <a:lnTo>
                  <a:pt x="216" y="511"/>
                </a:lnTo>
                <a:lnTo>
                  <a:pt x="120" y="511"/>
                </a:lnTo>
                <a:lnTo>
                  <a:pt x="120" y="241"/>
                </a:lnTo>
                <a:lnTo>
                  <a:pt x="121" y="241"/>
                </a:lnTo>
                <a:lnTo>
                  <a:pt x="147" y="241"/>
                </a:lnTo>
                <a:lnTo>
                  <a:pt x="147" y="240"/>
                </a:lnTo>
                <a:close/>
                <a:moveTo>
                  <a:pt x="147" y="241"/>
                </a:moveTo>
                <a:lnTo>
                  <a:pt x="121" y="241"/>
                </a:lnTo>
                <a:lnTo>
                  <a:pt x="189" y="511"/>
                </a:lnTo>
                <a:lnTo>
                  <a:pt x="216" y="511"/>
                </a:lnTo>
                <a:lnTo>
                  <a:pt x="216" y="510"/>
                </a:lnTo>
                <a:lnTo>
                  <a:pt x="193" y="420"/>
                </a:lnTo>
                <a:lnTo>
                  <a:pt x="147" y="241"/>
                </a:lnTo>
                <a:close/>
                <a:moveTo>
                  <a:pt x="506" y="240"/>
                </a:moveTo>
                <a:lnTo>
                  <a:pt x="481" y="240"/>
                </a:lnTo>
                <a:lnTo>
                  <a:pt x="481" y="511"/>
                </a:lnTo>
                <a:lnTo>
                  <a:pt x="602" y="511"/>
                </a:lnTo>
                <a:lnTo>
                  <a:pt x="506" y="511"/>
                </a:lnTo>
                <a:lnTo>
                  <a:pt x="506" y="240"/>
                </a:lnTo>
                <a:close/>
                <a:moveTo>
                  <a:pt x="532" y="240"/>
                </a:moveTo>
                <a:lnTo>
                  <a:pt x="507" y="240"/>
                </a:lnTo>
                <a:lnTo>
                  <a:pt x="575" y="511"/>
                </a:lnTo>
                <a:lnTo>
                  <a:pt x="602" y="511"/>
                </a:lnTo>
                <a:lnTo>
                  <a:pt x="580" y="423"/>
                </a:lnTo>
                <a:lnTo>
                  <a:pt x="532" y="240"/>
                </a:lnTo>
                <a:close/>
                <a:moveTo>
                  <a:pt x="320" y="114"/>
                </a:moveTo>
                <a:lnTo>
                  <a:pt x="321" y="116"/>
                </a:lnTo>
                <a:lnTo>
                  <a:pt x="321" y="114"/>
                </a:lnTo>
                <a:lnTo>
                  <a:pt x="320" y="114"/>
                </a:lnTo>
                <a:close/>
                <a:moveTo>
                  <a:pt x="321" y="114"/>
                </a:moveTo>
                <a:lnTo>
                  <a:pt x="321" y="116"/>
                </a:lnTo>
                <a:lnTo>
                  <a:pt x="527" y="116"/>
                </a:lnTo>
                <a:lnTo>
                  <a:pt x="523" y="115"/>
                </a:lnTo>
                <a:lnTo>
                  <a:pt x="421" y="115"/>
                </a:lnTo>
                <a:lnTo>
                  <a:pt x="321" y="114"/>
                </a:lnTo>
                <a:close/>
                <a:moveTo>
                  <a:pt x="523" y="114"/>
                </a:moveTo>
                <a:lnTo>
                  <a:pt x="421" y="115"/>
                </a:lnTo>
                <a:lnTo>
                  <a:pt x="523" y="115"/>
                </a:lnTo>
                <a:lnTo>
                  <a:pt x="523" y="114"/>
                </a:lnTo>
                <a:close/>
                <a:moveTo>
                  <a:pt x="309" y="0"/>
                </a:moveTo>
                <a:lnTo>
                  <a:pt x="289" y="3"/>
                </a:lnTo>
                <a:lnTo>
                  <a:pt x="283" y="13"/>
                </a:lnTo>
                <a:lnTo>
                  <a:pt x="281" y="110"/>
                </a:lnTo>
                <a:lnTo>
                  <a:pt x="281" y="112"/>
                </a:lnTo>
                <a:lnTo>
                  <a:pt x="281" y="115"/>
                </a:lnTo>
                <a:lnTo>
                  <a:pt x="320" y="115"/>
                </a:lnTo>
                <a:lnTo>
                  <a:pt x="320" y="114"/>
                </a:lnTo>
                <a:lnTo>
                  <a:pt x="321" y="114"/>
                </a:lnTo>
                <a:lnTo>
                  <a:pt x="319" y="45"/>
                </a:lnTo>
                <a:lnTo>
                  <a:pt x="318" y="10"/>
                </a:lnTo>
                <a:lnTo>
                  <a:pt x="309" y="0"/>
                </a:lnTo>
                <a:close/>
                <a:moveTo>
                  <a:pt x="321" y="114"/>
                </a:moveTo>
                <a:lnTo>
                  <a:pt x="320" y="114"/>
                </a:lnTo>
                <a:lnTo>
                  <a:pt x="321" y="114"/>
                </a:lnTo>
                <a:close/>
              </a:path>
            </a:pathLst>
          </a:custGeom>
          <a:solidFill>
            <a:srgbClr val="BF1F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4" name="image3.png">
            <a:extLst>
              <a:ext uri="{FF2B5EF4-FFF2-40B4-BE49-F238E27FC236}">
                <a16:creationId xmlns:a16="http://schemas.microsoft.com/office/drawing/2014/main" id="{9AC554D5-0F84-E2B7-1B9A-30A2353CC1F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3429000"/>
            <a:ext cx="507048" cy="663128"/>
          </a:xfrm>
          <a:prstGeom prst="rect">
            <a:avLst/>
          </a:prstGeom>
        </p:spPr>
      </p:pic>
      <p:pic>
        <p:nvPicPr>
          <p:cNvPr id="25" name="image4.png">
            <a:extLst>
              <a:ext uri="{FF2B5EF4-FFF2-40B4-BE49-F238E27FC236}">
                <a16:creationId xmlns:a16="http://schemas.microsoft.com/office/drawing/2014/main" id="{058D6833-4A5C-3181-9325-5D6FFB5A258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63067" y="1734223"/>
            <a:ext cx="664528" cy="677152"/>
          </a:xfrm>
          <a:prstGeom prst="rect">
            <a:avLst/>
          </a:prstGeom>
        </p:spPr>
      </p:pic>
      <p:grpSp>
        <p:nvGrpSpPr>
          <p:cNvPr id="26" name="Group 10">
            <a:extLst>
              <a:ext uri="{FF2B5EF4-FFF2-40B4-BE49-F238E27FC236}">
                <a16:creationId xmlns:a16="http://schemas.microsoft.com/office/drawing/2014/main" id="{009F7BC3-8D99-7EB6-D266-B7B8C1602558}"/>
              </a:ext>
            </a:extLst>
          </p:cNvPr>
          <p:cNvGrpSpPr>
            <a:grpSpLocks/>
          </p:cNvGrpSpPr>
          <p:nvPr/>
        </p:nvGrpSpPr>
        <p:grpSpPr bwMode="auto">
          <a:xfrm>
            <a:off x="6678612" y="2945221"/>
            <a:ext cx="941940" cy="854486"/>
            <a:chOff x="811" y="101"/>
            <a:chExt cx="765" cy="749"/>
          </a:xfrm>
        </p:grpSpPr>
        <p:sp>
          <p:nvSpPr>
            <p:cNvPr id="27" name="AutoShape 11">
              <a:extLst>
                <a:ext uri="{FF2B5EF4-FFF2-40B4-BE49-F238E27FC236}">
                  <a16:creationId xmlns:a16="http://schemas.microsoft.com/office/drawing/2014/main" id="{7E0EA2F9-1D6F-9790-C3C0-BF918383E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" y="100"/>
              <a:ext cx="453" cy="449"/>
            </a:xfrm>
            <a:custGeom>
              <a:avLst/>
              <a:gdLst>
                <a:gd name="T0" fmla="+- 0 961 811"/>
                <a:gd name="T1" fmla="*/ T0 w 453"/>
                <a:gd name="T2" fmla="+- 0 488 101"/>
                <a:gd name="T3" fmla="*/ 488 h 449"/>
                <a:gd name="T4" fmla="+- 0 987 811"/>
                <a:gd name="T5" fmla="*/ T4 w 453"/>
                <a:gd name="T6" fmla="+- 0 501 101"/>
                <a:gd name="T7" fmla="*/ 501 h 449"/>
                <a:gd name="T8" fmla="+- 0 993 811"/>
                <a:gd name="T9" fmla="*/ T8 w 453"/>
                <a:gd name="T10" fmla="+- 0 541 101"/>
                <a:gd name="T11" fmla="*/ 541 h 449"/>
                <a:gd name="T12" fmla="+- 0 1035 811"/>
                <a:gd name="T13" fmla="*/ T12 w 453"/>
                <a:gd name="T14" fmla="+- 0 549 101"/>
                <a:gd name="T15" fmla="*/ 549 h 449"/>
                <a:gd name="T16" fmla="+- 0 1079 811"/>
                <a:gd name="T17" fmla="*/ T16 w 453"/>
                <a:gd name="T18" fmla="+- 0 542 101"/>
                <a:gd name="T19" fmla="*/ 542 h 449"/>
                <a:gd name="T20" fmla="+- 0 1084 811"/>
                <a:gd name="T21" fmla="*/ T20 w 453"/>
                <a:gd name="T22" fmla="+- 0 502 101"/>
                <a:gd name="T23" fmla="*/ 502 h 449"/>
                <a:gd name="T24" fmla="+- 0 1100 811"/>
                <a:gd name="T25" fmla="*/ T24 w 453"/>
                <a:gd name="T26" fmla="+- 0 494 101"/>
                <a:gd name="T27" fmla="*/ 494 h 449"/>
                <a:gd name="T28" fmla="+- 0 1197 811"/>
                <a:gd name="T29" fmla="*/ T28 w 453"/>
                <a:gd name="T30" fmla="+- 0 484 101"/>
                <a:gd name="T31" fmla="*/ 484 h 449"/>
                <a:gd name="T32" fmla="+- 0 901 811"/>
                <a:gd name="T33" fmla="*/ T32 w 453"/>
                <a:gd name="T34" fmla="+- 0 143 101"/>
                <a:gd name="T35" fmla="*/ 143 h 449"/>
                <a:gd name="T36" fmla="+- 0 851 811"/>
                <a:gd name="T37" fmla="*/ T36 w 453"/>
                <a:gd name="T38" fmla="+- 0 193 101"/>
                <a:gd name="T39" fmla="*/ 193 h 449"/>
                <a:gd name="T40" fmla="+- 0 869 811"/>
                <a:gd name="T41" fmla="*/ T40 w 453"/>
                <a:gd name="T42" fmla="+- 0 225 101"/>
                <a:gd name="T43" fmla="*/ 225 h 449"/>
                <a:gd name="T44" fmla="+- 0 870 811"/>
                <a:gd name="T45" fmla="*/ T44 w 453"/>
                <a:gd name="T46" fmla="+- 0 251 101"/>
                <a:gd name="T47" fmla="*/ 251 h 449"/>
                <a:gd name="T48" fmla="+- 0 857 811"/>
                <a:gd name="T49" fmla="*/ T48 w 453"/>
                <a:gd name="T50" fmla="+- 0 278 101"/>
                <a:gd name="T51" fmla="*/ 278 h 449"/>
                <a:gd name="T52" fmla="+- 0 818 811"/>
                <a:gd name="T53" fmla="*/ T52 w 453"/>
                <a:gd name="T54" fmla="+- 0 283 101"/>
                <a:gd name="T55" fmla="*/ 283 h 449"/>
                <a:gd name="T56" fmla="+- 0 811 811"/>
                <a:gd name="T57" fmla="*/ T56 w 453"/>
                <a:gd name="T58" fmla="+- 0 361 101"/>
                <a:gd name="T59" fmla="*/ 361 h 449"/>
                <a:gd name="T60" fmla="+- 0 847 811"/>
                <a:gd name="T61" fmla="*/ T60 w 453"/>
                <a:gd name="T62" fmla="+- 0 373 101"/>
                <a:gd name="T63" fmla="*/ 373 h 449"/>
                <a:gd name="T64" fmla="+- 0 866 811"/>
                <a:gd name="T65" fmla="*/ T64 w 453"/>
                <a:gd name="T66" fmla="+- 0 389 101"/>
                <a:gd name="T67" fmla="*/ 389 h 449"/>
                <a:gd name="T68" fmla="+- 0 877 811"/>
                <a:gd name="T69" fmla="*/ T68 w 453"/>
                <a:gd name="T70" fmla="+- 0 415 101"/>
                <a:gd name="T71" fmla="*/ 415 h 449"/>
                <a:gd name="T72" fmla="+- 0 851 811"/>
                <a:gd name="T73" fmla="*/ T72 w 453"/>
                <a:gd name="T74" fmla="+- 0 448 101"/>
                <a:gd name="T75" fmla="*/ 448 h 449"/>
                <a:gd name="T76" fmla="+- 0 876 811"/>
                <a:gd name="T77" fmla="*/ T76 w 453"/>
                <a:gd name="T78" fmla="+- 0 483 101"/>
                <a:gd name="T79" fmla="*/ 483 h 449"/>
                <a:gd name="T80" fmla="+- 0 911 811"/>
                <a:gd name="T81" fmla="*/ T80 w 453"/>
                <a:gd name="T82" fmla="+- 0 508 101"/>
                <a:gd name="T83" fmla="*/ 508 h 449"/>
                <a:gd name="T84" fmla="+- 0 944 811"/>
                <a:gd name="T85" fmla="*/ T84 w 453"/>
                <a:gd name="T86" fmla="+- 0 483 101"/>
                <a:gd name="T87" fmla="*/ 483 h 449"/>
                <a:gd name="T88" fmla="+- 0 1206 811"/>
                <a:gd name="T89" fmla="*/ T88 w 453"/>
                <a:gd name="T90" fmla="+- 0 475 101"/>
                <a:gd name="T91" fmla="*/ 475 h 449"/>
                <a:gd name="T92" fmla="+- 0 1211 811"/>
                <a:gd name="T93" fmla="*/ T92 w 453"/>
                <a:gd name="T94" fmla="+- 0 432 101"/>
                <a:gd name="T95" fmla="*/ 432 h 449"/>
                <a:gd name="T96" fmla="+- 0 1199 811"/>
                <a:gd name="T97" fmla="*/ T96 w 453"/>
                <a:gd name="T98" fmla="+- 0 415 101"/>
                <a:gd name="T99" fmla="*/ 415 h 449"/>
                <a:gd name="T100" fmla="+- 0 1035 811"/>
                <a:gd name="T101" fmla="*/ T100 w 453"/>
                <a:gd name="T102" fmla="+- 0 404 101"/>
                <a:gd name="T103" fmla="*/ 404 h 449"/>
                <a:gd name="T104" fmla="+- 0 963 811"/>
                <a:gd name="T105" fmla="*/ T104 w 453"/>
                <a:gd name="T106" fmla="+- 0 353 101"/>
                <a:gd name="T107" fmla="*/ 353 h 449"/>
                <a:gd name="T108" fmla="+- 0 981 811"/>
                <a:gd name="T109" fmla="*/ T108 w 453"/>
                <a:gd name="T110" fmla="+- 0 265 101"/>
                <a:gd name="T111" fmla="*/ 265 h 449"/>
                <a:gd name="T112" fmla="+- 0 1203 811"/>
                <a:gd name="T113" fmla="*/ T112 w 453"/>
                <a:gd name="T114" fmla="+- 0 243 101"/>
                <a:gd name="T115" fmla="*/ 243 h 449"/>
                <a:gd name="T116" fmla="+- 0 1206 811"/>
                <a:gd name="T117" fmla="*/ T116 w 453"/>
                <a:gd name="T118" fmla="+- 0 224 101"/>
                <a:gd name="T119" fmla="*/ 224 h 449"/>
                <a:gd name="T120" fmla="+- 0 1219 811"/>
                <a:gd name="T121" fmla="*/ T120 w 453"/>
                <a:gd name="T122" fmla="+- 0 204 101"/>
                <a:gd name="T123" fmla="*/ 204 h 449"/>
                <a:gd name="T124" fmla="+- 0 1218 811"/>
                <a:gd name="T125" fmla="*/ T124 w 453"/>
                <a:gd name="T126" fmla="+- 0 188 101"/>
                <a:gd name="T127" fmla="*/ 188 h 449"/>
                <a:gd name="T128" fmla="+- 0 1197 811"/>
                <a:gd name="T129" fmla="*/ T128 w 453"/>
                <a:gd name="T130" fmla="+- 0 167 101"/>
                <a:gd name="T131" fmla="*/ 167 h 449"/>
                <a:gd name="T132" fmla="+- 0 934 811"/>
                <a:gd name="T133" fmla="*/ T132 w 453"/>
                <a:gd name="T134" fmla="+- 0 159 101"/>
                <a:gd name="T135" fmla="*/ 159 h 449"/>
                <a:gd name="T136" fmla="+- 0 1127 811"/>
                <a:gd name="T137" fmla="*/ T136 w 453"/>
                <a:gd name="T138" fmla="+- 0 484 101"/>
                <a:gd name="T139" fmla="*/ 484 h 449"/>
                <a:gd name="T140" fmla="+- 0 1145 811"/>
                <a:gd name="T141" fmla="*/ T140 w 453"/>
                <a:gd name="T142" fmla="+- 0 496 101"/>
                <a:gd name="T143" fmla="*/ 496 h 449"/>
                <a:gd name="T144" fmla="+- 0 1189 811"/>
                <a:gd name="T145" fmla="*/ T144 w 453"/>
                <a:gd name="T146" fmla="+- 0 491 101"/>
                <a:gd name="T147" fmla="*/ 491 h 449"/>
                <a:gd name="T148" fmla="+- 0 1038 811"/>
                <a:gd name="T149" fmla="*/ T148 w 453"/>
                <a:gd name="T150" fmla="+- 0 243 101"/>
                <a:gd name="T151" fmla="*/ 243 h 449"/>
                <a:gd name="T152" fmla="+- 0 1113 811"/>
                <a:gd name="T153" fmla="*/ T152 w 453"/>
                <a:gd name="T154" fmla="+- 0 293 101"/>
                <a:gd name="T155" fmla="*/ 293 h 449"/>
                <a:gd name="T156" fmla="+- 0 1094 811"/>
                <a:gd name="T157" fmla="*/ T156 w 453"/>
                <a:gd name="T158" fmla="+- 0 381 101"/>
                <a:gd name="T159" fmla="*/ 381 h 449"/>
                <a:gd name="T160" fmla="+- 0 1202 811"/>
                <a:gd name="T161" fmla="*/ T160 w 453"/>
                <a:gd name="T162" fmla="+- 0 404 101"/>
                <a:gd name="T163" fmla="*/ 404 h 449"/>
                <a:gd name="T164" fmla="+- 0 1215 811"/>
                <a:gd name="T165" fmla="*/ T164 w 453"/>
                <a:gd name="T166" fmla="+- 0 373 101"/>
                <a:gd name="T167" fmla="*/ 373 h 449"/>
                <a:gd name="T168" fmla="+- 0 1237 811"/>
                <a:gd name="T169" fmla="*/ T168 w 453"/>
                <a:gd name="T170" fmla="+- 0 369 101"/>
                <a:gd name="T171" fmla="*/ 369 h 449"/>
                <a:gd name="T172" fmla="+- 0 1263 811"/>
                <a:gd name="T173" fmla="*/ T172 w 453"/>
                <a:gd name="T174" fmla="+- 0 348 101"/>
                <a:gd name="T175" fmla="*/ 348 h 449"/>
                <a:gd name="T176" fmla="+- 0 1263 811"/>
                <a:gd name="T177" fmla="*/ T176 w 453"/>
                <a:gd name="T178" fmla="+- 0 289 101"/>
                <a:gd name="T179" fmla="*/ 289 h 449"/>
                <a:gd name="T180" fmla="+- 0 1228 811"/>
                <a:gd name="T181" fmla="*/ T180 w 453"/>
                <a:gd name="T182" fmla="+- 0 278 101"/>
                <a:gd name="T183" fmla="*/ 278 h 449"/>
                <a:gd name="T184" fmla="+- 0 1210 811"/>
                <a:gd name="T185" fmla="*/ T184 w 453"/>
                <a:gd name="T186" fmla="+- 0 260 101"/>
                <a:gd name="T187" fmla="*/ 260 h 449"/>
                <a:gd name="T188" fmla="+- 0 1038 811"/>
                <a:gd name="T189" fmla="*/ T188 w 453"/>
                <a:gd name="T190" fmla="+- 0 101 101"/>
                <a:gd name="T191" fmla="*/ 101 h 449"/>
                <a:gd name="T192" fmla="+- 0 992 811"/>
                <a:gd name="T193" fmla="*/ T192 w 453"/>
                <a:gd name="T194" fmla="+- 0 128 101"/>
                <a:gd name="T195" fmla="*/ 128 h 449"/>
                <a:gd name="T196" fmla="+- 0 988 811"/>
                <a:gd name="T197" fmla="*/ T196 w 453"/>
                <a:gd name="T198" fmla="+- 0 147 101"/>
                <a:gd name="T199" fmla="*/ 147 h 449"/>
                <a:gd name="T200" fmla="+- 0 957 811"/>
                <a:gd name="T201" fmla="*/ T200 w 453"/>
                <a:gd name="T202" fmla="+- 0 160 101"/>
                <a:gd name="T203" fmla="*/ 160 h 449"/>
                <a:gd name="T204" fmla="+- 0 1196 811"/>
                <a:gd name="T205" fmla="*/ T204 w 453"/>
                <a:gd name="T206" fmla="+- 0 166 101"/>
                <a:gd name="T207" fmla="*/ 166 h 449"/>
                <a:gd name="T208" fmla="+- 0 1115 811"/>
                <a:gd name="T209" fmla="*/ T208 w 453"/>
                <a:gd name="T210" fmla="+- 0 158 101"/>
                <a:gd name="T211" fmla="*/ 158 h 449"/>
                <a:gd name="T212" fmla="+- 0 1085 811"/>
                <a:gd name="T213" fmla="*/ T212 w 453"/>
                <a:gd name="T214" fmla="+- 0 145 101"/>
                <a:gd name="T215" fmla="*/ 145 h 449"/>
                <a:gd name="T216" fmla="+- 0 1081 811"/>
                <a:gd name="T217" fmla="*/ T216 w 453"/>
                <a:gd name="T218" fmla="+- 0 108 101"/>
                <a:gd name="T219" fmla="*/ 108 h 449"/>
                <a:gd name="T220" fmla="+- 0 1162 811"/>
                <a:gd name="T221" fmla="*/ T220 w 453"/>
                <a:gd name="T222" fmla="+- 0 142 101"/>
                <a:gd name="T223" fmla="*/ 142 h 449"/>
                <a:gd name="T224" fmla="+- 0 1130 811"/>
                <a:gd name="T225" fmla="*/ T224 w 453"/>
                <a:gd name="T226" fmla="+- 0 165 101"/>
                <a:gd name="T227" fmla="*/ 165 h 449"/>
                <a:gd name="T228" fmla="+- 0 1172 811"/>
                <a:gd name="T229" fmla="*/ T228 w 453"/>
                <a:gd name="T230" fmla="+- 0 143 101"/>
                <a:gd name="T231" fmla="*/ 143 h 44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  <a:cxn ang="0">
                  <a:pos x="T157" y="T159"/>
                </a:cxn>
                <a:cxn ang="0">
                  <a:pos x="T161" y="T163"/>
                </a:cxn>
                <a:cxn ang="0">
                  <a:pos x="T165" y="T167"/>
                </a:cxn>
                <a:cxn ang="0">
                  <a:pos x="T169" y="T171"/>
                </a:cxn>
                <a:cxn ang="0">
                  <a:pos x="T173" y="T175"/>
                </a:cxn>
                <a:cxn ang="0">
                  <a:pos x="T177" y="T179"/>
                </a:cxn>
                <a:cxn ang="0">
                  <a:pos x="T181" y="T183"/>
                </a:cxn>
                <a:cxn ang="0">
                  <a:pos x="T185" y="T187"/>
                </a:cxn>
                <a:cxn ang="0">
                  <a:pos x="T189" y="T191"/>
                </a:cxn>
                <a:cxn ang="0">
                  <a:pos x="T193" y="T195"/>
                </a:cxn>
                <a:cxn ang="0">
                  <a:pos x="T197" y="T199"/>
                </a:cxn>
                <a:cxn ang="0">
                  <a:pos x="T201" y="T203"/>
                </a:cxn>
                <a:cxn ang="0">
                  <a:pos x="T205" y="T207"/>
                </a:cxn>
                <a:cxn ang="0">
                  <a:pos x="T209" y="T211"/>
                </a:cxn>
                <a:cxn ang="0">
                  <a:pos x="T213" y="T215"/>
                </a:cxn>
                <a:cxn ang="0">
                  <a:pos x="T217" y="T219"/>
                </a:cxn>
                <a:cxn ang="0">
                  <a:pos x="T221" y="T223"/>
                </a:cxn>
                <a:cxn ang="0">
                  <a:pos x="T225" y="T227"/>
                </a:cxn>
                <a:cxn ang="0">
                  <a:pos x="T229" y="T231"/>
                </a:cxn>
              </a:cxnLst>
              <a:rect l="0" t="0" r="r" b="b"/>
              <a:pathLst>
                <a:path w="453" h="449">
                  <a:moveTo>
                    <a:pt x="386" y="382"/>
                  </a:moveTo>
                  <a:lnTo>
                    <a:pt x="137" y="382"/>
                  </a:lnTo>
                  <a:lnTo>
                    <a:pt x="150" y="387"/>
                  </a:lnTo>
                  <a:lnTo>
                    <a:pt x="161" y="392"/>
                  </a:lnTo>
                  <a:lnTo>
                    <a:pt x="174" y="397"/>
                  </a:lnTo>
                  <a:lnTo>
                    <a:pt x="176" y="400"/>
                  </a:lnTo>
                  <a:lnTo>
                    <a:pt x="178" y="412"/>
                  </a:lnTo>
                  <a:lnTo>
                    <a:pt x="179" y="421"/>
                  </a:lnTo>
                  <a:lnTo>
                    <a:pt x="182" y="440"/>
                  </a:lnTo>
                  <a:lnTo>
                    <a:pt x="189" y="447"/>
                  </a:lnTo>
                  <a:lnTo>
                    <a:pt x="199" y="448"/>
                  </a:lnTo>
                  <a:lnTo>
                    <a:pt x="224" y="448"/>
                  </a:lnTo>
                  <a:lnTo>
                    <a:pt x="237" y="448"/>
                  </a:lnTo>
                  <a:lnTo>
                    <a:pt x="261" y="447"/>
                  </a:lnTo>
                  <a:lnTo>
                    <a:pt x="268" y="441"/>
                  </a:lnTo>
                  <a:lnTo>
                    <a:pt x="271" y="421"/>
                  </a:lnTo>
                  <a:lnTo>
                    <a:pt x="271" y="412"/>
                  </a:lnTo>
                  <a:lnTo>
                    <a:pt x="273" y="401"/>
                  </a:lnTo>
                  <a:lnTo>
                    <a:pt x="275" y="399"/>
                  </a:lnTo>
                  <a:lnTo>
                    <a:pt x="277" y="398"/>
                  </a:lnTo>
                  <a:lnTo>
                    <a:pt x="289" y="393"/>
                  </a:lnTo>
                  <a:lnTo>
                    <a:pt x="301" y="388"/>
                  </a:lnTo>
                  <a:lnTo>
                    <a:pt x="316" y="383"/>
                  </a:lnTo>
                  <a:lnTo>
                    <a:pt x="386" y="383"/>
                  </a:lnTo>
                  <a:lnTo>
                    <a:pt x="386" y="382"/>
                  </a:lnTo>
                  <a:close/>
                  <a:moveTo>
                    <a:pt x="100" y="41"/>
                  </a:moveTo>
                  <a:lnTo>
                    <a:pt x="90" y="42"/>
                  </a:lnTo>
                  <a:lnTo>
                    <a:pt x="74" y="58"/>
                  </a:lnTo>
                  <a:lnTo>
                    <a:pt x="65" y="66"/>
                  </a:lnTo>
                  <a:lnTo>
                    <a:pt x="40" y="92"/>
                  </a:lnTo>
                  <a:lnTo>
                    <a:pt x="39" y="101"/>
                  </a:lnTo>
                  <a:lnTo>
                    <a:pt x="53" y="118"/>
                  </a:lnTo>
                  <a:lnTo>
                    <a:pt x="58" y="124"/>
                  </a:lnTo>
                  <a:lnTo>
                    <a:pt x="64" y="132"/>
                  </a:lnTo>
                  <a:lnTo>
                    <a:pt x="64" y="136"/>
                  </a:lnTo>
                  <a:lnTo>
                    <a:pt x="59" y="150"/>
                  </a:lnTo>
                  <a:lnTo>
                    <a:pt x="54" y="161"/>
                  </a:lnTo>
                  <a:lnTo>
                    <a:pt x="48" y="175"/>
                  </a:lnTo>
                  <a:lnTo>
                    <a:pt x="46" y="177"/>
                  </a:lnTo>
                  <a:lnTo>
                    <a:pt x="36" y="179"/>
                  </a:lnTo>
                  <a:lnTo>
                    <a:pt x="28" y="180"/>
                  </a:lnTo>
                  <a:lnTo>
                    <a:pt x="7" y="182"/>
                  </a:lnTo>
                  <a:lnTo>
                    <a:pt x="0" y="189"/>
                  </a:lnTo>
                  <a:lnTo>
                    <a:pt x="0" y="247"/>
                  </a:lnTo>
                  <a:lnTo>
                    <a:pt x="0" y="260"/>
                  </a:lnTo>
                  <a:lnTo>
                    <a:pt x="7" y="268"/>
                  </a:lnTo>
                  <a:lnTo>
                    <a:pt x="28" y="270"/>
                  </a:lnTo>
                  <a:lnTo>
                    <a:pt x="36" y="272"/>
                  </a:lnTo>
                  <a:lnTo>
                    <a:pt x="48" y="272"/>
                  </a:lnTo>
                  <a:lnTo>
                    <a:pt x="50" y="274"/>
                  </a:lnTo>
                  <a:lnTo>
                    <a:pt x="55" y="288"/>
                  </a:lnTo>
                  <a:lnTo>
                    <a:pt x="60" y="298"/>
                  </a:lnTo>
                  <a:lnTo>
                    <a:pt x="66" y="311"/>
                  </a:lnTo>
                  <a:lnTo>
                    <a:pt x="66" y="314"/>
                  </a:lnTo>
                  <a:lnTo>
                    <a:pt x="58" y="323"/>
                  </a:lnTo>
                  <a:lnTo>
                    <a:pt x="52" y="330"/>
                  </a:lnTo>
                  <a:lnTo>
                    <a:pt x="40" y="347"/>
                  </a:lnTo>
                  <a:lnTo>
                    <a:pt x="40" y="357"/>
                  </a:lnTo>
                  <a:lnTo>
                    <a:pt x="57" y="374"/>
                  </a:lnTo>
                  <a:lnTo>
                    <a:pt x="65" y="382"/>
                  </a:lnTo>
                  <a:lnTo>
                    <a:pt x="73" y="390"/>
                  </a:lnTo>
                  <a:lnTo>
                    <a:pt x="91" y="407"/>
                  </a:lnTo>
                  <a:lnTo>
                    <a:pt x="100" y="407"/>
                  </a:lnTo>
                  <a:lnTo>
                    <a:pt x="118" y="394"/>
                  </a:lnTo>
                  <a:lnTo>
                    <a:pt x="124" y="388"/>
                  </a:lnTo>
                  <a:lnTo>
                    <a:pt x="133" y="382"/>
                  </a:lnTo>
                  <a:lnTo>
                    <a:pt x="137" y="382"/>
                  </a:lnTo>
                  <a:lnTo>
                    <a:pt x="386" y="382"/>
                  </a:lnTo>
                  <a:lnTo>
                    <a:pt x="395" y="374"/>
                  </a:lnTo>
                  <a:lnTo>
                    <a:pt x="411" y="357"/>
                  </a:lnTo>
                  <a:lnTo>
                    <a:pt x="412" y="347"/>
                  </a:lnTo>
                  <a:lnTo>
                    <a:pt x="400" y="331"/>
                  </a:lnTo>
                  <a:lnTo>
                    <a:pt x="394" y="324"/>
                  </a:lnTo>
                  <a:lnTo>
                    <a:pt x="388" y="316"/>
                  </a:lnTo>
                  <a:lnTo>
                    <a:pt x="388" y="314"/>
                  </a:lnTo>
                  <a:lnTo>
                    <a:pt x="388" y="311"/>
                  </a:lnTo>
                  <a:lnTo>
                    <a:pt x="391" y="303"/>
                  </a:lnTo>
                  <a:lnTo>
                    <a:pt x="224" y="303"/>
                  </a:lnTo>
                  <a:lnTo>
                    <a:pt x="193" y="296"/>
                  </a:lnTo>
                  <a:lnTo>
                    <a:pt x="168" y="278"/>
                  </a:lnTo>
                  <a:lnTo>
                    <a:pt x="152" y="252"/>
                  </a:lnTo>
                  <a:lnTo>
                    <a:pt x="146" y="221"/>
                  </a:lnTo>
                  <a:lnTo>
                    <a:pt x="153" y="190"/>
                  </a:lnTo>
                  <a:lnTo>
                    <a:pt x="170" y="164"/>
                  </a:lnTo>
                  <a:lnTo>
                    <a:pt x="196" y="148"/>
                  </a:lnTo>
                  <a:lnTo>
                    <a:pt x="227" y="142"/>
                  </a:lnTo>
                  <a:lnTo>
                    <a:pt x="392" y="142"/>
                  </a:lnTo>
                  <a:lnTo>
                    <a:pt x="389" y="134"/>
                  </a:lnTo>
                  <a:lnTo>
                    <a:pt x="389" y="131"/>
                  </a:lnTo>
                  <a:lnTo>
                    <a:pt x="395" y="123"/>
                  </a:lnTo>
                  <a:lnTo>
                    <a:pt x="400" y="118"/>
                  </a:lnTo>
                  <a:lnTo>
                    <a:pt x="407" y="108"/>
                  </a:lnTo>
                  <a:lnTo>
                    <a:pt x="408" y="103"/>
                  </a:lnTo>
                  <a:lnTo>
                    <a:pt x="411" y="98"/>
                  </a:lnTo>
                  <a:lnTo>
                    <a:pt x="408" y="93"/>
                  </a:lnTo>
                  <a:lnTo>
                    <a:pt x="407" y="87"/>
                  </a:lnTo>
                  <a:lnTo>
                    <a:pt x="403" y="83"/>
                  </a:lnTo>
                  <a:lnTo>
                    <a:pt x="395" y="74"/>
                  </a:lnTo>
                  <a:lnTo>
                    <a:pt x="386" y="66"/>
                  </a:lnTo>
                  <a:lnTo>
                    <a:pt x="385" y="65"/>
                  </a:lnTo>
                  <a:lnTo>
                    <a:pt x="131" y="65"/>
                  </a:lnTo>
                  <a:lnTo>
                    <a:pt x="123" y="58"/>
                  </a:lnTo>
                  <a:lnTo>
                    <a:pt x="100" y="41"/>
                  </a:lnTo>
                  <a:close/>
                  <a:moveTo>
                    <a:pt x="386" y="383"/>
                  </a:moveTo>
                  <a:lnTo>
                    <a:pt x="316" y="383"/>
                  </a:lnTo>
                  <a:lnTo>
                    <a:pt x="319" y="383"/>
                  </a:lnTo>
                  <a:lnTo>
                    <a:pt x="328" y="389"/>
                  </a:lnTo>
                  <a:lnTo>
                    <a:pt x="334" y="395"/>
                  </a:lnTo>
                  <a:lnTo>
                    <a:pt x="351" y="407"/>
                  </a:lnTo>
                  <a:lnTo>
                    <a:pt x="361" y="407"/>
                  </a:lnTo>
                  <a:lnTo>
                    <a:pt x="378" y="390"/>
                  </a:lnTo>
                  <a:lnTo>
                    <a:pt x="386" y="383"/>
                  </a:lnTo>
                  <a:close/>
                  <a:moveTo>
                    <a:pt x="392" y="142"/>
                  </a:moveTo>
                  <a:lnTo>
                    <a:pt x="227" y="142"/>
                  </a:lnTo>
                  <a:lnTo>
                    <a:pt x="259" y="148"/>
                  </a:lnTo>
                  <a:lnTo>
                    <a:pt x="285" y="166"/>
                  </a:lnTo>
                  <a:lnTo>
                    <a:pt x="302" y="192"/>
                  </a:lnTo>
                  <a:lnTo>
                    <a:pt x="308" y="223"/>
                  </a:lnTo>
                  <a:lnTo>
                    <a:pt x="301" y="255"/>
                  </a:lnTo>
                  <a:lnTo>
                    <a:pt x="283" y="280"/>
                  </a:lnTo>
                  <a:lnTo>
                    <a:pt x="257" y="297"/>
                  </a:lnTo>
                  <a:lnTo>
                    <a:pt x="224" y="303"/>
                  </a:lnTo>
                  <a:lnTo>
                    <a:pt x="391" y="303"/>
                  </a:lnTo>
                  <a:lnTo>
                    <a:pt x="393" y="298"/>
                  </a:lnTo>
                  <a:lnTo>
                    <a:pt x="398" y="287"/>
                  </a:lnTo>
                  <a:lnTo>
                    <a:pt x="404" y="272"/>
                  </a:lnTo>
                  <a:lnTo>
                    <a:pt x="406" y="270"/>
                  </a:lnTo>
                  <a:lnTo>
                    <a:pt x="418" y="269"/>
                  </a:lnTo>
                  <a:lnTo>
                    <a:pt x="426" y="268"/>
                  </a:lnTo>
                  <a:lnTo>
                    <a:pt x="444" y="266"/>
                  </a:lnTo>
                  <a:lnTo>
                    <a:pt x="451" y="258"/>
                  </a:lnTo>
                  <a:lnTo>
                    <a:pt x="452" y="247"/>
                  </a:lnTo>
                  <a:lnTo>
                    <a:pt x="452" y="235"/>
                  </a:lnTo>
                  <a:lnTo>
                    <a:pt x="452" y="199"/>
                  </a:lnTo>
                  <a:lnTo>
                    <a:pt x="452" y="188"/>
                  </a:lnTo>
                  <a:lnTo>
                    <a:pt x="445" y="181"/>
                  </a:lnTo>
                  <a:lnTo>
                    <a:pt x="426" y="178"/>
                  </a:lnTo>
                  <a:lnTo>
                    <a:pt x="417" y="177"/>
                  </a:lnTo>
                  <a:lnTo>
                    <a:pt x="407" y="175"/>
                  </a:lnTo>
                  <a:lnTo>
                    <a:pt x="405" y="173"/>
                  </a:lnTo>
                  <a:lnTo>
                    <a:pt x="399" y="159"/>
                  </a:lnTo>
                  <a:lnTo>
                    <a:pt x="394" y="148"/>
                  </a:lnTo>
                  <a:lnTo>
                    <a:pt x="392" y="142"/>
                  </a:lnTo>
                  <a:close/>
                  <a:moveTo>
                    <a:pt x="227" y="0"/>
                  </a:moveTo>
                  <a:lnTo>
                    <a:pt x="191" y="0"/>
                  </a:lnTo>
                  <a:lnTo>
                    <a:pt x="183" y="7"/>
                  </a:lnTo>
                  <a:lnTo>
                    <a:pt x="181" y="27"/>
                  </a:lnTo>
                  <a:lnTo>
                    <a:pt x="180" y="34"/>
                  </a:lnTo>
                  <a:lnTo>
                    <a:pt x="179" y="45"/>
                  </a:lnTo>
                  <a:lnTo>
                    <a:pt x="177" y="46"/>
                  </a:lnTo>
                  <a:lnTo>
                    <a:pt x="164" y="51"/>
                  </a:lnTo>
                  <a:lnTo>
                    <a:pt x="155" y="55"/>
                  </a:lnTo>
                  <a:lnTo>
                    <a:pt x="146" y="59"/>
                  </a:lnTo>
                  <a:lnTo>
                    <a:pt x="133" y="65"/>
                  </a:lnTo>
                  <a:lnTo>
                    <a:pt x="131" y="65"/>
                  </a:lnTo>
                  <a:lnTo>
                    <a:pt x="385" y="65"/>
                  </a:lnTo>
                  <a:lnTo>
                    <a:pt x="384" y="64"/>
                  </a:lnTo>
                  <a:lnTo>
                    <a:pt x="319" y="64"/>
                  </a:lnTo>
                  <a:lnTo>
                    <a:pt x="304" y="57"/>
                  </a:lnTo>
                  <a:lnTo>
                    <a:pt x="292" y="52"/>
                  </a:lnTo>
                  <a:lnTo>
                    <a:pt x="276" y="46"/>
                  </a:lnTo>
                  <a:lnTo>
                    <a:pt x="274" y="44"/>
                  </a:lnTo>
                  <a:lnTo>
                    <a:pt x="274" y="33"/>
                  </a:lnTo>
                  <a:lnTo>
                    <a:pt x="272" y="27"/>
                  </a:lnTo>
                  <a:lnTo>
                    <a:pt x="270" y="7"/>
                  </a:lnTo>
                  <a:lnTo>
                    <a:pt x="263" y="0"/>
                  </a:lnTo>
                  <a:lnTo>
                    <a:pt x="227" y="0"/>
                  </a:lnTo>
                  <a:close/>
                  <a:moveTo>
                    <a:pt x="351" y="41"/>
                  </a:moveTo>
                  <a:lnTo>
                    <a:pt x="330" y="57"/>
                  </a:lnTo>
                  <a:lnTo>
                    <a:pt x="322" y="64"/>
                  </a:lnTo>
                  <a:lnTo>
                    <a:pt x="319" y="64"/>
                  </a:lnTo>
                  <a:lnTo>
                    <a:pt x="384" y="64"/>
                  </a:lnTo>
                  <a:lnTo>
                    <a:pt x="378" y="58"/>
                  </a:lnTo>
                  <a:lnTo>
                    <a:pt x="361" y="42"/>
                  </a:lnTo>
                  <a:lnTo>
                    <a:pt x="351" y="41"/>
                  </a:lnTo>
                  <a:close/>
                </a:path>
              </a:pathLst>
            </a:custGeom>
            <a:solidFill>
              <a:srgbClr val="BF1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pic>
          <p:nvPicPr>
            <p:cNvPr id="1036" name="Picture 12">
              <a:extLst>
                <a:ext uri="{FF2B5EF4-FFF2-40B4-BE49-F238E27FC236}">
                  <a16:creationId xmlns:a16="http://schemas.microsoft.com/office/drawing/2014/main" id="{4994610B-8FD3-BBCD-D35F-8FDDA667B6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9" y="330"/>
              <a:ext cx="615" cy="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" name="AutoShape 13">
            <a:extLst>
              <a:ext uri="{FF2B5EF4-FFF2-40B4-BE49-F238E27FC236}">
                <a16:creationId xmlns:a16="http://schemas.microsoft.com/office/drawing/2014/main" id="{BDFA2652-F6BE-909B-261D-45D185B55016}"/>
              </a:ext>
            </a:extLst>
          </p:cNvPr>
          <p:cNvSpPr>
            <a:spLocks/>
          </p:cNvSpPr>
          <p:nvPr/>
        </p:nvSpPr>
        <p:spPr bwMode="auto">
          <a:xfrm>
            <a:off x="6763067" y="4171401"/>
            <a:ext cx="664528" cy="806567"/>
          </a:xfrm>
          <a:custGeom>
            <a:avLst/>
            <a:gdLst>
              <a:gd name="T0" fmla="+- 0 1153 796"/>
              <a:gd name="T1" fmla="*/ T0 w 793"/>
              <a:gd name="T2" fmla="+- 0 589 275"/>
              <a:gd name="T3" fmla="*/ 589 h 892"/>
              <a:gd name="T4" fmla="+- 0 1138 796"/>
              <a:gd name="T5" fmla="*/ T4 w 793"/>
              <a:gd name="T6" fmla="+- 0 590 275"/>
              <a:gd name="T7" fmla="*/ 590 h 892"/>
              <a:gd name="T8" fmla="+- 0 1138 796"/>
              <a:gd name="T9" fmla="*/ T8 w 793"/>
              <a:gd name="T10" fmla="+- 0 709 275"/>
              <a:gd name="T11" fmla="*/ 709 h 892"/>
              <a:gd name="T12" fmla="+- 0 1152 796"/>
              <a:gd name="T13" fmla="*/ T12 w 793"/>
              <a:gd name="T14" fmla="+- 0 711 275"/>
              <a:gd name="T15" fmla="*/ 711 h 892"/>
              <a:gd name="T16" fmla="+- 0 968 796"/>
              <a:gd name="T17" fmla="*/ T16 w 793"/>
              <a:gd name="T18" fmla="+- 0 1160 275"/>
              <a:gd name="T19" fmla="*/ 1160 h 892"/>
              <a:gd name="T20" fmla="+- 0 996 796"/>
              <a:gd name="T21" fmla="*/ T20 w 793"/>
              <a:gd name="T22" fmla="+- 0 1152 275"/>
              <a:gd name="T23" fmla="*/ 1152 h 892"/>
              <a:gd name="T24" fmla="+- 0 1175 796"/>
              <a:gd name="T25" fmla="*/ T24 w 793"/>
              <a:gd name="T26" fmla="+- 0 733 275"/>
              <a:gd name="T27" fmla="*/ 733 h 892"/>
              <a:gd name="T28" fmla="+- 0 1234 796"/>
              <a:gd name="T29" fmla="*/ T28 w 793"/>
              <a:gd name="T30" fmla="+- 0 713 275"/>
              <a:gd name="T31" fmla="*/ 713 h 892"/>
              <a:gd name="T32" fmla="+- 0 1247 796"/>
              <a:gd name="T33" fmla="*/ T32 w 793"/>
              <a:gd name="T34" fmla="+- 0 710 275"/>
              <a:gd name="T35" fmla="*/ 710 h 892"/>
              <a:gd name="T36" fmla="+- 0 1204 796"/>
              <a:gd name="T37" fmla="*/ T36 w 793"/>
              <a:gd name="T38" fmla="+- 0 670 275"/>
              <a:gd name="T39" fmla="*/ 670 h 892"/>
              <a:gd name="T40" fmla="+- 0 1173 796"/>
              <a:gd name="T41" fmla="*/ T40 w 793"/>
              <a:gd name="T42" fmla="+- 0 638 275"/>
              <a:gd name="T43" fmla="*/ 638 h 892"/>
              <a:gd name="T44" fmla="+- 0 1253 796"/>
              <a:gd name="T45" fmla="*/ T44 w 793"/>
              <a:gd name="T46" fmla="+- 0 613 275"/>
              <a:gd name="T47" fmla="*/ 613 h 892"/>
              <a:gd name="T48" fmla="+- 0 1235 796"/>
              <a:gd name="T49" fmla="*/ T48 w 793"/>
              <a:gd name="T50" fmla="+- 0 589 275"/>
              <a:gd name="T51" fmla="*/ 589 h 892"/>
              <a:gd name="T52" fmla="+- 0 1233 796"/>
              <a:gd name="T53" fmla="*/ T52 w 793"/>
              <a:gd name="T54" fmla="+- 0 568 275"/>
              <a:gd name="T55" fmla="*/ 568 h 892"/>
              <a:gd name="T56" fmla="+- 0 1209 796"/>
              <a:gd name="T57" fmla="*/ T56 w 793"/>
              <a:gd name="T58" fmla="+- 0 734 275"/>
              <a:gd name="T59" fmla="*/ 734 h 892"/>
              <a:gd name="T60" fmla="+- 0 1387 796"/>
              <a:gd name="T61" fmla="*/ T60 w 793"/>
              <a:gd name="T62" fmla="+- 0 1150 275"/>
              <a:gd name="T63" fmla="*/ 1150 h 892"/>
              <a:gd name="T64" fmla="+- 0 1393 796"/>
              <a:gd name="T65" fmla="*/ T64 w 793"/>
              <a:gd name="T66" fmla="+- 0 1165 275"/>
              <a:gd name="T67" fmla="*/ 1165 h 892"/>
              <a:gd name="T68" fmla="+- 0 1419 796"/>
              <a:gd name="T69" fmla="*/ T68 w 793"/>
              <a:gd name="T70" fmla="+- 0 1149 275"/>
              <a:gd name="T71" fmla="*/ 1149 h 892"/>
              <a:gd name="T72" fmla="+- 0 1176 796"/>
              <a:gd name="T73" fmla="*/ T72 w 793"/>
              <a:gd name="T74" fmla="+- 0 731 275"/>
              <a:gd name="T75" fmla="*/ 731 h 892"/>
              <a:gd name="T76" fmla="+- 0 1184 796"/>
              <a:gd name="T77" fmla="*/ T76 w 793"/>
              <a:gd name="T78" fmla="+- 0 1164 275"/>
              <a:gd name="T79" fmla="*/ 1164 h 892"/>
              <a:gd name="T80" fmla="+- 0 1208 796"/>
              <a:gd name="T81" fmla="*/ T80 w 793"/>
              <a:gd name="T82" fmla="+- 0 732 275"/>
              <a:gd name="T83" fmla="*/ 732 h 892"/>
              <a:gd name="T84" fmla="+- 0 1290 796"/>
              <a:gd name="T85" fmla="*/ T84 w 793"/>
              <a:gd name="T86" fmla="+- 0 659 275"/>
              <a:gd name="T87" fmla="*/ 659 h 892"/>
              <a:gd name="T88" fmla="+- 0 1275 796"/>
              <a:gd name="T89" fmla="*/ T88 w 793"/>
              <a:gd name="T90" fmla="+- 0 686 275"/>
              <a:gd name="T91" fmla="*/ 686 h 892"/>
              <a:gd name="T92" fmla="+- 0 1290 796"/>
              <a:gd name="T93" fmla="*/ T92 w 793"/>
              <a:gd name="T94" fmla="+- 0 659 275"/>
              <a:gd name="T95" fmla="*/ 659 h 892"/>
              <a:gd name="T96" fmla="+- 0 1204 796"/>
              <a:gd name="T97" fmla="*/ T96 w 793"/>
              <a:gd name="T98" fmla="+- 0 629 275"/>
              <a:gd name="T99" fmla="*/ 629 h 892"/>
              <a:gd name="T100" fmla="+- 0 1204 796"/>
              <a:gd name="T101" fmla="*/ T100 w 793"/>
              <a:gd name="T102" fmla="+- 0 670 275"/>
              <a:gd name="T103" fmla="*/ 670 h 892"/>
              <a:gd name="T104" fmla="+- 0 1290 796"/>
              <a:gd name="T105" fmla="*/ T104 w 793"/>
              <a:gd name="T106" fmla="+- 0 659 275"/>
              <a:gd name="T107" fmla="*/ 659 h 892"/>
              <a:gd name="T108" fmla="+- 0 1253 796"/>
              <a:gd name="T109" fmla="*/ T108 w 793"/>
              <a:gd name="T110" fmla="+- 0 638 275"/>
              <a:gd name="T111" fmla="*/ 638 h 892"/>
              <a:gd name="T112" fmla="+- 0 800 796"/>
              <a:gd name="T113" fmla="*/ T112 w 793"/>
              <a:gd name="T114" fmla="+- 0 565 275"/>
              <a:gd name="T115" fmla="*/ 565 h 892"/>
              <a:gd name="T116" fmla="+- 0 796 796"/>
              <a:gd name="T117" fmla="*/ T116 w 793"/>
              <a:gd name="T118" fmla="+- 0 572 275"/>
              <a:gd name="T119" fmla="*/ 572 h 892"/>
              <a:gd name="T120" fmla="+- 0 829 796"/>
              <a:gd name="T121" fmla="*/ T120 w 793"/>
              <a:gd name="T122" fmla="+- 0 657 275"/>
              <a:gd name="T123" fmla="*/ 657 h 892"/>
              <a:gd name="T124" fmla="+- 0 844 796"/>
              <a:gd name="T125" fmla="*/ T124 w 793"/>
              <a:gd name="T126" fmla="+- 0 641 275"/>
              <a:gd name="T127" fmla="*/ 641 h 892"/>
              <a:gd name="T128" fmla="+- 0 889 796"/>
              <a:gd name="T129" fmla="*/ T128 w 793"/>
              <a:gd name="T130" fmla="+- 0 630 275"/>
              <a:gd name="T131" fmla="*/ 630 h 892"/>
              <a:gd name="T132" fmla="+- 0 830 796"/>
              <a:gd name="T133" fmla="*/ T132 w 793"/>
              <a:gd name="T134" fmla="+- 0 571 275"/>
              <a:gd name="T135" fmla="*/ 571 h 892"/>
              <a:gd name="T136" fmla="+- 0 804 796"/>
              <a:gd name="T137" fmla="*/ T136 w 793"/>
              <a:gd name="T138" fmla="+- 0 565 275"/>
              <a:gd name="T139" fmla="*/ 565 h 892"/>
              <a:gd name="T140" fmla="+- 0 890 796"/>
              <a:gd name="T141" fmla="*/ T140 w 793"/>
              <a:gd name="T142" fmla="+- 0 631 275"/>
              <a:gd name="T143" fmla="*/ 631 h 892"/>
              <a:gd name="T144" fmla="+- 0 901 796"/>
              <a:gd name="T145" fmla="*/ T144 w 793"/>
              <a:gd name="T146" fmla="+- 0 649 275"/>
              <a:gd name="T147" fmla="*/ 649 h 892"/>
              <a:gd name="T148" fmla="+- 0 1272 796"/>
              <a:gd name="T149" fmla="*/ T148 w 793"/>
              <a:gd name="T150" fmla="+- 0 617 275"/>
              <a:gd name="T151" fmla="*/ 617 h 892"/>
              <a:gd name="T152" fmla="+- 0 1290 796"/>
              <a:gd name="T153" fmla="*/ T152 w 793"/>
              <a:gd name="T154" fmla="+- 0 617 275"/>
              <a:gd name="T155" fmla="*/ 617 h 892"/>
              <a:gd name="T156" fmla="+- 0 873 796"/>
              <a:gd name="T157" fmla="*/ T156 w 793"/>
              <a:gd name="T158" fmla="+- 0 635 275"/>
              <a:gd name="T159" fmla="*/ 635 h 892"/>
              <a:gd name="T160" fmla="+- 0 857 796"/>
              <a:gd name="T161" fmla="*/ T160 w 793"/>
              <a:gd name="T162" fmla="+- 0 640 275"/>
              <a:gd name="T163" fmla="*/ 640 h 892"/>
              <a:gd name="T164" fmla="+- 0 1503 796"/>
              <a:gd name="T165" fmla="*/ T164 w 793"/>
              <a:gd name="T166" fmla="+- 0 282 275"/>
              <a:gd name="T167" fmla="*/ 282 h 892"/>
              <a:gd name="T168" fmla="+- 0 1491 796"/>
              <a:gd name="T169" fmla="*/ T168 w 793"/>
              <a:gd name="T170" fmla="+- 0 296 275"/>
              <a:gd name="T171" fmla="*/ 296 h 892"/>
              <a:gd name="T172" fmla="+- 0 1488 796"/>
              <a:gd name="T173" fmla="*/ T172 w 793"/>
              <a:gd name="T174" fmla="+- 0 302 275"/>
              <a:gd name="T175" fmla="*/ 302 h 892"/>
              <a:gd name="T176" fmla="+- 0 1460 796"/>
              <a:gd name="T177" fmla="*/ T176 w 793"/>
              <a:gd name="T178" fmla="+- 0 310 275"/>
              <a:gd name="T179" fmla="*/ 310 h 892"/>
              <a:gd name="T180" fmla="+- 0 1340 796"/>
              <a:gd name="T181" fmla="*/ T180 w 793"/>
              <a:gd name="T182" fmla="+- 0 370 275"/>
              <a:gd name="T183" fmla="*/ 370 h 892"/>
              <a:gd name="T184" fmla="+- 0 869 796"/>
              <a:gd name="T185" fmla="*/ T184 w 793"/>
              <a:gd name="T186" fmla="+- 0 532 275"/>
              <a:gd name="T187" fmla="*/ 532 h 892"/>
              <a:gd name="T188" fmla="+- 0 865 796"/>
              <a:gd name="T189" fmla="*/ T188 w 793"/>
              <a:gd name="T190" fmla="+- 0 550 275"/>
              <a:gd name="T191" fmla="*/ 550 h 892"/>
              <a:gd name="T192" fmla="+- 0 850 796"/>
              <a:gd name="T193" fmla="*/ T192 w 793"/>
              <a:gd name="T194" fmla="+- 0 557 275"/>
              <a:gd name="T195" fmla="*/ 557 h 892"/>
              <a:gd name="T196" fmla="+- 0 830 796"/>
              <a:gd name="T197" fmla="*/ T196 w 793"/>
              <a:gd name="T198" fmla="+- 0 571 275"/>
              <a:gd name="T199" fmla="*/ 571 h 892"/>
              <a:gd name="T200" fmla="+- 0 1233 796"/>
              <a:gd name="T201" fmla="*/ T200 w 793"/>
              <a:gd name="T202" fmla="+- 0 568 275"/>
              <a:gd name="T203" fmla="*/ 568 h 892"/>
              <a:gd name="T204" fmla="+- 0 1379 796"/>
              <a:gd name="T205" fmla="*/ T204 w 793"/>
              <a:gd name="T206" fmla="+- 0 496 275"/>
              <a:gd name="T207" fmla="*/ 496 h 892"/>
              <a:gd name="T208" fmla="+- 0 1520 796"/>
              <a:gd name="T209" fmla="*/ T208 w 793"/>
              <a:gd name="T210" fmla="+- 0 483 275"/>
              <a:gd name="T211" fmla="*/ 483 h 892"/>
              <a:gd name="T212" fmla="+- 0 1588 796"/>
              <a:gd name="T213" fmla="*/ T212 w 793"/>
              <a:gd name="T214" fmla="+- 0 473 275"/>
              <a:gd name="T215" fmla="*/ 473 h 892"/>
              <a:gd name="T216" fmla="+- 0 1587 796"/>
              <a:gd name="T217" fmla="*/ T216 w 793"/>
              <a:gd name="T218" fmla="+- 0 461 275"/>
              <a:gd name="T219" fmla="*/ 461 h 892"/>
              <a:gd name="T220" fmla="+- 0 1479 796"/>
              <a:gd name="T221" fmla="*/ T220 w 793"/>
              <a:gd name="T222" fmla="+- 0 496 275"/>
              <a:gd name="T223" fmla="*/ 496 h 892"/>
              <a:gd name="T224" fmla="+- 0 1380 796"/>
              <a:gd name="T225" fmla="*/ T224 w 793"/>
              <a:gd name="T226" fmla="+- 0 498 275"/>
              <a:gd name="T227" fmla="*/ 498 h 892"/>
              <a:gd name="T228" fmla="+- 0 1393 796"/>
              <a:gd name="T229" fmla="*/ T228 w 793"/>
              <a:gd name="T230" fmla="+- 0 516 275"/>
              <a:gd name="T231" fmla="*/ 516 h 892"/>
              <a:gd name="T232" fmla="+- 0 1479 796"/>
              <a:gd name="T233" fmla="*/ T232 w 793"/>
              <a:gd name="T234" fmla="+- 0 496 275"/>
              <a:gd name="T235" fmla="*/ 496 h 892"/>
              <a:gd name="T236" fmla="+- 0 1547 796"/>
              <a:gd name="T237" fmla="*/ T236 w 793"/>
              <a:gd name="T238" fmla="+- 0 475 275"/>
              <a:gd name="T239" fmla="*/ 475 h 892"/>
              <a:gd name="T240" fmla="+- 0 1553 796"/>
              <a:gd name="T241" fmla="*/ T240 w 793"/>
              <a:gd name="T242" fmla="+- 0 486 275"/>
              <a:gd name="T243" fmla="*/ 486 h 892"/>
              <a:gd name="T244" fmla="+- 0 1582 796"/>
              <a:gd name="T245" fmla="*/ T244 w 793"/>
              <a:gd name="T246" fmla="+- 0 476 275"/>
              <a:gd name="T247" fmla="*/ 476 h 89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  <a:cxn ang="0">
                <a:pos x="T21" y="T23"/>
              </a:cxn>
              <a:cxn ang="0">
                <a:pos x="T25" y="T27"/>
              </a:cxn>
              <a:cxn ang="0">
                <a:pos x="T29" y="T31"/>
              </a:cxn>
              <a:cxn ang="0">
                <a:pos x="T33" y="T35"/>
              </a:cxn>
              <a:cxn ang="0">
                <a:pos x="T37" y="T39"/>
              </a:cxn>
              <a:cxn ang="0">
                <a:pos x="T41" y="T43"/>
              </a:cxn>
              <a:cxn ang="0">
                <a:pos x="T45" y="T47"/>
              </a:cxn>
              <a:cxn ang="0">
                <a:pos x="T49" y="T51"/>
              </a:cxn>
              <a:cxn ang="0">
                <a:pos x="T53" y="T55"/>
              </a:cxn>
              <a:cxn ang="0">
                <a:pos x="T57" y="T59"/>
              </a:cxn>
              <a:cxn ang="0">
                <a:pos x="T61" y="T63"/>
              </a:cxn>
              <a:cxn ang="0">
                <a:pos x="T65" y="T67"/>
              </a:cxn>
              <a:cxn ang="0">
                <a:pos x="T69" y="T71"/>
              </a:cxn>
              <a:cxn ang="0">
                <a:pos x="T73" y="T75"/>
              </a:cxn>
              <a:cxn ang="0">
                <a:pos x="T77" y="T79"/>
              </a:cxn>
              <a:cxn ang="0">
                <a:pos x="T81" y="T83"/>
              </a:cxn>
              <a:cxn ang="0">
                <a:pos x="T85" y="T87"/>
              </a:cxn>
              <a:cxn ang="0">
                <a:pos x="T89" y="T91"/>
              </a:cxn>
              <a:cxn ang="0">
                <a:pos x="T93" y="T95"/>
              </a:cxn>
              <a:cxn ang="0">
                <a:pos x="T97" y="T99"/>
              </a:cxn>
              <a:cxn ang="0">
                <a:pos x="T101" y="T103"/>
              </a:cxn>
              <a:cxn ang="0">
                <a:pos x="T105" y="T107"/>
              </a:cxn>
              <a:cxn ang="0">
                <a:pos x="T109" y="T111"/>
              </a:cxn>
              <a:cxn ang="0">
                <a:pos x="T113" y="T115"/>
              </a:cxn>
              <a:cxn ang="0">
                <a:pos x="T117" y="T119"/>
              </a:cxn>
              <a:cxn ang="0">
                <a:pos x="T121" y="T123"/>
              </a:cxn>
              <a:cxn ang="0">
                <a:pos x="T125" y="T127"/>
              </a:cxn>
              <a:cxn ang="0">
                <a:pos x="T129" y="T131"/>
              </a:cxn>
              <a:cxn ang="0">
                <a:pos x="T133" y="T135"/>
              </a:cxn>
              <a:cxn ang="0">
                <a:pos x="T137" y="T139"/>
              </a:cxn>
              <a:cxn ang="0">
                <a:pos x="T141" y="T143"/>
              </a:cxn>
              <a:cxn ang="0">
                <a:pos x="T145" y="T147"/>
              </a:cxn>
              <a:cxn ang="0">
                <a:pos x="T149" y="T151"/>
              </a:cxn>
              <a:cxn ang="0">
                <a:pos x="T153" y="T155"/>
              </a:cxn>
              <a:cxn ang="0">
                <a:pos x="T157" y="T159"/>
              </a:cxn>
              <a:cxn ang="0">
                <a:pos x="T161" y="T163"/>
              </a:cxn>
              <a:cxn ang="0">
                <a:pos x="T165" y="T167"/>
              </a:cxn>
              <a:cxn ang="0">
                <a:pos x="T169" y="T171"/>
              </a:cxn>
              <a:cxn ang="0">
                <a:pos x="T173" y="T175"/>
              </a:cxn>
              <a:cxn ang="0">
                <a:pos x="T177" y="T179"/>
              </a:cxn>
              <a:cxn ang="0">
                <a:pos x="T181" y="T183"/>
              </a:cxn>
              <a:cxn ang="0">
                <a:pos x="T185" y="T187"/>
              </a:cxn>
              <a:cxn ang="0">
                <a:pos x="T189" y="T191"/>
              </a:cxn>
              <a:cxn ang="0">
                <a:pos x="T193" y="T195"/>
              </a:cxn>
              <a:cxn ang="0">
                <a:pos x="T197" y="T199"/>
              </a:cxn>
              <a:cxn ang="0">
                <a:pos x="T201" y="T203"/>
              </a:cxn>
              <a:cxn ang="0">
                <a:pos x="T205" y="T207"/>
              </a:cxn>
              <a:cxn ang="0">
                <a:pos x="T209" y="T211"/>
              </a:cxn>
              <a:cxn ang="0">
                <a:pos x="T213" y="T215"/>
              </a:cxn>
              <a:cxn ang="0">
                <a:pos x="T217" y="T219"/>
              </a:cxn>
              <a:cxn ang="0">
                <a:pos x="T221" y="T223"/>
              </a:cxn>
              <a:cxn ang="0">
                <a:pos x="T225" y="T227"/>
              </a:cxn>
              <a:cxn ang="0">
                <a:pos x="T229" y="T231"/>
              </a:cxn>
              <a:cxn ang="0">
                <a:pos x="T233" y="T235"/>
              </a:cxn>
              <a:cxn ang="0">
                <a:pos x="T237" y="T239"/>
              </a:cxn>
              <a:cxn ang="0">
                <a:pos x="T241" y="T243"/>
              </a:cxn>
              <a:cxn ang="0">
                <a:pos x="T245" y="T247"/>
              </a:cxn>
            </a:cxnLst>
            <a:rect l="0" t="0" r="r" b="b"/>
            <a:pathLst>
              <a:path w="793" h="892">
                <a:moveTo>
                  <a:pt x="437" y="293"/>
                </a:moveTo>
                <a:lnTo>
                  <a:pt x="357" y="293"/>
                </a:lnTo>
                <a:lnTo>
                  <a:pt x="357" y="314"/>
                </a:lnTo>
                <a:lnTo>
                  <a:pt x="356" y="314"/>
                </a:lnTo>
                <a:lnTo>
                  <a:pt x="342" y="315"/>
                </a:lnTo>
                <a:lnTo>
                  <a:pt x="337" y="320"/>
                </a:lnTo>
                <a:lnTo>
                  <a:pt x="337" y="429"/>
                </a:lnTo>
                <a:lnTo>
                  <a:pt x="342" y="434"/>
                </a:lnTo>
                <a:lnTo>
                  <a:pt x="355" y="436"/>
                </a:lnTo>
                <a:lnTo>
                  <a:pt x="356" y="436"/>
                </a:lnTo>
                <a:lnTo>
                  <a:pt x="355" y="438"/>
                </a:lnTo>
                <a:lnTo>
                  <a:pt x="168" y="876"/>
                </a:lnTo>
                <a:lnTo>
                  <a:pt x="172" y="885"/>
                </a:lnTo>
                <a:lnTo>
                  <a:pt x="188" y="891"/>
                </a:lnTo>
                <a:lnTo>
                  <a:pt x="197" y="887"/>
                </a:lnTo>
                <a:lnTo>
                  <a:pt x="200" y="877"/>
                </a:lnTo>
                <a:lnTo>
                  <a:pt x="201" y="875"/>
                </a:lnTo>
                <a:lnTo>
                  <a:pt x="379" y="459"/>
                </a:lnTo>
                <a:lnTo>
                  <a:pt x="379" y="458"/>
                </a:lnTo>
                <a:lnTo>
                  <a:pt x="380" y="456"/>
                </a:lnTo>
                <a:lnTo>
                  <a:pt x="445" y="456"/>
                </a:lnTo>
                <a:lnTo>
                  <a:pt x="438" y="438"/>
                </a:lnTo>
                <a:lnTo>
                  <a:pt x="437" y="436"/>
                </a:lnTo>
                <a:lnTo>
                  <a:pt x="438" y="435"/>
                </a:lnTo>
                <a:lnTo>
                  <a:pt x="451" y="435"/>
                </a:lnTo>
                <a:lnTo>
                  <a:pt x="457" y="429"/>
                </a:lnTo>
                <a:lnTo>
                  <a:pt x="457" y="395"/>
                </a:lnTo>
                <a:lnTo>
                  <a:pt x="408" y="395"/>
                </a:lnTo>
                <a:lnTo>
                  <a:pt x="385" y="395"/>
                </a:lnTo>
                <a:lnTo>
                  <a:pt x="376" y="386"/>
                </a:lnTo>
                <a:lnTo>
                  <a:pt x="377" y="363"/>
                </a:lnTo>
                <a:lnTo>
                  <a:pt x="386" y="354"/>
                </a:lnTo>
                <a:lnTo>
                  <a:pt x="457" y="354"/>
                </a:lnTo>
                <a:lnTo>
                  <a:pt x="457" y="338"/>
                </a:lnTo>
                <a:lnTo>
                  <a:pt x="456" y="320"/>
                </a:lnTo>
                <a:lnTo>
                  <a:pt x="450" y="314"/>
                </a:lnTo>
                <a:lnTo>
                  <a:pt x="439" y="314"/>
                </a:lnTo>
                <a:lnTo>
                  <a:pt x="438" y="313"/>
                </a:lnTo>
                <a:lnTo>
                  <a:pt x="437" y="313"/>
                </a:lnTo>
                <a:lnTo>
                  <a:pt x="437" y="293"/>
                </a:lnTo>
                <a:close/>
                <a:moveTo>
                  <a:pt x="446" y="457"/>
                </a:moveTo>
                <a:lnTo>
                  <a:pt x="412" y="457"/>
                </a:lnTo>
                <a:lnTo>
                  <a:pt x="413" y="459"/>
                </a:lnTo>
                <a:lnTo>
                  <a:pt x="414" y="460"/>
                </a:lnTo>
                <a:lnTo>
                  <a:pt x="591" y="874"/>
                </a:lnTo>
                <a:lnTo>
                  <a:pt x="591" y="875"/>
                </a:lnTo>
                <a:lnTo>
                  <a:pt x="592" y="882"/>
                </a:lnTo>
                <a:lnTo>
                  <a:pt x="594" y="886"/>
                </a:lnTo>
                <a:lnTo>
                  <a:pt x="597" y="890"/>
                </a:lnTo>
                <a:lnTo>
                  <a:pt x="616" y="890"/>
                </a:lnTo>
                <a:lnTo>
                  <a:pt x="623" y="883"/>
                </a:lnTo>
                <a:lnTo>
                  <a:pt x="623" y="874"/>
                </a:lnTo>
                <a:lnTo>
                  <a:pt x="446" y="457"/>
                </a:lnTo>
                <a:close/>
                <a:moveTo>
                  <a:pt x="445" y="456"/>
                </a:moveTo>
                <a:lnTo>
                  <a:pt x="380" y="456"/>
                </a:lnTo>
                <a:lnTo>
                  <a:pt x="380" y="874"/>
                </a:lnTo>
                <a:lnTo>
                  <a:pt x="382" y="884"/>
                </a:lnTo>
                <a:lnTo>
                  <a:pt x="388" y="889"/>
                </a:lnTo>
                <a:lnTo>
                  <a:pt x="405" y="890"/>
                </a:lnTo>
                <a:lnTo>
                  <a:pt x="412" y="883"/>
                </a:lnTo>
                <a:lnTo>
                  <a:pt x="412" y="457"/>
                </a:lnTo>
                <a:lnTo>
                  <a:pt x="446" y="457"/>
                </a:lnTo>
                <a:lnTo>
                  <a:pt x="445" y="456"/>
                </a:lnTo>
                <a:close/>
                <a:moveTo>
                  <a:pt x="494" y="384"/>
                </a:moveTo>
                <a:lnTo>
                  <a:pt x="476" y="384"/>
                </a:lnTo>
                <a:lnTo>
                  <a:pt x="476" y="407"/>
                </a:lnTo>
                <a:lnTo>
                  <a:pt x="479" y="411"/>
                </a:lnTo>
                <a:lnTo>
                  <a:pt x="491" y="411"/>
                </a:lnTo>
                <a:lnTo>
                  <a:pt x="494" y="407"/>
                </a:lnTo>
                <a:lnTo>
                  <a:pt x="494" y="384"/>
                </a:lnTo>
                <a:close/>
                <a:moveTo>
                  <a:pt x="457" y="354"/>
                </a:moveTo>
                <a:lnTo>
                  <a:pt x="386" y="354"/>
                </a:lnTo>
                <a:lnTo>
                  <a:pt x="408" y="354"/>
                </a:lnTo>
                <a:lnTo>
                  <a:pt x="417" y="363"/>
                </a:lnTo>
                <a:lnTo>
                  <a:pt x="417" y="386"/>
                </a:lnTo>
                <a:lnTo>
                  <a:pt x="408" y="395"/>
                </a:lnTo>
                <a:lnTo>
                  <a:pt x="457" y="395"/>
                </a:lnTo>
                <a:lnTo>
                  <a:pt x="457" y="384"/>
                </a:lnTo>
                <a:lnTo>
                  <a:pt x="494" y="384"/>
                </a:lnTo>
                <a:lnTo>
                  <a:pt x="494" y="365"/>
                </a:lnTo>
                <a:lnTo>
                  <a:pt x="457" y="365"/>
                </a:lnTo>
                <a:lnTo>
                  <a:pt x="457" y="363"/>
                </a:lnTo>
                <a:lnTo>
                  <a:pt x="457" y="354"/>
                </a:lnTo>
                <a:close/>
                <a:moveTo>
                  <a:pt x="8" y="290"/>
                </a:moveTo>
                <a:lnTo>
                  <a:pt x="4" y="290"/>
                </a:lnTo>
                <a:lnTo>
                  <a:pt x="0" y="293"/>
                </a:lnTo>
                <a:lnTo>
                  <a:pt x="0" y="294"/>
                </a:lnTo>
                <a:lnTo>
                  <a:pt x="0" y="297"/>
                </a:lnTo>
                <a:lnTo>
                  <a:pt x="26" y="379"/>
                </a:lnTo>
                <a:lnTo>
                  <a:pt x="27" y="382"/>
                </a:lnTo>
                <a:lnTo>
                  <a:pt x="33" y="382"/>
                </a:lnTo>
                <a:lnTo>
                  <a:pt x="36" y="380"/>
                </a:lnTo>
                <a:lnTo>
                  <a:pt x="43" y="372"/>
                </a:lnTo>
                <a:lnTo>
                  <a:pt x="48" y="366"/>
                </a:lnTo>
                <a:lnTo>
                  <a:pt x="53" y="360"/>
                </a:lnTo>
                <a:lnTo>
                  <a:pt x="77" y="360"/>
                </a:lnTo>
                <a:lnTo>
                  <a:pt x="93" y="355"/>
                </a:lnTo>
                <a:lnTo>
                  <a:pt x="165" y="355"/>
                </a:lnTo>
                <a:lnTo>
                  <a:pt x="347" y="296"/>
                </a:lnTo>
                <a:lnTo>
                  <a:pt x="34" y="296"/>
                </a:lnTo>
                <a:lnTo>
                  <a:pt x="26" y="294"/>
                </a:lnTo>
                <a:lnTo>
                  <a:pt x="18" y="292"/>
                </a:lnTo>
                <a:lnTo>
                  <a:pt x="8" y="290"/>
                </a:lnTo>
                <a:close/>
                <a:moveTo>
                  <a:pt x="165" y="355"/>
                </a:moveTo>
                <a:lnTo>
                  <a:pt x="93" y="355"/>
                </a:lnTo>
                <a:lnTo>
                  <a:pt x="94" y="356"/>
                </a:lnTo>
                <a:lnTo>
                  <a:pt x="99" y="371"/>
                </a:lnTo>
                <a:lnTo>
                  <a:pt x="105" y="374"/>
                </a:lnTo>
                <a:lnTo>
                  <a:pt x="165" y="355"/>
                </a:lnTo>
                <a:close/>
                <a:moveTo>
                  <a:pt x="479" y="339"/>
                </a:moveTo>
                <a:lnTo>
                  <a:pt x="476" y="342"/>
                </a:lnTo>
                <a:lnTo>
                  <a:pt x="476" y="365"/>
                </a:lnTo>
                <a:lnTo>
                  <a:pt x="494" y="365"/>
                </a:lnTo>
                <a:lnTo>
                  <a:pt x="494" y="342"/>
                </a:lnTo>
                <a:lnTo>
                  <a:pt x="491" y="339"/>
                </a:lnTo>
                <a:lnTo>
                  <a:pt x="479" y="339"/>
                </a:lnTo>
                <a:close/>
                <a:moveTo>
                  <a:pt x="77" y="360"/>
                </a:moveTo>
                <a:lnTo>
                  <a:pt x="53" y="360"/>
                </a:lnTo>
                <a:lnTo>
                  <a:pt x="59" y="365"/>
                </a:lnTo>
                <a:lnTo>
                  <a:pt x="61" y="365"/>
                </a:lnTo>
                <a:lnTo>
                  <a:pt x="77" y="360"/>
                </a:lnTo>
                <a:close/>
                <a:moveTo>
                  <a:pt x="732" y="0"/>
                </a:moveTo>
                <a:lnTo>
                  <a:pt x="707" y="7"/>
                </a:lnTo>
                <a:lnTo>
                  <a:pt x="695" y="12"/>
                </a:lnTo>
                <a:lnTo>
                  <a:pt x="694" y="14"/>
                </a:lnTo>
                <a:lnTo>
                  <a:pt x="695" y="21"/>
                </a:lnTo>
                <a:lnTo>
                  <a:pt x="696" y="24"/>
                </a:lnTo>
                <a:lnTo>
                  <a:pt x="697" y="26"/>
                </a:lnTo>
                <a:lnTo>
                  <a:pt x="692" y="27"/>
                </a:lnTo>
                <a:lnTo>
                  <a:pt x="687" y="28"/>
                </a:lnTo>
                <a:lnTo>
                  <a:pt x="673" y="32"/>
                </a:lnTo>
                <a:lnTo>
                  <a:pt x="664" y="35"/>
                </a:lnTo>
                <a:lnTo>
                  <a:pt x="551" y="71"/>
                </a:lnTo>
                <a:lnTo>
                  <a:pt x="545" y="79"/>
                </a:lnTo>
                <a:lnTo>
                  <a:pt x="544" y="95"/>
                </a:lnTo>
                <a:lnTo>
                  <a:pt x="546" y="100"/>
                </a:lnTo>
                <a:lnTo>
                  <a:pt x="547" y="105"/>
                </a:lnTo>
                <a:lnTo>
                  <a:pt x="73" y="257"/>
                </a:lnTo>
                <a:lnTo>
                  <a:pt x="68" y="262"/>
                </a:lnTo>
                <a:lnTo>
                  <a:pt x="68" y="272"/>
                </a:lnTo>
                <a:lnTo>
                  <a:pt x="69" y="275"/>
                </a:lnTo>
                <a:lnTo>
                  <a:pt x="69" y="277"/>
                </a:lnTo>
                <a:lnTo>
                  <a:pt x="62" y="280"/>
                </a:lnTo>
                <a:lnTo>
                  <a:pt x="54" y="282"/>
                </a:lnTo>
                <a:lnTo>
                  <a:pt x="41" y="286"/>
                </a:lnTo>
                <a:lnTo>
                  <a:pt x="35" y="288"/>
                </a:lnTo>
                <a:lnTo>
                  <a:pt x="34" y="296"/>
                </a:lnTo>
                <a:lnTo>
                  <a:pt x="347" y="296"/>
                </a:lnTo>
                <a:lnTo>
                  <a:pt x="357" y="293"/>
                </a:lnTo>
                <a:lnTo>
                  <a:pt x="437" y="293"/>
                </a:lnTo>
                <a:lnTo>
                  <a:pt x="437" y="269"/>
                </a:lnTo>
                <a:lnTo>
                  <a:pt x="439" y="267"/>
                </a:lnTo>
                <a:lnTo>
                  <a:pt x="583" y="221"/>
                </a:lnTo>
                <a:lnTo>
                  <a:pt x="683" y="221"/>
                </a:lnTo>
                <a:lnTo>
                  <a:pt x="697" y="216"/>
                </a:lnTo>
                <a:lnTo>
                  <a:pt x="724" y="208"/>
                </a:lnTo>
                <a:lnTo>
                  <a:pt x="737" y="203"/>
                </a:lnTo>
                <a:lnTo>
                  <a:pt x="750" y="198"/>
                </a:lnTo>
                <a:lnTo>
                  <a:pt x="792" y="198"/>
                </a:lnTo>
                <a:lnTo>
                  <a:pt x="792" y="189"/>
                </a:lnTo>
                <a:lnTo>
                  <a:pt x="792" y="188"/>
                </a:lnTo>
                <a:lnTo>
                  <a:pt x="791" y="186"/>
                </a:lnTo>
                <a:lnTo>
                  <a:pt x="734" y="1"/>
                </a:lnTo>
                <a:lnTo>
                  <a:pt x="732" y="0"/>
                </a:lnTo>
                <a:close/>
                <a:moveTo>
                  <a:pt x="683" y="221"/>
                </a:moveTo>
                <a:lnTo>
                  <a:pt x="583" y="221"/>
                </a:lnTo>
                <a:lnTo>
                  <a:pt x="583" y="222"/>
                </a:lnTo>
                <a:lnTo>
                  <a:pt x="584" y="223"/>
                </a:lnTo>
                <a:lnTo>
                  <a:pt x="584" y="224"/>
                </a:lnTo>
                <a:lnTo>
                  <a:pt x="589" y="235"/>
                </a:lnTo>
                <a:lnTo>
                  <a:pt x="597" y="241"/>
                </a:lnTo>
                <a:lnTo>
                  <a:pt x="607" y="243"/>
                </a:lnTo>
                <a:lnTo>
                  <a:pt x="619" y="241"/>
                </a:lnTo>
                <a:lnTo>
                  <a:pt x="683" y="221"/>
                </a:lnTo>
                <a:close/>
                <a:moveTo>
                  <a:pt x="792" y="198"/>
                </a:moveTo>
                <a:lnTo>
                  <a:pt x="750" y="198"/>
                </a:lnTo>
                <a:lnTo>
                  <a:pt x="751" y="200"/>
                </a:lnTo>
                <a:lnTo>
                  <a:pt x="751" y="202"/>
                </a:lnTo>
                <a:lnTo>
                  <a:pt x="754" y="209"/>
                </a:lnTo>
                <a:lnTo>
                  <a:pt x="757" y="211"/>
                </a:lnTo>
                <a:lnTo>
                  <a:pt x="770" y="207"/>
                </a:lnTo>
                <a:lnTo>
                  <a:pt x="780" y="203"/>
                </a:lnTo>
                <a:lnTo>
                  <a:pt x="786" y="201"/>
                </a:lnTo>
                <a:lnTo>
                  <a:pt x="792" y="199"/>
                </a:lnTo>
                <a:lnTo>
                  <a:pt x="792" y="198"/>
                </a:lnTo>
                <a:close/>
              </a:path>
            </a:pathLst>
          </a:custGeom>
          <a:solidFill>
            <a:srgbClr val="BF1F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grpSp>
        <p:nvGrpSpPr>
          <p:cNvPr id="29" name="Group 14">
            <a:extLst>
              <a:ext uri="{FF2B5EF4-FFF2-40B4-BE49-F238E27FC236}">
                <a16:creationId xmlns:a16="http://schemas.microsoft.com/office/drawing/2014/main" id="{2D6AA506-FC34-6F8C-0E27-00016A6C2AE2}"/>
              </a:ext>
            </a:extLst>
          </p:cNvPr>
          <p:cNvGrpSpPr>
            <a:grpSpLocks/>
          </p:cNvGrpSpPr>
          <p:nvPr/>
        </p:nvGrpSpPr>
        <p:grpSpPr bwMode="auto">
          <a:xfrm>
            <a:off x="6705602" y="5517139"/>
            <a:ext cx="782796" cy="795337"/>
            <a:chOff x="714" y="298"/>
            <a:chExt cx="742" cy="868"/>
          </a:xfrm>
        </p:grpSpPr>
        <p:sp>
          <p:nvSpPr>
            <p:cNvPr id="30" name="AutoShape 15">
              <a:extLst>
                <a:ext uri="{FF2B5EF4-FFF2-40B4-BE49-F238E27FC236}">
                  <a16:creationId xmlns:a16="http://schemas.microsoft.com/office/drawing/2014/main" id="{F6839897-3E54-6DF1-7150-C08B1F95D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" y="507"/>
              <a:ext cx="333" cy="391"/>
            </a:xfrm>
            <a:custGeom>
              <a:avLst/>
              <a:gdLst>
                <a:gd name="T0" fmla="+- 0 1122 991"/>
                <a:gd name="T1" fmla="*/ T0 w 333"/>
                <a:gd name="T2" fmla="+- 0 513 508"/>
                <a:gd name="T3" fmla="*/ 513 h 391"/>
                <a:gd name="T4" fmla="+- 0 1073 991"/>
                <a:gd name="T5" fmla="*/ T4 w 333"/>
                <a:gd name="T6" fmla="+- 0 547 508"/>
                <a:gd name="T7" fmla="*/ 547 h 391"/>
                <a:gd name="T8" fmla="+- 0 1053 991"/>
                <a:gd name="T9" fmla="*/ T8 w 333"/>
                <a:gd name="T10" fmla="+- 0 582 508"/>
                <a:gd name="T11" fmla="*/ 582 h 391"/>
                <a:gd name="T12" fmla="+- 0 1047 991"/>
                <a:gd name="T13" fmla="*/ T12 w 333"/>
                <a:gd name="T14" fmla="+- 0 629 508"/>
                <a:gd name="T15" fmla="*/ 629 h 391"/>
                <a:gd name="T16" fmla="+- 0 1062 991"/>
                <a:gd name="T17" fmla="*/ T16 w 333"/>
                <a:gd name="T18" fmla="+- 0 675 508"/>
                <a:gd name="T19" fmla="*/ 675 h 391"/>
                <a:gd name="T20" fmla="+- 0 1036 991"/>
                <a:gd name="T21" fmla="*/ T20 w 333"/>
                <a:gd name="T22" fmla="+- 0 729 508"/>
                <a:gd name="T23" fmla="*/ 729 h 391"/>
                <a:gd name="T24" fmla="+- 0 994 991"/>
                <a:gd name="T25" fmla="*/ T24 w 333"/>
                <a:gd name="T26" fmla="+- 0 814 508"/>
                <a:gd name="T27" fmla="*/ 814 h 391"/>
                <a:gd name="T28" fmla="+- 0 993 991"/>
                <a:gd name="T29" fmla="*/ T28 w 333"/>
                <a:gd name="T30" fmla="+- 0 880 508"/>
                <a:gd name="T31" fmla="*/ 880 h 391"/>
                <a:gd name="T32" fmla="+- 0 1009 991"/>
                <a:gd name="T33" fmla="*/ T32 w 333"/>
                <a:gd name="T34" fmla="+- 0 896 508"/>
                <a:gd name="T35" fmla="*/ 896 h 391"/>
                <a:gd name="T36" fmla="+- 0 1040 991"/>
                <a:gd name="T37" fmla="*/ T36 w 333"/>
                <a:gd name="T38" fmla="+- 0 899 508"/>
                <a:gd name="T39" fmla="*/ 899 h 391"/>
                <a:gd name="T40" fmla="+- 0 1247 991"/>
                <a:gd name="T41" fmla="*/ T40 w 333"/>
                <a:gd name="T42" fmla="+- 0 898 508"/>
                <a:gd name="T43" fmla="*/ 898 h 391"/>
                <a:gd name="T44" fmla="+- 0 1304 991"/>
                <a:gd name="T45" fmla="*/ T44 w 333"/>
                <a:gd name="T46" fmla="+- 0 897 508"/>
                <a:gd name="T47" fmla="*/ 897 h 391"/>
                <a:gd name="T48" fmla="+- 0 1322 991"/>
                <a:gd name="T49" fmla="*/ T48 w 333"/>
                <a:gd name="T50" fmla="+- 0 883 508"/>
                <a:gd name="T51" fmla="*/ 883 h 391"/>
                <a:gd name="T52" fmla="+- 0 1323 991"/>
                <a:gd name="T53" fmla="*/ T52 w 333"/>
                <a:gd name="T54" fmla="+- 0 852 508"/>
                <a:gd name="T55" fmla="*/ 852 h 391"/>
                <a:gd name="T56" fmla="+- 0 1047 991"/>
                <a:gd name="T57" fmla="*/ T56 w 333"/>
                <a:gd name="T58" fmla="+- 0 842 508"/>
                <a:gd name="T59" fmla="*/ 842 h 391"/>
                <a:gd name="T60" fmla="+- 0 1078 991"/>
                <a:gd name="T61" fmla="*/ T60 w 333"/>
                <a:gd name="T62" fmla="+- 0 765 508"/>
                <a:gd name="T63" fmla="*/ 765 h 391"/>
                <a:gd name="T64" fmla="+- 0 1155 991"/>
                <a:gd name="T65" fmla="*/ T64 w 333"/>
                <a:gd name="T66" fmla="+- 0 731 508"/>
                <a:gd name="T67" fmla="*/ 731 h 391"/>
                <a:gd name="T68" fmla="+- 0 1266 991"/>
                <a:gd name="T69" fmla="*/ T68 w 333"/>
                <a:gd name="T70" fmla="+- 0 716 508"/>
                <a:gd name="T71" fmla="*/ 716 h 391"/>
                <a:gd name="T72" fmla="+- 0 1250 991"/>
                <a:gd name="T73" fmla="*/ T72 w 333"/>
                <a:gd name="T74" fmla="+- 0 675 508"/>
                <a:gd name="T75" fmla="*/ 675 h 391"/>
                <a:gd name="T76" fmla="+- 0 1137 991"/>
                <a:gd name="T77" fmla="*/ T76 w 333"/>
                <a:gd name="T78" fmla="+- 0 671 508"/>
                <a:gd name="T79" fmla="*/ 671 h 391"/>
                <a:gd name="T80" fmla="+- 0 1106 991"/>
                <a:gd name="T81" fmla="*/ T80 w 333"/>
                <a:gd name="T82" fmla="+- 0 641 508"/>
                <a:gd name="T83" fmla="*/ 641 h 391"/>
                <a:gd name="T84" fmla="+- 0 1106 991"/>
                <a:gd name="T85" fmla="*/ T84 w 333"/>
                <a:gd name="T86" fmla="+- 0 598 508"/>
                <a:gd name="T87" fmla="*/ 598 h 391"/>
                <a:gd name="T88" fmla="+- 0 1136 991"/>
                <a:gd name="T89" fmla="*/ T88 w 333"/>
                <a:gd name="T90" fmla="+- 0 567 508"/>
                <a:gd name="T91" fmla="*/ 567 h 391"/>
                <a:gd name="T92" fmla="+- 0 1252 991"/>
                <a:gd name="T93" fmla="*/ T92 w 333"/>
                <a:gd name="T94" fmla="+- 0 562 508"/>
                <a:gd name="T95" fmla="*/ 562 h 391"/>
                <a:gd name="T96" fmla="+- 0 1197 991"/>
                <a:gd name="T97" fmla="*/ T96 w 333"/>
                <a:gd name="T98" fmla="+- 0 515 508"/>
                <a:gd name="T99" fmla="*/ 515 h 391"/>
                <a:gd name="T100" fmla="+- 0 1281 991"/>
                <a:gd name="T101" fmla="*/ T100 w 333"/>
                <a:gd name="T102" fmla="+- 0 731 508"/>
                <a:gd name="T103" fmla="*/ 731 h 391"/>
                <a:gd name="T104" fmla="+- 0 1199 991"/>
                <a:gd name="T105" fmla="*/ T104 w 333"/>
                <a:gd name="T106" fmla="+- 0 739 508"/>
                <a:gd name="T107" fmla="*/ 739 h 391"/>
                <a:gd name="T108" fmla="+- 0 1259 991"/>
                <a:gd name="T109" fmla="*/ T108 w 333"/>
                <a:gd name="T110" fmla="+- 0 798 508"/>
                <a:gd name="T111" fmla="*/ 798 h 391"/>
                <a:gd name="T112" fmla="+- 0 1322 991"/>
                <a:gd name="T113" fmla="*/ T112 w 333"/>
                <a:gd name="T114" fmla="+- 0 842 508"/>
                <a:gd name="T115" fmla="*/ 842 h 391"/>
                <a:gd name="T116" fmla="+- 0 1320 991"/>
                <a:gd name="T117" fmla="*/ T116 w 333"/>
                <a:gd name="T118" fmla="+- 0 814 508"/>
                <a:gd name="T119" fmla="*/ 814 h 391"/>
                <a:gd name="T120" fmla="+- 0 1305 991"/>
                <a:gd name="T121" fmla="*/ T120 w 333"/>
                <a:gd name="T122" fmla="+- 0 765 508"/>
                <a:gd name="T123" fmla="*/ 765 h 391"/>
                <a:gd name="T124" fmla="+- 0 1281 991"/>
                <a:gd name="T125" fmla="*/ T124 w 333"/>
                <a:gd name="T126" fmla="+- 0 731 508"/>
                <a:gd name="T127" fmla="*/ 731 h 391"/>
                <a:gd name="T128" fmla="+- 0 1158 991"/>
                <a:gd name="T129" fmla="*/ T128 w 333"/>
                <a:gd name="T130" fmla="+- 0 562 508"/>
                <a:gd name="T131" fmla="*/ 562 h 391"/>
                <a:gd name="T132" fmla="+- 0 1197 991"/>
                <a:gd name="T133" fmla="*/ T132 w 333"/>
                <a:gd name="T134" fmla="+- 0 580 508"/>
                <a:gd name="T135" fmla="*/ 580 h 391"/>
                <a:gd name="T136" fmla="+- 0 1214 991"/>
                <a:gd name="T137" fmla="*/ T136 w 333"/>
                <a:gd name="T138" fmla="+- 0 620 508"/>
                <a:gd name="T139" fmla="*/ 620 h 391"/>
                <a:gd name="T140" fmla="+- 0 1197 991"/>
                <a:gd name="T141" fmla="*/ T140 w 333"/>
                <a:gd name="T142" fmla="+- 0 658 508"/>
                <a:gd name="T143" fmla="*/ 658 h 391"/>
                <a:gd name="T144" fmla="+- 0 1158 991"/>
                <a:gd name="T145" fmla="*/ T144 w 333"/>
                <a:gd name="T146" fmla="+- 0 675 508"/>
                <a:gd name="T147" fmla="*/ 675 h 391"/>
                <a:gd name="T148" fmla="+- 0 1262 991"/>
                <a:gd name="T149" fmla="*/ T148 w 333"/>
                <a:gd name="T150" fmla="+- 0 650 508"/>
                <a:gd name="T151" fmla="*/ 650 h 391"/>
                <a:gd name="T152" fmla="+- 0 1257 991"/>
                <a:gd name="T153" fmla="*/ T152 w 333"/>
                <a:gd name="T154" fmla="+- 0 569 508"/>
                <a:gd name="T155" fmla="*/ 569 h 39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</a:cxnLst>
              <a:rect l="0" t="0" r="r" b="b"/>
              <a:pathLst>
                <a:path w="333" h="391">
                  <a:moveTo>
                    <a:pt x="169" y="0"/>
                  </a:moveTo>
                  <a:lnTo>
                    <a:pt x="131" y="5"/>
                  </a:lnTo>
                  <a:lnTo>
                    <a:pt x="98" y="24"/>
                  </a:lnTo>
                  <a:lnTo>
                    <a:pt x="82" y="39"/>
                  </a:lnTo>
                  <a:lnTo>
                    <a:pt x="70" y="56"/>
                  </a:lnTo>
                  <a:lnTo>
                    <a:pt x="62" y="74"/>
                  </a:lnTo>
                  <a:lnTo>
                    <a:pt x="57" y="95"/>
                  </a:lnTo>
                  <a:lnTo>
                    <a:pt x="56" y="121"/>
                  </a:lnTo>
                  <a:lnTo>
                    <a:pt x="61" y="144"/>
                  </a:lnTo>
                  <a:lnTo>
                    <a:pt x="71" y="167"/>
                  </a:lnTo>
                  <a:lnTo>
                    <a:pt x="85" y="188"/>
                  </a:lnTo>
                  <a:lnTo>
                    <a:pt x="45" y="221"/>
                  </a:lnTo>
                  <a:lnTo>
                    <a:pt x="18" y="261"/>
                  </a:lnTo>
                  <a:lnTo>
                    <a:pt x="3" y="306"/>
                  </a:lnTo>
                  <a:lnTo>
                    <a:pt x="0" y="358"/>
                  </a:lnTo>
                  <a:lnTo>
                    <a:pt x="2" y="372"/>
                  </a:lnTo>
                  <a:lnTo>
                    <a:pt x="8" y="382"/>
                  </a:lnTo>
                  <a:lnTo>
                    <a:pt x="18" y="388"/>
                  </a:lnTo>
                  <a:lnTo>
                    <a:pt x="32" y="390"/>
                  </a:lnTo>
                  <a:lnTo>
                    <a:pt x="49" y="391"/>
                  </a:lnTo>
                  <a:lnTo>
                    <a:pt x="65" y="391"/>
                  </a:lnTo>
                  <a:lnTo>
                    <a:pt x="256" y="390"/>
                  </a:lnTo>
                  <a:lnTo>
                    <a:pt x="298" y="390"/>
                  </a:lnTo>
                  <a:lnTo>
                    <a:pt x="313" y="389"/>
                  </a:lnTo>
                  <a:lnTo>
                    <a:pt x="324" y="384"/>
                  </a:lnTo>
                  <a:lnTo>
                    <a:pt x="331" y="375"/>
                  </a:lnTo>
                  <a:lnTo>
                    <a:pt x="333" y="363"/>
                  </a:lnTo>
                  <a:lnTo>
                    <a:pt x="332" y="344"/>
                  </a:lnTo>
                  <a:lnTo>
                    <a:pt x="331" y="334"/>
                  </a:lnTo>
                  <a:lnTo>
                    <a:pt x="56" y="334"/>
                  </a:lnTo>
                  <a:lnTo>
                    <a:pt x="64" y="292"/>
                  </a:lnTo>
                  <a:lnTo>
                    <a:pt x="87" y="257"/>
                  </a:lnTo>
                  <a:lnTo>
                    <a:pt x="122" y="232"/>
                  </a:lnTo>
                  <a:lnTo>
                    <a:pt x="164" y="223"/>
                  </a:lnTo>
                  <a:lnTo>
                    <a:pt x="290" y="223"/>
                  </a:lnTo>
                  <a:lnTo>
                    <a:pt x="275" y="208"/>
                  </a:lnTo>
                  <a:lnTo>
                    <a:pt x="249" y="188"/>
                  </a:lnTo>
                  <a:lnTo>
                    <a:pt x="259" y="167"/>
                  </a:lnTo>
                  <a:lnTo>
                    <a:pt x="167" y="167"/>
                  </a:lnTo>
                  <a:lnTo>
                    <a:pt x="146" y="163"/>
                  </a:lnTo>
                  <a:lnTo>
                    <a:pt x="128" y="151"/>
                  </a:lnTo>
                  <a:lnTo>
                    <a:pt x="115" y="133"/>
                  </a:lnTo>
                  <a:lnTo>
                    <a:pt x="110" y="111"/>
                  </a:lnTo>
                  <a:lnTo>
                    <a:pt x="115" y="90"/>
                  </a:lnTo>
                  <a:lnTo>
                    <a:pt x="127" y="72"/>
                  </a:lnTo>
                  <a:lnTo>
                    <a:pt x="145" y="59"/>
                  </a:lnTo>
                  <a:lnTo>
                    <a:pt x="167" y="54"/>
                  </a:lnTo>
                  <a:lnTo>
                    <a:pt x="261" y="54"/>
                  </a:lnTo>
                  <a:lnTo>
                    <a:pt x="239" y="27"/>
                  </a:lnTo>
                  <a:lnTo>
                    <a:pt x="206" y="7"/>
                  </a:lnTo>
                  <a:lnTo>
                    <a:pt x="169" y="0"/>
                  </a:lnTo>
                  <a:close/>
                  <a:moveTo>
                    <a:pt x="290" y="223"/>
                  </a:moveTo>
                  <a:lnTo>
                    <a:pt x="164" y="223"/>
                  </a:lnTo>
                  <a:lnTo>
                    <a:pt x="208" y="231"/>
                  </a:lnTo>
                  <a:lnTo>
                    <a:pt x="244" y="254"/>
                  </a:lnTo>
                  <a:lnTo>
                    <a:pt x="268" y="290"/>
                  </a:lnTo>
                  <a:lnTo>
                    <a:pt x="277" y="334"/>
                  </a:lnTo>
                  <a:lnTo>
                    <a:pt x="331" y="334"/>
                  </a:lnTo>
                  <a:lnTo>
                    <a:pt x="331" y="325"/>
                  </a:lnTo>
                  <a:lnTo>
                    <a:pt x="329" y="306"/>
                  </a:lnTo>
                  <a:lnTo>
                    <a:pt x="325" y="288"/>
                  </a:lnTo>
                  <a:lnTo>
                    <a:pt x="314" y="257"/>
                  </a:lnTo>
                  <a:lnTo>
                    <a:pt x="297" y="230"/>
                  </a:lnTo>
                  <a:lnTo>
                    <a:pt x="290" y="223"/>
                  </a:lnTo>
                  <a:close/>
                  <a:moveTo>
                    <a:pt x="261" y="54"/>
                  </a:moveTo>
                  <a:lnTo>
                    <a:pt x="167" y="54"/>
                  </a:lnTo>
                  <a:lnTo>
                    <a:pt x="188" y="59"/>
                  </a:lnTo>
                  <a:lnTo>
                    <a:pt x="206" y="72"/>
                  </a:lnTo>
                  <a:lnTo>
                    <a:pt x="218" y="90"/>
                  </a:lnTo>
                  <a:lnTo>
                    <a:pt x="223" y="112"/>
                  </a:lnTo>
                  <a:lnTo>
                    <a:pt x="218" y="133"/>
                  </a:lnTo>
                  <a:lnTo>
                    <a:pt x="206" y="150"/>
                  </a:lnTo>
                  <a:lnTo>
                    <a:pt x="189" y="163"/>
                  </a:lnTo>
                  <a:lnTo>
                    <a:pt x="167" y="167"/>
                  </a:lnTo>
                  <a:lnTo>
                    <a:pt x="259" y="167"/>
                  </a:lnTo>
                  <a:lnTo>
                    <a:pt x="271" y="142"/>
                  </a:lnTo>
                  <a:lnTo>
                    <a:pt x="276" y="100"/>
                  </a:lnTo>
                  <a:lnTo>
                    <a:pt x="266" y="61"/>
                  </a:lnTo>
                  <a:lnTo>
                    <a:pt x="261" y="54"/>
                  </a:lnTo>
                  <a:close/>
                </a:path>
              </a:pathLst>
            </a:custGeom>
            <a:solidFill>
              <a:srgbClr val="BF1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pic>
          <p:nvPicPr>
            <p:cNvPr id="1040" name="Picture 16">
              <a:extLst>
                <a:ext uri="{FF2B5EF4-FFF2-40B4-BE49-F238E27FC236}">
                  <a16:creationId xmlns:a16="http://schemas.microsoft.com/office/drawing/2014/main" id="{D7C7C305-6306-FF73-BF24-00D8DCDAA3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9" y="298"/>
              <a:ext cx="150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AutoShape 17">
              <a:extLst>
                <a:ext uri="{FF2B5EF4-FFF2-40B4-BE49-F238E27FC236}">
                  <a16:creationId xmlns:a16="http://schemas.microsoft.com/office/drawing/2014/main" id="{8D7A27D6-F257-B3D1-2380-B23AAA2B8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" y="418"/>
              <a:ext cx="742" cy="747"/>
            </a:xfrm>
            <a:custGeom>
              <a:avLst/>
              <a:gdLst>
                <a:gd name="T0" fmla="+- 0 807 714"/>
                <a:gd name="T1" fmla="*/ T0 w 742"/>
                <a:gd name="T2" fmla="+- 0 703 418"/>
                <a:gd name="T3" fmla="*/ 703 h 747"/>
                <a:gd name="T4" fmla="+- 0 817 714"/>
                <a:gd name="T5" fmla="*/ T4 w 742"/>
                <a:gd name="T6" fmla="+- 0 681 418"/>
                <a:gd name="T7" fmla="*/ 681 h 747"/>
                <a:gd name="T8" fmla="+- 0 788 714"/>
                <a:gd name="T9" fmla="*/ T8 w 742"/>
                <a:gd name="T10" fmla="+- 0 656 418"/>
                <a:gd name="T11" fmla="*/ 656 h 747"/>
                <a:gd name="T12" fmla="+- 0 717 714"/>
                <a:gd name="T13" fmla="*/ T12 w 742"/>
                <a:gd name="T14" fmla="+- 0 722 418"/>
                <a:gd name="T15" fmla="*/ 722 h 747"/>
                <a:gd name="T16" fmla="+- 0 749 714"/>
                <a:gd name="T17" fmla="*/ T16 w 742"/>
                <a:gd name="T18" fmla="+- 0 776 418"/>
                <a:gd name="T19" fmla="*/ 776 h 747"/>
                <a:gd name="T20" fmla="+- 0 819 714"/>
                <a:gd name="T21" fmla="*/ T20 w 742"/>
                <a:gd name="T22" fmla="+- 0 781 418"/>
                <a:gd name="T23" fmla="*/ 781 h 747"/>
                <a:gd name="T24" fmla="+- 0 881 714"/>
                <a:gd name="T25" fmla="*/ T24 w 742"/>
                <a:gd name="T26" fmla="+- 0 757 418"/>
                <a:gd name="T27" fmla="*/ 757 h 747"/>
                <a:gd name="T28" fmla="+- 0 969 714"/>
                <a:gd name="T29" fmla="*/ T28 w 742"/>
                <a:gd name="T30" fmla="+- 0 522 418"/>
                <a:gd name="T31" fmla="*/ 522 h 747"/>
                <a:gd name="T32" fmla="+- 0 920 714"/>
                <a:gd name="T33" fmla="*/ T32 w 742"/>
                <a:gd name="T34" fmla="+- 0 470 418"/>
                <a:gd name="T35" fmla="*/ 470 h 747"/>
                <a:gd name="T36" fmla="+- 0 955 714"/>
                <a:gd name="T37" fmla="*/ T36 w 742"/>
                <a:gd name="T38" fmla="+- 0 443 418"/>
                <a:gd name="T39" fmla="*/ 443 h 747"/>
                <a:gd name="T40" fmla="+- 0 922 714"/>
                <a:gd name="T41" fmla="*/ T40 w 742"/>
                <a:gd name="T42" fmla="+- 0 419 418"/>
                <a:gd name="T43" fmla="*/ 419 h 747"/>
                <a:gd name="T44" fmla="+- 0 834 714"/>
                <a:gd name="T45" fmla="*/ T44 w 742"/>
                <a:gd name="T46" fmla="+- 0 447 418"/>
                <a:gd name="T47" fmla="*/ 447 h 747"/>
                <a:gd name="T48" fmla="+- 0 848 714"/>
                <a:gd name="T49" fmla="*/ T48 w 742"/>
                <a:gd name="T50" fmla="+- 0 539 418"/>
                <a:gd name="T51" fmla="*/ 539 h 747"/>
                <a:gd name="T52" fmla="+- 0 883 714"/>
                <a:gd name="T53" fmla="*/ T52 w 742"/>
                <a:gd name="T54" fmla="+- 0 523 418"/>
                <a:gd name="T55" fmla="*/ 523 h 747"/>
                <a:gd name="T56" fmla="+- 0 934 714"/>
                <a:gd name="T57" fmla="*/ T56 w 742"/>
                <a:gd name="T58" fmla="+- 0 554 418"/>
                <a:gd name="T59" fmla="*/ 554 h 747"/>
                <a:gd name="T60" fmla="+- 0 972 714"/>
                <a:gd name="T61" fmla="*/ T60 w 742"/>
                <a:gd name="T62" fmla="+- 0 535 418"/>
                <a:gd name="T63" fmla="*/ 535 h 747"/>
                <a:gd name="T64" fmla="+- 0 951 714"/>
                <a:gd name="T65" fmla="*/ T64 w 742"/>
                <a:gd name="T66" fmla="+- 0 904 418"/>
                <a:gd name="T67" fmla="*/ 904 h 747"/>
                <a:gd name="T68" fmla="+- 0 885 714"/>
                <a:gd name="T69" fmla="*/ T68 w 742"/>
                <a:gd name="T70" fmla="+- 0 958 418"/>
                <a:gd name="T71" fmla="*/ 958 h 747"/>
                <a:gd name="T72" fmla="+- 0 858 714"/>
                <a:gd name="T73" fmla="*/ T72 w 742"/>
                <a:gd name="T74" fmla="+- 0 923 418"/>
                <a:gd name="T75" fmla="*/ 923 h 747"/>
                <a:gd name="T76" fmla="+- 0 834 714"/>
                <a:gd name="T77" fmla="*/ T76 w 742"/>
                <a:gd name="T78" fmla="+- 0 956 418"/>
                <a:gd name="T79" fmla="*/ 956 h 747"/>
                <a:gd name="T80" fmla="+- 0 895 714"/>
                <a:gd name="T81" fmla="*/ T80 w 742"/>
                <a:gd name="T82" fmla="+- 0 1046 418"/>
                <a:gd name="T83" fmla="*/ 1046 h 747"/>
                <a:gd name="T84" fmla="+- 0 950 714"/>
                <a:gd name="T85" fmla="*/ T84 w 742"/>
                <a:gd name="T86" fmla="+- 0 1034 418"/>
                <a:gd name="T87" fmla="*/ 1034 h 747"/>
                <a:gd name="T88" fmla="+- 0 937 714"/>
                <a:gd name="T89" fmla="*/ T88 w 742"/>
                <a:gd name="T90" fmla="+- 0 998 418"/>
                <a:gd name="T91" fmla="*/ 998 h 747"/>
                <a:gd name="T92" fmla="+- 0 976 714"/>
                <a:gd name="T93" fmla="*/ T92 w 742"/>
                <a:gd name="T94" fmla="+- 0 928 418"/>
                <a:gd name="T95" fmla="*/ 928 h 747"/>
                <a:gd name="T96" fmla="+- 0 1203 714"/>
                <a:gd name="T97" fmla="*/ T96 w 742"/>
                <a:gd name="T98" fmla="+- 0 1064 418"/>
                <a:gd name="T99" fmla="*/ 1064 h 747"/>
                <a:gd name="T100" fmla="+- 0 1171 714"/>
                <a:gd name="T101" fmla="*/ T100 w 742"/>
                <a:gd name="T102" fmla="+- 0 1072 418"/>
                <a:gd name="T103" fmla="*/ 1072 h 747"/>
                <a:gd name="T104" fmla="+- 0 1130 714"/>
                <a:gd name="T105" fmla="*/ T104 w 742"/>
                <a:gd name="T106" fmla="+- 0 986 418"/>
                <a:gd name="T107" fmla="*/ 986 h 747"/>
                <a:gd name="T108" fmla="+- 0 1116 714"/>
                <a:gd name="T109" fmla="*/ T108 w 742"/>
                <a:gd name="T110" fmla="+- 0 1073 418"/>
                <a:gd name="T111" fmla="*/ 1073 h 747"/>
                <a:gd name="T112" fmla="+- 0 1085 714"/>
                <a:gd name="T113" fmla="*/ T112 w 742"/>
                <a:gd name="T114" fmla="+- 0 1064 418"/>
                <a:gd name="T115" fmla="*/ 1064 h 747"/>
                <a:gd name="T116" fmla="+- 0 1074 714"/>
                <a:gd name="T117" fmla="*/ T116 w 742"/>
                <a:gd name="T118" fmla="+- 0 1101 418"/>
                <a:gd name="T119" fmla="*/ 1101 h 747"/>
                <a:gd name="T120" fmla="+- 0 1144 714"/>
                <a:gd name="T121" fmla="*/ T120 w 742"/>
                <a:gd name="T122" fmla="+- 0 1165 418"/>
                <a:gd name="T123" fmla="*/ 1165 h 747"/>
                <a:gd name="T124" fmla="+- 0 1215 714"/>
                <a:gd name="T125" fmla="*/ T124 w 742"/>
                <a:gd name="T126" fmla="+- 0 1101 418"/>
                <a:gd name="T127" fmla="*/ 1101 h 747"/>
                <a:gd name="T128" fmla="+- 0 1455 714"/>
                <a:gd name="T129" fmla="*/ T128 w 742"/>
                <a:gd name="T130" fmla="+- 0 434 418"/>
                <a:gd name="T131" fmla="*/ 434 h 747"/>
                <a:gd name="T132" fmla="+- 0 1374 714"/>
                <a:gd name="T133" fmla="*/ T132 w 742"/>
                <a:gd name="T134" fmla="+- 0 419 418"/>
                <a:gd name="T135" fmla="*/ 419 h 747"/>
                <a:gd name="T136" fmla="+- 0 1335 714"/>
                <a:gd name="T137" fmla="*/ T136 w 742"/>
                <a:gd name="T138" fmla="+- 0 452 418"/>
                <a:gd name="T139" fmla="*/ 452 h 747"/>
                <a:gd name="T140" fmla="+- 0 1370 714"/>
                <a:gd name="T141" fmla="*/ T140 w 742"/>
                <a:gd name="T142" fmla="+- 0 470 418"/>
                <a:gd name="T143" fmla="*/ 470 h 747"/>
                <a:gd name="T144" fmla="+- 0 1317 714"/>
                <a:gd name="T145" fmla="*/ T144 w 742"/>
                <a:gd name="T146" fmla="+- 0 543 418"/>
                <a:gd name="T147" fmla="*/ 543 h 747"/>
                <a:gd name="T148" fmla="+- 0 1354 714"/>
                <a:gd name="T149" fmla="*/ T148 w 742"/>
                <a:gd name="T150" fmla="+- 0 554 418"/>
                <a:gd name="T151" fmla="*/ 554 h 747"/>
                <a:gd name="T152" fmla="+- 0 1407 714"/>
                <a:gd name="T153" fmla="*/ T152 w 742"/>
                <a:gd name="T154" fmla="+- 0 523 418"/>
                <a:gd name="T155" fmla="*/ 523 h 747"/>
                <a:gd name="T156" fmla="+- 0 1445 714"/>
                <a:gd name="T157" fmla="*/ T156 w 742"/>
                <a:gd name="T158" fmla="+- 0 536 418"/>
                <a:gd name="T159" fmla="*/ 536 h 747"/>
                <a:gd name="T160" fmla="+- 0 1456 714"/>
                <a:gd name="T161" fmla="*/ T160 w 742"/>
                <a:gd name="T162" fmla="+- 0 983 418"/>
                <a:gd name="T163" fmla="*/ 983 h 747"/>
                <a:gd name="T164" fmla="+- 0 1445 714"/>
                <a:gd name="T165" fmla="*/ T164 w 742"/>
                <a:gd name="T166" fmla="+- 0 929 418"/>
                <a:gd name="T167" fmla="*/ 929 h 747"/>
                <a:gd name="T168" fmla="+- 0 1408 714"/>
                <a:gd name="T169" fmla="*/ T168 w 742"/>
                <a:gd name="T170" fmla="+- 0 940 418"/>
                <a:gd name="T171" fmla="*/ 940 h 747"/>
                <a:gd name="T172" fmla="+- 0 1358 714"/>
                <a:gd name="T173" fmla="*/ T172 w 742"/>
                <a:gd name="T174" fmla="+- 0 913 418"/>
                <a:gd name="T175" fmla="*/ 913 h 747"/>
                <a:gd name="T176" fmla="+- 0 1317 714"/>
                <a:gd name="T177" fmla="*/ T176 w 742"/>
                <a:gd name="T178" fmla="+- 0 920 418"/>
                <a:gd name="T179" fmla="*/ 920 h 747"/>
                <a:gd name="T180" fmla="+- 0 1337 714"/>
                <a:gd name="T181" fmla="*/ T180 w 742"/>
                <a:gd name="T182" fmla="+- 0 963 418"/>
                <a:gd name="T183" fmla="*/ 963 h 747"/>
                <a:gd name="T184" fmla="+- 0 1341 714"/>
                <a:gd name="T185" fmla="*/ T184 w 742"/>
                <a:gd name="T186" fmla="+- 0 1003 418"/>
                <a:gd name="T187" fmla="*/ 1003 h 747"/>
                <a:gd name="T188" fmla="+- 0 1342 714"/>
                <a:gd name="T189" fmla="*/ T188 w 742"/>
                <a:gd name="T190" fmla="+- 0 1039 418"/>
                <a:gd name="T191" fmla="*/ 1039 h 747"/>
                <a:gd name="T192" fmla="+- 0 1426 714"/>
                <a:gd name="T193" fmla="*/ T192 w 742"/>
                <a:gd name="T194" fmla="+- 0 1045 418"/>
                <a:gd name="T195" fmla="*/ 1045 h 747"/>
                <a:gd name="T196" fmla="+- 0 1455 714"/>
                <a:gd name="T197" fmla="*/ T196 w 742"/>
                <a:gd name="T198" fmla="+- 0 1017 418"/>
                <a:gd name="T199" fmla="*/ 1017 h 7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  <a:cxn ang="0">
                  <a:pos x="T73" y="T75"/>
                </a:cxn>
                <a:cxn ang="0">
                  <a:pos x="T77" y="T79"/>
                </a:cxn>
                <a:cxn ang="0">
                  <a:pos x="T81" y="T83"/>
                </a:cxn>
                <a:cxn ang="0">
                  <a:pos x="T85" y="T87"/>
                </a:cxn>
                <a:cxn ang="0">
                  <a:pos x="T89" y="T91"/>
                </a:cxn>
                <a:cxn ang="0">
                  <a:pos x="T93" y="T95"/>
                </a:cxn>
                <a:cxn ang="0">
                  <a:pos x="T97" y="T99"/>
                </a:cxn>
                <a:cxn ang="0">
                  <a:pos x="T101" y="T103"/>
                </a:cxn>
                <a:cxn ang="0">
                  <a:pos x="T105" y="T107"/>
                </a:cxn>
                <a:cxn ang="0">
                  <a:pos x="T109" y="T111"/>
                </a:cxn>
                <a:cxn ang="0">
                  <a:pos x="T113" y="T115"/>
                </a:cxn>
                <a:cxn ang="0">
                  <a:pos x="T117" y="T119"/>
                </a:cxn>
                <a:cxn ang="0">
                  <a:pos x="T121" y="T123"/>
                </a:cxn>
                <a:cxn ang="0">
                  <a:pos x="T125" y="T127"/>
                </a:cxn>
                <a:cxn ang="0">
                  <a:pos x="T129" y="T131"/>
                </a:cxn>
                <a:cxn ang="0">
                  <a:pos x="T133" y="T135"/>
                </a:cxn>
                <a:cxn ang="0">
                  <a:pos x="T137" y="T139"/>
                </a:cxn>
                <a:cxn ang="0">
                  <a:pos x="T141" y="T143"/>
                </a:cxn>
                <a:cxn ang="0">
                  <a:pos x="T145" y="T147"/>
                </a:cxn>
                <a:cxn ang="0">
                  <a:pos x="T149" y="T151"/>
                </a:cxn>
                <a:cxn ang="0">
                  <a:pos x="T153" y="T155"/>
                </a:cxn>
                <a:cxn ang="0">
                  <a:pos x="T157" y="T159"/>
                </a:cxn>
                <a:cxn ang="0">
                  <a:pos x="T161" y="T163"/>
                </a:cxn>
                <a:cxn ang="0">
                  <a:pos x="T165" y="T167"/>
                </a:cxn>
                <a:cxn ang="0">
                  <a:pos x="T169" y="T171"/>
                </a:cxn>
                <a:cxn ang="0">
                  <a:pos x="T173" y="T175"/>
                </a:cxn>
                <a:cxn ang="0">
                  <a:pos x="T177" y="T179"/>
                </a:cxn>
                <a:cxn ang="0">
                  <a:pos x="T181" y="T183"/>
                </a:cxn>
                <a:cxn ang="0">
                  <a:pos x="T185" y="T187"/>
                </a:cxn>
                <a:cxn ang="0">
                  <a:pos x="T189" y="T191"/>
                </a:cxn>
                <a:cxn ang="0">
                  <a:pos x="T193" y="T195"/>
                </a:cxn>
                <a:cxn ang="0">
                  <a:pos x="T197" y="T199"/>
                </a:cxn>
              </a:cxnLst>
              <a:rect l="0" t="0" r="r" b="b"/>
              <a:pathLst>
                <a:path w="742" h="747">
                  <a:moveTo>
                    <a:pt x="178" y="298"/>
                  </a:moveTo>
                  <a:lnTo>
                    <a:pt x="167" y="289"/>
                  </a:lnTo>
                  <a:lnTo>
                    <a:pt x="91" y="289"/>
                  </a:lnTo>
                  <a:lnTo>
                    <a:pt x="93" y="285"/>
                  </a:lnTo>
                  <a:lnTo>
                    <a:pt x="93" y="283"/>
                  </a:lnTo>
                  <a:lnTo>
                    <a:pt x="94" y="282"/>
                  </a:lnTo>
                  <a:lnTo>
                    <a:pt x="101" y="272"/>
                  </a:lnTo>
                  <a:lnTo>
                    <a:pt x="103" y="263"/>
                  </a:lnTo>
                  <a:lnTo>
                    <a:pt x="100" y="253"/>
                  </a:lnTo>
                  <a:lnTo>
                    <a:pt x="94" y="245"/>
                  </a:lnTo>
                  <a:lnTo>
                    <a:pt x="84" y="239"/>
                  </a:lnTo>
                  <a:lnTo>
                    <a:pt x="74" y="238"/>
                  </a:lnTo>
                  <a:lnTo>
                    <a:pt x="65" y="242"/>
                  </a:lnTo>
                  <a:lnTo>
                    <a:pt x="56" y="249"/>
                  </a:lnTo>
                  <a:lnTo>
                    <a:pt x="10" y="294"/>
                  </a:lnTo>
                  <a:lnTo>
                    <a:pt x="3" y="304"/>
                  </a:lnTo>
                  <a:lnTo>
                    <a:pt x="0" y="314"/>
                  </a:lnTo>
                  <a:lnTo>
                    <a:pt x="3" y="323"/>
                  </a:lnTo>
                  <a:lnTo>
                    <a:pt x="10" y="333"/>
                  </a:lnTo>
                  <a:lnTo>
                    <a:pt x="35" y="358"/>
                  </a:lnTo>
                  <a:lnTo>
                    <a:pt x="71" y="392"/>
                  </a:lnTo>
                  <a:lnTo>
                    <a:pt x="83" y="393"/>
                  </a:lnTo>
                  <a:lnTo>
                    <a:pt x="104" y="375"/>
                  </a:lnTo>
                  <a:lnTo>
                    <a:pt x="105" y="363"/>
                  </a:lnTo>
                  <a:lnTo>
                    <a:pt x="97" y="347"/>
                  </a:lnTo>
                  <a:lnTo>
                    <a:pt x="94" y="344"/>
                  </a:lnTo>
                  <a:lnTo>
                    <a:pt x="90" y="339"/>
                  </a:lnTo>
                  <a:lnTo>
                    <a:pt x="167" y="339"/>
                  </a:lnTo>
                  <a:lnTo>
                    <a:pt x="178" y="330"/>
                  </a:lnTo>
                  <a:lnTo>
                    <a:pt x="178" y="298"/>
                  </a:lnTo>
                  <a:close/>
                  <a:moveTo>
                    <a:pt x="258" y="117"/>
                  </a:moveTo>
                  <a:lnTo>
                    <a:pt x="255" y="104"/>
                  </a:lnTo>
                  <a:lnTo>
                    <a:pt x="249" y="97"/>
                  </a:lnTo>
                  <a:lnTo>
                    <a:pt x="240" y="85"/>
                  </a:lnTo>
                  <a:lnTo>
                    <a:pt x="229" y="74"/>
                  </a:lnTo>
                  <a:lnTo>
                    <a:pt x="206" y="52"/>
                  </a:lnTo>
                  <a:lnTo>
                    <a:pt x="222" y="48"/>
                  </a:lnTo>
                  <a:lnTo>
                    <a:pt x="233" y="43"/>
                  </a:lnTo>
                  <a:lnTo>
                    <a:pt x="239" y="35"/>
                  </a:lnTo>
                  <a:lnTo>
                    <a:pt x="241" y="25"/>
                  </a:lnTo>
                  <a:lnTo>
                    <a:pt x="238" y="15"/>
                  </a:lnTo>
                  <a:lnTo>
                    <a:pt x="232" y="7"/>
                  </a:lnTo>
                  <a:lnTo>
                    <a:pt x="222" y="3"/>
                  </a:lnTo>
                  <a:lnTo>
                    <a:pt x="208" y="1"/>
                  </a:lnTo>
                  <a:lnTo>
                    <a:pt x="162" y="1"/>
                  </a:lnTo>
                  <a:lnTo>
                    <a:pt x="130" y="1"/>
                  </a:lnTo>
                  <a:lnTo>
                    <a:pt x="120" y="11"/>
                  </a:lnTo>
                  <a:lnTo>
                    <a:pt x="120" y="29"/>
                  </a:lnTo>
                  <a:lnTo>
                    <a:pt x="120" y="88"/>
                  </a:lnTo>
                  <a:lnTo>
                    <a:pt x="121" y="103"/>
                  </a:lnTo>
                  <a:lnTo>
                    <a:pt x="126" y="114"/>
                  </a:lnTo>
                  <a:lnTo>
                    <a:pt x="134" y="121"/>
                  </a:lnTo>
                  <a:lnTo>
                    <a:pt x="144" y="123"/>
                  </a:lnTo>
                  <a:lnTo>
                    <a:pt x="154" y="121"/>
                  </a:lnTo>
                  <a:lnTo>
                    <a:pt x="162" y="116"/>
                  </a:lnTo>
                  <a:lnTo>
                    <a:pt x="169" y="105"/>
                  </a:lnTo>
                  <a:lnTo>
                    <a:pt x="175" y="89"/>
                  </a:lnTo>
                  <a:lnTo>
                    <a:pt x="203" y="120"/>
                  </a:lnTo>
                  <a:lnTo>
                    <a:pt x="214" y="130"/>
                  </a:lnTo>
                  <a:lnTo>
                    <a:pt x="220" y="136"/>
                  </a:lnTo>
                  <a:lnTo>
                    <a:pt x="229" y="141"/>
                  </a:lnTo>
                  <a:lnTo>
                    <a:pt x="244" y="139"/>
                  </a:lnTo>
                  <a:lnTo>
                    <a:pt x="255" y="132"/>
                  </a:lnTo>
                  <a:lnTo>
                    <a:pt x="258" y="117"/>
                  </a:lnTo>
                  <a:close/>
                  <a:moveTo>
                    <a:pt x="262" y="510"/>
                  </a:moveTo>
                  <a:lnTo>
                    <a:pt x="255" y="498"/>
                  </a:lnTo>
                  <a:lnTo>
                    <a:pt x="247" y="490"/>
                  </a:lnTo>
                  <a:lnTo>
                    <a:pt x="237" y="486"/>
                  </a:lnTo>
                  <a:lnTo>
                    <a:pt x="226" y="489"/>
                  </a:lnTo>
                  <a:lnTo>
                    <a:pt x="214" y="496"/>
                  </a:lnTo>
                  <a:lnTo>
                    <a:pt x="204" y="507"/>
                  </a:lnTo>
                  <a:lnTo>
                    <a:pt x="171" y="540"/>
                  </a:lnTo>
                  <a:lnTo>
                    <a:pt x="167" y="524"/>
                  </a:lnTo>
                  <a:lnTo>
                    <a:pt x="162" y="513"/>
                  </a:lnTo>
                  <a:lnTo>
                    <a:pt x="154" y="506"/>
                  </a:lnTo>
                  <a:lnTo>
                    <a:pt x="144" y="505"/>
                  </a:lnTo>
                  <a:lnTo>
                    <a:pt x="134" y="507"/>
                  </a:lnTo>
                  <a:lnTo>
                    <a:pt x="126" y="514"/>
                  </a:lnTo>
                  <a:lnTo>
                    <a:pt x="122" y="524"/>
                  </a:lnTo>
                  <a:lnTo>
                    <a:pt x="120" y="538"/>
                  </a:lnTo>
                  <a:lnTo>
                    <a:pt x="120" y="569"/>
                  </a:lnTo>
                  <a:lnTo>
                    <a:pt x="120" y="616"/>
                  </a:lnTo>
                  <a:lnTo>
                    <a:pt x="129" y="626"/>
                  </a:lnTo>
                  <a:lnTo>
                    <a:pt x="181" y="628"/>
                  </a:lnTo>
                  <a:lnTo>
                    <a:pt x="199" y="627"/>
                  </a:lnTo>
                  <a:lnTo>
                    <a:pt x="216" y="626"/>
                  </a:lnTo>
                  <a:lnTo>
                    <a:pt x="225" y="625"/>
                  </a:lnTo>
                  <a:lnTo>
                    <a:pt x="236" y="616"/>
                  </a:lnTo>
                  <a:lnTo>
                    <a:pt x="240" y="608"/>
                  </a:lnTo>
                  <a:lnTo>
                    <a:pt x="241" y="597"/>
                  </a:lnTo>
                  <a:lnTo>
                    <a:pt x="236" y="587"/>
                  </a:lnTo>
                  <a:lnTo>
                    <a:pt x="223" y="580"/>
                  </a:lnTo>
                  <a:lnTo>
                    <a:pt x="203" y="575"/>
                  </a:lnTo>
                  <a:lnTo>
                    <a:pt x="239" y="541"/>
                  </a:lnTo>
                  <a:lnTo>
                    <a:pt x="260" y="522"/>
                  </a:lnTo>
                  <a:lnTo>
                    <a:pt x="262" y="510"/>
                  </a:lnTo>
                  <a:close/>
                  <a:moveTo>
                    <a:pt x="505" y="672"/>
                  </a:moveTo>
                  <a:lnTo>
                    <a:pt x="505" y="663"/>
                  </a:lnTo>
                  <a:lnTo>
                    <a:pt x="499" y="654"/>
                  </a:lnTo>
                  <a:lnTo>
                    <a:pt x="489" y="646"/>
                  </a:lnTo>
                  <a:lnTo>
                    <a:pt x="479" y="645"/>
                  </a:lnTo>
                  <a:lnTo>
                    <a:pt x="469" y="648"/>
                  </a:lnTo>
                  <a:lnTo>
                    <a:pt x="459" y="655"/>
                  </a:lnTo>
                  <a:lnTo>
                    <a:pt x="457" y="654"/>
                  </a:lnTo>
                  <a:lnTo>
                    <a:pt x="455" y="654"/>
                  </a:lnTo>
                  <a:lnTo>
                    <a:pt x="455" y="579"/>
                  </a:lnTo>
                  <a:lnTo>
                    <a:pt x="445" y="569"/>
                  </a:lnTo>
                  <a:lnTo>
                    <a:pt x="416" y="568"/>
                  </a:lnTo>
                  <a:lnTo>
                    <a:pt x="406" y="579"/>
                  </a:lnTo>
                  <a:lnTo>
                    <a:pt x="405" y="596"/>
                  </a:lnTo>
                  <a:lnTo>
                    <a:pt x="405" y="655"/>
                  </a:lnTo>
                  <a:lnTo>
                    <a:pt x="402" y="655"/>
                  </a:lnTo>
                  <a:lnTo>
                    <a:pt x="401" y="655"/>
                  </a:lnTo>
                  <a:lnTo>
                    <a:pt x="390" y="647"/>
                  </a:lnTo>
                  <a:lnTo>
                    <a:pt x="381" y="644"/>
                  </a:lnTo>
                  <a:lnTo>
                    <a:pt x="371" y="646"/>
                  </a:lnTo>
                  <a:lnTo>
                    <a:pt x="362" y="654"/>
                  </a:lnTo>
                  <a:lnTo>
                    <a:pt x="356" y="664"/>
                  </a:lnTo>
                  <a:lnTo>
                    <a:pt x="355" y="674"/>
                  </a:lnTo>
                  <a:lnTo>
                    <a:pt x="360" y="683"/>
                  </a:lnTo>
                  <a:lnTo>
                    <a:pt x="367" y="692"/>
                  </a:lnTo>
                  <a:lnTo>
                    <a:pt x="408" y="735"/>
                  </a:lnTo>
                  <a:lnTo>
                    <a:pt x="420" y="744"/>
                  </a:lnTo>
                  <a:lnTo>
                    <a:pt x="430" y="747"/>
                  </a:lnTo>
                  <a:lnTo>
                    <a:pt x="441" y="744"/>
                  </a:lnTo>
                  <a:lnTo>
                    <a:pt x="452" y="735"/>
                  </a:lnTo>
                  <a:lnTo>
                    <a:pt x="492" y="694"/>
                  </a:lnTo>
                  <a:lnTo>
                    <a:pt x="501" y="683"/>
                  </a:lnTo>
                  <a:lnTo>
                    <a:pt x="505" y="672"/>
                  </a:lnTo>
                  <a:close/>
                  <a:moveTo>
                    <a:pt x="741" y="86"/>
                  </a:moveTo>
                  <a:lnTo>
                    <a:pt x="741" y="72"/>
                  </a:lnTo>
                  <a:lnTo>
                    <a:pt x="741" y="16"/>
                  </a:lnTo>
                  <a:lnTo>
                    <a:pt x="735" y="3"/>
                  </a:lnTo>
                  <a:lnTo>
                    <a:pt x="700" y="1"/>
                  </a:lnTo>
                  <a:lnTo>
                    <a:pt x="680" y="0"/>
                  </a:lnTo>
                  <a:lnTo>
                    <a:pt x="660" y="1"/>
                  </a:lnTo>
                  <a:lnTo>
                    <a:pt x="641" y="2"/>
                  </a:lnTo>
                  <a:lnTo>
                    <a:pt x="633" y="3"/>
                  </a:lnTo>
                  <a:lnTo>
                    <a:pt x="621" y="17"/>
                  </a:lnTo>
                  <a:lnTo>
                    <a:pt x="621" y="34"/>
                  </a:lnTo>
                  <a:lnTo>
                    <a:pt x="633" y="42"/>
                  </a:lnTo>
                  <a:lnTo>
                    <a:pt x="642" y="52"/>
                  </a:lnTo>
                  <a:lnTo>
                    <a:pt x="647" y="51"/>
                  </a:lnTo>
                  <a:lnTo>
                    <a:pt x="656" y="52"/>
                  </a:lnTo>
                  <a:lnTo>
                    <a:pt x="617" y="90"/>
                  </a:lnTo>
                  <a:lnTo>
                    <a:pt x="606" y="103"/>
                  </a:lnTo>
                  <a:lnTo>
                    <a:pt x="602" y="114"/>
                  </a:lnTo>
                  <a:lnTo>
                    <a:pt x="603" y="125"/>
                  </a:lnTo>
                  <a:lnTo>
                    <a:pt x="609" y="134"/>
                  </a:lnTo>
                  <a:lnTo>
                    <a:pt x="619" y="140"/>
                  </a:lnTo>
                  <a:lnTo>
                    <a:pt x="629" y="141"/>
                  </a:lnTo>
                  <a:lnTo>
                    <a:pt x="640" y="136"/>
                  </a:lnTo>
                  <a:lnTo>
                    <a:pt x="653" y="125"/>
                  </a:lnTo>
                  <a:lnTo>
                    <a:pt x="662" y="116"/>
                  </a:lnTo>
                  <a:lnTo>
                    <a:pt x="688" y="87"/>
                  </a:lnTo>
                  <a:lnTo>
                    <a:pt x="693" y="105"/>
                  </a:lnTo>
                  <a:lnTo>
                    <a:pt x="700" y="117"/>
                  </a:lnTo>
                  <a:lnTo>
                    <a:pt x="709" y="122"/>
                  </a:lnTo>
                  <a:lnTo>
                    <a:pt x="719" y="123"/>
                  </a:lnTo>
                  <a:lnTo>
                    <a:pt x="731" y="118"/>
                  </a:lnTo>
                  <a:lnTo>
                    <a:pt x="738" y="109"/>
                  </a:lnTo>
                  <a:lnTo>
                    <a:pt x="741" y="98"/>
                  </a:lnTo>
                  <a:lnTo>
                    <a:pt x="741" y="86"/>
                  </a:lnTo>
                  <a:close/>
                  <a:moveTo>
                    <a:pt x="742" y="565"/>
                  </a:moveTo>
                  <a:lnTo>
                    <a:pt x="741" y="549"/>
                  </a:lnTo>
                  <a:lnTo>
                    <a:pt x="740" y="532"/>
                  </a:lnTo>
                  <a:lnTo>
                    <a:pt x="739" y="523"/>
                  </a:lnTo>
                  <a:lnTo>
                    <a:pt x="731" y="511"/>
                  </a:lnTo>
                  <a:lnTo>
                    <a:pt x="723" y="507"/>
                  </a:lnTo>
                  <a:lnTo>
                    <a:pt x="712" y="505"/>
                  </a:lnTo>
                  <a:lnTo>
                    <a:pt x="702" y="510"/>
                  </a:lnTo>
                  <a:lnTo>
                    <a:pt x="694" y="522"/>
                  </a:lnTo>
                  <a:lnTo>
                    <a:pt x="690" y="542"/>
                  </a:lnTo>
                  <a:lnTo>
                    <a:pt x="666" y="516"/>
                  </a:lnTo>
                  <a:lnTo>
                    <a:pt x="655" y="505"/>
                  </a:lnTo>
                  <a:lnTo>
                    <a:pt x="644" y="495"/>
                  </a:lnTo>
                  <a:lnTo>
                    <a:pt x="638" y="490"/>
                  </a:lnTo>
                  <a:lnTo>
                    <a:pt x="625" y="487"/>
                  </a:lnTo>
                  <a:lnTo>
                    <a:pt x="610" y="492"/>
                  </a:lnTo>
                  <a:lnTo>
                    <a:pt x="603" y="502"/>
                  </a:lnTo>
                  <a:lnTo>
                    <a:pt x="602" y="518"/>
                  </a:lnTo>
                  <a:lnTo>
                    <a:pt x="608" y="527"/>
                  </a:lnTo>
                  <a:lnTo>
                    <a:pt x="614" y="534"/>
                  </a:lnTo>
                  <a:lnTo>
                    <a:pt x="623" y="545"/>
                  </a:lnTo>
                  <a:lnTo>
                    <a:pt x="633" y="555"/>
                  </a:lnTo>
                  <a:lnTo>
                    <a:pt x="655" y="576"/>
                  </a:lnTo>
                  <a:lnTo>
                    <a:pt x="638" y="579"/>
                  </a:lnTo>
                  <a:lnTo>
                    <a:pt x="627" y="585"/>
                  </a:lnTo>
                  <a:lnTo>
                    <a:pt x="621" y="593"/>
                  </a:lnTo>
                  <a:lnTo>
                    <a:pt x="620" y="603"/>
                  </a:lnTo>
                  <a:lnTo>
                    <a:pt x="622" y="613"/>
                  </a:lnTo>
                  <a:lnTo>
                    <a:pt x="628" y="621"/>
                  </a:lnTo>
                  <a:lnTo>
                    <a:pt x="639" y="625"/>
                  </a:lnTo>
                  <a:lnTo>
                    <a:pt x="652" y="627"/>
                  </a:lnTo>
                  <a:lnTo>
                    <a:pt x="682" y="627"/>
                  </a:lnTo>
                  <a:lnTo>
                    <a:pt x="712" y="627"/>
                  </a:lnTo>
                  <a:lnTo>
                    <a:pt x="724" y="625"/>
                  </a:lnTo>
                  <a:lnTo>
                    <a:pt x="733" y="620"/>
                  </a:lnTo>
                  <a:lnTo>
                    <a:pt x="739" y="611"/>
                  </a:lnTo>
                  <a:lnTo>
                    <a:pt x="741" y="599"/>
                  </a:lnTo>
                  <a:lnTo>
                    <a:pt x="742" y="565"/>
                  </a:lnTo>
                  <a:close/>
                </a:path>
              </a:pathLst>
            </a:custGeom>
            <a:solidFill>
              <a:srgbClr val="BF1F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57830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469D78E-590C-4D88-8E5F-D1376441E160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Garamond" panose="02020404030301010803" pitchFamily="18" charset="0"/>
              </a:rPr>
              <a:t>3. Problems / Needs </a:t>
            </a:r>
            <a:r>
              <a:rPr lang="en-US" sz="4000" b="1" dirty="0">
                <a:latin typeface="Garamond" panose="02020404030301010803" pitchFamily="18" charset="0"/>
                <a:sym typeface="Wingdings" panose="05000000000000000000" pitchFamily="2" charset="2"/>
              </a:rPr>
              <a:t> Responses</a:t>
            </a:r>
            <a:endParaRPr lang="en-US" sz="4000" b="1" dirty="0">
              <a:latin typeface="Garamond" panose="02020404030301010803" pitchFamily="18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27FF5EC-8524-4E4B-AD9C-5CC3457ED276}"/>
              </a:ext>
            </a:extLst>
          </p:cNvPr>
          <p:cNvSpPr txBox="1">
            <a:spLocks/>
          </p:cNvSpPr>
          <p:nvPr/>
        </p:nvSpPr>
        <p:spPr>
          <a:xfrm>
            <a:off x="838200" y="1575274"/>
            <a:ext cx="4442460" cy="506978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4000"/>
              </a:lnSpc>
              <a:buNone/>
            </a:pPr>
            <a:r>
              <a:rPr lang="en-US" sz="1900" b="1" dirty="0">
                <a:latin typeface="Garamond" panose="02020404030301010803" pitchFamily="18" charset="0"/>
              </a:rPr>
              <a:t>1. Community Level</a:t>
            </a:r>
            <a:r>
              <a:rPr lang="en-US" sz="1900" dirty="0">
                <a:latin typeface="Garamond" panose="02020404030301010803" pitchFamily="18" charset="0"/>
              </a:rPr>
              <a:t> </a:t>
            </a:r>
          </a:p>
          <a:p>
            <a:pPr marL="0" indent="0" algn="just">
              <a:lnSpc>
                <a:spcPct val="114000"/>
              </a:lnSpc>
              <a:buNone/>
            </a:pPr>
            <a:r>
              <a:rPr lang="en-US" sz="1900" dirty="0">
                <a:latin typeface="Garamond" panose="02020404030301010803" pitchFamily="18" charset="0"/>
              </a:rPr>
              <a:t>Multi-sectoral activities: home-based care &amp; follow-up, awareness creation, school reintegration, food security, livelihoods…</a:t>
            </a:r>
          </a:p>
          <a:p>
            <a:pPr marL="0" indent="0" algn="just">
              <a:lnSpc>
                <a:spcPct val="114000"/>
              </a:lnSpc>
              <a:buNone/>
            </a:pPr>
            <a:endParaRPr lang="en-US" sz="500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114000"/>
              </a:lnSpc>
              <a:buNone/>
            </a:pPr>
            <a:r>
              <a:rPr lang="en-US" sz="1900" b="1" dirty="0">
                <a:latin typeface="Garamond" panose="02020404030301010803" pitchFamily="18" charset="0"/>
              </a:rPr>
              <a:t>2. Primary (and Secondary) Health Care</a:t>
            </a:r>
            <a:r>
              <a:rPr lang="en-US" sz="1900" dirty="0">
                <a:latin typeface="Garamond" panose="02020404030301010803" pitchFamily="18" charset="0"/>
              </a:rPr>
              <a:t> </a:t>
            </a:r>
          </a:p>
          <a:p>
            <a:pPr marL="0" indent="0" algn="just">
              <a:lnSpc>
                <a:spcPct val="114000"/>
              </a:lnSpc>
              <a:buNone/>
            </a:pPr>
            <a:r>
              <a:rPr lang="en-US" sz="1900" dirty="0">
                <a:latin typeface="Garamond" panose="02020404030301010803" pitchFamily="18" charset="0"/>
              </a:rPr>
              <a:t>Epilepsy Clinical Care + referrals for specialist examinations</a:t>
            </a:r>
          </a:p>
          <a:p>
            <a:pPr marL="0" indent="0" algn="just">
              <a:lnSpc>
                <a:spcPct val="114000"/>
              </a:lnSpc>
              <a:buNone/>
            </a:pPr>
            <a:endParaRPr lang="en-US" sz="500" dirty="0">
              <a:latin typeface="Garamond" panose="02020404030301010803" pitchFamily="18" charset="0"/>
            </a:endParaRPr>
          </a:p>
          <a:p>
            <a:pPr marL="0" indent="0" algn="just">
              <a:lnSpc>
                <a:spcPct val="114000"/>
              </a:lnSpc>
              <a:buNone/>
            </a:pPr>
            <a:r>
              <a:rPr lang="en-US" sz="1900" b="1" dirty="0">
                <a:latin typeface="Garamond" panose="02020404030301010803" pitchFamily="18" charset="0"/>
              </a:rPr>
              <a:t>3. Policy and Planning Level</a:t>
            </a:r>
          </a:p>
          <a:p>
            <a:pPr marL="0" indent="0" algn="just">
              <a:lnSpc>
                <a:spcPct val="114000"/>
              </a:lnSpc>
              <a:buNone/>
            </a:pPr>
            <a:r>
              <a:rPr lang="en-US" sz="1900" dirty="0">
                <a:latin typeface="Garamond" panose="02020404030301010803" pitchFamily="18" charset="0"/>
              </a:rPr>
              <a:t>Data &amp; information sharing, coordination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38B421A-C0B1-4FB9-972E-0911F4D7E94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0013" y="70783"/>
            <a:ext cx="1981987" cy="1095002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42B3FACA-219A-4F15-BD6B-792A0138BA6A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391218" y="2944588"/>
            <a:ext cx="2712636" cy="1899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C1866346-3570-4A8B-A042-544BAE7C360D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514577" y="1940599"/>
            <a:ext cx="2712636" cy="1981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68C55FA6-18C4-49CA-A450-DEFB5197504B}"/>
              </a:ext>
            </a:extLst>
          </p:cNvPr>
          <p:cNvPicPr/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6916" r="13172"/>
          <a:stretch/>
        </p:blipFill>
        <p:spPr bwMode="auto">
          <a:xfrm>
            <a:off x="5553955" y="3784785"/>
            <a:ext cx="2061216" cy="27126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9226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9F7121F3-8B42-4F60-A09F-B1439FDD6D80}"/>
              </a:ext>
            </a:extLst>
          </p:cNvPr>
          <p:cNvCxnSpPr>
            <a:cxnSpLocks/>
            <a:stCxn id="14" idx="1"/>
          </p:cNvCxnSpPr>
          <p:nvPr/>
        </p:nvCxnSpPr>
        <p:spPr>
          <a:xfrm flipH="1" flipV="1">
            <a:off x="4705351" y="3114675"/>
            <a:ext cx="2228848" cy="17621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E469D78E-590C-4D88-8E5F-D1376441E160}"/>
              </a:ext>
            </a:extLst>
          </p:cNvPr>
          <p:cNvSpPr txBox="1">
            <a:spLocks/>
          </p:cNvSpPr>
          <p:nvPr/>
        </p:nvSpPr>
        <p:spPr>
          <a:xfrm>
            <a:off x="838200" y="7816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Garamond" panose="02020404030301010803" pitchFamily="18" charset="0"/>
              </a:rPr>
              <a:t>4. Project pathway</a:t>
            </a: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E626F791-C254-42B6-9E72-E6EF9C44973A}"/>
              </a:ext>
            </a:extLst>
          </p:cNvPr>
          <p:cNvSpPr/>
          <p:nvPr/>
        </p:nvSpPr>
        <p:spPr>
          <a:xfrm>
            <a:off x="1033462" y="3748086"/>
            <a:ext cx="1457325" cy="657225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tx1"/>
                </a:solidFill>
                <a:latin typeface="Garamond" panose="02020404030301010803" pitchFamily="18" charset="0"/>
              </a:rPr>
              <a:t>Identification</a:t>
            </a:r>
            <a:endParaRPr lang="it-IT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DF03E6A6-0459-434A-8C19-3DEDF5FD484D}"/>
              </a:ext>
            </a:extLst>
          </p:cNvPr>
          <p:cNvSpPr/>
          <p:nvPr/>
        </p:nvSpPr>
        <p:spPr>
          <a:xfrm>
            <a:off x="2752725" y="3750469"/>
            <a:ext cx="962025" cy="657225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tx1"/>
                </a:solidFill>
                <a:latin typeface="Garamond" panose="02020404030301010803" pitchFamily="18" charset="0"/>
              </a:rPr>
              <a:t>Referral</a:t>
            </a:r>
            <a:endParaRPr lang="it-IT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7231EF9B-3DF0-43BF-9717-D5F141E43DDE}"/>
              </a:ext>
            </a:extLst>
          </p:cNvPr>
          <p:cNvSpPr/>
          <p:nvPr/>
        </p:nvSpPr>
        <p:spPr>
          <a:xfrm>
            <a:off x="3990975" y="3750469"/>
            <a:ext cx="1428750" cy="657225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tx1"/>
                </a:solidFill>
                <a:latin typeface="Garamond" panose="02020404030301010803" pitchFamily="18" charset="0"/>
              </a:rPr>
              <a:t>Diagnosis</a:t>
            </a:r>
            <a:r>
              <a:rPr lang="it-IT" dirty="0">
                <a:solidFill>
                  <a:schemeClr val="tx1"/>
                </a:solidFill>
                <a:latin typeface="Garamond" panose="02020404030301010803" pitchFamily="18" charset="0"/>
              </a:rPr>
              <a:t> &amp; Care</a:t>
            </a: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B467E3D5-DABD-430E-99B9-2F1EB5807212}"/>
              </a:ext>
            </a:extLst>
          </p:cNvPr>
          <p:cNvSpPr/>
          <p:nvPr/>
        </p:nvSpPr>
        <p:spPr>
          <a:xfrm>
            <a:off x="5695950" y="3750469"/>
            <a:ext cx="962025" cy="657225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tx1"/>
                </a:solidFill>
                <a:latin typeface="Garamond" panose="02020404030301010803" pitchFamily="18" charset="0"/>
              </a:rPr>
              <a:t>Referral</a:t>
            </a:r>
            <a:endParaRPr lang="it-IT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6F7DFFEE-42F0-4B36-BD9A-9C8ADF1BF636}"/>
              </a:ext>
            </a:extLst>
          </p:cNvPr>
          <p:cNvSpPr/>
          <p:nvPr/>
        </p:nvSpPr>
        <p:spPr>
          <a:xfrm>
            <a:off x="6934200" y="3750469"/>
            <a:ext cx="1400175" cy="657225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Garamond" panose="02020404030301010803" pitchFamily="18" charset="0"/>
              </a:rPr>
              <a:t>Treatment Follow up</a:t>
            </a: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22E53CE8-CCEA-47B3-9E3D-329E782F1236}"/>
              </a:ext>
            </a:extLst>
          </p:cNvPr>
          <p:cNvSpPr/>
          <p:nvPr/>
        </p:nvSpPr>
        <p:spPr>
          <a:xfrm>
            <a:off x="9029700" y="2947986"/>
            <a:ext cx="1400175" cy="657225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Garamond" panose="02020404030301010803" pitchFamily="18" charset="0"/>
              </a:rPr>
              <a:t>Food security</a:t>
            </a: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A95779D6-A8B6-4AD1-8462-B29841426B9C}"/>
              </a:ext>
            </a:extLst>
          </p:cNvPr>
          <p:cNvSpPr/>
          <p:nvPr/>
        </p:nvSpPr>
        <p:spPr>
          <a:xfrm>
            <a:off x="9029700" y="3748086"/>
            <a:ext cx="1400175" cy="657225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tx1"/>
                </a:solidFill>
                <a:latin typeface="Garamond" panose="02020404030301010803" pitchFamily="18" charset="0"/>
              </a:rPr>
              <a:t>Livelihood</a:t>
            </a:r>
            <a:endParaRPr lang="it-IT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07A2EC48-7101-49D6-A5F5-469DD4A2EC85}"/>
              </a:ext>
            </a:extLst>
          </p:cNvPr>
          <p:cNvSpPr/>
          <p:nvPr/>
        </p:nvSpPr>
        <p:spPr>
          <a:xfrm>
            <a:off x="9029700" y="4548186"/>
            <a:ext cx="1400175" cy="657225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tx1"/>
                </a:solidFill>
                <a:latin typeface="Garamond" panose="02020404030301010803" pitchFamily="18" charset="0"/>
              </a:rPr>
              <a:t>Education</a:t>
            </a:r>
            <a:endParaRPr lang="it-IT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Segno di addizione 3">
            <a:extLst>
              <a:ext uri="{FF2B5EF4-FFF2-40B4-BE49-F238E27FC236}">
                <a16:creationId xmlns:a16="http://schemas.microsoft.com/office/drawing/2014/main" id="{F2E73624-5940-46D6-A862-3B290F694291}"/>
              </a:ext>
            </a:extLst>
          </p:cNvPr>
          <p:cNvSpPr/>
          <p:nvPr/>
        </p:nvSpPr>
        <p:spPr>
          <a:xfrm>
            <a:off x="8520112" y="3863578"/>
            <a:ext cx="400050" cy="431006"/>
          </a:xfrm>
          <a:prstGeom prst="mathPlus">
            <a:avLst/>
          </a:prstGeom>
          <a:solidFill>
            <a:schemeClr val="accent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A19F5D50-59B3-4E76-8FEA-DC9F3B7ECF76}"/>
              </a:ext>
            </a:extLst>
          </p:cNvPr>
          <p:cNvSpPr/>
          <p:nvPr/>
        </p:nvSpPr>
        <p:spPr>
          <a:xfrm>
            <a:off x="6934199" y="4548186"/>
            <a:ext cx="1400175" cy="657225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Garamond" panose="02020404030301010803" pitchFamily="18" charset="0"/>
              </a:rPr>
              <a:t>Rehab</a:t>
            </a:r>
          </a:p>
        </p:txBody>
      </p: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73C7AC09-035D-4B95-A862-4EA6B2615CF7}"/>
              </a:ext>
            </a:extLst>
          </p:cNvPr>
          <p:cNvSpPr/>
          <p:nvPr/>
        </p:nvSpPr>
        <p:spPr>
          <a:xfrm>
            <a:off x="3990975" y="2475306"/>
            <a:ext cx="1428750" cy="657225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Garamond" panose="02020404030301010803" pitchFamily="18" charset="0"/>
              </a:rPr>
              <a:t>Data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F0C5DEBE-1EA8-4DF8-92B2-0E80F896C85D}"/>
              </a:ext>
            </a:extLst>
          </p:cNvPr>
          <p:cNvCxnSpPr>
            <a:cxnSpLocks/>
            <a:stCxn id="7" idx="0"/>
            <a:endCxn id="15" idx="2"/>
          </p:cNvCxnSpPr>
          <p:nvPr/>
        </p:nvCxnSpPr>
        <p:spPr>
          <a:xfrm flipV="1">
            <a:off x="3233738" y="3132531"/>
            <a:ext cx="1471612" cy="617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C770DB92-DD0E-4385-949C-F3217D92E333}"/>
              </a:ext>
            </a:extLst>
          </p:cNvPr>
          <p:cNvCxnSpPr>
            <a:cxnSpLocks/>
            <a:stCxn id="8" idx="0"/>
            <a:endCxn id="15" idx="2"/>
          </p:cNvCxnSpPr>
          <p:nvPr/>
        </p:nvCxnSpPr>
        <p:spPr>
          <a:xfrm flipV="1">
            <a:off x="4705350" y="3132531"/>
            <a:ext cx="0" cy="617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32DC14A7-58AD-4502-9BFF-141E58636E4D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4663678" y="3148611"/>
            <a:ext cx="2970610" cy="6018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6A141F47-E1D9-41B0-8CC4-1C9C5CF8DAE1}"/>
              </a:ext>
            </a:extLst>
          </p:cNvPr>
          <p:cNvCxnSpPr>
            <a:cxnSpLocks/>
            <a:stCxn id="9" idx="0"/>
            <a:endCxn id="15" idx="2"/>
          </p:cNvCxnSpPr>
          <p:nvPr/>
        </p:nvCxnSpPr>
        <p:spPr>
          <a:xfrm flipH="1" flipV="1">
            <a:off x="4705350" y="3132531"/>
            <a:ext cx="1471613" cy="6179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ttangolo con angoli arrotondati 28">
            <a:extLst>
              <a:ext uri="{FF2B5EF4-FFF2-40B4-BE49-F238E27FC236}">
                <a16:creationId xmlns:a16="http://schemas.microsoft.com/office/drawing/2014/main" id="{7A5CE277-CEDC-4C76-AA9E-9BA7849EED15}"/>
              </a:ext>
            </a:extLst>
          </p:cNvPr>
          <p:cNvSpPr/>
          <p:nvPr/>
        </p:nvSpPr>
        <p:spPr>
          <a:xfrm>
            <a:off x="3990975" y="1634136"/>
            <a:ext cx="1428750" cy="657225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  <a:latin typeface="Garamond" panose="02020404030301010803" pitchFamily="18" charset="0"/>
              </a:rPr>
              <a:t>Advocacy &amp; Planning</a:t>
            </a:r>
          </a:p>
        </p:txBody>
      </p:sp>
      <p:cxnSp>
        <p:nvCxnSpPr>
          <p:cNvPr id="44" name="Connettore 2 43">
            <a:extLst>
              <a:ext uri="{FF2B5EF4-FFF2-40B4-BE49-F238E27FC236}">
                <a16:creationId xmlns:a16="http://schemas.microsoft.com/office/drawing/2014/main" id="{F81DB7D6-6704-4F9A-8911-2925044E0A85}"/>
              </a:ext>
            </a:extLst>
          </p:cNvPr>
          <p:cNvCxnSpPr>
            <a:cxnSpLocks/>
            <a:endCxn id="29" idx="2"/>
          </p:cNvCxnSpPr>
          <p:nvPr/>
        </p:nvCxnSpPr>
        <p:spPr>
          <a:xfrm flipV="1">
            <a:off x="4705350" y="2291361"/>
            <a:ext cx="0" cy="1839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diritto 46">
            <a:extLst>
              <a:ext uri="{FF2B5EF4-FFF2-40B4-BE49-F238E27FC236}">
                <a16:creationId xmlns:a16="http://schemas.microsoft.com/office/drawing/2014/main" id="{AC1FFE01-779C-437C-BE8B-505EF20B400C}"/>
              </a:ext>
            </a:extLst>
          </p:cNvPr>
          <p:cNvCxnSpPr/>
          <p:nvPr/>
        </p:nvCxnSpPr>
        <p:spPr>
          <a:xfrm>
            <a:off x="3867150" y="3748086"/>
            <a:ext cx="0" cy="2709864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nettore diritto 47">
            <a:extLst>
              <a:ext uri="{FF2B5EF4-FFF2-40B4-BE49-F238E27FC236}">
                <a16:creationId xmlns:a16="http://schemas.microsoft.com/office/drawing/2014/main" id="{A3147616-B7EB-49B7-9D62-F4CBA69E5A34}"/>
              </a:ext>
            </a:extLst>
          </p:cNvPr>
          <p:cNvCxnSpPr/>
          <p:nvPr/>
        </p:nvCxnSpPr>
        <p:spPr>
          <a:xfrm>
            <a:off x="6791325" y="3790947"/>
            <a:ext cx="0" cy="2709864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nettore diritto 48">
            <a:extLst>
              <a:ext uri="{FF2B5EF4-FFF2-40B4-BE49-F238E27FC236}">
                <a16:creationId xmlns:a16="http://schemas.microsoft.com/office/drawing/2014/main" id="{3BA7ACA7-477B-4458-AE3B-896DC28FF76D}"/>
              </a:ext>
            </a:extLst>
          </p:cNvPr>
          <p:cNvCxnSpPr/>
          <p:nvPr/>
        </p:nvCxnSpPr>
        <p:spPr>
          <a:xfrm>
            <a:off x="8482012" y="3748086"/>
            <a:ext cx="0" cy="2709864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Connettore diritto 49">
            <a:extLst>
              <a:ext uri="{FF2B5EF4-FFF2-40B4-BE49-F238E27FC236}">
                <a16:creationId xmlns:a16="http://schemas.microsoft.com/office/drawing/2014/main" id="{8CE92609-A59A-450E-9601-412DA1F43A9E}"/>
              </a:ext>
            </a:extLst>
          </p:cNvPr>
          <p:cNvCxnSpPr/>
          <p:nvPr/>
        </p:nvCxnSpPr>
        <p:spPr>
          <a:xfrm>
            <a:off x="10663237" y="3790947"/>
            <a:ext cx="0" cy="2709864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Connettore diritto 50">
            <a:extLst>
              <a:ext uri="{FF2B5EF4-FFF2-40B4-BE49-F238E27FC236}">
                <a16:creationId xmlns:a16="http://schemas.microsoft.com/office/drawing/2014/main" id="{CD2FBF54-677F-4E35-86EE-18DE359349FE}"/>
              </a:ext>
            </a:extLst>
          </p:cNvPr>
          <p:cNvCxnSpPr/>
          <p:nvPr/>
        </p:nvCxnSpPr>
        <p:spPr>
          <a:xfrm>
            <a:off x="852487" y="3748086"/>
            <a:ext cx="0" cy="2709864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Rettangolo con angoli arrotondati 51">
            <a:extLst>
              <a:ext uri="{FF2B5EF4-FFF2-40B4-BE49-F238E27FC236}">
                <a16:creationId xmlns:a16="http://schemas.microsoft.com/office/drawing/2014/main" id="{21144BC1-3A6F-481D-968B-455224532CD6}"/>
              </a:ext>
            </a:extLst>
          </p:cNvPr>
          <p:cNvSpPr/>
          <p:nvPr/>
        </p:nvSpPr>
        <p:spPr>
          <a:xfrm>
            <a:off x="1033461" y="5800725"/>
            <a:ext cx="2681281" cy="657225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tx1"/>
                </a:solidFill>
                <a:latin typeface="Garamond" panose="02020404030301010803" pitchFamily="18" charset="0"/>
              </a:rPr>
              <a:t>BHWs</a:t>
            </a:r>
            <a:r>
              <a:rPr lang="it-IT" dirty="0">
                <a:solidFill>
                  <a:schemeClr val="tx1"/>
                </a:solidFill>
                <a:latin typeface="Garamond" panose="02020404030301010803" pitchFamily="18" charset="0"/>
              </a:rPr>
              <a:t>, </a:t>
            </a:r>
            <a:r>
              <a:rPr lang="it-IT" dirty="0" err="1">
                <a:solidFill>
                  <a:schemeClr val="tx1"/>
                </a:solidFill>
                <a:latin typeface="Garamond" panose="02020404030301010803" pitchFamily="18" charset="0"/>
              </a:rPr>
              <a:t>HHPs</a:t>
            </a:r>
            <a:r>
              <a:rPr lang="it-IT" dirty="0">
                <a:solidFill>
                  <a:schemeClr val="tx1"/>
                </a:solidFill>
                <a:latin typeface="Garamond" panose="02020404030301010803" pitchFamily="18" charset="0"/>
              </a:rPr>
              <a:t>, </a:t>
            </a:r>
            <a:r>
              <a:rPr lang="it-IT" dirty="0" err="1">
                <a:solidFill>
                  <a:schemeClr val="tx1"/>
                </a:solidFill>
                <a:latin typeface="Garamond" panose="02020404030301010803" pitchFamily="18" charset="0"/>
              </a:rPr>
              <a:t>CBRWs</a:t>
            </a:r>
            <a:endParaRPr lang="it-IT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53" name="Rettangolo con angoli arrotondati 52">
            <a:extLst>
              <a:ext uri="{FF2B5EF4-FFF2-40B4-BE49-F238E27FC236}">
                <a16:creationId xmlns:a16="http://schemas.microsoft.com/office/drawing/2014/main" id="{3CCC267E-4075-4825-B68D-A2F7ACD70CBB}"/>
              </a:ext>
            </a:extLst>
          </p:cNvPr>
          <p:cNvSpPr/>
          <p:nvPr/>
        </p:nvSpPr>
        <p:spPr>
          <a:xfrm>
            <a:off x="4048124" y="5790013"/>
            <a:ext cx="2609852" cy="657225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tx1"/>
                </a:solidFill>
                <a:latin typeface="Garamond" panose="02020404030301010803" pitchFamily="18" charset="0"/>
              </a:rPr>
              <a:t>Epilepsy</a:t>
            </a:r>
            <a:r>
              <a:rPr lang="it-IT" dirty="0">
                <a:solidFill>
                  <a:schemeClr val="tx1"/>
                </a:solidFill>
                <a:latin typeface="Garamond" panose="02020404030301010803" pitchFamily="18" charset="0"/>
              </a:rPr>
              <a:t> Clinics</a:t>
            </a:r>
          </a:p>
        </p:txBody>
      </p:sp>
      <p:sp>
        <p:nvSpPr>
          <p:cNvPr id="54" name="Rettangolo con angoli arrotondati 53">
            <a:extLst>
              <a:ext uri="{FF2B5EF4-FFF2-40B4-BE49-F238E27FC236}">
                <a16:creationId xmlns:a16="http://schemas.microsoft.com/office/drawing/2014/main" id="{D25683A6-F6BD-4E84-B7D3-02B7AAE32D33}"/>
              </a:ext>
            </a:extLst>
          </p:cNvPr>
          <p:cNvSpPr/>
          <p:nvPr/>
        </p:nvSpPr>
        <p:spPr>
          <a:xfrm>
            <a:off x="6934200" y="5807867"/>
            <a:ext cx="1400174" cy="812008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tx1"/>
                </a:solidFill>
                <a:latin typeface="Garamond" panose="02020404030301010803" pitchFamily="18" charset="0"/>
              </a:rPr>
              <a:t>BHWs</a:t>
            </a:r>
            <a:r>
              <a:rPr lang="it-IT" dirty="0">
                <a:solidFill>
                  <a:schemeClr val="tx1"/>
                </a:solidFill>
                <a:latin typeface="Garamond" panose="02020404030301010803" pitchFamily="18" charset="0"/>
              </a:rPr>
              <a:t>, </a:t>
            </a:r>
            <a:r>
              <a:rPr lang="it-IT" dirty="0" err="1">
                <a:solidFill>
                  <a:schemeClr val="tx1"/>
                </a:solidFill>
                <a:latin typeface="Garamond" panose="02020404030301010803" pitchFamily="18" charset="0"/>
              </a:rPr>
              <a:t>HHPs</a:t>
            </a:r>
            <a:r>
              <a:rPr lang="it-IT" dirty="0">
                <a:solidFill>
                  <a:schemeClr val="tx1"/>
                </a:solidFill>
                <a:latin typeface="Garamond" panose="02020404030301010803" pitchFamily="18" charset="0"/>
              </a:rPr>
              <a:t>, </a:t>
            </a:r>
            <a:r>
              <a:rPr lang="it-IT" dirty="0" err="1">
                <a:solidFill>
                  <a:schemeClr val="tx1"/>
                </a:solidFill>
                <a:latin typeface="Garamond" panose="02020404030301010803" pitchFamily="18" charset="0"/>
              </a:rPr>
              <a:t>CBRWs</a:t>
            </a:r>
            <a:endParaRPr lang="it-IT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55" name="Rettangolo con angoli arrotondati 54">
            <a:extLst>
              <a:ext uri="{FF2B5EF4-FFF2-40B4-BE49-F238E27FC236}">
                <a16:creationId xmlns:a16="http://schemas.microsoft.com/office/drawing/2014/main" id="{117A5ECF-6962-44A7-B493-B32D45395EAE}"/>
              </a:ext>
            </a:extLst>
          </p:cNvPr>
          <p:cNvSpPr/>
          <p:nvPr/>
        </p:nvSpPr>
        <p:spPr>
          <a:xfrm>
            <a:off x="9029701" y="5807867"/>
            <a:ext cx="1400174" cy="812008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>
                <a:solidFill>
                  <a:schemeClr val="tx1"/>
                </a:solidFill>
                <a:latin typeface="Garamond" panose="02020404030301010803" pitchFamily="18" charset="0"/>
              </a:rPr>
              <a:t>AFEWs</a:t>
            </a:r>
            <a:r>
              <a:rPr lang="it-IT" dirty="0">
                <a:solidFill>
                  <a:schemeClr val="tx1"/>
                </a:solidFill>
                <a:latin typeface="Garamond" panose="02020404030301010803" pitchFamily="18" charset="0"/>
              </a:rPr>
              <a:t>, </a:t>
            </a:r>
            <a:r>
              <a:rPr lang="it-IT" dirty="0" err="1">
                <a:solidFill>
                  <a:schemeClr val="tx1"/>
                </a:solidFill>
                <a:latin typeface="Garamond" panose="02020404030301010803" pitchFamily="18" charset="0"/>
              </a:rPr>
              <a:t>VLSAs</a:t>
            </a:r>
            <a:r>
              <a:rPr lang="it-IT" dirty="0">
                <a:solidFill>
                  <a:schemeClr val="tx1"/>
                </a:solidFill>
                <a:latin typeface="Garamond" panose="02020404030301010803" pitchFamily="18" charset="0"/>
              </a:rPr>
              <a:t>, </a:t>
            </a:r>
            <a:r>
              <a:rPr lang="it-IT" dirty="0" err="1">
                <a:solidFill>
                  <a:schemeClr val="tx1"/>
                </a:solidFill>
                <a:latin typeface="Garamond" panose="02020404030301010803" pitchFamily="18" charset="0"/>
              </a:rPr>
              <a:t>CBRWs</a:t>
            </a:r>
            <a:endParaRPr lang="it-IT" dirty="0">
              <a:solidFill>
                <a:schemeClr val="tx1"/>
              </a:solidFill>
              <a:latin typeface="Garamond" panose="02020404030301010803" pitchFamily="18" charset="0"/>
            </a:endParaRPr>
          </a:p>
        </p:txBody>
      </p:sp>
      <p:sp>
        <p:nvSpPr>
          <p:cNvPr id="56" name="Freccia circolare in giù 55">
            <a:extLst>
              <a:ext uri="{FF2B5EF4-FFF2-40B4-BE49-F238E27FC236}">
                <a16:creationId xmlns:a16="http://schemas.microsoft.com/office/drawing/2014/main" id="{806BBC32-4A9A-49F5-8857-C43B1B297A17}"/>
              </a:ext>
            </a:extLst>
          </p:cNvPr>
          <p:cNvSpPr/>
          <p:nvPr/>
        </p:nvSpPr>
        <p:spPr>
          <a:xfrm rot="10800000">
            <a:off x="3105159" y="4429121"/>
            <a:ext cx="4076689" cy="62001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FA956B97-DF1A-4DDF-9922-7F0BD68E9B9C}"/>
              </a:ext>
            </a:extLst>
          </p:cNvPr>
          <p:cNvSpPr txBox="1"/>
          <p:nvPr/>
        </p:nvSpPr>
        <p:spPr>
          <a:xfrm rot="16200000">
            <a:off x="80028" y="3877369"/>
            <a:ext cx="913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>
                <a:latin typeface="Garamond" panose="02020404030301010803" pitchFamily="18" charset="0"/>
              </a:rPr>
              <a:t>Activities</a:t>
            </a:r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1DB87253-6A03-4FB1-ACFB-F3ADC6414167}"/>
              </a:ext>
            </a:extLst>
          </p:cNvPr>
          <p:cNvCxnSpPr>
            <a:stCxn id="10" idx="2"/>
            <a:endCxn id="14" idx="0"/>
          </p:cNvCxnSpPr>
          <p:nvPr/>
        </p:nvCxnSpPr>
        <p:spPr>
          <a:xfrm flipH="1">
            <a:off x="7634287" y="4407694"/>
            <a:ext cx="1" cy="140492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3DCE49E-CE39-0636-C50D-6E815E340B25}"/>
              </a:ext>
            </a:extLst>
          </p:cNvPr>
          <p:cNvSpPr txBox="1"/>
          <p:nvPr/>
        </p:nvSpPr>
        <p:spPr>
          <a:xfrm rot="16200000">
            <a:off x="187571" y="5912150"/>
            <a:ext cx="659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>
                <a:latin typeface="Garamond" panose="02020404030301010803" pitchFamily="18" charset="0"/>
              </a:rPr>
              <a:t>Who?</a:t>
            </a:r>
          </a:p>
        </p:txBody>
      </p:sp>
    </p:spTree>
    <p:extLst>
      <p:ext uri="{BB962C8B-B14F-4D97-AF65-F5344CB8AC3E}">
        <p14:creationId xmlns:p14="http://schemas.microsoft.com/office/powerpoint/2010/main" val="344194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" grpId="0" animBg="1"/>
      <p:bldP spid="14" grpId="0" animBg="1"/>
      <p:bldP spid="15" grpId="0" animBg="1"/>
      <p:bldP spid="29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8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748FA4BA-BF19-434A-816E-13B80B5AE73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0013" y="70783"/>
            <a:ext cx="1981987" cy="109500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F7CCA3F-00FD-45F6-9E99-21E2730239B4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021"/>
          <a:stretch/>
        </p:blipFill>
        <p:spPr bwMode="auto">
          <a:xfrm>
            <a:off x="3227454" y="408036"/>
            <a:ext cx="4414565" cy="28244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626D09BA-A1AF-490C-A359-5EDD3A9A7AB3}"/>
              </a:ext>
            </a:extLst>
          </p:cNvPr>
          <p:cNvPicPr/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5773" b="23402"/>
          <a:stretch/>
        </p:blipFill>
        <p:spPr bwMode="auto">
          <a:xfrm>
            <a:off x="321822" y="3678687"/>
            <a:ext cx="5811265" cy="28244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4F2E59EA-1B87-416B-8BB9-F2ED89115897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86" b="24243"/>
          <a:stretch/>
        </p:blipFill>
        <p:spPr bwMode="auto">
          <a:xfrm>
            <a:off x="8070763" y="408036"/>
            <a:ext cx="2185072" cy="2824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965CE3DC-F698-4F9B-80EC-64300E57E0F6}"/>
              </a:ext>
            </a:extLst>
          </p:cNvPr>
          <p:cNvPicPr/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198" b="10547"/>
          <a:stretch/>
        </p:blipFill>
        <p:spPr bwMode="auto">
          <a:xfrm>
            <a:off x="6647381" y="3625492"/>
            <a:ext cx="4976218" cy="28776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Immagine 8" descr="Immagine che contiene esterni, terra, cielo, albero&#10;&#10;Descrizione generata automaticamente">
            <a:extLst>
              <a:ext uri="{FF2B5EF4-FFF2-40B4-BE49-F238E27FC236}">
                <a16:creationId xmlns:a16="http://schemas.microsoft.com/office/drawing/2014/main" id="{A8142AAD-8EE9-4910-8374-7F3849E5AA5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3333" r="2060"/>
          <a:stretch/>
        </p:blipFill>
        <p:spPr>
          <a:xfrm>
            <a:off x="321822" y="408036"/>
            <a:ext cx="2433064" cy="282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68056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2570E494-5EC1-4C42-BD60-C988933FDF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2116" y="74570"/>
            <a:ext cx="5863120" cy="323923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D1E9C41-FBE1-4800-ACAA-E8E64EA9AC8E}"/>
              </a:ext>
            </a:extLst>
          </p:cNvPr>
          <p:cNvSpPr txBox="1">
            <a:spLocks/>
          </p:cNvSpPr>
          <p:nvPr/>
        </p:nvSpPr>
        <p:spPr>
          <a:xfrm>
            <a:off x="1125876" y="3429000"/>
            <a:ext cx="10515600" cy="2817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200" b="1" dirty="0">
                <a:latin typeface="Garamond" panose="02020404030301010803" pitchFamily="18" charset="0"/>
              </a:rPr>
              <a:t>Thank you</a:t>
            </a:r>
          </a:p>
          <a:p>
            <a:endParaRPr lang="en-US" sz="4000" b="1" dirty="0">
              <a:latin typeface="Garamond" panose="02020404030301010803" pitchFamily="18" charset="0"/>
            </a:endParaRPr>
          </a:p>
          <a:p>
            <a:endParaRPr lang="en-US" sz="4000" b="1" dirty="0">
              <a:latin typeface="Garamond" panose="02020404030301010803" pitchFamily="18" charset="0"/>
            </a:endParaRPr>
          </a:p>
          <a:p>
            <a:endParaRPr lang="en-US" sz="4000" b="1" dirty="0">
              <a:latin typeface="Garamond" panose="02020404030301010803" pitchFamily="18" charset="0"/>
            </a:endParaRPr>
          </a:p>
          <a:p>
            <a:pPr algn="ctr"/>
            <a:r>
              <a:rPr lang="en-US" sz="3400" b="1" dirty="0">
                <a:latin typeface="Garamond" panose="02020404030301010803" pitchFamily="18" charset="0"/>
              </a:rPr>
              <a:t>Jacopo M. Rovarini, Amref Health Africa</a:t>
            </a:r>
          </a:p>
          <a:p>
            <a:pPr algn="ctr"/>
            <a:endParaRPr lang="en-US" sz="3400" b="1" dirty="0">
              <a:latin typeface="Garamond" panose="02020404030301010803" pitchFamily="18" charset="0"/>
            </a:endParaRPr>
          </a:p>
          <a:p>
            <a:pPr algn="ctr"/>
            <a:r>
              <a:rPr lang="en-US" sz="3400" b="1" i="1" dirty="0">
                <a:latin typeface="Garamond" panose="02020404030301010803" pitchFamily="18" charset="0"/>
              </a:rPr>
              <a:t>NSA Consortium Coordinator</a:t>
            </a:r>
          </a:p>
          <a:p>
            <a:pPr algn="ctr"/>
            <a:endParaRPr lang="en-US" sz="3400" b="1" dirty="0">
              <a:latin typeface="Garamond" panose="02020404030301010803" pitchFamily="18" charset="0"/>
            </a:endParaRPr>
          </a:p>
          <a:p>
            <a:pPr algn="ctr"/>
            <a:r>
              <a:rPr lang="en-US" sz="3400" b="1" dirty="0">
                <a:latin typeface="Garamond" panose="02020404030301010803" pitchFamily="18" charset="0"/>
                <a:hlinkClick r:id="rId3"/>
              </a:rPr>
              <a:t>jacopo.rovarini@amref.it</a:t>
            </a:r>
            <a:r>
              <a:rPr lang="en-US" sz="3400" b="1" dirty="0"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D8886339-65A2-486B-8EEB-C94EDAAE455E}"/>
              </a:ext>
            </a:extLst>
          </p:cNvPr>
          <p:cNvSpPr/>
          <p:nvPr/>
        </p:nvSpPr>
        <p:spPr>
          <a:xfrm>
            <a:off x="9839218" y="0"/>
            <a:ext cx="2352782" cy="15719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278857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818</Words>
  <Application>Microsoft Office PowerPoint</Application>
  <PresentationFormat>Widescreen</PresentationFormat>
  <Paragraphs>88</Paragraphs>
  <Slides>9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DINOT-Regular</vt:lpstr>
      <vt:lpstr>Garamond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Jacopo Rovarini</dc:creator>
  <cp:lastModifiedBy>Jacopo Rovarini</cp:lastModifiedBy>
  <cp:revision>18</cp:revision>
  <dcterms:created xsi:type="dcterms:W3CDTF">2020-02-27T22:50:55Z</dcterms:created>
  <dcterms:modified xsi:type="dcterms:W3CDTF">2022-08-11T22:21:27Z</dcterms:modified>
</cp:coreProperties>
</file>