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394" r:id="rId2"/>
    <p:sldId id="418" r:id="rId3"/>
    <p:sldId id="488" r:id="rId4"/>
    <p:sldId id="475" r:id="rId5"/>
    <p:sldId id="490" r:id="rId6"/>
    <p:sldId id="492" r:id="rId7"/>
    <p:sldId id="497" r:id="rId8"/>
    <p:sldId id="517" r:id="rId9"/>
    <p:sldId id="519" r:id="rId10"/>
    <p:sldId id="501" r:id="rId11"/>
    <p:sldId id="535" r:id="rId12"/>
    <p:sldId id="536" r:id="rId13"/>
    <p:sldId id="537" r:id="rId14"/>
    <p:sldId id="580" r:id="rId15"/>
    <p:sldId id="304" r:id="rId16"/>
  </p:sldIdLst>
  <p:sldSz cx="12192000" cy="6858000"/>
  <p:notesSz cx="7010400" cy="9296400"/>
  <p:defaultTextStyle>
    <a:defPPr>
      <a:defRPr lang="en-US"/>
    </a:defPPr>
    <a:lvl1pPr marL="0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4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0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41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16F90E-3293-421A-BD32-3AF78FAB269F}">
          <p14:sldIdLst>
            <p14:sldId id="394"/>
            <p14:sldId id="418"/>
            <p14:sldId id="488"/>
            <p14:sldId id="475"/>
            <p14:sldId id="490"/>
            <p14:sldId id="492"/>
            <p14:sldId id="497"/>
            <p14:sldId id="517"/>
            <p14:sldId id="519"/>
            <p14:sldId id="501"/>
            <p14:sldId id="535"/>
            <p14:sldId id="536"/>
            <p14:sldId id="537"/>
            <p14:sldId id="580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32D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7" autoAdjust="0"/>
    <p:restoredTop sz="94533" autoAdjust="0"/>
  </p:normalViewPr>
  <p:slideViewPr>
    <p:cSldViewPr>
      <p:cViewPr>
        <p:scale>
          <a:sx n="79" d="100"/>
          <a:sy n="79" d="100"/>
        </p:scale>
        <p:origin x="88" y="76"/>
      </p:cViewPr>
      <p:guideLst>
        <p:guide orient="horz" pos="216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36"/>
    </p:cViewPr>
  </p:sorterViewPr>
  <p:notesViewPr>
    <p:cSldViewPr>
      <p:cViewPr varScale="1">
        <p:scale>
          <a:sx n="53" d="100"/>
          <a:sy n="53" d="100"/>
        </p:scale>
        <p:origin x="2934" y="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621501857722328E-2"/>
          <c:y val="4.0065550337760908E-2"/>
          <c:w val="0.90456897433275385"/>
          <c:h val="0.73184072667493794"/>
        </c:manualLayout>
      </c:layout>
      <c:lineChart>
        <c:grouping val="standard"/>
        <c:varyColors val="0"/>
        <c:ser>
          <c:idx val="0"/>
          <c:order val="0"/>
          <c:tx>
            <c:strRef>
              <c:f>Sheet1!$D$4</c:f>
              <c:strCache>
                <c:ptCount val="1"/>
                <c:pt idx="0">
                  <c:v>Dam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Sheet1!$C$5:$C$30</c:f>
              <c:strCache>
                <c:ptCount val="26"/>
                <c:pt idx="0">
                  <c:v>Nov-19</c:v>
                </c:pt>
                <c:pt idx="1">
                  <c:v>Dec-19</c:v>
                </c:pt>
                <c:pt idx="2">
                  <c:v>Jan-20</c:v>
                </c:pt>
                <c:pt idx="3">
                  <c:v>Feb-20</c:v>
                </c:pt>
                <c:pt idx="4">
                  <c:v>Mar-20</c:v>
                </c:pt>
                <c:pt idx="5">
                  <c:v>Apr-20</c:v>
                </c:pt>
                <c:pt idx="6">
                  <c:v>May-20</c:v>
                </c:pt>
                <c:pt idx="7">
                  <c:v>Jun-20</c:v>
                </c:pt>
                <c:pt idx="8">
                  <c:v>Jul-20</c:v>
                </c:pt>
                <c:pt idx="9">
                  <c:v>Aug-20</c:v>
                </c:pt>
                <c:pt idx="10">
                  <c:v>Sep-20</c:v>
                </c:pt>
                <c:pt idx="11">
                  <c:v>Oct-20</c:v>
                </c:pt>
                <c:pt idx="12">
                  <c:v>Nov-20</c:v>
                </c:pt>
                <c:pt idx="13">
                  <c:v>Dec-20</c:v>
                </c:pt>
                <c:pt idx="14">
                  <c:v>Jan-21</c:v>
                </c:pt>
                <c:pt idx="15">
                  <c:v>Feb-21</c:v>
                </c:pt>
                <c:pt idx="16">
                  <c:v>Mar-21</c:v>
                </c:pt>
                <c:pt idx="17">
                  <c:v>Apr-21</c:v>
                </c:pt>
                <c:pt idx="18">
                  <c:v>May-21</c:v>
                </c:pt>
                <c:pt idx="19">
                  <c:v>Jun-21</c:v>
                </c:pt>
                <c:pt idx="20">
                  <c:v>Jul-21</c:v>
                </c:pt>
                <c:pt idx="21">
                  <c:v>August</c:v>
                </c:pt>
                <c:pt idx="22">
                  <c:v>Sep-21</c:v>
                </c:pt>
                <c:pt idx="23">
                  <c:v>Oct-21</c:v>
                </c:pt>
                <c:pt idx="24">
                  <c:v>Nov-21</c:v>
                </c:pt>
                <c:pt idx="25">
                  <c:v>Dec-21</c:v>
                </c:pt>
              </c:strCache>
            </c:strRef>
          </c:cat>
          <c:val>
            <c:numRef>
              <c:f>Sheet1!$D$5:$D$30</c:f>
              <c:numCache>
                <c:formatCode>General</c:formatCode>
                <c:ptCount val="26"/>
                <c:pt idx="0">
                  <c:v>6038.6</c:v>
                </c:pt>
                <c:pt idx="1">
                  <c:v>62</c:v>
                </c:pt>
                <c:pt idx="2">
                  <c:v>4347.8</c:v>
                </c:pt>
                <c:pt idx="3">
                  <c:v>826.5</c:v>
                </c:pt>
                <c:pt idx="4">
                  <c:v>93</c:v>
                </c:pt>
                <c:pt idx="5">
                  <c:v>37.5</c:v>
                </c:pt>
                <c:pt idx="6">
                  <c:v>31</c:v>
                </c:pt>
                <c:pt idx="7">
                  <c:v>30</c:v>
                </c:pt>
                <c:pt idx="8">
                  <c:v>31</c:v>
                </c:pt>
                <c:pt idx="9">
                  <c:v>775</c:v>
                </c:pt>
                <c:pt idx="10">
                  <c:v>1305</c:v>
                </c:pt>
                <c:pt idx="11">
                  <c:v>2627.3</c:v>
                </c:pt>
                <c:pt idx="12">
                  <c:v>2932.5</c:v>
                </c:pt>
                <c:pt idx="13">
                  <c:v>3603.8</c:v>
                </c:pt>
                <c:pt idx="14">
                  <c:v>62</c:v>
                </c:pt>
                <c:pt idx="15">
                  <c:v>56</c:v>
                </c:pt>
                <c:pt idx="16">
                  <c:v>7.75</c:v>
                </c:pt>
                <c:pt idx="17">
                  <c:v>222</c:v>
                </c:pt>
                <c:pt idx="18">
                  <c:v>124</c:v>
                </c:pt>
                <c:pt idx="19">
                  <c:v>120</c:v>
                </c:pt>
                <c:pt idx="20">
                  <c:v>477.4</c:v>
                </c:pt>
                <c:pt idx="21">
                  <c:v>620</c:v>
                </c:pt>
                <c:pt idx="22">
                  <c:v>60</c:v>
                </c:pt>
                <c:pt idx="23">
                  <c:v>124</c:v>
                </c:pt>
                <c:pt idx="24">
                  <c:v>435</c:v>
                </c:pt>
                <c:pt idx="25">
                  <c:v>124.2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C59-4025-A90A-7C2DF8FC1B8D}"/>
            </c:ext>
          </c:extLst>
        </c:ser>
        <c:ser>
          <c:idx val="1"/>
          <c:order val="1"/>
          <c:tx>
            <c:strRef>
              <c:f>Sheet1!$E$4</c:f>
              <c:strCache>
                <c:ptCount val="1"/>
                <c:pt idx="0">
                  <c:v>Kazana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Sheet1!$C$5:$C$30</c:f>
              <c:strCache>
                <c:ptCount val="26"/>
                <c:pt idx="0">
                  <c:v>Nov-19</c:v>
                </c:pt>
                <c:pt idx="1">
                  <c:v>Dec-19</c:v>
                </c:pt>
                <c:pt idx="2">
                  <c:v>Jan-20</c:v>
                </c:pt>
                <c:pt idx="3">
                  <c:v>Feb-20</c:v>
                </c:pt>
                <c:pt idx="4">
                  <c:v>Mar-20</c:v>
                </c:pt>
                <c:pt idx="5">
                  <c:v>Apr-20</c:v>
                </c:pt>
                <c:pt idx="6">
                  <c:v>May-20</c:v>
                </c:pt>
                <c:pt idx="7">
                  <c:v>Jun-20</c:v>
                </c:pt>
                <c:pt idx="8">
                  <c:v>Jul-20</c:v>
                </c:pt>
                <c:pt idx="9">
                  <c:v>Aug-20</c:v>
                </c:pt>
                <c:pt idx="10">
                  <c:v>Sep-20</c:v>
                </c:pt>
                <c:pt idx="11">
                  <c:v>Oct-20</c:v>
                </c:pt>
                <c:pt idx="12">
                  <c:v>Nov-20</c:v>
                </c:pt>
                <c:pt idx="13">
                  <c:v>Dec-20</c:v>
                </c:pt>
                <c:pt idx="14">
                  <c:v>Jan-21</c:v>
                </c:pt>
                <c:pt idx="15">
                  <c:v>Feb-21</c:v>
                </c:pt>
                <c:pt idx="16">
                  <c:v>Mar-21</c:v>
                </c:pt>
                <c:pt idx="17">
                  <c:v>Apr-21</c:v>
                </c:pt>
                <c:pt idx="18">
                  <c:v>May-21</c:v>
                </c:pt>
                <c:pt idx="19">
                  <c:v>Jun-21</c:v>
                </c:pt>
                <c:pt idx="20">
                  <c:v>Jul-21</c:v>
                </c:pt>
                <c:pt idx="21">
                  <c:v>August</c:v>
                </c:pt>
                <c:pt idx="22">
                  <c:v>Sep-21</c:v>
                </c:pt>
                <c:pt idx="23">
                  <c:v>Oct-21</c:v>
                </c:pt>
                <c:pt idx="24">
                  <c:v>Nov-21</c:v>
                </c:pt>
                <c:pt idx="25">
                  <c:v>Dec-21</c:v>
                </c:pt>
              </c:strCache>
            </c:strRef>
          </c:cat>
          <c:val>
            <c:numRef>
              <c:f>Sheet1!$E$5:$E$30</c:f>
              <c:numCache>
                <c:formatCode>General</c:formatCode>
                <c:ptCount val="26"/>
                <c:pt idx="0">
                  <c:v>4697.2</c:v>
                </c:pt>
                <c:pt idx="1">
                  <c:v>31</c:v>
                </c:pt>
                <c:pt idx="2">
                  <c:v>3278.3</c:v>
                </c:pt>
                <c:pt idx="3">
                  <c:v>790.3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31</c:v>
                </c:pt>
                <c:pt idx="9">
                  <c:v>224.8</c:v>
                </c:pt>
                <c:pt idx="10">
                  <c:v>1020</c:v>
                </c:pt>
                <c:pt idx="11">
                  <c:v>3022.5</c:v>
                </c:pt>
                <c:pt idx="12">
                  <c:v>2340</c:v>
                </c:pt>
                <c:pt idx="13">
                  <c:v>2573</c:v>
                </c:pt>
                <c:pt idx="14">
                  <c:v>23.25</c:v>
                </c:pt>
                <c:pt idx="15">
                  <c:v>14</c:v>
                </c:pt>
                <c:pt idx="16">
                  <c:v>7.75</c:v>
                </c:pt>
                <c:pt idx="17">
                  <c:v>66</c:v>
                </c:pt>
                <c:pt idx="18">
                  <c:v>46.5</c:v>
                </c:pt>
                <c:pt idx="19">
                  <c:v>127.5</c:v>
                </c:pt>
                <c:pt idx="20">
                  <c:v>316.2</c:v>
                </c:pt>
                <c:pt idx="21">
                  <c:v>868</c:v>
                </c:pt>
                <c:pt idx="22">
                  <c:v>7.5</c:v>
                </c:pt>
                <c:pt idx="23">
                  <c:v>111.6</c:v>
                </c:pt>
                <c:pt idx="24">
                  <c:v>262.5</c:v>
                </c:pt>
                <c:pt idx="25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C59-4025-A90A-7C2DF8FC1B8D}"/>
            </c:ext>
          </c:extLst>
        </c:ser>
        <c:ser>
          <c:idx val="2"/>
          <c:order val="2"/>
          <c:tx>
            <c:strRef>
              <c:f>Sheet1!$F$4</c:f>
              <c:strCache>
                <c:ptCount val="1"/>
                <c:pt idx="0">
                  <c:v>Matara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Sheet1!$C$5:$C$30</c:f>
              <c:strCache>
                <c:ptCount val="26"/>
                <c:pt idx="0">
                  <c:v>Nov-19</c:v>
                </c:pt>
                <c:pt idx="1">
                  <c:v>Dec-19</c:v>
                </c:pt>
                <c:pt idx="2">
                  <c:v>Jan-20</c:v>
                </c:pt>
                <c:pt idx="3">
                  <c:v>Feb-20</c:v>
                </c:pt>
                <c:pt idx="4">
                  <c:v>Mar-20</c:v>
                </c:pt>
                <c:pt idx="5">
                  <c:v>Apr-20</c:v>
                </c:pt>
                <c:pt idx="6">
                  <c:v>May-20</c:v>
                </c:pt>
                <c:pt idx="7">
                  <c:v>Jun-20</c:v>
                </c:pt>
                <c:pt idx="8">
                  <c:v>Jul-20</c:v>
                </c:pt>
                <c:pt idx="9">
                  <c:v>Aug-20</c:v>
                </c:pt>
                <c:pt idx="10">
                  <c:v>Sep-20</c:v>
                </c:pt>
                <c:pt idx="11">
                  <c:v>Oct-20</c:v>
                </c:pt>
                <c:pt idx="12">
                  <c:v>Nov-20</c:v>
                </c:pt>
                <c:pt idx="13">
                  <c:v>Dec-20</c:v>
                </c:pt>
                <c:pt idx="14">
                  <c:v>Jan-21</c:v>
                </c:pt>
                <c:pt idx="15">
                  <c:v>Feb-21</c:v>
                </c:pt>
                <c:pt idx="16">
                  <c:v>Mar-21</c:v>
                </c:pt>
                <c:pt idx="17">
                  <c:v>Apr-21</c:v>
                </c:pt>
                <c:pt idx="18">
                  <c:v>May-21</c:v>
                </c:pt>
                <c:pt idx="19">
                  <c:v>Jun-21</c:v>
                </c:pt>
                <c:pt idx="20">
                  <c:v>Jul-21</c:v>
                </c:pt>
                <c:pt idx="21">
                  <c:v>August</c:v>
                </c:pt>
                <c:pt idx="22">
                  <c:v>Sep-21</c:v>
                </c:pt>
                <c:pt idx="23">
                  <c:v>Oct-21</c:v>
                </c:pt>
                <c:pt idx="24">
                  <c:v>Nov-21</c:v>
                </c:pt>
                <c:pt idx="25">
                  <c:v>Dec-21</c:v>
                </c:pt>
              </c:strCache>
            </c:strRef>
          </c:cat>
          <c:val>
            <c:numRef>
              <c:f>Sheet1!$F$5:$F$30</c:f>
              <c:numCache>
                <c:formatCode>General</c:formatCode>
                <c:ptCount val="26"/>
                <c:pt idx="0">
                  <c:v>3660</c:v>
                </c:pt>
                <c:pt idx="1">
                  <c:v>23.4</c:v>
                </c:pt>
                <c:pt idx="2">
                  <c:v>2433.5</c:v>
                </c:pt>
                <c:pt idx="3">
                  <c:v>348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23.3</c:v>
                </c:pt>
                <c:pt idx="9">
                  <c:v>0</c:v>
                </c:pt>
                <c:pt idx="10">
                  <c:v>75</c:v>
                </c:pt>
                <c:pt idx="11">
                  <c:v>651</c:v>
                </c:pt>
                <c:pt idx="12">
                  <c:v>1192.5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38.75</c:v>
                </c:pt>
                <c:pt idx="19">
                  <c:v>7.5</c:v>
                </c:pt>
                <c:pt idx="20">
                  <c:v>130.19999999999999</c:v>
                </c:pt>
                <c:pt idx="21">
                  <c:v>248</c:v>
                </c:pt>
                <c:pt idx="22">
                  <c:v>0</c:v>
                </c:pt>
                <c:pt idx="23">
                  <c:v>0</c:v>
                </c:pt>
                <c:pt idx="24">
                  <c:v>45</c:v>
                </c:pt>
                <c:pt idx="2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C59-4025-A90A-7C2DF8FC1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1018744"/>
        <c:axId val="331019072"/>
      </c:lineChart>
      <c:catAx>
        <c:axId val="331018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019072"/>
        <c:crosses val="autoZero"/>
        <c:auto val="1"/>
        <c:lblAlgn val="ctr"/>
        <c:lblOffset val="100"/>
        <c:noMultiLvlLbl val="0"/>
      </c:catAx>
      <c:valAx>
        <c:axId val="33101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018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0.07153</cdr:x>
      <cdr:y>0.10301</cdr:y>
    </cdr:from>
    <cdr:to>
      <cdr:x>0.14931</cdr:x>
      <cdr:y>0.14931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025" y="282575"/>
          <a:ext cx="355600" cy="127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-6353360" y="-2761614"/>
          <a:ext cx="0" cy="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S&amp;C</a:t>
          </a:r>
        </a:p>
      </cdr:txBody>
    </cdr:sp>
  </cdr:relSizeAnchor>
  <cdr:relSizeAnchor xmlns:cdr="http://schemas.openxmlformats.org/drawingml/2006/chartDrawing">
    <cdr:from>
      <cdr:x>0.73125</cdr:x>
      <cdr:y>0.37167</cdr:y>
    </cdr:from>
    <cdr:to>
      <cdr:x>0.84097</cdr:x>
      <cdr:y>0.45718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23736" y="1182373"/>
          <a:ext cx="573730" cy="272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S&amp;C</a:t>
          </a:r>
        </a:p>
      </cdr:txBody>
    </cdr:sp>
  </cdr:relSizeAnchor>
  <cdr:relSizeAnchor xmlns:cdr="http://schemas.openxmlformats.org/drawingml/2006/chartDrawing">
    <cdr:from>
      <cdr:x>0.87708</cdr:x>
      <cdr:y>0.46644</cdr:y>
    </cdr:from>
    <cdr:to>
      <cdr:x>0.98681</cdr:x>
      <cdr:y>0.56366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010025" y="1279525"/>
          <a:ext cx="50165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0.89375</cdr:x>
      <cdr:y>0.4456</cdr:y>
    </cdr:from>
    <cdr:to>
      <cdr:x>0.99653</cdr:x>
      <cdr:y>0.53125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086225" y="1222375"/>
          <a:ext cx="469900" cy="234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S&amp;C</a:t>
          </a:r>
        </a:p>
      </cdr:txBody>
    </cdr:sp>
  </cdr:relSizeAnchor>
  <cdr:relSizeAnchor xmlns:cdr="http://schemas.openxmlformats.org/drawingml/2006/chartDrawing">
    <cdr:from>
      <cdr:x>0.94171</cdr:x>
      <cdr:y>0.52117</cdr:y>
    </cdr:from>
    <cdr:to>
      <cdr:x>0.95628</cdr:x>
      <cdr:y>0.71279</cdr:y>
    </cdr:to>
    <cdr:cxnSp macro="">
      <cdr:nvCxnSpPr>
        <cdr:cNvPr id="8" name="Straight Arrow Connector 7">
          <a:extLst xmlns:a="http://schemas.openxmlformats.org/drawingml/2006/main">
            <a:ext uri="{FF2B5EF4-FFF2-40B4-BE49-F238E27FC236}">
              <a16:creationId xmlns:a16="http://schemas.microsoft.com/office/drawing/2014/main" id="{F0808886-765D-425E-B4CD-61673B5F7331}"/>
            </a:ext>
          </a:extLst>
        </cdr:cNvPr>
        <cdr:cNvCxnSpPr/>
      </cdr:nvCxnSpPr>
      <cdr:spPr>
        <a:xfrm xmlns:a="http://schemas.openxmlformats.org/drawingml/2006/main">
          <a:off x="4924240" y="1657986"/>
          <a:ext cx="76200" cy="6096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r">
              <a:defRPr sz="1200"/>
            </a:lvl1pPr>
          </a:lstStyle>
          <a:p>
            <a:fld id="{65DAC6F8-FB01-4B48-8F15-668324988644}" type="datetimeFigureOut">
              <a:rPr lang="en-GB" smtClean="0"/>
              <a:t>10/08/2022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r">
              <a:defRPr sz="1200"/>
            </a:lvl1pPr>
          </a:lstStyle>
          <a:p>
            <a:fld id="{37A840E7-ECE6-4235-A0BF-19AC72589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217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r">
              <a:defRPr sz="1200"/>
            </a:lvl1pPr>
          </a:lstStyle>
          <a:p>
            <a:fld id="{D401BA88-69D3-42FC-8460-D5131CFCE4E6}" type="datetimeFigureOut">
              <a:rPr lang="en-GB" smtClean="0"/>
              <a:pPr/>
              <a:t>10/08/2022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26" tIns="44064" rIns="88126" bIns="4406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88126" tIns="44064" rIns="88126" bIns="4406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r">
              <a:defRPr sz="1200"/>
            </a:lvl1pPr>
          </a:lstStyle>
          <a:p>
            <a:fld id="{F7908D5D-B12A-492A-8197-8D715CA0192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037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54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0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41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8500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ea typeface="ＭＳ Ｐゴシック" pitchFamily="34" charset="-128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030794-CCAE-4AFB-A1BE-8305664984C9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308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533400"/>
            <a:ext cx="7128680" cy="879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328" y="1728861"/>
            <a:ext cx="11017465" cy="4725148"/>
          </a:xfrm>
        </p:spPr>
        <p:txBody>
          <a:bodyPr/>
          <a:lstStyle>
            <a:lvl1pPr>
              <a:defRPr>
                <a:latin typeface="+mn-lt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+mn-lt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EAC58-7B9E-4D44-8624-974AE0B6602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 Health Africa in Uganda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703160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7349" y="1728861"/>
            <a:ext cx="10966440" cy="472514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5246" y="491130"/>
            <a:ext cx="8319188" cy="782198"/>
          </a:xfrm>
        </p:spPr>
        <p:txBody>
          <a:bodyPr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40F3A-FC91-4EFD-8367-ACEB55D967C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121642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80534" y="491133"/>
            <a:ext cx="2783260" cy="59628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8211" y="491133"/>
            <a:ext cx="8108531" cy="59628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3CF5F-B414-479F-98A9-62503BEC414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 Health Africa in Uganda                                                                                  www.amref.org  </a:t>
            </a:r>
          </a:p>
        </p:txBody>
      </p:sp>
    </p:spTree>
    <p:extLst>
      <p:ext uri="{BB962C8B-B14F-4D97-AF65-F5344CB8AC3E}">
        <p14:creationId xmlns:p14="http://schemas.microsoft.com/office/powerpoint/2010/main" val="1674491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0" y="1728861"/>
            <a:ext cx="544462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6624" y="1728861"/>
            <a:ext cx="544716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40001" y="491130"/>
            <a:ext cx="6878897" cy="782198"/>
          </a:xfr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5E391-F431-4B13-94B9-253BD45ACA0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851577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Amref Health </a:t>
            </a:r>
            <a:r>
              <a:rPr lang="en-GB" dirty="0" err="1"/>
              <a:t>fArica</a:t>
            </a:r>
            <a:r>
              <a:rPr lang="en-GB" dirty="0"/>
              <a:t> in Uganda  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625930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Amref Health Africa in Uganda  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786046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Amref Health Africa in Uganda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395991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/>
              <a:t>Amref Health Africa in Uganda</a:t>
            </a:r>
            <a:r>
              <a:rPr lang="en-US"/>
              <a:t>                                                                                                                     </a:t>
            </a:r>
            <a:r>
              <a:rPr lang="en-US" sz="1400"/>
              <a:t>www.amref.org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3928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06320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48627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DE53C-CBC2-4D0D-BE79-AC7B9332A2E4}" type="datetime1">
              <a:rPr lang="nl-NL" smtClean="0"/>
              <a:t>10-8-2022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presentation sample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32377-C103-4EFE-98C1-80A6E5A747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800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1930400" y="491132"/>
            <a:ext cx="7010401" cy="78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97" tIns="44409" rIns="90397" bIns="44409" anchor="b"/>
          <a:lstStyle>
            <a:lvl1pPr defTabSz="7493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800" b="1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65" y="4406310"/>
            <a:ext cx="10363580" cy="1362490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65" y="2907174"/>
            <a:ext cx="10363580" cy="1499136"/>
          </a:xfrm>
        </p:spPr>
        <p:txBody>
          <a:bodyPr anchor="b"/>
          <a:lstStyle>
            <a:lvl1pPr marL="0" indent="0">
              <a:buNone/>
              <a:defRPr sz="2400"/>
            </a:lvl1pPr>
            <a:lvl2pPr marL="557547" indent="0">
              <a:buNone/>
              <a:defRPr sz="2200"/>
            </a:lvl2pPr>
            <a:lvl3pPr marL="1115094" indent="0">
              <a:buNone/>
              <a:defRPr sz="2000"/>
            </a:lvl3pPr>
            <a:lvl4pPr marL="1672639" indent="0">
              <a:buNone/>
              <a:defRPr sz="1700"/>
            </a:lvl4pPr>
            <a:lvl5pPr marL="2230185" indent="0">
              <a:buNone/>
              <a:defRPr sz="1700"/>
            </a:lvl5pPr>
            <a:lvl6pPr marL="2787732" indent="0">
              <a:buNone/>
              <a:defRPr sz="1700"/>
            </a:lvl6pPr>
            <a:lvl7pPr marL="3345279" indent="0">
              <a:buNone/>
              <a:defRPr sz="1700"/>
            </a:lvl7pPr>
            <a:lvl8pPr marL="3902827" indent="0">
              <a:buNone/>
              <a:defRPr sz="1700"/>
            </a:lvl8pPr>
            <a:lvl9pPr marL="4460372" indent="0">
              <a:buNone/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1F3C-BC8F-44D6-8C44-77B8A8DDAC4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z="1400" dirty="0"/>
              <a:t>Amref Health Africa in Uganda</a:t>
            </a:r>
            <a:r>
              <a:rPr lang="en-US" dirty="0"/>
              <a:t>                                                                                                              </a:t>
            </a:r>
            <a:r>
              <a:rPr lang="en-US" sz="1400" dirty="0"/>
              <a:t>www.amref.org</a:t>
            </a:r>
          </a:p>
        </p:txBody>
      </p:sp>
    </p:spTree>
    <p:extLst>
      <p:ext uri="{BB962C8B-B14F-4D97-AF65-F5344CB8AC3E}">
        <p14:creationId xmlns:p14="http://schemas.microsoft.com/office/powerpoint/2010/main" val="410621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0" y="1728861"/>
            <a:ext cx="544462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24" y="1728861"/>
            <a:ext cx="544716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28801" y="491130"/>
            <a:ext cx="7590097" cy="78219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41CAA-23E5-4076-B131-8040B9280A1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 in Uganda                                                                                                 www.amref.org</a:t>
            </a:r>
          </a:p>
        </p:txBody>
      </p:sp>
    </p:spTree>
    <p:extLst>
      <p:ext uri="{BB962C8B-B14F-4D97-AF65-F5344CB8AC3E}">
        <p14:creationId xmlns:p14="http://schemas.microsoft.com/office/powerpoint/2010/main" val="322605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74" y="1839864"/>
            <a:ext cx="10566525" cy="63965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7547" indent="0">
              <a:buNone/>
              <a:defRPr sz="2400" b="1"/>
            </a:lvl2pPr>
            <a:lvl3pPr marL="1115094" indent="0">
              <a:buNone/>
              <a:defRPr sz="2200" b="1"/>
            </a:lvl3pPr>
            <a:lvl4pPr marL="1672639" indent="0">
              <a:buNone/>
              <a:defRPr sz="2000" b="1"/>
            </a:lvl4pPr>
            <a:lvl5pPr marL="2230185" indent="0">
              <a:buNone/>
              <a:defRPr sz="2000" b="1"/>
            </a:lvl5pPr>
            <a:lvl6pPr marL="2787732" indent="0">
              <a:buNone/>
              <a:defRPr sz="2000" b="1"/>
            </a:lvl6pPr>
            <a:lvl7pPr marL="3345279" indent="0">
              <a:buNone/>
              <a:defRPr sz="2000" b="1"/>
            </a:lvl7pPr>
            <a:lvl8pPr marL="3902827" indent="0">
              <a:buNone/>
              <a:defRPr sz="2000" b="1"/>
            </a:lvl8pPr>
            <a:lvl9pPr marL="4460372" indent="0">
              <a:buNone/>
              <a:defRPr sz="20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73" y="2479522"/>
            <a:ext cx="10566527" cy="395082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828801" y="491130"/>
            <a:ext cx="75900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1CFC-907A-4FB9-B3AD-B34ABF1C02C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9852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36801" y="304801"/>
            <a:ext cx="7416799" cy="1045359"/>
          </a:xfrm>
        </p:spPr>
        <p:txBody>
          <a:bodyPr/>
          <a:lstStyle>
            <a:lvl1pPr algn="ctr"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5B651-1718-4C7D-A2DD-1518D1636EB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2"/>
            <a:ext cx="2133600" cy="112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37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91338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35201" y="491130"/>
            <a:ext cx="71836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8168A-4B2F-4726-98DD-127BEA26276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www.amref.org</a:t>
            </a:r>
          </a:p>
        </p:txBody>
      </p:sp>
    </p:spTree>
    <p:extLst>
      <p:ext uri="{BB962C8B-B14F-4D97-AF65-F5344CB8AC3E}">
        <p14:creationId xmlns:p14="http://schemas.microsoft.com/office/powerpoint/2010/main" val="2560061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273292"/>
            <a:ext cx="2911320" cy="1162474"/>
          </a:xfrm>
        </p:spPr>
        <p:txBody>
          <a:bodyPr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587" y="1524000"/>
            <a:ext cx="6815940" cy="460126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</a:t>
            </a:r>
            <a:r>
              <a:rPr lang="en-US" dirty="0" err="1"/>
              <a:t>Mastext</a:t>
            </a:r>
            <a:r>
              <a:rPr lang="en-US" dirty="0"/>
              <a:t>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77" y="1435765"/>
            <a:ext cx="4012364" cy="4689501"/>
          </a:xfrm>
        </p:spPr>
        <p:txBody>
          <a:bodyPr/>
          <a:lstStyle>
            <a:lvl1pPr marL="0" indent="0">
              <a:buNone/>
              <a:defRPr sz="1700"/>
            </a:lvl1pPr>
            <a:lvl2pPr marL="557547" indent="0">
              <a:buNone/>
              <a:defRPr sz="1500"/>
            </a:lvl2pPr>
            <a:lvl3pPr marL="1115094" indent="0">
              <a:buNone/>
              <a:defRPr sz="1200"/>
            </a:lvl3pPr>
            <a:lvl4pPr marL="1672639" indent="0">
              <a:buNone/>
              <a:defRPr sz="1100"/>
            </a:lvl4pPr>
            <a:lvl5pPr marL="2230185" indent="0">
              <a:buNone/>
              <a:defRPr sz="1100"/>
            </a:lvl5pPr>
            <a:lvl6pPr marL="2787732" indent="0">
              <a:buNone/>
              <a:defRPr sz="1100"/>
            </a:lvl6pPr>
            <a:lvl7pPr marL="3345279" indent="0">
              <a:buNone/>
              <a:defRPr sz="1100"/>
            </a:lvl7pPr>
            <a:lvl8pPr marL="3902827" indent="0">
              <a:buNone/>
              <a:defRPr sz="1100"/>
            </a:lvl8pPr>
            <a:lvl9pPr marL="4460372" indent="0">
              <a:buNone/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045B3-2F59-44E9-B145-0AD5165A7FB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 bwMode="auto">
          <a:xfrm>
            <a:off x="6502400" y="256963"/>
            <a:ext cx="2911320" cy="116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>
            <a:lvl1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557547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1115094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672639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2230185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n-US" sz="2400"/>
              <a:t>Click to edit Master title style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735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647" y="4800402"/>
            <a:ext cx="7316215" cy="566384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647" y="611933"/>
            <a:ext cx="7316215" cy="4115196"/>
          </a:xfrm>
        </p:spPr>
        <p:txBody>
          <a:bodyPr/>
          <a:lstStyle>
            <a:lvl1pPr marL="0" indent="0">
              <a:buNone/>
              <a:defRPr sz="3900"/>
            </a:lvl1pPr>
            <a:lvl2pPr marL="557547" indent="0">
              <a:buNone/>
              <a:defRPr sz="3400"/>
            </a:lvl2pPr>
            <a:lvl3pPr marL="1115094" indent="0">
              <a:buNone/>
              <a:defRPr sz="2900"/>
            </a:lvl3pPr>
            <a:lvl4pPr marL="1672639" indent="0">
              <a:buNone/>
              <a:defRPr sz="2400"/>
            </a:lvl4pPr>
            <a:lvl5pPr marL="2230185" indent="0">
              <a:buNone/>
              <a:defRPr sz="2400"/>
            </a:lvl5pPr>
            <a:lvl6pPr marL="2787732" indent="0">
              <a:buNone/>
              <a:defRPr sz="2400"/>
            </a:lvl6pPr>
            <a:lvl7pPr marL="3345279" indent="0">
              <a:buNone/>
              <a:defRPr sz="2400"/>
            </a:lvl7pPr>
            <a:lvl8pPr marL="3902827" indent="0">
              <a:buNone/>
              <a:defRPr sz="2400"/>
            </a:lvl8pPr>
            <a:lvl9pPr marL="4460372" indent="0">
              <a:buNone/>
              <a:defRPr sz="24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647" y="5366789"/>
            <a:ext cx="7316215" cy="806009"/>
          </a:xfrm>
        </p:spPr>
        <p:txBody>
          <a:bodyPr/>
          <a:lstStyle>
            <a:lvl1pPr marL="0" indent="0">
              <a:buNone/>
              <a:defRPr sz="1700"/>
            </a:lvl1pPr>
            <a:lvl2pPr marL="557547" indent="0">
              <a:buNone/>
              <a:defRPr sz="1500"/>
            </a:lvl2pPr>
            <a:lvl3pPr marL="1115094" indent="0">
              <a:buNone/>
              <a:defRPr sz="1200"/>
            </a:lvl3pPr>
            <a:lvl4pPr marL="1672639" indent="0">
              <a:buNone/>
              <a:defRPr sz="1100"/>
            </a:lvl4pPr>
            <a:lvl5pPr marL="2230185" indent="0">
              <a:buNone/>
              <a:defRPr sz="1100"/>
            </a:lvl5pPr>
            <a:lvl6pPr marL="2787732" indent="0">
              <a:buNone/>
              <a:defRPr sz="1100"/>
            </a:lvl6pPr>
            <a:lvl7pPr marL="3345279" indent="0">
              <a:buNone/>
              <a:defRPr sz="1100"/>
            </a:lvl7pPr>
            <a:lvl8pPr marL="3902827" indent="0">
              <a:buNone/>
              <a:defRPr sz="1100"/>
            </a:lvl8pPr>
            <a:lvl9pPr marL="446037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3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DB5CB-A0D3-4DF9-BA6D-BE80C5C2679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34611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2"/>
            <a:ext cx="1763464" cy="92805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1026" name="AC Banner"/>
          <p:cNvSpPr>
            <a:spLocks noChangeArrowheads="1"/>
          </p:cNvSpPr>
          <p:nvPr/>
        </p:nvSpPr>
        <p:spPr bwMode="auto">
          <a:xfrm flipV="1">
            <a:off x="0" y="1419925"/>
            <a:ext cx="12192000" cy="91097"/>
          </a:xfrm>
          <a:prstGeom prst="rect">
            <a:avLst/>
          </a:prstGeom>
          <a:solidFill>
            <a:srgbClr val="EE17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1507" tIns="55755" rIns="111507" bIns="55755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371" y="1728861"/>
            <a:ext cx="10932423" cy="472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10520" y="214942"/>
            <a:ext cx="7128680" cy="119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28213" y="6477001"/>
            <a:ext cx="11155787" cy="319611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vert="horz" wrap="square" lIns="91348" tIns="45673" rIns="91348" bIns="4567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>
                <a:solidFill>
                  <a:schemeClr val="bg1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/>
              <a:t>Amref Health Africa in Uganda</a:t>
            </a:r>
            <a:r>
              <a:rPr lang="en-US" dirty="0"/>
              <a:t>                                                                                                             </a:t>
            </a:r>
            <a:r>
              <a:rPr lang="en-US" sz="1400" b="1" dirty="0"/>
              <a:t>www.amref.org</a:t>
            </a:r>
          </a:p>
        </p:txBody>
      </p:sp>
    </p:spTree>
    <p:extLst>
      <p:ext uri="{BB962C8B-B14F-4D97-AF65-F5344CB8AC3E}">
        <p14:creationId xmlns:p14="http://schemas.microsoft.com/office/powerpoint/2010/main" val="366411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89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88" r:id="rId17"/>
    <p:sldLayoutId id="2147483690" r:id="rId18"/>
    <p:sldLayoutId id="2147483691" r:id="rId19"/>
  </p:sldLayoutIdLst>
  <p:hf hdr="0" ftr="0" dt="0"/>
  <p:txStyles>
    <p:titleStyle>
      <a:lvl1pPr algn="ctr" defTabSz="913755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algn="l" defTabSz="913755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defTabSz="913755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defTabSz="913755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defTabSz="913755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557547" algn="l" defTabSz="913755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1115094" algn="l" defTabSz="913755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672639" algn="l" defTabSz="913755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2230185" algn="l" defTabSz="913755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660" indent="-342660" algn="l" defTabSz="913755" rtl="0" eaLnBrk="0" fontAlgn="base" hangingPunct="0">
        <a:spcBef>
          <a:spcPct val="40000"/>
        </a:spcBef>
        <a:spcAft>
          <a:spcPct val="0"/>
        </a:spcAft>
        <a:buClr>
          <a:srgbClr val="CC3300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9176" indent="-284582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3400">
          <a:solidFill>
            <a:schemeClr val="tx1"/>
          </a:solidFill>
          <a:latin typeface="+mn-lt"/>
        </a:defRPr>
      </a:lvl2pPr>
      <a:lvl3pPr marL="859552" indent="-230376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2000">
          <a:solidFill>
            <a:schemeClr val="tx1"/>
          </a:solidFill>
          <a:latin typeface="+mn-lt"/>
        </a:defRPr>
      </a:lvl3pPr>
      <a:lvl4pPr marL="1087991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1800">
          <a:solidFill>
            <a:schemeClr val="tx1"/>
          </a:solidFill>
          <a:latin typeface="+mn-lt"/>
        </a:defRPr>
      </a:lvl4pPr>
      <a:lvl5pPr marL="1318366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5pPr>
      <a:lvl6pPr marL="1875913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6pPr>
      <a:lvl7pPr marL="2433459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7pPr>
      <a:lvl8pPr marL="2991006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8pPr>
      <a:lvl9pPr marL="3548551" indent="-228440" algn="l" defTabSz="913755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47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5094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72639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0185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87732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45279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02827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60372" algn="l" defTabSz="1115094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1" y="1958283"/>
            <a:ext cx="9067799" cy="1885209"/>
          </a:xfrm>
        </p:spPr>
        <p:txBody>
          <a:bodyPr/>
          <a:lstStyle/>
          <a:p>
            <a:r>
              <a:rPr lang="en-US" sz="2800" cap="none" dirty="0">
                <a:solidFill>
                  <a:srgbClr val="C00000"/>
                </a:solidFill>
              </a:rPr>
              <a:t/>
            </a:r>
            <a:br>
              <a:rPr lang="en-US" sz="2800" cap="none" dirty="0">
                <a:solidFill>
                  <a:srgbClr val="C00000"/>
                </a:solidFill>
              </a:rPr>
            </a:br>
            <a:endParaRPr lang="en-US" sz="2800" cap="none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5029200"/>
            <a:ext cx="8458201" cy="2590800"/>
          </a:xfrm>
        </p:spPr>
        <p:txBody>
          <a:bodyPr/>
          <a:lstStyle/>
          <a:p>
            <a:pPr algn="ctr"/>
            <a:endParaRPr lang="en-US" dirty="0">
              <a:latin typeface="Gill Sans MT" panose="020B0502020104020203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lvl="0" defTabSz="914236" eaLnBrk="1" fontAlgn="auto" hangingPunct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800" b="1" kern="1200" dirty="0">
                <a:solidFill>
                  <a:srgbClr val="000000"/>
                </a:solidFill>
              </a:rPr>
              <a:t> Dissemination Workshop for R2HC research project, 2022, Juba </a:t>
            </a: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r>
              <a:rPr lang="en-US" i="1" dirty="0">
                <a:latin typeface="Albertus MT" panose="020E0602030304020304" pitchFamily="34" charset="0"/>
              </a:rPr>
              <a:t/>
            </a:r>
            <a:br>
              <a:rPr lang="en-US" i="1" dirty="0">
                <a:latin typeface="Albertus MT" panose="020E0602030304020304" pitchFamily="34" charset="0"/>
              </a:rPr>
            </a:br>
            <a:endParaRPr lang="en-US" i="1" dirty="0">
              <a:latin typeface="Albertus MT" panose="020E06020303040203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D51F3C-BC8F-44D6-8C44-77B8A8DDAC4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1999" y="2667001"/>
            <a:ext cx="9509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Epilepsy disease burden in onchocerciasis endemic villages in South Sudan, the effect of a community vector control programme 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9601200" y="228600"/>
            <a:ext cx="2133600" cy="117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7708710" cy="1198159"/>
          </a:xfrm>
        </p:spPr>
        <p:txBody>
          <a:bodyPr/>
          <a:lstStyle/>
          <a:p>
            <a:pPr algn="l"/>
            <a:r>
              <a:rPr lang="en-US" sz="3000" dirty="0">
                <a:latin typeface="Arial"/>
                <a:ea typeface="+mj-ea"/>
                <a:cs typeface="Arial"/>
              </a:rPr>
              <a:t>Blackfly monitoring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1779184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</a:t>
            </a: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819399"/>
            <a:ext cx="4648200" cy="359895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067183"/>
              </p:ext>
            </p:extLst>
          </p:nvPr>
        </p:nvGraphicFramePr>
        <p:xfrm>
          <a:off x="7315200" y="2548626"/>
          <a:ext cx="3429000" cy="3166374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3515735196"/>
                    </a:ext>
                  </a:extLst>
                </a:gridCol>
              </a:tblGrid>
              <a:tr h="316637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4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6038.6</a:t>
                      </a:r>
                      <a:endParaRPr lang="en-US" sz="5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en-US" sz="48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Maridi</a:t>
                      </a:r>
                      <a:r>
                        <a:rPr lang="en-US" sz="48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Dam</a:t>
                      </a:r>
                      <a:endParaRPr lang="en-US" sz="44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  <a:prstDash val="solid"/>
                    </a:lnL>
                    <a:lnR w="12700" cmpd="sng">
                      <a:solidFill>
                        <a:sysClr val="windowText" lastClr="000000"/>
                      </a:solidFill>
                      <a:prstDash val="solid"/>
                    </a:lnR>
                    <a:lnT w="12700" cmpd="sng">
                      <a:solidFill>
                        <a:sysClr val="windowText" lastClr="000000"/>
                      </a:solidFill>
                      <a:prstDash val="solid"/>
                    </a:lnT>
                    <a:lnB w="12700" cmpd="sng">
                      <a:solidFill>
                        <a:sysClr val="windowText" lastClr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769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762000" y="2148516"/>
            <a:ext cx="3133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sz="2000" b="1" dirty="0">
                <a:solidFill>
                  <a:srgbClr val="FF0000"/>
                </a:solidFill>
                <a:latin typeface="Calibri"/>
              </a:rPr>
              <a:t>Fly Catchers at Catching site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1779184"/>
            <a:ext cx="2590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solidFill>
                  <a:srgbClr val="FF0000"/>
                </a:solidFill>
                <a:latin typeface="Calibri"/>
              </a:rPr>
              <a:t>Baseline Monthly Biting Rate (Nov 2019)</a:t>
            </a:r>
          </a:p>
        </p:txBody>
      </p:sp>
      <p:pic>
        <p:nvPicPr>
          <p:cNvPr id="10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9372600" y="228599"/>
            <a:ext cx="2144713" cy="112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5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ea"/>
                <a:cs typeface="Arial"/>
              </a:rPr>
              <a:t>Maridi, 2019 Community Vector Control intervention ‘’Slash and Clear’’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58283"/>
            <a:ext cx="4997227" cy="4025397"/>
          </a:xfrm>
          <a:prstGeom prst="rect">
            <a:avLst/>
          </a:prstGeom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09194680"/>
              </p:ext>
            </p:extLst>
          </p:nvPr>
        </p:nvGraphicFramePr>
        <p:xfrm>
          <a:off x="5943600" y="2761614"/>
          <a:ext cx="5867400" cy="372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bject 4"/>
          <p:cNvSpPr txBox="1"/>
          <p:nvPr/>
        </p:nvSpPr>
        <p:spPr>
          <a:xfrm>
            <a:off x="6353360" y="1892639"/>
            <a:ext cx="4355465" cy="274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4620" defTabSz="914400">
              <a:lnSpc>
                <a:spcPct val="107800"/>
              </a:lnSpc>
              <a:spcBef>
                <a:spcPts val="100"/>
              </a:spcBef>
            </a:pPr>
            <a:r>
              <a:rPr lang="nb-NO" sz="1700" b="1" spc="-5" dirty="0">
                <a:solidFill>
                  <a:prstClr val="black"/>
                </a:solidFill>
                <a:cs typeface="Arial"/>
              </a:rPr>
              <a:t>Monthly Biting Rate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877300" y="3614410"/>
            <a:ext cx="190500" cy="514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610600" y="3352800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S&amp;C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0439400" y="4343400"/>
            <a:ext cx="269425" cy="76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353360" y="2690320"/>
            <a:ext cx="123640" cy="51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48560" y="242871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S&amp;C</a:t>
            </a:r>
          </a:p>
        </p:txBody>
      </p:sp>
      <p:pic>
        <p:nvPicPr>
          <p:cNvPr id="13" name="Picture 12"/>
          <p:cNvPicPr/>
          <p:nvPr/>
        </p:nvPicPr>
        <p:blipFill>
          <a:blip r:embed="rId4"/>
          <a:stretch>
            <a:fillRect/>
          </a:stretch>
        </p:blipFill>
        <p:spPr>
          <a:xfrm>
            <a:off x="9296400" y="224722"/>
            <a:ext cx="2141500" cy="111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5965" y="2133600"/>
            <a:ext cx="2767824" cy="245239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3200400" cy="2348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3430372" cy="25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572000" y="5324974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n-US">
                <a:solidFill>
                  <a:srgbClr val="FF0000"/>
                </a:solidFill>
                <a:latin typeface="Calibri"/>
              </a:rPr>
              <a:t>96.7%</a:t>
            </a:r>
            <a:r>
              <a:rPr lang="en-US">
                <a:solidFill>
                  <a:prstClr val="black"/>
                </a:solidFill>
                <a:latin typeface="Calibri"/>
              </a:rPr>
              <a:t> Reduction in the Monthly Biting Rate of Blackfly in </a:t>
            </a:r>
            <a:r>
              <a:rPr lang="en-US">
                <a:solidFill>
                  <a:srgbClr val="FF0000"/>
                </a:solidFill>
                <a:latin typeface="Calibri"/>
              </a:rPr>
              <a:t>December2021</a:t>
            </a:r>
            <a:r>
              <a:rPr lang="en-US">
                <a:solidFill>
                  <a:prstClr val="black"/>
                </a:solidFill>
                <a:latin typeface="Calibri"/>
              </a:rPr>
              <a:t> in villages close to the breeding sites after implementation of the ‘’slash and clear’’ intervention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63000" y="1809344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dirty="0">
                <a:solidFill>
                  <a:srgbClr val="FF0000"/>
                </a:solidFill>
                <a:latin typeface="Calibri"/>
              </a:rPr>
              <a:t>MBR in December 2021</a:t>
            </a:r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9606389" y="138611"/>
            <a:ext cx="2057400" cy="120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438400"/>
            <a:ext cx="6172201" cy="472514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There is high prevalence of epilepsy in onchocerciasis endemic villages of Maridi County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Maridi Dam </a:t>
            </a:r>
            <a:r>
              <a:rPr lang="en-US" sz="2000" dirty="0"/>
              <a:t>is the only blackfly breeding site in Maridi, with high onchocerciasis transmission still ongoing in the area, and probably the source of OAE epidemic in Maridi.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Slash and clear </a:t>
            </a:r>
            <a:r>
              <a:rPr lang="en-US" sz="2000" dirty="0"/>
              <a:t>is simple, cheap, effective community method to reduce blackfly biting rate </a:t>
            </a:r>
            <a:endParaRPr lang="it-IT" sz="1800" dirty="0"/>
          </a:p>
          <a:p>
            <a:r>
              <a:rPr lang="it-IT" sz="2000" dirty="0"/>
              <a:t>when</a:t>
            </a:r>
            <a:r>
              <a:rPr lang="it-IT" sz="1800" dirty="0"/>
              <a:t> </a:t>
            </a:r>
            <a:r>
              <a:rPr lang="en-US" sz="2000" dirty="0"/>
              <a:t> repeated at least </a:t>
            </a:r>
            <a:r>
              <a:rPr lang="en-US" sz="2000" dirty="0">
                <a:solidFill>
                  <a:srgbClr val="FF0000"/>
                </a:solidFill>
              </a:rPr>
              <a:t>annually</a:t>
            </a:r>
            <a:r>
              <a:rPr lang="en-US" sz="2000" dirty="0"/>
              <a:t> together with a high </a:t>
            </a:r>
            <a:r>
              <a:rPr lang="en-US" sz="2000" dirty="0">
                <a:solidFill>
                  <a:srgbClr val="FF0000"/>
                </a:solidFill>
              </a:rPr>
              <a:t>CDTI</a:t>
            </a:r>
            <a:r>
              <a:rPr lang="en-US" sz="2000" dirty="0"/>
              <a:t> coverage, it has the potential to considerably accelerate onchocerciasis elimination.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object 2"/>
          <p:cNvSpPr txBox="1">
            <a:spLocks/>
          </p:cNvSpPr>
          <p:nvPr/>
        </p:nvSpPr>
        <p:spPr>
          <a:xfrm>
            <a:off x="2362200" y="762000"/>
            <a:ext cx="263017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000" b="1" i="0">
                <a:solidFill>
                  <a:srgbClr val="4E8CB8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Conclusion</a:t>
            </a:r>
            <a:endParaRPr kumimoji="0" lang="en-US" sz="3000" b="1" i="0" u="none" strike="noStrike" kern="0" cap="none" spc="-5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6" name="Picture 5" descr="C:\Users\Stephen.Jada\Desktop\New folder (3)\DSC_016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33581"/>
            <a:ext cx="4953000" cy="4523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9532768" y="259080"/>
            <a:ext cx="2297113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86C58E-D42D-4BB4-AAAF-78F8BFA79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1" y="491130"/>
            <a:ext cx="10058400" cy="1319374"/>
          </a:xfrm>
        </p:spPr>
        <p:txBody>
          <a:bodyPr>
            <a:noAutofit/>
          </a:bodyPr>
          <a:lstStyle/>
          <a:p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Maridi, South Sudan: Effect of bi-annual CDTI and a “Slash and Clear” vector control method on the incidence of OAE: a 3-year prospective study</a:t>
            </a:r>
            <a:br>
              <a:rPr lang="en-GB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GB" sz="24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69C8C15-C2C8-480C-A7CB-A58B8FFC8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B032377-C103-4EFE-98C1-80A6E5A7472A}" type="slidenum">
              <a:rPr lang="nl-NL" smtClean="0"/>
              <a:pPr/>
              <a:t>14</a:t>
            </a:fld>
            <a:endParaRPr lang="nl-NL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E2301629-3A3B-437D-99BE-839EE8ED0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458947"/>
              </p:ext>
            </p:extLst>
          </p:nvPr>
        </p:nvGraphicFramePr>
        <p:xfrm>
          <a:off x="213559" y="2634755"/>
          <a:ext cx="11430000" cy="3066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51">
                  <a:extLst>
                    <a:ext uri="{9D8B030D-6E8A-4147-A177-3AD203B41FA5}">
                      <a16:colId xmlns:a16="http://schemas.microsoft.com/office/drawing/2014/main" val="1901811683"/>
                    </a:ext>
                  </a:extLst>
                </a:gridCol>
                <a:gridCol w="4711013">
                  <a:extLst>
                    <a:ext uri="{9D8B030D-6E8A-4147-A177-3AD203B41FA5}">
                      <a16:colId xmlns:a16="http://schemas.microsoft.com/office/drawing/2014/main" val="1016047871"/>
                    </a:ext>
                  </a:extLst>
                </a:gridCol>
                <a:gridCol w="4247636">
                  <a:extLst>
                    <a:ext uri="{9D8B030D-6E8A-4147-A177-3AD203B41FA5}">
                      <a16:colId xmlns:a16="http://schemas.microsoft.com/office/drawing/2014/main" val="2287276746"/>
                    </a:ext>
                  </a:extLst>
                </a:gridCol>
              </a:tblGrid>
              <a:tr h="627896">
                <a:tc>
                  <a:txBody>
                    <a:bodyPr/>
                    <a:lstStyle/>
                    <a:p>
                      <a:pPr algn="ctr"/>
                      <a:r>
                        <a:rPr lang="nl-B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Incidence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survey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nl-BE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survey 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429058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2,511 households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2,252 </a:t>
                      </a:r>
                      <a:r>
                        <a:rPr lang="nl-B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households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10093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r>
                        <a:rPr lang="nl-B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Epilepsy </a:t>
                      </a:r>
                    </a:p>
                    <a:p>
                      <a:r>
                        <a:rPr lang="nl-B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nl-B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forms)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373.9</a:t>
                      </a:r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/100.000  </a:t>
                      </a:r>
                    </a:p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 292.0–478.5)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62.5/</a:t>
                      </a:r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100.000  </a:t>
                      </a:r>
                    </a:p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 30.5–123.4)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96908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r>
                        <a:rPr lang="nl-B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Nodding syndrome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168.2</a:t>
                      </a:r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/100.000 </a:t>
                      </a:r>
                    </a:p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 112.1–239.2)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20.9</a:t>
                      </a:r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/100.000 </a:t>
                      </a:r>
                    </a:p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 5.4–66.4)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244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64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057400" y="3581400"/>
            <a:ext cx="5486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8" name="Text Box 3"/>
          <p:cNvSpPr txBox="1">
            <a:spLocks noChangeArrowheads="1"/>
          </p:cNvSpPr>
          <p:nvPr/>
        </p:nvSpPr>
        <p:spPr bwMode="gray">
          <a:xfrm>
            <a:off x="4528493" y="-543263"/>
            <a:ext cx="571976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>
            <a:spAutoFit/>
          </a:bodyPr>
          <a:lstStyle/>
          <a:p>
            <a:pPr eaLnBrk="0" hangingPunct="0"/>
            <a:endParaRPr lang="en-US" sz="4800" dirty="0">
              <a:solidFill>
                <a:srgbClr val="F2F2F2"/>
              </a:solidFill>
              <a:latin typeface="Segoe Print" pitchFamily="2" charset="0"/>
            </a:endParaRPr>
          </a:p>
          <a:p>
            <a:pPr algn="ctr" eaLnBrk="0" hangingPunct="0"/>
            <a:r>
              <a:rPr lang="en-US" sz="4000" dirty="0">
                <a:solidFill>
                  <a:schemeClr val="bg1"/>
                </a:solidFill>
                <a:latin typeface="Comic Sans MS" pitchFamily="66" charset="0"/>
              </a:rPr>
              <a:t>Thank You!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  <a:p>
            <a:pPr eaLnBrk="0" hangingPunct="0"/>
            <a:endParaRPr lang="en-US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768" y="1524000"/>
            <a:ext cx="6943232" cy="54472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9747" y="2482661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sz="5400" dirty="0">
                <a:solidFill>
                  <a:prstClr val="black"/>
                </a:solidFill>
                <a:latin typeface="Algerian" panose="04020705040A02060702" pitchFamily="82" charset="0"/>
              </a:rPr>
              <a:t>THANK YOU </a:t>
            </a:r>
          </a:p>
        </p:txBody>
      </p:sp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1288085" y="4724400"/>
            <a:ext cx="1371600" cy="909401"/>
          </a:xfrm>
          <a:prstGeom prst="rect">
            <a:avLst/>
          </a:prstGeom>
        </p:spPr>
      </p:pic>
      <p:pic>
        <p:nvPicPr>
          <p:cNvPr id="11" name="Afbeelding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738" y="4958330"/>
            <a:ext cx="1083147" cy="441540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6"/>
          <a:srcRect l="14517" t="14939" r="14827" b="13358"/>
          <a:stretch/>
        </p:blipFill>
        <p:spPr>
          <a:xfrm>
            <a:off x="4114800" y="4800600"/>
            <a:ext cx="990600" cy="76200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7"/>
          <a:stretch>
            <a:fillRect/>
          </a:stretch>
        </p:blipFill>
        <p:spPr>
          <a:xfrm>
            <a:off x="263042" y="4800812"/>
            <a:ext cx="907086" cy="76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95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sz="half" idx="2"/>
          </p:nvPr>
        </p:nvSpPr>
        <p:spPr bwMode="auto">
          <a:xfrm>
            <a:off x="381000" y="2857890"/>
            <a:ext cx="5029200" cy="392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r>
              <a:rPr lang="en-US" sz="2400" kern="1200" dirty="0">
                <a:solidFill>
                  <a:prstClr val="black"/>
                </a:solidFill>
                <a:latin typeface="Calibri"/>
              </a:rPr>
              <a:t>South Sudan is amongst the highly endemic countries for onchocerciasis in Africa</a:t>
            </a:r>
          </a:p>
          <a:p>
            <a:pPr mar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endParaRPr lang="en-US" sz="2400" kern="1200" dirty="0">
              <a:solidFill>
                <a:prstClr val="black"/>
              </a:solidFill>
              <a:latin typeface="Calibri"/>
            </a:endParaRPr>
          </a:p>
          <a:p>
            <a:pPr mar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r>
              <a:rPr lang="en-US" sz="2400" kern="1200" dirty="0">
                <a:solidFill>
                  <a:prstClr val="black"/>
                </a:solidFill>
                <a:latin typeface="Calibri"/>
              </a:rPr>
              <a:t>Onchocerciasis is endemic in around 49% of the country  </a:t>
            </a:r>
          </a:p>
          <a:p>
            <a:pPr mar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endParaRPr lang="en-US" sz="2400" kern="1200" dirty="0">
              <a:solidFill>
                <a:prstClr val="black"/>
              </a:solidFill>
              <a:latin typeface="Calibri"/>
            </a:endParaRPr>
          </a:p>
          <a:p>
            <a:pPr mar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r>
              <a:rPr lang="en-US" sz="2400" kern="1200" dirty="0">
                <a:solidFill>
                  <a:prstClr val="black"/>
                </a:solidFill>
                <a:latin typeface="Calibri"/>
              </a:rPr>
              <a:t>Most endemic foci are in Western </a:t>
            </a:r>
            <a:r>
              <a:rPr lang="en-US" sz="2400" kern="1200" dirty="0" err="1">
                <a:solidFill>
                  <a:prstClr val="black"/>
                </a:solidFill>
                <a:latin typeface="Calibri"/>
              </a:rPr>
              <a:t>Equatoria</a:t>
            </a:r>
            <a:r>
              <a:rPr lang="en-US" sz="2400" kern="1200" dirty="0">
                <a:solidFill>
                  <a:prstClr val="black"/>
                </a:solidFill>
                <a:latin typeface="Calibri"/>
              </a:rPr>
              <a:t>, Northern and Western Bahr </a:t>
            </a:r>
            <a:r>
              <a:rPr lang="en-US" sz="2400" kern="1200" dirty="0" err="1">
                <a:solidFill>
                  <a:prstClr val="black"/>
                </a:solidFill>
                <a:latin typeface="Calibri"/>
              </a:rPr>
              <a:t>elGhazal</a:t>
            </a:r>
            <a:r>
              <a:rPr lang="en-US" sz="2400" kern="1200" dirty="0">
                <a:solidFill>
                  <a:prstClr val="black"/>
                </a:solidFill>
                <a:latin typeface="Calibri"/>
              </a:rPr>
              <a:t> regions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+mn-lt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2133600"/>
            <a:ext cx="5181600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274" y="1783619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Background</a:t>
            </a: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9673148" y="242942"/>
            <a:ext cx="19812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2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81000" y="1676400"/>
            <a:ext cx="11582400" cy="49530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2018 Maridi, house to house epilepsy survey 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228600" lvl="0" indent="-22860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2511 households were surveyed (17,652 individuals)</a:t>
            </a:r>
          </a:p>
          <a:p>
            <a:pPr marL="0" lv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endParaRPr lang="en-US" sz="2800" kern="1200" dirty="0">
              <a:solidFill>
                <a:prstClr val="black"/>
              </a:solidFill>
              <a:latin typeface="Calibri"/>
            </a:endParaRPr>
          </a:p>
          <a:p>
            <a:pPr marL="228600" lvl="0" indent="-22860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Epilepsy prevalence of </a:t>
            </a:r>
            <a:r>
              <a:rPr lang="en-US" sz="2800" kern="1200" dirty="0">
                <a:solidFill>
                  <a:srgbClr val="FF0000"/>
                </a:solidFill>
                <a:latin typeface="Calibri"/>
              </a:rPr>
              <a:t>4.4%</a:t>
            </a: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 (range </a:t>
            </a:r>
            <a:r>
              <a:rPr lang="en-US" sz="2800" kern="1200" dirty="0">
                <a:solidFill>
                  <a:srgbClr val="FF0000"/>
                </a:solidFill>
                <a:latin typeface="Calibri"/>
              </a:rPr>
              <a:t>3.5–11.9%</a:t>
            </a: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pPr marL="0" lvl="0" indent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</a:pPr>
            <a:endParaRPr lang="en-US" sz="2800" kern="1200" dirty="0">
              <a:solidFill>
                <a:prstClr val="black"/>
              </a:solidFill>
              <a:latin typeface="Calibri"/>
            </a:endParaRPr>
          </a:p>
          <a:p>
            <a:pPr marL="228600" lvl="0" indent="-22860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Annual epilepsy incidence </a:t>
            </a:r>
            <a:r>
              <a:rPr lang="en-US" sz="2800" kern="1200" dirty="0" smtClean="0">
                <a:solidFill>
                  <a:srgbClr val="FF0000"/>
                </a:solidFill>
                <a:latin typeface="Calibri"/>
              </a:rPr>
              <a:t>374/100,00</a:t>
            </a:r>
          </a:p>
          <a:p>
            <a:pPr marL="228600" lvl="0" indent="-22860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Annual Nodding syndrome incidence </a:t>
            </a:r>
            <a:r>
              <a:rPr lang="en-GB" sz="2400" kern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168.2</a:t>
            </a:r>
            <a:r>
              <a:rPr lang="en-GB" sz="24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/100.000 </a:t>
            </a:r>
            <a:r>
              <a:rPr lang="en-GB" sz="2000" kern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20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95% CI 112.1–239.2) </a:t>
            </a:r>
          </a:p>
          <a:p>
            <a:pPr marL="228600" lvl="0" indent="-22860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sz="2800" kern="1200" dirty="0">
              <a:solidFill>
                <a:prstClr val="black"/>
              </a:solidFill>
              <a:latin typeface="Calibri"/>
            </a:endParaRP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9500" y="479272"/>
            <a:ext cx="7620000" cy="968528"/>
          </a:xfrm>
        </p:spPr>
        <p:txBody>
          <a:bodyPr/>
          <a:lstStyle/>
          <a:p>
            <a:r>
              <a:rPr lang="en-US" dirty="0">
                <a:latin typeface="Garamond" pitchFamily="18" charset="0"/>
              </a:rPr>
              <a:t> </a:t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43200" y="6324600"/>
            <a:ext cx="5296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i="1" dirty="0">
                <a:solidFill>
                  <a:prstClr val="black"/>
                </a:solidFill>
                <a:cs typeface="Arial" panose="020B0604020202020204" pitchFamily="34" charset="0"/>
              </a:rPr>
              <a:t>Colebunders et al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. </a:t>
            </a:r>
            <a:r>
              <a:rPr lang="en-US" i="1" dirty="0">
                <a:solidFill>
                  <a:prstClr val="black"/>
                </a:solidFill>
                <a:cs typeface="Arial" panose="020B0604020202020204" pitchFamily="34" charset="0"/>
              </a:rPr>
              <a:t>Seizure.2018;93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9753600" y="414740"/>
            <a:ext cx="1981200" cy="91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2126" y="999944"/>
            <a:ext cx="7445174" cy="782198"/>
          </a:xfrm>
        </p:spPr>
        <p:txBody>
          <a:bodyPr/>
          <a:lstStyle/>
          <a:p>
            <a:pPr lvl="0" algn="l" defTabSz="91423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solidFill>
                  <a:srgbClr val="000000"/>
                </a:solidFill>
              </a:rPr>
              <a:t>Maridi, epilepsy prevalence per village</a:t>
            </a:r>
            <a:r>
              <a:rPr lang="en-US" sz="1800" b="0" kern="1200" dirty="0">
                <a:solidFill>
                  <a:srgbClr val="000000"/>
                </a:solidFill>
                <a:ea typeface="+mn-ea"/>
                <a:cs typeface="+mn-cs"/>
              </a:rPr>
              <a:t/>
            </a:r>
            <a:br>
              <a:rPr lang="en-US" sz="1800" b="0" kern="1200" dirty="0">
                <a:solidFill>
                  <a:srgbClr val="000000"/>
                </a:solidFill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81201" y="3244334"/>
            <a:ext cx="8382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888800"/>
              </p:ext>
            </p:extLst>
          </p:nvPr>
        </p:nvGraphicFramePr>
        <p:xfrm>
          <a:off x="304801" y="2133600"/>
          <a:ext cx="10419824" cy="4293531"/>
        </p:xfrm>
        <a:graphic>
          <a:graphicData uri="http://schemas.openxmlformats.org/drawingml/2006/table">
            <a:tbl>
              <a:tblPr firstRow="1" firstCol="1" bandRow="1"/>
              <a:tblGrid>
                <a:gridCol w="2046195">
                  <a:extLst>
                    <a:ext uri="{9D8B030D-6E8A-4147-A177-3AD203B41FA5}">
                      <a16:colId xmlns:a16="http://schemas.microsoft.com/office/drawing/2014/main" val="823682075"/>
                    </a:ext>
                  </a:extLst>
                </a:gridCol>
                <a:gridCol w="1840746">
                  <a:extLst>
                    <a:ext uri="{9D8B030D-6E8A-4147-A177-3AD203B41FA5}">
                      <a16:colId xmlns:a16="http://schemas.microsoft.com/office/drawing/2014/main" val="4153841415"/>
                    </a:ext>
                  </a:extLst>
                </a:gridCol>
                <a:gridCol w="1747359">
                  <a:extLst>
                    <a:ext uri="{9D8B030D-6E8A-4147-A177-3AD203B41FA5}">
                      <a16:colId xmlns:a16="http://schemas.microsoft.com/office/drawing/2014/main" val="1877346233"/>
                    </a:ext>
                  </a:extLst>
                </a:gridCol>
                <a:gridCol w="1614543">
                  <a:extLst>
                    <a:ext uri="{9D8B030D-6E8A-4147-A177-3AD203B41FA5}">
                      <a16:colId xmlns:a16="http://schemas.microsoft.com/office/drawing/2014/main" val="2833523529"/>
                    </a:ext>
                  </a:extLst>
                </a:gridCol>
                <a:gridCol w="1884325">
                  <a:extLst>
                    <a:ext uri="{9D8B030D-6E8A-4147-A177-3AD203B41FA5}">
                      <a16:colId xmlns:a16="http://schemas.microsoft.com/office/drawing/2014/main" val="3194254006"/>
                    </a:ext>
                  </a:extLst>
                </a:gridCol>
                <a:gridCol w="1286656">
                  <a:extLst>
                    <a:ext uri="{9D8B030D-6E8A-4147-A177-3AD203B41FA5}">
                      <a16:colId xmlns:a16="http://schemas.microsoft.com/office/drawing/2014/main" val="1718811556"/>
                    </a:ext>
                  </a:extLst>
                </a:gridCol>
              </a:tblGrid>
              <a:tr h="920195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Study Area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60"/>
                        </a:spcAft>
                      </a:pPr>
                      <a:r>
                        <a:rPr lang="en-US" sz="1800" dirty="0">
                          <a:effectLst/>
                        </a:rPr>
                        <a:t>Number of</a:t>
                      </a:r>
                      <a:endParaRPr lang="en-US" sz="2000" dirty="0">
                        <a:effectLst/>
                      </a:endParaRPr>
                    </a:p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subjects interviewed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Number of confirmed epilepsy cases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Epilepsy prevalence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OR (90% CI)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 value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049219"/>
                  </a:ext>
                </a:extLst>
              </a:tr>
              <a:tr h="490868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Kazana-1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2298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107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4.7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942570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Kazana-2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402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48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11.9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 (1.8–3.7)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5875"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&lt; 0.001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04267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Kwanga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273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16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5.9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1.4 (0.9–2.4)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327864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Hai-Taiwara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5619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205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3.6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0.8 (0.6–1.0)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0.02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162141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Hai-Gabat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4385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0.7 (0.6–0.9)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0.01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095340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Mudubai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44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4.5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0.9(0.6–1.3)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0.6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749530"/>
                  </a:ext>
                </a:extLst>
              </a:tr>
              <a:tr h="39635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Hai-Matara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2605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155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5.9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 (1.0–1.6)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0.6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747524"/>
                  </a:ext>
                </a:extLst>
              </a:tr>
              <a:tr h="504344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Nagbaka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1100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3.8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0.8 (0.6–1.1)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152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677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29000" y="648866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i="1" dirty="0" err="1">
                <a:solidFill>
                  <a:prstClr val="black"/>
                </a:solidFill>
                <a:cs typeface="Arial" panose="020B0604020202020204" pitchFamily="34" charset="0"/>
              </a:rPr>
              <a:t>Colebunders</a:t>
            </a:r>
            <a:r>
              <a:rPr lang="en-US" b="1" i="1" dirty="0">
                <a:solidFill>
                  <a:prstClr val="black"/>
                </a:solidFill>
                <a:cs typeface="Arial" panose="020B0604020202020204" pitchFamily="34" charset="0"/>
              </a:rPr>
              <a:t> et.al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. </a:t>
            </a:r>
            <a:r>
              <a:rPr lang="en-US" i="1" dirty="0">
                <a:solidFill>
                  <a:prstClr val="black"/>
                </a:solidFill>
                <a:cs typeface="Arial" panose="020B0604020202020204" pitchFamily="34" charset="0"/>
              </a:rPr>
              <a:t>Seizure.2018;93</a:t>
            </a:r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9657825" y="229949"/>
            <a:ext cx="2133600" cy="100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3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1676401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28800" y="2209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764" y="1524000"/>
            <a:ext cx="11582400" cy="5216681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9525000" y="290929"/>
            <a:ext cx="2297113" cy="89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679305"/>
            <a:ext cx="7772400" cy="1198159"/>
          </a:xfrm>
        </p:spPr>
        <p:txBody>
          <a:bodyPr/>
          <a:lstStyle/>
          <a:p>
            <a:pPr lvl="0" algn="l" defTabSz="91423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OV16 seroprevalence children 3-9 years in villages </a:t>
            </a:r>
            <a:br>
              <a:rPr lang="en-US" sz="240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en-US" sz="240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with different distance to the river </a:t>
            </a:r>
            <a:br>
              <a:rPr lang="en-US" sz="240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2895601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75" y="2209800"/>
            <a:ext cx="10194325" cy="42842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6396335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i="1" dirty="0">
                <a:solidFill>
                  <a:prstClr val="black"/>
                </a:solidFill>
                <a:cs typeface="Arial" panose="020B0604020202020204" pitchFamily="34" charset="0"/>
              </a:rPr>
              <a:t>Lakwo et.al</a:t>
            </a:r>
            <a:r>
              <a:rPr lang="en-US" sz="2400" i="1" dirty="0">
                <a:solidFill>
                  <a:prstClr val="black"/>
                </a:solidFill>
                <a:cs typeface="Arial" panose="020B0604020202020204" pitchFamily="34" charset="0"/>
              </a:rPr>
              <a:t>. </a:t>
            </a:r>
            <a:r>
              <a:rPr lang="en-US" i="1" dirty="0">
                <a:solidFill>
                  <a:prstClr val="black"/>
                </a:solidFill>
                <a:cs typeface="Arial" panose="020B0604020202020204" pitchFamily="34" charset="0"/>
              </a:rPr>
              <a:t>Pathogens, 2020;315</a:t>
            </a:r>
            <a:r>
              <a:rPr lang="en-US" i="1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9601200" y="254505"/>
            <a:ext cx="2286000" cy="107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3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495607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21 year old boy living in Maridi, close to the Dam </a:t>
            </a:r>
          </a:p>
        </p:txBody>
      </p:sp>
      <p:sp>
        <p:nvSpPr>
          <p:cNvPr id="7" name="Rectangle 6"/>
          <p:cNvSpPr/>
          <p:nvPr/>
        </p:nvSpPr>
        <p:spPr>
          <a:xfrm>
            <a:off x="256562" y="2514600"/>
            <a:ext cx="51256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14400"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prstClr val="black"/>
                </a:solidFill>
                <a:latin typeface="Calibri"/>
              </a:rPr>
              <a:t>Onset of nodding seizures at age 7</a:t>
            </a:r>
          </a:p>
          <a:p>
            <a:pPr marL="457200" indent="-457200" defTabSz="9144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Body weight 27kg, height 130 cm</a:t>
            </a:r>
          </a:p>
          <a:p>
            <a:pPr marL="457200" indent="-457200" defTabSz="914400"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prstClr val="black"/>
                </a:solidFill>
                <a:latin typeface="Calibri"/>
              </a:rPr>
              <a:t>Blind at age 10 </a:t>
            </a:r>
          </a:p>
          <a:p>
            <a:pPr marL="457200" indent="-457200" defTabSz="9144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4 siblings with epilepsy, one died 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1880980"/>
            <a:ext cx="3948414" cy="44065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flipV="1">
            <a:off x="8229600" y="2895600"/>
            <a:ext cx="580240" cy="228600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084261"/>
            <a:ext cx="4191000" cy="262134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9601200" y="228600"/>
            <a:ext cx="2220913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4154"/>
            <a:ext cx="7010400" cy="1239398"/>
          </a:xfrm>
        </p:spPr>
        <p:txBody>
          <a:bodyPr/>
          <a:lstStyle/>
          <a:p>
            <a:pPr lvl="0" algn="l" defTabSz="91423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spc="-5">
                <a:solidFill>
                  <a:srgbClr val="000000"/>
                </a:solidFill>
                <a:ea typeface="+mn-ea"/>
                <a:cs typeface="Arial"/>
              </a:rPr>
              <a:t>Ivermectin intake per gender and age group</a:t>
            </a:r>
            <a:endParaRPr lang="en-US" sz="1400" b="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D51F3C-BC8F-44D6-8C44-77B8A8DDAC4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800" y="2362200"/>
            <a:ext cx="8855328" cy="39512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9000" y="6340637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b="1" i="1" dirty="0">
                <a:solidFill>
                  <a:prstClr val="black"/>
                </a:solidFill>
                <a:cs typeface="Arial" panose="020B0604020202020204" pitchFamily="34" charset="0"/>
              </a:rPr>
              <a:t>Colebunders et.al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. </a:t>
            </a:r>
            <a:r>
              <a:rPr lang="en-US" i="1" dirty="0">
                <a:solidFill>
                  <a:prstClr val="black"/>
                </a:solidFill>
                <a:cs typeface="Arial" panose="020B0604020202020204" pitchFamily="34" charset="0"/>
              </a:rPr>
              <a:t>Seizure.2018;93</a:t>
            </a: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9220200" y="94733"/>
            <a:ext cx="2297113" cy="11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524000" y="214313"/>
            <a:ext cx="8991600" cy="1198562"/>
          </a:xfrm>
        </p:spPr>
        <p:txBody>
          <a:bodyPr/>
          <a:lstStyle/>
          <a:p>
            <a:pPr lvl="0" defTabSz="91423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Arial"/>
                <a:ea typeface="+mn-ea"/>
                <a:cs typeface="Arial"/>
              </a:rPr>
              <a:t>2019 Maridi, Entomological Assessment </a:t>
            </a:r>
            <a:r>
              <a:rPr lang="en-US" sz="1800" b="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en-US" sz="1800" b="0" kern="12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en-US" altLang="en-US" dirty="0"/>
          </a:p>
        </p:txBody>
      </p:sp>
      <p:pic>
        <p:nvPicPr>
          <p:cNvPr id="5" name="Content Placeholder 4" descr="C:\Users\user\Desktop\Maridi River Prospection Map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4800600" cy="4385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972556" y="3048000"/>
            <a:ext cx="3714244" cy="335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4407981"/>
            <a:ext cx="3193994" cy="19928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2133600"/>
            <a:ext cx="3193994" cy="21305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65688" y="1933545"/>
            <a:ext cx="34403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sz="2000" b="1" dirty="0">
                <a:solidFill>
                  <a:srgbClr val="FF0000"/>
                </a:solidFill>
                <a:latin typeface="Calibri"/>
              </a:rPr>
              <a:t>River Maridi and its tributaries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72556" y="2646198"/>
            <a:ext cx="1444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sz="2000" b="1" dirty="0">
                <a:solidFill>
                  <a:srgbClr val="FF0000"/>
                </a:solidFill>
                <a:latin typeface="Calibri"/>
              </a:rPr>
              <a:t>Maridi Dam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83905" y="1661579"/>
            <a:ext cx="339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>
                <a:solidFill>
                  <a:srgbClr val="FF0000"/>
                </a:solidFill>
                <a:latin typeface="Calibri"/>
              </a:rPr>
              <a:t>Blackfly larvae </a:t>
            </a:r>
          </a:p>
        </p:txBody>
      </p:sp>
      <p:pic>
        <p:nvPicPr>
          <p:cNvPr id="12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9829800" y="304800"/>
            <a:ext cx="2144713" cy="98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ic presentation">
  <a:themeElements>
    <a:clrScheme name="AMREF Standard Presentation 3">
      <a:dk1>
        <a:srgbClr val="000000"/>
      </a:dk1>
      <a:lt1>
        <a:srgbClr val="FFFFFF"/>
      </a:lt1>
      <a:dk2>
        <a:srgbClr val="F8F8F8"/>
      </a:dk2>
      <a:lt2>
        <a:srgbClr val="C0C0C0"/>
      </a:lt2>
      <a:accent1>
        <a:srgbClr val="336633"/>
      </a:accent1>
      <a:accent2>
        <a:srgbClr val="336666"/>
      </a:accent2>
      <a:accent3>
        <a:srgbClr val="FFFFFF"/>
      </a:accent3>
      <a:accent4>
        <a:srgbClr val="000000"/>
      </a:accent4>
      <a:accent5>
        <a:srgbClr val="ADB8AD"/>
      </a:accent5>
      <a:accent6>
        <a:srgbClr val="2D5C5C"/>
      </a:accent6>
      <a:hlink>
        <a:srgbClr val="990033"/>
      </a:hlink>
      <a:folHlink>
        <a:srgbClr val="666633"/>
      </a:folHlink>
    </a:clrScheme>
    <a:fontScheme name="AMREF Standard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MREF Standard Presentation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2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006699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E75C00"/>
        </a:accent6>
        <a:hlink>
          <a:srgbClr val="663399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3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336633"/>
        </a:accent1>
        <a:accent2>
          <a:srgbClr val="336666"/>
        </a:accent2>
        <a:accent3>
          <a:srgbClr val="FFFFFF"/>
        </a:accent3>
        <a:accent4>
          <a:srgbClr val="000000"/>
        </a:accent4>
        <a:accent5>
          <a:srgbClr val="ADB8AD"/>
        </a:accent5>
        <a:accent6>
          <a:srgbClr val="2D5C5C"/>
        </a:accent6>
        <a:hlink>
          <a:srgbClr val="9900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4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CCCC33"/>
        </a:accent1>
        <a:accent2>
          <a:srgbClr val="66CC00"/>
        </a:accent2>
        <a:accent3>
          <a:srgbClr val="FFFFFF"/>
        </a:accent3>
        <a:accent4>
          <a:srgbClr val="000000"/>
        </a:accent4>
        <a:accent5>
          <a:srgbClr val="E2E2AD"/>
        </a:accent5>
        <a:accent6>
          <a:srgbClr val="5CB900"/>
        </a:accent6>
        <a:hlink>
          <a:srgbClr val="0099CC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00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12414</TotalTime>
  <Words>493</Words>
  <Application>Microsoft Office PowerPoint</Application>
  <PresentationFormat>Widescreen</PresentationFormat>
  <Paragraphs>158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ＭＳ Ｐゴシック</vt:lpstr>
      <vt:lpstr>Albertus MT</vt:lpstr>
      <vt:lpstr>Algerian</vt:lpstr>
      <vt:lpstr>Arial</vt:lpstr>
      <vt:lpstr>Calibri</vt:lpstr>
      <vt:lpstr>Comic Sans MS</vt:lpstr>
      <vt:lpstr>Garamond</vt:lpstr>
      <vt:lpstr>Gill Sans MT</vt:lpstr>
      <vt:lpstr>Segoe Print</vt:lpstr>
      <vt:lpstr>Tahoma</vt:lpstr>
      <vt:lpstr>Times New Roman</vt:lpstr>
      <vt:lpstr>Verdana</vt:lpstr>
      <vt:lpstr>Comic presentation</vt:lpstr>
      <vt:lpstr> </vt:lpstr>
      <vt:lpstr>       </vt:lpstr>
      <vt:lpstr>   </vt:lpstr>
      <vt:lpstr>                                        Maridi, epilepsy prevalence per village </vt:lpstr>
      <vt:lpstr>PowerPoint Presentation</vt:lpstr>
      <vt:lpstr>OV16 seroprevalence children 3-9 years in villages  with different distance to the river   </vt:lpstr>
      <vt:lpstr>PowerPoint Presentation</vt:lpstr>
      <vt:lpstr>Ivermectin intake per gender and age group</vt:lpstr>
      <vt:lpstr>2019 Maridi, Entomological Assessment  </vt:lpstr>
      <vt:lpstr>Blackfly monitoring</vt:lpstr>
      <vt:lpstr>Maridi, 2019 Community Vector Control intervention ‘’Slash and Clear’’</vt:lpstr>
      <vt:lpstr>Cont</vt:lpstr>
      <vt:lpstr>PowerPoint Presentation</vt:lpstr>
      <vt:lpstr>     Maridi, South Sudan: Effect of bi-annual CDTI and a “Slash and Clear” vector control method on the incidence of OAE: a 3-year prospective study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Usability test Objectives</dc:title>
  <dc:creator>Bigirwa June Patrick</dc:creator>
  <cp:lastModifiedBy>Stephen Jada</cp:lastModifiedBy>
  <cp:revision>1001</cp:revision>
  <cp:lastPrinted>2020-05-14T13:37:09Z</cp:lastPrinted>
  <dcterms:created xsi:type="dcterms:W3CDTF">2015-05-07T13:00:59Z</dcterms:created>
  <dcterms:modified xsi:type="dcterms:W3CDTF">2022-08-10T19:50:05Z</dcterms:modified>
</cp:coreProperties>
</file>