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477" r:id="rId2"/>
    <p:sldId id="497" r:id="rId3"/>
    <p:sldId id="396" r:id="rId4"/>
    <p:sldId id="570" r:id="rId5"/>
    <p:sldId id="450" r:id="rId6"/>
    <p:sldId id="569" r:id="rId7"/>
    <p:sldId id="486" r:id="rId8"/>
    <p:sldId id="582" r:id="rId9"/>
    <p:sldId id="470" r:id="rId10"/>
    <p:sldId id="574" r:id="rId11"/>
    <p:sldId id="510" r:id="rId12"/>
    <p:sldId id="568" r:id="rId13"/>
    <p:sldId id="499" r:id="rId14"/>
    <p:sldId id="440" r:id="rId15"/>
    <p:sldId id="583" r:id="rId16"/>
    <p:sldId id="566" r:id="rId17"/>
    <p:sldId id="505" r:id="rId18"/>
    <p:sldId id="275" r:id="rId19"/>
  </p:sldIdLst>
  <p:sldSz cx="12192000" cy="6858000"/>
  <p:notesSz cx="6797675" cy="9926638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54" userDrawn="1">
          <p15:clr>
            <a:srgbClr val="A4A3A4"/>
          </p15:clr>
        </p15:guide>
        <p15:guide id="2" orient="horz" pos="3838" userDrawn="1">
          <p15:clr>
            <a:srgbClr val="A4A3A4"/>
          </p15:clr>
        </p15:guide>
        <p15:guide id="3" pos="453" userDrawn="1">
          <p15:clr>
            <a:srgbClr val="A4A3A4"/>
          </p15:clr>
        </p15:guide>
        <p15:guide id="4" pos="7227" userDrawn="1">
          <p15:clr>
            <a:srgbClr val="A4A3A4"/>
          </p15:clr>
        </p15:guide>
        <p15:guide id="5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eu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7" autoAdjust="0"/>
    <p:restoredTop sz="83697" autoAdjust="0"/>
  </p:normalViewPr>
  <p:slideViewPr>
    <p:cSldViewPr snapToObjects="1" showGuides="1">
      <p:cViewPr varScale="1">
        <p:scale>
          <a:sx n="114" d="100"/>
          <a:sy n="114" d="100"/>
        </p:scale>
        <p:origin x="300" y="84"/>
      </p:cViewPr>
      <p:guideLst>
        <p:guide orient="horz" pos="754"/>
        <p:guide orient="horz" pos="3838"/>
        <p:guide pos="453"/>
        <p:guide pos="7227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-624"/>
    </p:cViewPr>
  </p:sorterViewPr>
  <p:notesViewPr>
    <p:cSldViewPr snapToObjects="1" showGuides="1">
      <p:cViewPr varScale="1">
        <p:scale>
          <a:sx n="70" d="100"/>
          <a:sy n="70" d="100"/>
        </p:scale>
        <p:origin x="3048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siewefodjo\Desktop\Neuro%20paper\Onset%20Cameroon%20graph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l-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807556716814663"/>
          <c:y val="0.13861739293036882"/>
          <c:w val="0.77148622013834312"/>
          <c:h val="0.7101938872427514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Onset_graph!$F$1</c:f>
              <c:strCache>
                <c:ptCount val="1"/>
                <c:pt idx="0">
                  <c:v>Bilomo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Onset_graph!$E$2:$E$7</c:f>
              <c:strCache>
                <c:ptCount val="6"/>
                <c:pt idx="0">
                  <c:v>0-4</c:v>
                </c:pt>
                <c:pt idx="1">
                  <c:v>5-9</c:v>
                </c:pt>
                <c:pt idx="2">
                  <c:v>10-14</c:v>
                </c:pt>
                <c:pt idx="3">
                  <c:v>15-19</c:v>
                </c:pt>
                <c:pt idx="4">
                  <c:v>20-24</c:v>
                </c:pt>
                <c:pt idx="5">
                  <c:v>≥25</c:v>
                </c:pt>
              </c:strCache>
            </c:strRef>
          </c:cat>
          <c:val>
            <c:numRef>
              <c:f>Onset_graph!$F$2:$F$7</c:f>
              <c:numCache>
                <c:formatCode>0.00%</c:formatCode>
                <c:ptCount val="6"/>
                <c:pt idx="0">
                  <c:v>1.8499999999999999E-2</c:v>
                </c:pt>
                <c:pt idx="1">
                  <c:v>0.2407</c:v>
                </c:pt>
                <c:pt idx="2">
                  <c:v>0.46300000000000002</c:v>
                </c:pt>
                <c:pt idx="3">
                  <c:v>0.22220000000000001</c:v>
                </c:pt>
                <c:pt idx="4">
                  <c:v>5.5599999999999997E-2</c:v>
                </c:pt>
                <c:pt idx="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4D9-401B-83F8-4A2B57BA97B6}"/>
            </c:ext>
          </c:extLst>
        </c:ser>
        <c:ser>
          <c:idx val="1"/>
          <c:order val="1"/>
          <c:tx>
            <c:strRef>
              <c:f>Onset_graph!$G$1</c:f>
              <c:strCache>
                <c:ptCount val="1"/>
                <c:pt idx="0">
                  <c:v>Kelleng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Onset_graph!$E$2:$E$7</c:f>
              <c:strCache>
                <c:ptCount val="6"/>
                <c:pt idx="0">
                  <c:v>0-4</c:v>
                </c:pt>
                <c:pt idx="1">
                  <c:v>5-9</c:v>
                </c:pt>
                <c:pt idx="2">
                  <c:v>10-14</c:v>
                </c:pt>
                <c:pt idx="3">
                  <c:v>15-19</c:v>
                </c:pt>
                <c:pt idx="4">
                  <c:v>20-24</c:v>
                </c:pt>
                <c:pt idx="5">
                  <c:v>≥25</c:v>
                </c:pt>
              </c:strCache>
            </c:strRef>
          </c:cat>
          <c:val>
            <c:numRef>
              <c:f>Onset_graph!$G$2:$G$7</c:f>
              <c:numCache>
                <c:formatCode>0.00%</c:formatCode>
                <c:ptCount val="6"/>
                <c:pt idx="0" formatCode="0%">
                  <c:v>0</c:v>
                </c:pt>
                <c:pt idx="1">
                  <c:v>0.3125</c:v>
                </c:pt>
                <c:pt idx="2">
                  <c:v>0.3125</c:v>
                </c:pt>
                <c:pt idx="3">
                  <c:v>0.3125</c:v>
                </c:pt>
                <c:pt idx="4" formatCode="0%">
                  <c:v>0</c:v>
                </c:pt>
                <c:pt idx="5">
                  <c:v>6.25E-2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4D9-401B-83F8-4A2B57BA97B6}"/>
            </c:ext>
          </c:extLst>
        </c:ser>
        <c:ser>
          <c:idx val="2"/>
          <c:order val="2"/>
          <c:tx>
            <c:strRef>
              <c:f>Onset_graph!$H$1</c:f>
              <c:strCache>
                <c:ptCount val="1"/>
                <c:pt idx="0">
                  <c:v>Ngongol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Onset_graph!$E$2:$E$7</c:f>
              <c:strCache>
                <c:ptCount val="6"/>
                <c:pt idx="0">
                  <c:v>0-4</c:v>
                </c:pt>
                <c:pt idx="1">
                  <c:v>5-9</c:v>
                </c:pt>
                <c:pt idx="2">
                  <c:v>10-14</c:v>
                </c:pt>
                <c:pt idx="3">
                  <c:v>15-19</c:v>
                </c:pt>
                <c:pt idx="4">
                  <c:v>20-24</c:v>
                </c:pt>
                <c:pt idx="5">
                  <c:v>≥25</c:v>
                </c:pt>
              </c:strCache>
            </c:strRef>
          </c:cat>
          <c:val>
            <c:numRef>
              <c:f>Onset_graph!$H$2:$H$7</c:f>
              <c:numCache>
                <c:formatCode>0.00%</c:formatCode>
                <c:ptCount val="6"/>
                <c:pt idx="0">
                  <c:v>4.1700000000000001E-2</c:v>
                </c:pt>
                <c:pt idx="1">
                  <c:v>0.33329999999999999</c:v>
                </c:pt>
                <c:pt idx="2">
                  <c:v>0.45829999999999999</c:v>
                </c:pt>
                <c:pt idx="3">
                  <c:v>0.16669999999999999</c:v>
                </c:pt>
                <c:pt idx="4" formatCode="0%">
                  <c:v>0</c:v>
                </c:pt>
                <c:pt idx="5" formatCode="0%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4D9-401B-83F8-4A2B57BA97B6}"/>
            </c:ext>
          </c:extLst>
        </c:ser>
        <c:ser>
          <c:idx val="3"/>
          <c:order val="3"/>
          <c:tx>
            <c:strRef>
              <c:f>Onset_graph!$I$1</c:f>
              <c:strCache>
                <c:ptCount val="1"/>
                <c:pt idx="0">
                  <c:v>Nyamongo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Onset_graph!$E$2:$E$7</c:f>
              <c:strCache>
                <c:ptCount val="6"/>
                <c:pt idx="0">
                  <c:v>0-4</c:v>
                </c:pt>
                <c:pt idx="1">
                  <c:v>5-9</c:v>
                </c:pt>
                <c:pt idx="2">
                  <c:v>10-14</c:v>
                </c:pt>
                <c:pt idx="3">
                  <c:v>15-19</c:v>
                </c:pt>
                <c:pt idx="4">
                  <c:v>20-24</c:v>
                </c:pt>
                <c:pt idx="5">
                  <c:v>≥25</c:v>
                </c:pt>
              </c:strCache>
            </c:strRef>
          </c:cat>
          <c:val>
            <c:numRef>
              <c:f>Onset_graph!$I$2:$I$7</c:f>
              <c:numCache>
                <c:formatCode>0.00%</c:formatCode>
                <c:ptCount val="6"/>
                <c:pt idx="0">
                  <c:v>2.5600000000000001E-2</c:v>
                </c:pt>
                <c:pt idx="1">
                  <c:v>0.12820000000000001</c:v>
                </c:pt>
                <c:pt idx="2">
                  <c:v>0.56410000000000005</c:v>
                </c:pt>
                <c:pt idx="3">
                  <c:v>0.23080000000000001</c:v>
                </c:pt>
                <c:pt idx="4">
                  <c:v>2.5600000000000001E-2</c:v>
                </c:pt>
                <c:pt idx="5">
                  <c:v>2.5600000000000001E-2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4D9-401B-83F8-4A2B57BA97B6}"/>
            </c:ext>
          </c:extLst>
        </c:ser>
        <c:ser>
          <c:idx val="4"/>
          <c:order val="4"/>
          <c:tx>
            <c:strRef>
              <c:f>Onset_graph!$J$1</c:f>
              <c:strCache>
                <c:ptCount val="1"/>
                <c:pt idx="0">
                  <c:v>Bayomen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Onset_graph!$E$2:$E$7</c:f>
              <c:strCache>
                <c:ptCount val="6"/>
                <c:pt idx="0">
                  <c:v>0-4</c:v>
                </c:pt>
                <c:pt idx="1">
                  <c:v>5-9</c:v>
                </c:pt>
                <c:pt idx="2">
                  <c:v>10-14</c:v>
                </c:pt>
                <c:pt idx="3">
                  <c:v>15-19</c:v>
                </c:pt>
                <c:pt idx="4">
                  <c:v>20-24</c:v>
                </c:pt>
                <c:pt idx="5">
                  <c:v>≥25</c:v>
                </c:pt>
              </c:strCache>
            </c:strRef>
          </c:cat>
          <c:val>
            <c:numRef>
              <c:f>Onset_graph!$J$2:$J$7</c:f>
              <c:numCache>
                <c:formatCode>0.00%</c:formatCode>
                <c:ptCount val="6"/>
                <c:pt idx="0">
                  <c:v>6.6699999999999995E-2</c:v>
                </c:pt>
                <c:pt idx="1">
                  <c:v>0.2</c:v>
                </c:pt>
                <c:pt idx="2">
                  <c:v>0.66669999999999996</c:v>
                </c:pt>
                <c:pt idx="3">
                  <c:v>6.6699999999999995E-2</c:v>
                </c:pt>
                <c:pt idx="4" formatCode="0%">
                  <c:v>0</c:v>
                </c:pt>
                <c:pt idx="5" formatCode="0%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4D9-401B-83F8-4A2B57BA97B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0"/>
        <c:axId val="410323312"/>
        <c:axId val="410326920"/>
      </c:barChart>
      <c:catAx>
        <c:axId val="41032331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50" b="1" i="0" u="none" strike="noStrike" kern="1200" cap="all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nl-BE" sz="1050" b="1" dirty="0">
                    <a:solidFill>
                      <a:schemeClr val="tx1"/>
                    </a:solidFill>
                  </a:rPr>
                  <a:t>AGE OF ONSET OF SEIZURES (YEARS)</a:t>
                </a:r>
              </a:p>
            </c:rich>
          </c:tx>
          <c:layout>
            <c:manualLayout>
              <c:xMode val="edge"/>
              <c:yMode val="edge"/>
              <c:x val="0.2733882056180979"/>
              <c:y val="0.9177002734043245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50" b="1" i="0" u="none" strike="noStrike" kern="1200" cap="all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cap="none" spc="0" normalizeH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10326920"/>
        <c:crosses val="autoZero"/>
        <c:auto val="1"/>
        <c:lblAlgn val="ctr"/>
        <c:lblOffset val="100"/>
        <c:noMultiLvlLbl val="0"/>
      </c:catAx>
      <c:valAx>
        <c:axId val="4103269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50" b="1" i="0" u="none" strike="noStrike" kern="1200" cap="all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nl-BE" sz="1050" b="1">
                    <a:solidFill>
                      <a:schemeClr val="tx1"/>
                    </a:solidFill>
                  </a:rPr>
                  <a:t>PERCENTAGE</a:t>
                </a:r>
                <a:r>
                  <a:rPr lang="nl-BE" sz="1050" b="1" baseline="0">
                    <a:solidFill>
                      <a:schemeClr val="tx1"/>
                    </a:solidFill>
                  </a:rPr>
                  <a:t> OF</a:t>
                </a:r>
                <a:r>
                  <a:rPr lang="nl-BE" sz="1050" b="1">
                    <a:solidFill>
                      <a:schemeClr val="tx1"/>
                    </a:solidFill>
                  </a:rPr>
                  <a:t> PWE per village</a:t>
                </a:r>
              </a:p>
            </c:rich>
          </c:tx>
          <c:layout>
            <c:manualLayout>
              <c:xMode val="edge"/>
              <c:yMode val="edge"/>
              <c:x val="2.6178585173197721E-2"/>
              <c:y val="0.2293826449623667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50" b="1" i="0" u="none" strike="noStrike" kern="1200" cap="all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103233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1.5633134795644002E-2"/>
          <c:y val="2.4485915023069276E-2"/>
          <c:w val="0.95353570041513491"/>
          <c:h val="7.65694800375302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3175" cap="flat" cmpd="sng" algn="ctr">
      <a:solidFill>
        <a:schemeClr val="tx1">
          <a:lumMod val="50000"/>
          <a:lumOff val="50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b="0" kern="1200" cap="none" spc="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dk1">
          <a:lumMod val="15000"/>
          <a:lumOff val="85000"/>
        </a:schemeClr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810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8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000" b="0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round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62BB75-CC16-4300-953A-31E737D5A44B}" type="datetimeFigureOut">
              <a:rPr lang="fr-FR" smtClean="0"/>
              <a:t>10/08/2022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1F121F-91C3-4139-9FC8-6320FA01197C}" type="slidenum">
              <a:rPr lang="fr-FR" smtClean="0"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33140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E7BB96-5CC4-4FBA-B6DA-4C0FA69C8B55}" type="datetimeFigureOut">
              <a:rPr lang="nl-NL" smtClean="0"/>
              <a:t>10-8-2022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99E7CB-B55B-433F-ACF3-9EACF2CD01B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276802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99E7CB-B55B-433F-ACF3-9EACF2CD01B5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866060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246063" y="809625"/>
            <a:ext cx="7194551" cy="40481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BE" dirty="0"/>
              <a:t>Indeed </a:t>
            </a:r>
            <a:r>
              <a:rPr lang="nl-BE" dirty="0" err="1"/>
              <a:t>onchocerciasis</a:t>
            </a:r>
            <a:r>
              <a:rPr lang="nl-BE" dirty="0"/>
              <a:t> is </a:t>
            </a:r>
            <a:r>
              <a:rPr lang="nl-BE" dirty="0" err="1"/>
              <a:t>causing</a:t>
            </a:r>
            <a:r>
              <a:rPr lang="nl-BE" dirty="0"/>
              <a:t> a </a:t>
            </a:r>
            <a:r>
              <a:rPr lang="nl-BE" dirty="0" err="1"/>
              <a:t>specific</a:t>
            </a:r>
            <a:r>
              <a:rPr lang="nl-BE" dirty="0"/>
              <a:t> form of epilepsy. </a:t>
            </a:r>
          </a:p>
          <a:p>
            <a:r>
              <a:rPr lang="nl-BE" dirty="0"/>
              <a:t>On </a:t>
            </a:r>
            <a:r>
              <a:rPr lang="nl-BE" dirty="0" err="1"/>
              <a:t>this</a:t>
            </a:r>
            <a:r>
              <a:rPr lang="nl-BE" dirty="0"/>
              <a:t> slide on </a:t>
            </a:r>
            <a:r>
              <a:rPr lang="nl-BE" dirty="0" err="1"/>
              <a:t>the</a:t>
            </a:r>
            <a:r>
              <a:rPr lang="nl-BE" dirty="0"/>
              <a:t> </a:t>
            </a:r>
            <a:r>
              <a:rPr lang="nl-BE" dirty="0" err="1"/>
              <a:t>left</a:t>
            </a:r>
            <a:r>
              <a:rPr lang="nl-BE" dirty="0"/>
              <a:t> </a:t>
            </a:r>
            <a:r>
              <a:rPr lang="nl-BE" dirty="0" err="1"/>
              <a:t>you</a:t>
            </a:r>
            <a:r>
              <a:rPr lang="nl-BE" dirty="0"/>
              <a:t> </a:t>
            </a:r>
            <a:r>
              <a:rPr lang="nl-BE" dirty="0" err="1"/>
              <a:t>see</a:t>
            </a:r>
            <a:r>
              <a:rPr lang="nl-BE" dirty="0"/>
              <a:t> </a:t>
            </a:r>
            <a:r>
              <a:rPr lang="nl-BE" dirty="0" err="1"/>
              <a:t>the</a:t>
            </a:r>
            <a:r>
              <a:rPr lang="nl-BE" dirty="0"/>
              <a:t> </a:t>
            </a:r>
            <a:r>
              <a:rPr lang="nl-BE" dirty="0" err="1"/>
              <a:t>age</a:t>
            </a:r>
            <a:r>
              <a:rPr lang="nl-BE" dirty="0"/>
              <a:t> of </a:t>
            </a:r>
            <a:r>
              <a:rPr lang="nl-BE" dirty="0" err="1"/>
              <a:t>onset</a:t>
            </a:r>
            <a:r>
              <a:rPr lang="nl-BE" dirty="0"/>
              <a:t> of epilepsy in 5 </a:t>
            </a:r>
            <a:r>
              <a:rPr lang="nl-BE" dirty="0" err="1"/>
              <a:t>villages</a:t>
            </a:r>
            <a:r>
              <a:rPr lang="nl-BE" dirty="0"/>
              <a:t> in 2 different </a:t>
            </a:r>
            <a:r>
              <a:rPr lang="nl-BE" dirty="0" err="1"/>
              <a:t>oncho</a:t>
            </a:r>
            <a:r>
              <a:rPr lang="nl-BE" dirty="0"/>
              <a:t> </a:t>
            </a:r>
            <a:r>
              <a:rPr lang="nl-BE" dirty="0" err="1"/>
              <a:t>foci</a:t>
            </a:r>
            <a:r>
              <a:rPr lang="nl-BE" dirty="0"/>
              <a:t>. Most </a:t>
            </a:r>
            <a:r>
              <a:rPr lang="nl-BE" dirty="0" err="1"/>
              <a:t>onset</a:t>
            </a:r>
            <a:r>
              <a:rPr lang="nl-BE" dirty="0"/>
              <a:t> of epilepsy is </a:t>
            </a:r>
            <a:r>
              <a:rPr lang="nl-BE" dirty="0" err="1"/>
              <a:t>between</a:t>
            </a:r>
            <a:r>
              <a:rPr lang="nl-BE" dirty="0"/>
              <a:t> 5 and 18 </a:t>
            </a:r>
            <a:r>
              <a:rPr lang="nl-BE" dirty="0" err="1"/>
              <a:t>years</a:t>
            </a:r>
            <a:r>
              <a:rPr lang="nl-BE" dirty="0"/>
              <a:t> </a:t>
            </a:r>
            <a:r>
              <a:rPr lang="nl-BE" dirty="0" err="1"/>
              <a:t>with</a:t>
            </a:r>
            <a:r>
              <a:rPr lang="nl-BE" dirty="0"/>
              <a:t> a piek </a:t>
            </a:r>
            <a:r>
              <a:rPr lang="nl-BE" dirty="0" err="1"/>
              <a:t>between</a:t>
            </a:r>
            <a:r>
              <a:rPr lang="nl-BE" dirty="0"/>
              <a:t> 10 an 14 </a:t>
            </a:r>
          </a:p>
          <a:p>
            <a:r>
              <a:rPr lang="nl-BE" dirty="0"/>
              <a:t>This is very different from non-oncho areas on the right. The </a:t>
            </a:r>
            <a:r>
              <a:rPr lang="nl-BE" dirty="0" err="1"/>
              <a:t>highest</a:t>
            </a:r>
            <a:r>
              <a:rPr lang="nl-BE" baseline="0" dirty="0"/>
              <a:t> </a:t>
            </a:r>
            <a:r>
              <a:rPr lang="nl-BE" dirty="0"/>
              <a:t>percentage of persons </a:t>
            </a:r>
            <a:r>
              <a:rPr lang="nl-BE" dirty="0" err="1"/>
              <a:t>develops</a:t>
            </a:r>
            <a:r>
              <a:rPr lang="nl-BE" dirty="0"/>
              <a:t> epilepsy per &lt; 5 </a:t>
            </a:r>
            <a:r>
              <a:rPr lang="nl-BE" dirty="0" err="1"/>
              <a:t>year</a:t>
            </a:r>
            <a:r>
              <a:rPr lang="nl-BE" dirty="0"/>
              <a:t> </a:t>
            </a:r>
            <a:r>
              <a:rPr lang="nl-BE" dirty="0" err="1"/>
              <a:t>age</a:t>
            </a:r>
            <a:r>
              <a:rPr lang="nl-BE" dirty="0"/>
              <a:t> </a:t>
            </a:r>
            <a:r>
              <a:rPr lang="nl-BE" dirty="0" err="1"/>
              <a:t>group</a:t>
            </a:r>
            <a:r>
              <a:rPr lang="nl-BE" dirty="0"/>
              <a:t>  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99E7CB-B55B-433F-ACF3-9EACF2CD01B5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042656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baseline="0" dirty="0" err="1"/>
              <a:t>We</a:t>
            </a:r>
            <a:r>
              <a:rPr lang="fr-CH" baseline="0" dirty="0"/>
              <a:t> </a:t>
            </a:r>
            <a:r>
              <a:rPr lang="fr-CH" baseline="0" dirty="0" err="1"/>
              <a:t>also</a:t>
            </a:r>
            <a:r>
              <a:rPr lang="fr-CH" baseline="0" dirty="0"/>
              <a:t> </a:t>
            </a:r>
            <a:r>
              <a:rPr lang="fr-CH" baseline="0" dirty="0" err="1"/>
              <a:t>identified</a:t>
            </a:r>
            <a:r>
              <a:rPr lang="fr-CH" baseline="0" dirty="0"/>
              <a:t> </a:t>
            </a:r>
            <a:r>
              <a:rPr lang="fr-CH" baseline="0" dirty="0" err="1"/>
              <a:t>several</a:t>
            </a:r>
            <a:r>
              <a:rPr lang="fr-CH" baseline="0" dirty="0"/>
              <a:t> </a:t>
            </a:r>
            <a:r>
              <a:rPr lang="fr-CH" baseline="0" dirty="0" err="1"/>
              <a:t>children</a:t>
            </a:r>
            <a:r>
              <a:rPr lang="fr-CH" baseline="0" dirty="0"/>
              <a:t> </a:t>
            </a:r>
            <a:r>
              <a:rPr lang="fr-CH" baseline="0" dirty="0" err="1"/>
              <a:t>with</a:t>
            </a:r>
            <a:r>
              <a:rPr lang="fr-CH" baseline="0" dirty="0"/>
              <a:t> </a:t>
            </a:r>
            <a:r>
              <a:rPr lang="fr-CH" baseline="0" dirty="0" err="1"/>
              <a:t>Nakalanga</a:t>
            </a:r>
            <a:r>
              <a:rPr lang="fr-CH" baseline="0" dirty="0"/>
              <a:t> </a:t>
            </a:r>
            <a:r>
              <a:rPr lang="fr-CH" baseline="0" dirty="0" err="1"/>
              <a:t>sydrome</a:t>
            </a:r>
            <a:r>
              <a:rPr lang="fr-CH" baseline="0" dirty="0"/>
              <a:t>. </a:t>
            </a:r>
          </a:p>
          <a:p>
            <a:r>
              <a:rPr lang="fr-FR" baseline="0" dirty="0" err="1"/>
              <a:t>Nakalanga</a:t>
            </a:r>
            <a:r>
              <a:rPr lang="fr-FR" baseline="0" dirty="0"/>
              <a:t> syndrome </a:t>
            </a:r>
            <a:r>
              <a:rPr lang="fr-FR" baseline="0" dirty="0" err="1"/>
              <a:t>is</a:t>
            </a:r>
            <a:r>
              <a:rPr lang="fr-FR" baseline="0" dirty="0"/>
              <a:t> </a:t>
            </a:r>
            <a:r>
              <a:rPr lang="fr-FR" baseline="0" dirty="0" err="1"/>
              <a:t>characterized</a:t>
            </a:r>
            <a:r>
              <a:rPr lang="fr-FR" baseline="0" dirty="0"/>
              <a:t> by a </a:t>
            </a:r>
            <a:r>
              <a:rPr lang="fr-FR" baseline="0" dirty="0" err="1"/>
              <a:t>severe</a:t>
            </a:r>
            <a:r>
              <a:rPr lang="fr-FR" baseline="0" dirty="0"/>
              <a:t> </a:t>
            </a:r>
            <a:r>
              <a:rPr lang="fr-FR" baseline="0" dirty="0" err="1"/>
              <a:t>stunting</a:t>
            </a:r>
            <a:r>
              <a:rPr lang="fr-FR" baseline="0" dirty="0"/>
              <a:t>, </a:t>
            </a:r>
            <a:r>
              <a:rPr lang="fr-FR" baseline="0" dirty="0" err="1"/>
              <a:t>delayed</a:t>
            </a:r>
            <a:r>
              <a:rPr lang="fr-FR" baseline="0" dirty="0"/>
              <a:t> </a:t>
            </a:r>
            <a:r>
              <a:rPr lang="fr-FR" baseline="0" dirty="0" err="1"/>
              <a:t>sexual</a:t>
            </a:r>
            <a:r>
              <a:rPr lang="fr-FR" baseline="0" dirty="0"/>
              <a:t> </a:t>
            </a:r>
            <a:r>
              <a:rPr lang="fr-FR" baseline="0" dirty="0" err="1"/>
              <a:t>development</a:t>
            </a:r>
            <a:r>
              <a:rPr lang="fr-FR" baseline="0" dirty="0"/>
              <a:t>, </a:t>
            </a:r>
            <a:r>
              <a:rPr lang="fr-FR" baseline="0" dirty="0" err="1"/>
              <a:t>deformities</a:t>
            </a:r>
            <a:r>
              <a:rPr lang="fr-FR" baseline="0" dirty="0"/>
              <a:t>, cognitive </a:t>
            </a:r>
            <a:r>
              <a:rPr lang="fr-FR" baseline="0" dirty="0" err="1"/>
              <a:t>impairment</a:t>
            </a:r>
            <a:r>
              <a:rPr lang="fr-FR" baseline="0" dirty="0"/>
              <a:t> and </a:t>
            </a:r>
            <a:r>
              <a:rPr lang="fr-FR" baseline="0" dirty="0" err="1"/>
              <a:t>epilepsy</a:t>
            </a:r>
            <a:r>
              <a:rPr lang="fr-FR" baseline="0" dirty="0"/>
              <a:t>. The boy in the middle…….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aseline="0" dirty="0"/>
              <a:t>He </a:t>
            </a:r>
            <a:r>
              <a:rPr lang="fr-FR" baseline="0" dirty="0" err="1"/>
              <a:t>is</a:t>
            </a:r>
            <a:r>
              <a:rPr lang="fr-FR" baseline="0" dirty="0"/>
              <a:t> </a:t>
            </a:r>
            <a:r>
              <a:rPr lang="fr-FR" baseline="0" dirty="0" err="1"/>
              <a:t>from</a:t>
            </a:r>
            <a:r>
              <a:rPr lang="fr-FR" baseline="0" dirty="0"/>
              <a:t> </a:t>
            </a:r>
            <a:r>
              <a:rPr lang="fr-FR" baseline="0" dirty="0" err="1"/>
              <a:t>Jabi</a:t>
            </a:r>
            <a:r>
              <a:rPr lang="fr-FR" baseline="0" dirty="0"/>
              <a:t> village, house </a:t>
            </a:r>
            <a:r>
              <a:rPr lang="fr-FR" baseline="0" dirty="0" err="1"/>
              <a:t>located</a:t>
            </a:r>
            <a:r>
              <a:rPr lang="fr-FR" baseline="0" dirty="0"/>
              <a:t> in the </a:t>
            </a:r>
            <a:r>
              <a:rPr lang="fr-FR" baseline="0" dirty="0" err="1"/>
              <a:t>valley</a:t>
            </a:r>
            <a:r>
              <a:rPr lang="fr-FR" baseline="0" dirty="0"/>
              <a:t> </a:t>
            </a:r>
            <a:r>
              <a:rPr lang="fr-FR" baseline="0" dirty="0" err="1"/>
              <a:t>identified</a:t>
            </a:r>
            <a:r>
              <a:rPr lang="fr-FR" baseline="0" dirty="0"/>
              <a:t> as the </a:t>
            </a:r>
            <a:r>
              <a:rPr lang="fr-FR" sz="1200" dirty="0">
                <a:solidFill>
                  <a:schemeClr val="tx1"/>
                </a:solidFill>
              </a:rPr>
              <a:t>high rate</a:t>
            </a:r>
            <a:r>
              <a:rPr lang="fr-FR" sz="1200" baseline="0" dirty="0">
                <a:solidFill>
                  <a:schemeClr val="tx1"/>
                </a:solidFill>
              </a:rPr>
              <a:t> of </a:t>
            </a:r>
            <a:r>
              <a:rPr lang="fr-FR" sz="1200" dirty="0" err="1">
                <a:solidFill>
                  <a:schemeClr val="tx1"/>
                </a:solidFill>
              </a:rPr>
              <a:t>blackfly</a:t>
            </a:r>
            <a:r>
              <a:rPr lang="fr-FR" sz="1200" dirty="0">
                <a:solidFill>
                  <a:schemeClr val="tx1"/>
                </a:solidFill>
              </a:rPr>
              <a:t> bites area  in the </a:t>
            </a:r>
            <a:r>
              <a:rPr lang="fr-FR" sz="1200" dirty="0" err="1">
                <a:solidFill>
                  <a:schemeClr val="tx1"/>
                </a:solidFill>
              </a:rPr>
              <a:t>region</a:t>
            </a:r>
            <a:endParaRPr lang="en-US" dirty="0"/>
          </a:p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08458DB2-889B-4D44-B179-7E104D6A4A86}" type="slidenum">
              <a:rPr lang="fr-BE" smtClean="0"/>
              <a:pPr/>
              <a:t>5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8599424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223838" y="808038"/>
            <a:ext cx="7185026" cy="40417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BE" dirty="0" err="1"/>
              <a:t>Assocations</a:t>
            </a:r>
            <a:r>
              <a:rPr lang="nl-BE" dirty="0"/>
              <a:t> </a:t>
            </a:r>
            <a:r>
              <a:rPr lang="nl-BE" dirty="0" err="1"/>
              <a:t>between</a:t>
            </a:r>
            <a:r>
              <a:rPr lang="nl-BE" dirty="0"/>
              <a:t> </a:t>
            </a:r>
            <a:r>
              <a:rPr lang="nl-BE" dirty="0" err="1"/>
              <a:t>onchocerciasis</a:t>
            </a:r>
            <a:r>
              <a:rPr lang="nl-BE" dirty="0"/>
              <a:t> and epilepsy have been </a:t>
            </a:r>
            <a:r>
              <a:rPr lang="nl-BE" dirty="0" err="1"/>
              <a:t>reported</a:t>
            </a:r>
            <a:r>
              <a:rPr lang="nl-BE" baseline="0" dirty="0"/>
              <a:t>  in </a:t>
            </a:r>
            <a:r>
              <a:rPr lang="nl-BE" baseline="0" dirty="0" err="1"/>
              <a:t>several</a:t>
            </a:r>
            <a:r>
              <a:rPr lang="nl-BE" baseline="0" dirty="0"/>
              <a:t> case control studies but </a:t>
            </a:r>
            <a:r>
              <a:rPr lang="nl-BE" baseline="0" dirty="0" err="1"/>
              <a:t>not</a:t>
            </a:r>
            <a:r>
              <a:rPr lang="nl-BE" baseline="0" dirty="0"/>
              <a:t> in </a:t>
            </a:r>
            <a:r>
              <a:rPr lang="nl-BE" baseline="0" dirty="0" err="1"/>
              <a:t>some</a:t>
            </a:r>
            <a:r>
              <a:rPr lang="nl-BE" baseline="0" dirty="0"/>
              <a:t> </a:t>
            </a:r>
            <a:r>
              <a:rPr lang="nl-BE" baseline="0" dirty="0" err="1"/>
              <a:t>others</a:t>
            </a:r>
            <a:r>
              <a:rPr lang="nl-BE" baseline="0" dirty="0"/>
              <a:t>. </a:t>
            </a:r>
          </a:p>
          <a:p>
            <a:r>
              <a:rPr lang="nl-BE" baseline="0" dirty="0"/>
              <a:t>In </a:t>
            </a:r>
            <a:r>
              <a:rPr lang="nl-BE" baseline="0" dirty="0" err="1"/>
              <a:t>this</a:t>
            </a:r>
            <a:r>
              <a:rPr lang="nl-BE" baseline="0" dirty="0"/>
              <a:t> slide </a:t>
            </a:r>
            <a:r>
              <a:rPr lang="nl-BE" baseline="0" dirty="0" err="1"/>
              <a:t>you</a:t>
            </a:r>
            <a:r>
              <a:rPr lang="nl-BE" baseline="0" dirty="0"/>
              <a:t> </a:t>
            </a:r>
            <a:r>
              <a:rPr lang="nl-BE" baseline="0" dirty="0" err="1"/>
              <a:t>see</a:t>
            </a:r>
            <a:r>
              <a:rPr lang="nl-BE" baseline="0" dirty="0"/>
              <a:t> </a:t>
            </a:r>
            <a:r>
              <a:rPr lang="nl-BE" baseline="0" dirty="0" err="1"/>
              <a:t>the</a:t>
            </a:r>
            <a:r>
              <a:rPr lang="nl-BE" baseline="0" dirty="0"/>
              <a:t> </a:t>
            </a:r>
            <a:r>
              <a:rPr lang="nl-BE" baseline="0" dirty="0" err="1"/>
              <a:t>results</a:t>
            </a:r>
            <a:r>
              <a:rPr lang="nl-BE" baseline="0" dirty="0"/>
              <a:t> of </a:t>
            </a:r>
            <a:r>
              <a:rPr lang="nl-BE" dirty="0"/>
              <a:t>2 case control studies we</a:t>
            </a:r>
            <a:r>
              <a:rPr lang="nl-BE" baseline="0" dirty="0"/>
              <a:t> </a:t>
            </a:r>
            <a:r>
              <a:rPr lang="nl-BE" baseline="0" dirty="0" err="1"/>
              <a:t>carried</a:t>
            </a:r>
            <a:r>
              <a:rPr lang="nl-BE" baseline="0" dirty="0"/>
              <a:t> out in 2 </a:t>
            </a:r>
            <a:r>
              <a:rPr lang="nl-BE" baseline="0" dirty="0" err="1"/>
              <a:t>onchocerciasis</a:t>
            </a:r>
            <a:r>
              <a:rPr lang="nl-BE" baseline="0" dirty="0"/>
              <a:t> </a:t>
            </a:r>
            <a:r>
              <a:rPr lang="nl-BE" baseline="0" dirty="0" err="1"/>
              <a:t>endemic</a:t>
            </a:r>
            <a:r>
              <a:rPr lang="nl-BE" baseline="0" dirty="0"/>
              <a:t> </a:t>
            </a:r>
            <a:r>
              <a:rPr lang="nl-BE" baseline="0" dirty="0" err="1"/>
              <a:t>areas</a:t>
            </a:r>
            <a:r>
              <a:rPr lang="nl-BE" baseline="0" dirty="0"/>
              <a:t> in</a:t>
            </a:r>
            <a:r>
              <a:rPr lang="nl-BE" dirty="0"/>
              <a:t> </a:t>
            </a:r>
            <a:r>
              <a:rPr lang="nl-BE" dirty="0" err="1"/>
              <a:t>the</a:t>
            </a:r>
            <a:r>
              <a:rPr lang="nl-BE" dirty="0"/>
              <a:t> DRC, </a:t>
            </a:r>
            <a:r>
              <a:rPr lang="nl-BE" dirty="0" err="1"/>
              <a:t>one</a:t>
            </a:r>
            <a:r>
              <a:rPr lang="nl-BE" dirty="0"/>
              <a:t> in </a:t>
            </a:r>
            <a:r>
              <a:rPr lang="nl-BE" dirty="0" err="1"/>
              <a:t>Ituri</a:t>
            </a:r>
            <a:r>
              <a:rPr lang="nl-BE" dirty="0"/>
              <a:t>  </a:t>
            </a:r>
            <a:r>
              <a:rPr lang="nl-BE" dirty="0" err="1"/>
              <a:t>where</a:t>
            </a:r>
            <a:r>
              <a:rPr lang="nl-BE" dirty="0"/>
              <a:t> </a:t>
            </a:r>
            <a:r>
              <a:rPr lang="nl-BE" dirty="0" err="1"/>
              <a:t>ivermectin</a:t>
            </a:r>
            <a:r>
              <a:rPr lang="nl-BE" dirty="0"/>
              <a:t> was never </a:t>
            </a:r>
            <a:r>
              <a:rPr lang="nl-BE" dirty="0" err="1"/>
              <a:t>distributed</a:t>
            </a:r>
            <a:r>
              <a:rPr lang="nl-BE" dirty="0"/>
              <a:t> </a:t>
            </a:r>
          </a:p>
          <a:p>
            <a:r>
              <a:rPr lang="nl-BE" dirty="0" err="1"/>
              <a:t>one</a:t>
            </a:r>
            <a:r>
              <a:rPr lang="nl-BE" dirty="0"/>
              <a:t> in an area in </a:t>
            </a:r>
            <a:r>
              <a:rPr lang="nl-BE" dirty="0" err="1"/>
              <a:t>Tshopo</a:t>
            </a:r>
            <a:r>
              <a:rPr lang="nl-BE" dirty="0"/>
              <a:t> </a:t>
            </a:r>
            <a:r>
              <a:rPr lang="nl-BE" dirty="0" err="1"/>
              <a:t>where</a:t>
            </a:r>
            <a:r>
              <a:rPr lang="nl-BE" dirty="0"/>
              <a:t> </a:t>
            </a:r>
            <a:r>
              <a:rPr lang="nl-BE" dirty="0" err="1"/>
              <a:t>there</a:t>
            </a:r>
            <a:r>
              <a:rPr lang="nl-BE" dirty="0"/>
              <a:t> had been 13 </a:t>
            </a:r>
            <a:r>
              <a:rPr lang="nl-BE" dirty="0" err="1"/>
              <a:t>rounds</a:t>
            </a:r>
            <a:r>
              <a:rPr lang="nl-BE" dirty="0"/>
              <a:t> of CDTI </a:t>
            </a:r>
          </a:p>
          <a:p>
            <a:r>
              <a:rPr lang="nl-BE" dirty="0"/>
              <a:t>In </a:t>
            </a:r>
            <a:r>
              <a:rPr lang="nl-BE" dirty="0" err="1"/>
              <a:t>Ituri</a:t>
            </a:r>
            <a:r>
              <a:rPr lang="nl-BE" dirty="0"/>
              <a:t> </a:t>
            </a:r>
            <a:r>
              <a:rPr lang="nl-BE" dirty="0" err="1"/>
              <a:t>twice</a:t>
            </a:r>
            <a:r>
              <a:rPr lang="nl-BE" dirty="0"/>
              <a:t> as </a:t>
            </a:r>
            <a:r>
              <a:rPr lang="nl-BE" dirty="0" err="1"/>
              <a:t>many</a:t>
            </a:r>
            <a:r>
              <a:rPr lang="nl-BE" dirty="0"/>
              <a:t> persons </a:t>
            </a:r>
            <a:r>
              <a:rPr lang="nl-BE" dirty="0" err="1"/>
              <a:t>with</a:t>
            </a:r>
            <a:r>
              <a:rPr lang="nl-BE" dirty="0"/>
              <a:t> epilepsy </a:t>
            </a:r>
            <a:r>
              <a:rPr lang="nl-BE" dirty="0" err="1"/>
              <a:t>were</a:t>
            </a:r>
            <a:r>
              <a:rPr lang="nl-BE" dirty="0"/>
              <a:t> skin test pos </a:t>
            </a:r>
          </a:p>
          <a:p>
            <a:endParaRPr lang="nl-BE" dirty="0"/>
          </a:p>
          <a:p>
            <a:endParaRPr lang="nl-BE" dirty="0"/>
          </a:p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99E7CB-B55B-433F-ACF3-9EACF2CD01B5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939345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99E7CB-B55B-433F-ACF3-9EACF2CD01B5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638599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fr-FR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99E7CB-B55B-433F-ACF3-9EACF2CD01B5}" type="slidenum">
              <a:rPr lang="nl-NL" smtClean="0"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871920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Wingdings" panose="05000000000000000000" pitchFamily="2" charset="2"/>
              <a:buChar char="Ø"/>
            </a:pP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Hotterbeekx A et al Pathogens 2021, 10(2), 116</a:t>
            </a:r>
          </a:p>
        </p:txBody>
      </p:sp>
    </p:spTree>
    <p:extLst>
      <p:ext uri="{BB962C8B-B14F-4D97-AF65-F5344CB8AC3E}">
        <p14:creationId xmlns:p14="http://schemas.microsoft.com/office/powerpoint/2010/main" val="30339154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Afbeelding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400" y="5191997"/>
            <a:ext cx="12206400" cy="166709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19667" y="1196976"/>
            <a:ext cx="10752667" cy="2160017"/>
          </a:xfrm>
        </p:spPr>
        <p:txBody>
          <a:bodyPr lIns="72000" rIns="72000" anchor="b" anchorCtr="0">
            <a:noAutofit/>
          </a:bodyPr>
          <a:lstStyle>
            <a:lvl1pPr algn="l">
              <a:defRPr sz="3600" b="1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noProof="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719667" y="3645024"/>
            <a:ext cx="10752667" cy="1656184"/>
          </a:xfrm>
        </p:spPr>
        <p:txBody>
          <a:bodyPr lIns="72000" rIns="7200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00">
                <a:solidFill>
                  <a:schemeClr val="accent3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962942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beelding full page zonder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afbeelding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0" y="0"/>
            <a:ext cx="12192000" cy="676930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dirty="0"/>
              <a:t>Click on the pictogram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insert</a:t>
            </a:r>
            <a:r>
              <a:rPr lang="nl-NL" dirty="0"/>
              <a:t> </a:t>
            </a:r>
            <a:r>
              <a:rPr lang="nl-NL" dirty="0" err="1"/>
              <a:t>an</a:t>
            </a:r>
            <a:r>
              <a:rPr lang="nl-NL" dirty="0"/>
              <a:t> image</a:t>
            </a:r>
          </a:p>
        </p:txBody>
      </p:sp>
      <p:sp>
        <p:nvSpPr>
          <p:cNvPr id="12" name="Tijdelijke aanduiding voor afbeelding 11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6024562"/>
            <a:ext cx="12216000" cy="833438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nl-BE" dirty="0"/>
              <a:t>Copy the small bleu </a:t>
            </a:r>
            <a:r>
              <a:rPr lang="nl-BE" dirty="0" err="1"/>
              <a:t>footer</a:t>
            </a:r>
            <a:r>
              <a:rPr lang="nl-BE" dirty="0"/>
              <a:t> </a:t>
            </a:r>
            <a:r>
              <a:rPr lang="nl-BE" dirty="0" err="1"/>
              <a:t>from</a:t>
            </a:r>
            <a:r>
              <a:rPr lang="nl-BE" dirty="0"/>
              <a:t> </a:t>
            </a:r>
            <a:r>
              <a:rPr lang="nl-BE" dirty="0" err="1"/>
              <a:t>another</a:t>
            </a:r>
            <a:r>
              <a:rPr lang="nl-BE" dirty="0"/>
              <a:t> slide </a:t>
            </a:r>
            <a:r>
              <a:rPr lang="nl-BE" dirty="0" err="1"/>
              <a:t>and</a:t>
            </a:r>
            <a:r>
              <a:rPr lang="nl-BE" dirty="0"/>
              <a:t> paste </a:t>
            </a:r>
            <a:r>
              <a:rPr lang="nl-BE" dirty="0" err="1"/>
              <a:t>it</a:t>
            </a:r>
            <a:r>
              <a:rPr lang="nl-BE" dirty="0"/>
              <a:t> </a:t>
            </a:r>
            <a:r>
              <a:rPr lang="nl-BE" dirty="0" err="1"/>
              <a:t>here</a:t>
            </a:r>
            <a:r>
              <a:rPr lang="nl-BE" dirty="0"/>
              <a:t>. Make </a:t>
            </a:r>
            <a:r>
              <a:rPr lang="nl-BE" dirty="0" err="1"/>
              <a:t>sure</a:t>
            </a:r>
            <a:r>
              <a:rPr lang="nl-BE" dirty="0"/>
              <a:t> </a:t>
            </a:r>
            <a:r>
              <a:rPr lang="nl-BE" dirty="0" err="1"/>
              <a:t>that</a:t>
            </a:r>
            <a:r>
              <a:rPr lang="nl-BE" dirty="0"/>
              <a:t> the picture is </a:t>
            </a:r>
            <a:r>
              <a:rPr lang="nl-BE" dirty="0" err="1"/>
              <a:t>positioned</a:t>
            </a:r>
            <a:r>
              <a:rPr lang="nl-BE" dirty="0"/>
              <a:t> </a:t>
            </a:r>
            <a:r>
              <a:rPr lang="nl-BE" dirty="0" err="1"/>
              <a:t>behind</a:t>
            </a:r>
            <a:r>
              <a:rPr lang="nl-BE" dirty="0"/>
              <a:t> the </a:t>
            </a:r>
            <a:r>
              <a:rPr lang="nl-BE" dirty="0" err="1"/>
              <a:t>footer</a:t>
            </a:r>
            <a:r>
              <a:rPr lang="nl-BE" dirty="0"/>
              <a:t>.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760A7-6202-4C5B-B798-73425609F823}" type="datetime1">
              <a:rPr lang="nl-NL" smtClean="0"/>
              <a:t>10-8-2022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voorbeeldpresentatie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32377-C103-4EFE-98C1-80A6E5A7472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028499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beelding 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afbeelding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dirty="0"/>
              <a:t>Click on the pictogram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insert</a:t>
            </a:r>
            <a:r>
              <a:rPr lang="nl-NL" dirty="0"/>
              <a:t> </a:t>
            </a:r>
            <a:r>
              <a:rPr lang="nl-NL" dirty="0" err="1"/>
              <a:t>an</a:t>
            </a:r>
            <a:r>
              <a:rPr lang="nl-NL" dirty="0"/>
              <a:t> image</a:t>
            </a:r>
          </a:p>
          <a:p>
            <a:endParaRPr lang="nl-NL" dirty="0"/>
          </a:p>
        </p:txBody>
      </p:sp>
      <p:sp>
        <p:nvSpPr>
          <p:cNvPr id="12" name="Tijdelijke aanduiding voor afbeelding 11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6024562"/>
            <a:ext cx="12216000" cy="833438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nl-BE" dirty="0"/>
              <a:t>Copy the small bleu </a:t>
            </a:r>
            <a:r>
              <a:rPr lang="nl-BE" dirty="0" err="1"/>
              <a:t>footer</a:t>
            </a:r>
            <a:r>
              <a:rPr lang="nl-BE" dirty="0"/>
              <a:t> </a:t>
            </a:r>
            <a:r>
              <a:rPr lang="nl-BE" dirty="0" err="1"/>
              <a:t>from</a:t>
            </a:r>
            <a:r>
              <a:rPr lang="nl-BE" dirty="0"/>
              <a:t> </a:t>
            </a:r>
            <a:r>
              <a:rPr lang="nl-BE" dirty="0" err="1"/>
              <a:t>another</a:t>
            </a:r>
            <a:r>
              <a:rPr lang="nl-BE" dirty="0"/>
              <a:t> slide </a:t>
            </a:r>
            <a:r>
              <a:rPr lang="nl-BE" dirty="0" err="1"/>
              <a:t>and</a:t>
            </a:r>
            <a:r>
              <a:rPr lang="nl-BE" dirty="0"/>
              <a:t> paste </a:t>
            </a:r>
            <a:r>
              <a:rPr lang="nl-BE" dirty="0" err="1"/>
              <a:t>it</a:t>
            </a:r>
            <a:r>
              <a:rPr lang="nl-BE" dirty="0"/>
              <a:t> </a:t>
            </a:r>
            <a:r>
              <a:rPr lang="nl-BE" dirty="0" err="1"/>
              <a:t>here</a:t>
            </a:r>
            <a:r>
              <a:rPr lang="nl-BE" dirty="0"/>
              <a:t>. Make </a:t>
            </a:r>
            <a:r>
              <a:rPr lang="nl-BE" dirty="0" err="1"/>
              <a:t>sure</a:t>
            </a:r>
            <a:r>
              <a:rPr lang="nl-BE" dirty="0"/>
              <a:t> </a:t>
            </a:r>
            <a:r>
              <a:rPr lang="nl-BE" dirty="0" err="1"/>
              <a:t>that</a:t>
            </a:r>
            <a:r>
              <a:rPr lang="nl-BE" dirty="0"/>
              <a:t> the picture is </a:t>
            </a:r>
            <a:r>
              <a:rPr lang="nl-BE" dirty="0" err="1"/>
              <a:t>positioned</a:t>
            </a:r>
            <a:r>
              <a:rPr lang="nl-BE" dirty="0"/>
              <a:t> </a:t>
            </a:r>
            <a:r>
              <a:rPr lang="nl-BE" dirty="0" err="1"/>
              <a:t>behind</a:t>
            </a:r>
            <a:r>
              <a:rPr lang="nl-BE" dirty="0"/>
              <a:t> the </a:t>
            </a:r>
            <a:r>
              <a:rPr lang="nl-BE" dirty="0" err="1"/>
              <a:t>footer</a:t>
            </a:r>
            <a:r>
              <a:rPr lang="nl-BE" dirty="0"/>
              <a:t>.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B9C03-3D12-4CEF-B48A-0BFA09CB6C9F}" type="datetime1">
              <a:rPr lang="nl-NL" smtClean="0"/>
              <a:t>10-8-2022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presentation sample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32377-C103-4EFE-98C1-80A6E5A7472A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Ondertitel 2"/>
          <p:cNvSpPr>
            <a:spLocks noGrp="1"/>
          </p:cNvSpPr>
          <p:nvPr>
            <p:ph type="subTitle" idx="14" hasCustomPrompt="1"/>
          </p:nvPr>
        </p:nvSpPr>
        <p:spPr>
          <a:xfrm>
            <a:off x="719667" y="3645024"/>
            <a:ext cx="5376000" cy="472813"/>
          </a:xfrm>
          <a:solidFill>
            <a:schemeClr val="accent4">
              <a:alpha val="75000"/>
            </a:schemeClr>
          </a:solidFill>
        </p:spPr>
        <p:txBody>
          <a:bodyPr lIns="72000" tIns="36000" rIns="72000" bIns="36000">
            <a:spAutoFit/>
          </a:bodyPr>
          <a:lstStyle>
            <a:lvl1pPr marL="0" indent="0" algn="l">
              <a:buNone/>
              <a:defRPr sz="26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insert</a:t>
            </a:r>
            <a:r>
              <a:rPr lang="nl-NL" dirty="0"/>
              <a:t> </a:t>
            </a:r>
            <a:r>
              <a:rPr lang="nl-NL" dirty="0" err="1"/>
              <a:t>text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681599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tekst en afbeelding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afbeelding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6192011" y="0"/>
            <a:ext cx="5999989" cy="676930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dirty="0"/>
              <a:t>Click on the pictogram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insert</a:t>
            </a:r>
            <a:r>
              <a:rPr lang="nl-NL" dirty="0"/>
              <a:t> </a:t>
            </a:r>
            <a:r>
              <a:rPr lang="nl-NL" dirty="0" err="1"/>
              <a:t>an</a:t>
            </a:r>
            <a:r>
              <a:rPr lang="nl-NL" dirty="0"/>
              <a:t> image</a:t>
            </a:r>
          </a:p>
        </p:txBody>
      </p:sp>
      <p:sp>
        <p:nvSpPr>
          <p:cNvPr id="12" name="Tijdelijke aanduiding voor afbeelding 11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6024562"/>
            <a:ext cx="12216000" cy="833438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nl-BE" dirty="0"/>
              <a:t>Copy the small bleu </a:t>
            </a:r>
            <a:r>
              <a:rPr lang="nl-BE" dirty="0" err="1"/>
              <a:t>footer</a:t>
            </a:r>
            <a:r>
              <a:rPr lang="nl-BE" dirty="0"/>
              <a:t> </a:t>
            </a:r>
            <a:r>
              <a:rPr lang="nl-BE" dirty="0" err="1"/>
              <a:t>from</a:t>
            </a:r>
            <a:r>
              <a:rPr lang="nl-BE" dirty="0"/>
              <a:t> </a:t>
            </a:r>
            <a:r>
              <a:rPr lang="nl-BE" dirty="0" err="1"/>
              <a:t>another</a:t>
            </a:r>
            <a:r>
              <a:rPr lang="nl-BE" dirty="0"/>
              <a:t> slide </a:t>
            </a:r>
            <a:r>
              <a:rPr lang="nl-BE" dirty="0" err="1"/>
              <a:t>and</a:t>
            </a:r>
            <a:r>
              <a:rPr lang="nl-BE" dirty="0"/>
              <a:t> paste </a:t>
            </a:r>
            <a:r>
              <a:rPr lang="nl-BE" dirty="0" err="1"/>
              <a:t>it</a:t>
            </a:r>
            <a:r>
              <a:rPr lang="nl-BE" dirty="0"/>
              <a:t> </a:t>
            </a:r>
            <a:r>
              <a:rPr lang="nl-BE" dirty="0" err="1"/>
              <a:t>here</a:t>
            </a:r>
            <a:r>
              <a:rPr lang="nl-BE" dirty="0"/>
              <a:t>. Make </a:t>
            </a:r>
            <a:r>
              <a:rPr lang="nl-BE" dirty="0" err="1"/>
              <a:t>sure</a:t>
            </a:r>
            <a:r>
              <a:rPr lang="nl-BE" dirty="0"/>
              <a:t> </a:t>
            </a:r>
            <a:r>
              <a:rPr lang="nl-BE" dirty="0" err="1"/>
              <a:t>that</a:t>
            </a:r>
            <a:r>
              <a:rPr lang="nl-BE" dirty="0"/>
              <a:t> the picture is </a:t>
            </a:r>
            <a:r>
              <a:rPr lang="nl-BE" dirty="0" err="1"/>
              <a:t>positioned</a:t>
            </a:r>
            <a:r>
              <a:rPr lang="nl-BE" dirty="0"/>
              <a:t> </a:t>
            </a:r>
            <a:r>
              <a:rPr lang="nl-BE" dirty="0" err="1"/>
              <a:t>behind</a:t>
            </a:r>
            <a:r>
              <a:rPr lang="nl-BE" dirty="0"/>
              <a:t> the </a:t>
            </a:r>
            <a:r>
              <a:rPr lang="nl-BE" dirty="0" err="1"/>
              <a:t>footer</a:t>
            </a:r>
            <a:r>
              <a:rPr lang="nl-BE" dirty="0"/>
              <a:t>.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760A7-6202-4C5B-B798-73425609F823}" type="datetime1">
              <a:rPr lang="nl-NL" smtClean="0"/>
              <a:t>10-8-2022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voorbeeldpresentatie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32377-C103-4EFE-98C1-80A6E5A7472A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Titel 1"/>
          <p:cNvSpPr>
            <a:spLocks noGrp="1"/>
          </p:cNvSpPr>
          <p:nvPr>
            <p:ph type="title"/>
          </p:nvPr>
        </p:nvSpPr>
        <p:spPr>
          <a:xfrm>
            <a:off x="720000" y="360001"/>
            <a:ext cx="5280000" cy="936105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13" name="Tijdelijke aanduiding voor inhoud 2"/>
          <p:cNvSpPr>
            <a:spLocks noGrp="1"/>
          </p:cNvSpPr>
          <p:nvPr>
            <p:ph sz="half" idx="14"/>
          </p:nvPr>
        </p:nvSpPr>
        <p:spPr>
          <a:xfrm>
            <a:off x="720000" y="1440000"/>
            <a:ext cx="5280323" cy="4860000"/>
          </a:xfrm>
        </p:spPr>
        <p:txBody>
          <a:bodyPr/>
          <a:lstStyle>
            <a:lvl1pPr>
              <a:defRPr sz="2400"/>
            </a:lvl1pPr>
            <a:lvl2pPr marL="285750" indent="-285750">
              <a:defRPr sz="2000"/>
            </a:lvl2pPr>
            <a:lvl3pPr marL="538163" indent="-228600">
              <a:defRPr sz="1800"/>
            </a:lvl3pPr>
            <a:lvl4pPr marL="804863" indent="-228600">
              <a:defRPr sz="1600"/>
            </a:lvl4pPr>
            <a:lvl5pPr marL="1084263" indent="-228600"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298515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tekst en afbeelding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afbeelding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0" y="0"/>
            <a:ext cx="5999989" cy="676930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dirty="0"/>
              <a:t>Click on the pictogram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insert</a:t>
            </a:r>
            <a:r>
              <a:rPr lang="nl-NL" dirty="0"/>
              <a:t> </a:t>
            </a:r>
            <a:r>
              <a:rPr lang="nl-NL" dirty="0" err="1"/>
              <a:t>an</a:t>
            </a:r>
            <a:r>
              <a:rPr lang="nl-NL" dirty="0"/>
              <a:t> image</a:t>
            </a:r>
          </a:p>
        </p:txBody>
      </p:sp>
      <p:sp>
        <p:nvSpPr>
          <p:cNvPr id="12" name="Tijdelijke aanduiding voor afbeelding 11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6024562"/>
            <a:ext cx="12216000" cy="833438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nl-BE" dirty="0"/>
              <a:t>Copy the small bleu </a:t>
            </a:r>
            <a:r>
              <a:rPr lang="nl-BE" dirty="0" err="1"/>
              <a:t>footer</a:t>
            </a:r>
            <a:r>
              <a:rPr lang="nl-BE" dirty="0"/>
              <a:t> </a:t>
            </a:r>
            <a:r>
              <a:rPr lang="nl-BE" dirty="0" err="1"/>
              <a:t>from</a:t>
            </a:r>
            <a:r>
              <a:rPr lang="nl-BE" dirty="0"/>
              <a:t> </a:t>
            </a:r>
            <a:r>
              <a:rPr lang="nl-BE" dirty="0" err="1"/>
              <a:t>another</a:t>
            </a:r>
            <a:r>
              <a:rPr lang="nl-BE" dirty="0"/>
              <a:t> slide </a:t>
            </a:r>
            <a:r>
              <a:rPr lang="nl-BE" dirty="0" err="1"/>
              <a:t>and</a:t>
            </a:r>
            <a:r>
              <a:rPr lang="nl-BE" dirty="0"/>
              <a:t> paste </a:t>
            </a:r>
            <a:r>
              <a:rPr lang="nl-BE" dirty="0" err="1"/>
              <a:t>it</a:t>
            </a:r>
            <a:r>
              <a:rPr lang="nl-BE" dirty="0"/>
              <a:t> </a:t>
            </a:r>
            <a:r>
              <a:rPr lang="nl-BE" dirty="0" err="1"/>
              <a:t>here</a:t>
            </a:r>
            <a:r>
              <a:rPr lang="nl-BE" dirty="0"/>
              <a:t>. Make </a:t>
            </a:r>
            <a:r>
              <a:rPr lang="nl-BE" dirty="0" err="1"/>
              <a:t>sure</a:t>
            </a:r>
            <a:r>
              <a:rPr lang="nl-BE" dirty="0"/>
              <a:t> </a:t>
            </a:r>
            <a:r>
              <a:rPr lang="nl-BE" dirty="0" err="1"/>
              <a:t>that</a:t>
            </a:r>
            <a:r>
              <a:rPr lang="nl-BE" dirty="0"/>
              <a:t> the picture is </a:t>
            </a:r>
            <a:r>
              <a:rPr lang="nl-BE" dirty="0" err="1"/>
              <a:t>positioned</a:t>
            </a:r>
            <a:r>
              <a:rPr lang="nl-BE" dirty="0"/>
              <a:t> </a:t>
            </a:r>
            <a:r>
              <a:rPr lang="nl-BE" dirty="0" err="1"/>
              <a:t>behind</a:t>
            </a:r>
            <a:r>
              <a:rPr lang="nl-BE" dirty="0"/>
              <a:t> the </a:t>
            </a:r>
            <a:r>
              <a:rPr lang="nl-BE" dirty="0" err="1"/>
              <a:t>footer</a:t>
            </a:r>
            <a:r>
              <a:rPr lang="nl-BE" dirty="0"/>
              <a:t>.</a:t>
            </a:r>
            <a:endParaRPr lang="nl-NL" dirty="0"/>
          </a:p>
          <a:p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760A7-6202-4C5B-B798-73425609F823}" type="datetime1">
              <a:rPr lang="nl-NL" smtClean="0"/>
              <a:t>10-8-2022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voorbeeldpresentatie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32377-C103-4EFE-98C1-80A6E5A7472A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6480000" y="360001"/>
            <a:ext cx="5280000" cy="936105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9" name="Tijdelijke aanduiding voor inhoud 2"/>
          <p:cNvSpPr>
            <a:spLocks noGrp="1"/>
          </p:cNvSpPr>
          <p:nvPr>
            <p:ph sz="half" idx="14"/>
          </p:nvPr>
        </p:nvSpPr>
        <p:spPr>
          <a:xfrm>
            <a:off x="6480000" y="1440000"/>
            <a:ext cx="5280323" cy="4680000"/>
          </a:xfrm>
        </p:spPr>
        <p:txBody>
          <a:bodyPr/>
          <a:lstStyle>
            <a:lvl1pPr>
              <a:defRPr sz="2400"/>
            </a:lvl1pPr>
            <a:lvl2pPr marL="285750" indent="-285750">
              <a:defRPr sz="2000"/>
            </a:lvl2pPr>
            <a:lvl3pPr marL="538163" indent="-228600">
              <a:defRPr sz="1800"/>
            </a:lvl3pPr>
            <a:lvl4pPr marL="804863" indent="-228600">
              <a:defRPr sz="1600"/>
            </a:lvl4pPr>
            <a:lvl5pPr marL="1084263" indent="-228600"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630571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484359" y="906287"/>
            <a:ext cx="9229631" cy="461665"/>
          </a:xfrm>
          <a:prstGeom prst="rect">
            <a:avLst/>
          </a:prstGeom>
        </p:spPr>
        <p:txBody>
          <a:bodyPr lIns="0" tIns="0" rIns="0" bIns="0"/>
          <a:lstStyle>
            <a:lvl1pPr>
              <a:defRPr sz="3000" b="1" i="0">
                <a:solidFill>
                  <a:srgbClr val="4E8CB8"/>
                </a:solidFill>
                <a:latin typeface="Arial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917" y="1577340"/>
            <a:ext cx="5306282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82150" y="1577340"/>
            <a:ext cx="5306282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8/10/2022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073874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 afbeelding 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10"/>
          <p:cNvSpPr>
            <a:spLocks noGrp="1"/>
          </p:cNvSpPr>
          <p:nvPr>
            <p:ph type="pic" sz="quarter" idx="14" hasCustomPrompt="1"/>
          </p:nvPr>
        </p:nvSpPr>
        <p:spPr>
          <a:xfrm>
            <a:off x="-12328" y="-6037"/>
            <a:ext cx="12204327" cy="6852793"/>
          </a:xfrm>
        </p:spPr>
        <p:txBody>
          <a:bodyPr/>
          <a:lstStyle>
            <a:lvl1pPr>
              <a:defRPr/>
            </a:lvl1pPr>
          </a:lstStyle>
          <a:p>
            <a:r>
              <a:rPr lang="nl-NL" dirty="0"/>
              <a:t>Click on the pictogram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insert</a:t>
            </a:r>
            <a:r>
              <a:rPr lang="nl-NL" dirty="0"/>
              <a:t> </a:t>
            </a:r>
            <a:r>
              <a:rPr lang="nl-NL" dirty="0" err="1"/>
              <a:t>an</a:t>
            </a:r>
            <a:r>
              <a:rPr lang="nl-NL" dirty="0"/>
              <a:t> image</a:t>
            </a:r>
          </a:p>
        </p:txBody>
      </p:sp>
      <p:sp>
        <p:nvSpPr>
          <p:cNvPr id="8" name="Tijdelijke aanduiding voor afbeelding 7"/>
          <p:cNvSpPr>
            <a:spLocks noGrp="1"/>
          </p:cNvSpPr>
          <p:nvPr>
            <p:ph type="pic" sz="quarter" idx="13" hasCustomPrompt="1"/>
          </p:nvPr>
        </p:nvSpPr>
        <p:spPr>
          <a:xfrm>
            <a:off x="-12327" y="5197560"/>
            <a:ext cx="12216000" cy="1662617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BE" dirty="0"/>
              <a:t>Copy the large, bleu </a:t>
            </a:r>
            <a:r>
              <a:rPr lang="nl-BE" dirty="0" err="1"/>
              <a:t>curved</a:t>
            </a:r>
            <a:r>
              <a:rPr lang="nl-BE" dirty="0"/>
              <a:t> logo </a:t>
            </a:r>
            <a:r>
              <a:rPr lang="nl-BE" dirty="0" err="1"/>
              <a:t>footer</a:t>
            </a:r>
            <a:r>
              <a:rPr lang="nl-BE" dirty="0"/>
              <a:t> </a:t>
            </a:r>
            <a:r>
              <a:rPr lang="nl-BE" dirty="0" err="1"/>
              <a:t>from</a:t>
            </a:r>
            <a:r>
              <a:rPr lang="nl-BE" dirty="0"/>
              <a:t> </a:t>
            </a:r>
            <a:r>
              <a:rPr lang="nl-BE" dirty="0" err="1"/>
              <a:t>another</a:t>
            </a:r>
            <a:r>
              <a:rPr lang="nl-BE" dirty="0"/>
              <a:t> slide </a:t>
            </a:r>
            <a:r>
              <a:rPr lang="nl-BE" dirty="0" err="1"/>
              <a:t>and</a:t>
            </a:r>
            <a:r>
              <a:rPr lang="nl-BE" dirty="0"/>
              <a:t> paste </a:t>
            </a:r>
            <a:r>
              <a:rPr lang="nl-BE" dirty="0" err="1"/>
              <a:t>it</a:t>
            </a:r>
            <a:r>
              <a:rPr lang="nl-BE" dirty="0"/>
              <a:t> </a:t>
            </a:r>
            <a:r>
              <a:rPr lang="nl-BE" dirty="0" err="1"/>
              <a:t>here</a:t>
            </a:r>
            <a:r>
              <a:rPr lang="nl-BE" dirty="0"/>
              <a:t>. Make </a:t>
            </a:r>
            <a:r>
              <a:rPr lang="nl-BE" dirty="0" err="1"/>
              <a:t>sure</a:t>
            </a:r>
            <a:r>
              <a:rPr lang="nl-BE" dirty="0"/>
              <a:t> </a:t>
            </a:r>
            <a:r>
              <a:rPr lang="nl-BE" dirty="0" err="1"/>
              <a:t>that</a:t>
            </a:r>
            <a:r>
              <a:rPr lang="nl-BE" dirty="0"/>
              <a:t> the picture is </a:t>
            </a:r>
            <a:r>
              <a:rPr lang="nl-BE" dirty="0" err="1"/>
              <a:t>positioned</a:t>
            </a:r>
            <a:r>
              <a:rPr lang="nl-BE" dirty="0"/>
              <a:t> </a:t>
            </a:r>
            <a:r>
              <a:rPr lang="nl-BE" dirty="0" err="1"/>
              <a:t>behind</a:t>
            </a:r>
            <a:r>
              <a:rPr lang="nl-BE" dirty="0"/>
              <a:t> the </a:t>
            </a:r>
            <a:r>
              <a:rPr lang="nl-BE" dirty="0" err="1"/>
              <a:t>footer</a:t>
            </a:r>
            <a:r>
              <a:rPr lang="nl-BE" dirty="0"/>
              <a:t>.</a:t>
            </a:r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19667" y="2730293"/>
            <a:ext cx="10752667" cy="626701"/>
          </a:xfrm>
          <a:solidFill>
            <a:schemeClr val="accent4">
              <a:alpha val="75000"/>
            </a:schemeClr>
          </a:solidFill>
        </p:spPr>
        <p:txBody>
          <a:bodyPr lIns="72000" tIns="36000" rIns="72000" bIns="36000" anchor="b" anchorCtr="0">
            <a:spAutoFit/>
          </a:bodyPr>
          <a:lstStyle>
            <a:lvl1pPr algn="l"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719667" y="3645024"/>
            <a:ext cx="10752667" cy="472813"/>
          </a:xfrm>
          <a:solidFill>
            <a:schemeClr val="accent4">
              <a:alpha val="75000"/>
            </a:schemeClr>
          </a:solidFill>
        </p:spPr>
        <p:txBody>
          <a:bodyPr lIns="72000" tIns="36000" rIns="72000" bIns="36000">
            <a:spAutoFit/>
          </a:bodyPr>
          <a:lstStyle>
            <a:lvl1pPr marL="0" indent="0" algn="l">
              <a:buNone/>
              <a:defRPr sz="26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823484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024563"/>
            <a:ext cx="12216000" cy="83507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19667" y="1700808"/>
            <a:ext cx="10752667" cy="1656184"/>
          </a:xfrm>
        </p:spPr>
        <p:txBody>
          <a:bodyPr lIns="72000" rIns="72000" anchor="b" anchorCtr="0">
            <a:noAutofit/>
          </a:bodyPr>
          <a:lstStyle>
            <a:lvl1pPr algn="l">
              <a:defRPr sz="3600" b="1" cap="none"/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19667" y="1196976"/>
            <a:ext cx="10752667" cy="503833"/>
          </a:xfrm>
        </p:spPr>
        <p:txBody>
          <a:bodyPr lIns="72000" rIns="72000" anchor="b">
            <a:noAutofit/>
          </a:bodyPr>
          <a:lstStyle>
            <a:lvl1pPr marL="0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13591-0879-46AD-9582-0D174F07BD07}" type="datetime1">
              <a:rPr lang="nl-NL" smtClean="0"/>
              <a:t>10-8-2022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presentation sample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32377-C103-4EFE-98C1-80A6E5A7472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177532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024563"/>
            <a:ext cx="12216000" cy="83507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19403" y="1196976"/>
            <a:ext cx="10753195" cy="4895850"/>
          </a:xfrm>
        </p:spPr>
        <p:txBody>
          <a:bodyPr/>
          <a:lstStyle>
            <a:lvl2pPr marL="216000" indent="-216000">
              <a:defRPr sz="2600"/>
            </a:lvl2pPr>
            <a:lvl3pPr marL="576000" indent="-216000">
              <a:defRPr sz="2400"/>
            </a:lvl3pPr>
            <a:lvl4pPr marL="936000" indent="-216000">
              <a:defRPr sz="2200"/>
            </a:lvl4pPr>
            <a:lvl5pPr marL="1296000" indent="-216000"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C246D-1F25-4C30-8500-32DDE63D39AA}" type="datetime1">
              <a:rPr lang="nl-NL" smtClean="0"/>
              <a:t>10-8-2022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presentation sample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32377-C103-4EFE-98C1-80A6E5A7472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107227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024563"/>
            <a:ext cx="12216000" cy="83507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719667" y="1196976"/>
            <a:ext cx="5280323" cy="4895849"/>
          </a:xfrm>
        </p:spPr>
        <p:txBody>
          <a:bodyPr/>
          <a:lstStyle>
            <a:lvl1pPr>
              <a:defRPr sz="2800"/>
            </a:lvl1pPr>
            <a:lvl2pPr marL="285750" indent="-285750">
              <a:defRPr sz="2400"/>
            </a:lvl2pPr>
            <a:lvl3pPr marL="538163" indent="-228600">
              <a:defRPr sz="2000"/>
            </a:lvl3pPr>
            <a:lvl4pPr marL="804863" indent="-228600">
              <a:defRPr sz="1800"/>
            </a:lvl4pPr>
            <a:lvl5pPr marL="1084263" indent="-228600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92011" y="1196976"/>
            <a:ext cx="5280323" cy="4895849"/>
          </a:xfrm>
        </p:spPr>
        <p:txBody>
          <a:bodyPr/>
          <a:lstStyle>
            <a:lvl1pPr>
              <a:defRPr sz="2800"/>
            </a:lvl1pPr>
            <a:lvl2pPr marL="285750" indent="-285750">
              <a:defRPr sz="2400"/>
            </a:lvl2pPr>
            <a:lvl3pPr marL="538163" indent="-228600">
              <a:defRPr sz="2000"/>
            </a:lvl3pPr>
            <a:lvl4pPr marL="804863" indent="-228600">
              <a:defRPr sz="1800"/>
            </a:lvl4pPr>
            <a:lvl5pPr marL="1084263" indent="-228600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FA1FB-674A-4817-9225-B8C94CE5BF52}" type="datetime1">
              <a:rPr lang="nl-NL" smtClean="0"/>
              <a:t>10-8-2022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presentation sample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32377-C103-4EFE-98C1-80A6E5A7472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024264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Afbeelding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024563"/>
            <a:ext cx="12216000" cy="83507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 hasCustomPrompt="1"/>
          </p:nvPr>
        </p:nvSpPr>
        <p:spPr>
          <a:xfrm>
            <a:off x="719403" y="1196976"/>
            <a:ext cx="5277115" cy="791865"/>
          </a:xfrm>
          <a:solidFill>
            <a:schemeClr val="accent4"/>
          </a:solidFill>
        </p:spPr>
        <p:txBody>
          <a:bodyPr lIns="72000" rIns="72000" anchor="b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719403" y="2060849"/>
            <a:ext cx="5277115" cy="4031977"/>
          </a:xfrm>
        </p:spPr>
        <p:txBody>
          <a:bodyPr/>
          <a:lstStyle>
            <a:lvl1pPr>
              <a:defRPr sz="2400"/>
            </a:lvl1pPr>
            <a:lvl2pPr marL="285750" indent="-285750">
              <a:defRPr sz="2000"/>
            </a:lvl2pPr>
            <a:lvl3pPr marL="538163" indent="-228600">
              <a:defRPr sz="1800"/>
            </a:lvl3pPr>
            <a:lvl4pPr marL="804863" indent="-228600">
              <a:defRPr sz="1600"/>
            </a:lvl4pPr>
            <a:lvl5pPr marL="1084263" indent="-228600"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7" y="1196976"/>
            <a:ext cx="5278967" cy="791865"/>
          </a:xfrm>
          <a:solidFill>
            <a:schemeClr val="accent4"/>
          </a:solidFill>
        </p:spPr>
        <p:txBody>
          <a:bodyPr lIns="72000" rIns="72000" anchor="b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93367" y="2060849"/>
            <a:ext cx="5278967" cy="4031977"/>
          </a:xfrm>
        </p:spPr>
        <p:txBody>
          <a:bodyPr/>
          <a:lstStyle>
            <a:lvl1pPr>
              <a:defRPr sz="2400"/>
            </a:lvl1pPr>
            <a:lvl2pPr marL="285750" indent="-285750">
              <a:defRPr sz="2000"/>
            </a:lvl2pPr>
            <a:lvl3pPr marL="538163" indent="-228600">
              <a:defRPr sz="1800"/>
            </a:lvl3pPr>
            <a:lvl4pPr marL="804863" indent="-228600">
              <a:defRPr sz="1600"/>
            </a:lvl4pPr>
            <a:lvl5pPr marL="1084263" indent="-228600"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nl-NL" dirty="0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E5F3B-B7AE-4DB5-9A74-D9CE43F9D19A}" type="datetime1">
              <a:rPr lang="nl-NL" smtClean="0"/>
              <a:t>10-8-2022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presentation sample</a:t>
            </a: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32377-C103-4EFE-98C1-80A6E5A7472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87136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024563"/>
            <a:ext cx="12216000" cy="83507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DE53C-CBC2-4D0D-BE79-AC7B9332A2E4}" type="datetime1">
              <a:rPr lang="nl-NL" smtClean="0"/>
              <a:t>10-8-2022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presentation sample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32377-C103-4EFE-98C1-80A6E5A7472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52483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024563"/>
            <a:ext cx="12216000" cy="835079"/>
          </a:xfrm>
          <a:prstGeom prst="rect">
            <a:avLst/>
          </a:prstGeom>
        </p:spPr>
      </p:pic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D236E-6308-42DA-9521-065242E67706}" type="datetime1">
              <a:rPr lang="nl-NL" smtClean="0"/>
              <a:t>10-8-2022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presentation sample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32377-C103-4EFE-98C1-80A6E5A7472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46647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024563"/>
            <a:ext cx="12216000" cy="83507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19667" y="5013176"/>
            <a:ext cx="10752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719667" y="5590456"/>
            <a:ext cx="10752667" cy="411257"/>
          </a:xfrm>
        </p:spPr>
        <p:txBody>
          <a:bodyPr>
            <a:spAutoFit/>
          </a:bodyPr>
          <a:lstStyle>
            <a:lvl1pPr marL="0" indent="0">
              <a:buNone/>
              <a:defRPr sz="2200">
                <a:solidFill>
                  <a:schemeClr val="accent3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CDA56-D034-4608-9254-05EC00C23D20}" type="datetime1">
              <a:rPr lang="nl-NL" smtClean="0"/>
              <a:t>10-8-2022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presentation sample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32377-C103-4EFE-98C1-80A6E5A7472A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Tijdelijke aanduiding voor inhoud 9"/>
          <p:cNvSpPr>
            <a:spLocks noGrp="1"/>
          </p:cNvSpPr>
          <p:nvPr>
            <p:ph sz="quarter" idx="13" hasCustomPrompt="1"/>
          </p:nvPr>
        </p:nvSpPr>
        <p:spPr>
          <a:xfrm>
            <a:off x="727557" y="1"/>
            <a:ext cx="10744776" cy="4984577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/>
              <a:t>Click on the pictogram to insert an illustration, a graph, a table or a movie</a:t>
            </a:r>
          </a:p>
        </p:txBody>
      </p:sp>
    </p:spTree>
    <p:extLst>
      <p:ext uri="{BB962C8B-B14F-4D97-AF65-F5344CB8AC3E}">
        <p14:creationId xmlns:p14="http://schemas.microsoft.com/office/powerpoint/2010/main" val="10020591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719403" y="116633"/>
            <a:ext cx="10753195" cy="936105"/>
          </a:xfrm>
          <a:prstGeom prst="rect">
            <a:avLst/>
          </a:prstGeom>
        </p:spPr>
        <p:txBody>
          <a:bodyPr vert="horz" lIns="0" tIns="36000" rIns="0" bIns="36000" rtlCol="0" anchor="ctr">
            <a:normAutofit/>
          </a:bodyPr>
          <a:lstStyle/>
          <a:p>
            <a:r>
              <a:rPr 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19403" y="1196976"/>
            <a:ext cx="10753195" cy="4895850"/>
          </a:xfrm>
          <a:prstGeom prst="rect">
            <a:avLst/>
          </a:prstGeom>
        </p:spPr>
        <p:txBody>
          <a:bodyPr vert="horz" lIns="0" tIns="36000" rIns="0" bIns="36000" rtlCol="0">
            <a:noAutofit/>
          </a:bodyPr>
          <a:lstStyle/>
          <a:p>
            <a:pPr lvl="0"/>
            <a:r>
              <a:rPr lang="en-US" dirty="0"/>
              <a:t>Click to edit Master text style</a:t>
            </a:r>
            <a:r>
              <a:rPr lang="en-GB" noProof="0" dirty="0"/>
              <a:t>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9648395" y="6327740"/>
            <a:ext cx="1344149" cy="22708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81387B45-9DD3-490C-941E-7E9FB03FF3E2}" type="datetime1">
              <a:rPr lang="nl-NL" smtClean="0"/>
              <a:t>10-8-2022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960096" y="6562118"/>
            <a:ext cx="4032448" cy="2071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r>
              <a:rPr lang="nl-NL"/>
              <a:t>presentation sample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-5808" y="6602882"/>
            <a:ext cx="615408" cy="25729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3B032377-C103-4EFE-98C1-80A6E5A7472A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089606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51" r:id="rId3"/>
    <p:sldLayoutId id="2147483650" r:id="rId4"/>
    <p:sldLayoutId id="2147483652" r:id="rId5"/>
    <p:sldLayoutId id="2147483653" r:id="rId6"/>
    <p:sldLayoutId id="2147483654" r:id="rId7"/>
    <p:sldLayoutId id="2147483655" r:id="rId8"/>
    <p:sldLayoutId id="2147483657" r:id="rId9"/>
    <p:sldLayoutId id="2147483664" r:id="rId10"/>
    <p:sldLayoutId id="2147483660" r:id="rId11"/>
    <p:sldLayoutId id="2147483662" r:id="rId12"/>
    <p:sldLayoutId id="2147483663" r:id="rId13"/>
    <p:sldLayoutId id="2147483665" r:id="rId14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Tx/>
        <a:buNone/>
        <a:defRPr sz="2600" kern="1200">
          <a:solidFill>
            <a:schemeClr val="tx2"/>
          </a:solidFill>
          <a:latin typeface="+mn-lt"/>
          <a:ea typeface="+mn-ea"/>
          <a:cs typeface="+mn-cs"/>
        </a:defRPr>
      </a:lvl1pPr>
      <a:lvl2pPr marL="712788" indent="-285750" algn="l" defTabSz="914400" rtl="0" eaLnBrk="1" latinLnBrk="0" hangingPunct="1">
        <a:spcBef>
          <a:spcPct val="20000"/>
        </a:spcBef>
        <a:buSzPct val="85000"/>
        <a:buFont typeface="Wingdings" panose="05000000000000000000" pitchFamily="2" charset="2"/>
        <a:buChar char="§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84263" indent="-228600" algn="l" defTabSz="914400" rtl="0" eaLnBrk="1" latinLnBrk="0" hangingPunct="1">
        <a:spcBef>
          <a:spcPct val="20000"/>
        </a:spcBef>
        <a:buSzPct val="85000"/>
        <a:buFont typeface="Wingdings" panose="05000000000000000000" pitchFamily="2" charset="2"/>
        <a:buChar char="§"/>
        <a:defRPr sz="2200" kern="1200">
          <a:solidFill>
            <a:schemeClr val="tx2"/>
          </a:solidFill>
          <a:latin typeface="+mn-lt"/>
          <a:ea typeface="+mn-ea"/>
          <a:cs typeface="+mn-cs"/>
        </a:defRPr>
      </a:lvl3pPr>
      <a:lvl4pPr marL="1433513" indent="-228600" algn="l" defTabSz="914400" rtl="0" eaLnBrk="1" latinLnBrk="0" hangingPunct="1">
        <a:spcBef>
          <a:spcPct val="20000"/>
        </a:spcBef>
        <a:buSzPct val="85000"/>
        <a:buFont typeface="Wingdings" panose="05000000000000000000" pitchFamily="2" charset="2"/>
        <a:buChar char="§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797050" indent="-228600" algn="l" defTabSz="914400" rtl="0" eaLnBrk="1" latinLnBrk="0" hangingPunct="1">
        <a:spcBef>
          <a:spcPct val="20000"/>
        </a:spcBef>
        <a:buSzPct val="85000"/>
        <a:buFont typeface="Wingdings" panose="05000000000000000000" pitchFamily="2" charset="2"/>
        <a:buChar char="§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chart" Target="../charts/char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BE" dirty="0"/>
              <a:t>Epilepsy in </a:t>
            </a:r>
            <a:r>
              <a:rPr lang="nl-BE" dirty="0" err="1"/>
              <a:t>onchocerciasis</a:t>
            </a:r>
            <a:r>
              <a:rPr lang="nl-BE" dirty="0"/>
              <a:t> </a:t>
            </a:r>
            <a:r>
              <a:rPr lang="nl-BE" dirty="0" err="1"/>
              <a:t>endemic</a:t>
            </a:r>
            <a:r>
              <a:rPr lang="nl-BE" dirty="0"/>
              <a:t> </a:t>
            </a:r>
            <a:r>
              <a:rPr lang="nl-BE" dirty="0" err="1"/>
              <a:t>regions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BE" dirty="0">
                <a:solidFill>
                  <a:schemeClr val="tx1"/>
                </a:solidFill>
              </a:rPr>
              <a:t>Robert (Bob) Colebunders</a:t>
            </a:r>
          </a:p>
          <a:p>
            <a:r>
              <a:rPr lang="nl-BE" u="sng" dirty="0"/>
              <a:t>   </a:t>
            </a:r>
            <a:endParaRPr lang="fr-FR" u="sng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344" y="260648"/>
            <a:ext cx="3273836" cy="1048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52001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F8143FC-7DD3-4425-9E4F-F57A5F67ED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9403" y="116633"/>
            <a:ext cx="10993221" cy="936105"/>
          </a:xfrm>
        </p:spPr>
        <p:txBody>
          <a:bodyPr>
            <a:normAutofit fontScale="90000"/>
          </a:bodyPr>
          <a:lstStyle/>
          <a:p>
            <a:br>
              <a:rPr lang="nl-BE" dirty="0"/>
            </a:br>
            <a:r>
              <a:rPr lang="nl-BE" dirty="0"/>
              <a:t>Cohort </a:t>
            </a:r>
            <a:r>
              <a:rPr lang="nl-BE" dirty="0" err="1"/>
              <a:t>study</a:t>
            </a:r>
            <a:r>
              <a:rPr lang="nl-BE" dirty="0"/>
              <a:t> </a:t>
            </a:r>
            <a:r>
              <a:rPr lang="nl-BE" dirty="0" err="1"/>
              <a:t>Mbam</a:t>
            </a:r>
            <a:r>
              <a:rPr lang="nl-BE" dirty="0"/>
              <a:t> </a:t>
            </a:r>
            <a:r>
              <a:rPr lang="nl-BE" dirty="0" err="1"/>
              <a:t>valley</a:t>
            </a:r>
            <a:r>
              <a:rPr lang="nl-BE" dirty="0"/>
              <a:t> Cameroon</a:t>
            </a:r>
            <a:br>
              <a:rPr lang="nl-BE" dirty="0"/>
            </a:br>
            <a:r>
              <a:rPr lang="nl-BE" dirty="0" err="1"/>
              <a:t>Predicted</a:t>
            </a:r>
            <a:r>
              <a:rPr lang="nl-BE" dirty="0"/>
              <a:t> </a:t>
            </a:r>
            <a:r>
              <a:rPr lang="nl-BE" dirty="0" err="1"/>
              <a:t>incidence</a:t>
            </a:r>
            <a:r>
              <a:rPr lang="nl-BE" dirty="0"/>
              <a:t> of epilepsy </a:t>
            </a:r>
            <a:r>
              <a:rPr lang="nl-BE" dirty="0" err="1"/>
              <a:t>according</a:t>
            </a:r>
            <a:r>
              <a:rPr lang="nl-BE" dirty="0"/>
              <a:t> </a:t>
            </a:r>
            <a:r>
              <a:rPr lang="nl-BE" dirty="0" err="1"/>
              <a:t>to</a:t>
            </a:r>
            <a:r>
              <a:rPr lang="nl-BE" dirty="0"/>
              <a:t> </a:t>
            </a:r>
            <a:r>
              <a:rPr lang="nl-BE" dirty="0" err="1"/>
              <a:t>individual</a:t>
            </a:r>
            <a:r>
              <a:rPr lang="nl-BE" dirty="0"/>
              <a:t> </a:t>
            </a:r>
            <a:r>
              <a:rPr lang="nl-BE" dirty="0" err="1"/>
              <a:t>microfilarial</a:t>
            </a:r>
            <a:r>
              <a:rPr lang="nl-BE" dirty="0"/>
              <a:t> </a:t>
            </a:r>
            <a:r>
              <a:rPr lang="nl-BE" dirty="0" err="1"/>
              <a:t>density</a:t>
            </a:r>
            <a:r>
              <a:rPr lang="nl-BE" dirty="0"/>
              <a:t> </a:t>
            </a:r>
          </a:p>
        </p:txBody>
      </p:sp>
      <p:pic>
        <p:nvPicPr>
          <p:cNvPr id="6" name="Tijdelijke aanduiding voor inhoud 5">
            <a:extLst>
              <a:ext uri="{FF2B5EF4-FFF2-40B4-BE49-F238E27FC236}">
                <a16:creationId xmlns:a16="http://schemas.microsoft.com/office/drawing/2014/main" id="{7B8611AE-B103-4D19-AFF6-4FFA62C81BC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99456" y="1772816"/>
            <a:ext cx="7848872" cy="4632114"/>
          </a:xfrm>
        </p:spPr>
      </p:pic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0F197FB8-F30D-408C-9577-76B0226842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32377-C103-4EFE-98C1-80A6E5A7472A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427415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E30DD441-288D-4B80-86B1-9BCF83E1B3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dirty="0"/>
            </a:br>
            <a:br>
              <a:rPr lang="en-US" dirty="0"/>
            </a:br>
            <a:r>
              <a:rPr lang="en-US" dirty="0"/>
              <a:t>Case control study northern Uganda: risk factors for nodding syndrome and other forms of epilepsy</a:t>
            </a:r>
            <a:br>
              <a:rPr lang="en-US" dirty="0"/>
            </a:br>
            <a:endParaRPr lang="nl-BE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279D46B-454E-492F-AF0E-5A88F20BFB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r>
              <a:rPr lang="en-US" dirty="0"/>
              <a:t>154 persons with Nodding syndrome and 154 age-matched healthy community controls </a:t>
            </a:r>
          </a:p>
          <a:p>
            <a:endParaRPr lang="en-US" dirty="0"/>
          </a:p>
          <a:p>
            <a:r>
              <a:rPr lang="en-US" dirty="0"/>
              <a:t>Pre-term birth as a risk factor for OAE</a:t>
            </a:r>
          </a:p>
          <a:p>
            <a:r>
              <a:rPr lang="en-US" dirty="0"/>
              <a:t>Adjusted Odds ratio 2.63 (90%CI: 1.02-6.78), p=0.045</a:t>
            </a:r>
          </a:p>
          <a:p>
            <a:endParaRPr lang="en-US" dirty="0"/>
          </a:p>
          <a:p>
            <a:r>
              <a:rPr lang="nl-BE" dirty="0"/>
              <a:t>Pre-term </a:t>
            </a:r>
            <a:r>
              <a:rPr lang="nl-BE" dirty="0" err="1"/>
              <a:t>birth</a:t>
            </a:r>
            <a:r>
              <a:rPr lang="nl-BE" dirty="0"/>
              <a:t> </a:t>
            </a:r>
            <a:r>
              <a:rPr lang="nl-BE" dirty="0" err="1"/>
              <a:t>may</a:t>
            </a:r>
            <a:r>
              <a:rPr lang="nl-BE" dirty="0"/>
              <a:t> </a:t>
            </a:r>
            <a:r>
              <a:rPr lang="nl-BE" dirty="0" err="1"/>
              <a:t>be</a:t>
            </a:r>
            <a:r>
              <a:rPr lang="nl-BE" dirty="0"/>
              <a:t> </a:t>
            </a:r>
            <a:r>
              <a:rPr lang="nl-BE" dirty="0" err="1"/>
              <a:t>the</a:t>
            </a:r>
            <a:r>
              <a:rPr lang="nl-BE" dirty="0"/>
              <a:t> </a:t>
            </a:r>
            <a:r>
              <a:rPr lang="nl-BE" dirty="0" err="1"/>
              <a:t>consequence</a:t>
            </a:r>
            <a:r>
              <a:rPr lang="nl-BE" dirty="0"/>
              <a:t> of an </a:t>
            </a:r>
            <a:r>
              <a:rPr lang="nl-BE" i="1" dirty="0"/>
              <a:t>O. </a:t>
            </a:r>
            <a:r>
              <a:rPr lang="nl-BE" i="1" dirty="0" err="1"/>
              <a:t>volvulus</a:t>
            </a:r>
            <a:r>
              <a:rPr lang="nl-BE" dirty="0"/>
              <a:t> infection of a pregnant </a:t>
            </a:r>
            <a:r>
              <a:rPr lang="nl-BE" dirty="0" err="1"/>
              <a:t>women</a:t>
            </a:r>
            <a:r>
              <a:rPr lang="nl-BE" dirty="0"/>
              <a:t> </a:t>
            </a:r>
            <a:endParaRPr lang="en-US" dirty="0"/>
          </a:p>
          <a:p>
            <a:endParaRPr lang="en-US" dirty="0"/>
          </a:p>
          <a:p>
            <a:endParaRPr lang="nl-BE" dirty="0"/>
          </a:p>
        </p:txBody>
      </p:sp>
      <p:sp>
        <p:nvSpPr>
          <p:cNvPr id="2" name="Tijdelijke aanduiding voor voettekst 1">
            <a:extLst>
              <a:ext uri="{FF2B5EF4-FFF2-40B4-BE49-F238E27FC236}">
                <a16:creationId xmlns:a16="http://schemas.microsoft.com/office/drawing/2014/main" id="{36583A13-A458-48A7-A3E6-27D5828D47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dirty="0"/>
              <a:t>Gumisiriza et al. </a:t>
            </a:r>
            <a:r>
              <a:rPr lang="nl-BE" dirty="0" err="1"/>
              <a:t>Pathogens</a:t>
            </a:r>
            <a:r>
              <a:rPr lang="nl-BE" dirty="0"/>
              <a:t> 2021; 10(11) 1451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059398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0BA3FB1-8C43-4485-8EA2-666E608E9E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nl-BE" dirty="0"/>
            </a:br>
            <a:br>
              <a:rPr lang="nl-BE" dirty="0"/>
            </a:br>
            <a:endParaRPr lang="nl-BE" dirty="0"/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FE6B115D-1F81-40D8-BEEB-E30D897AA4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9403" y="1196976"/>
            <a:ext cx="10753195" cy="4176240"/>
          </a:xfrm>
        </p:spPr>
        <p:txBody>
          <a:bodyPr/>
          <a:lstStyle/>
          <a:p>
            <a:r>
              <a:rPr lang="nl-BE" dirty="0" err="1"/>
              <a:t>Onchocerciasis</a:t>
            </a:r>
            <a:r>
              <a:rPr lang="nl-BE" dirty="0"/>
              <a:t> </a:t>
            </a:r>
            <a:r>
              <a:rPr lang="nl-BE" dirty="0" err="1"/>
              <a:t>may</a:t>
            </a:r>
            <a:r>
              <a:rPr lang="nl-BE" dirty="0"/>
              <a:t> </a:t>
            </a:r>
            <a:r>
              <a:rPr lang="nl-BE" dirty="0" err="1"/>
              <a:t>increase</a:t>
            </a:r>
            <a:r>
              <a:rPr lang="nl-BE" dirty="0"/>
              <a:t> </a:t>
            </a:r>
            <a:r>
              <a:rPr lang="nl-BE" dirty="0" err="1"/>
              <a:t>the</a:t>
            </a:r>
            <a:r>
              <a:rPr lang="nl-BE" dirty="0"/>
              <a:t> risk for </a:t>
            </a:r>
            <a:r>
              <a:rPr lang="nl-BE" dirty="0" err="1"/>
              <a:t>spontaneous</a:t>
            </a:r>
            <a:r>
              <a:rPr lang="nl-BE" dirty="0"/>
              <a:t> </a:t>
            </a:r>
            <a:r>
              <a:rPr lang="nl-BE" dirty="0" err="1"/>
              <a:t>abortions</a:t>
            </a:r>
            <a:r>
              <a:rPr lang="nl-BE" dirty="0"/>
              <a:t> </a:t>
            </a:r>
          </a:p>
          <a:p>
            <a:endParaRPr lang="nl-BE" dirty="0"/>
          </a:p>
          <a:p>
            <a:endParaRPr lang="nl-BE" dirty="0"/>
          </a:p>
          <a:p>
            <a:endParaRPr lang="nl-BE" dirty="0"/>
          </a:p>
          <a:p>
            <a:r>
              <a:rPr lang="nl-BE" dirty="0" err="1"/>
              <a:t>Onchocerciasis</a:t>
            </a:r>
            <a:r>
              <a:rPr lang="nl-BE" dirty="0"/>
              <a:t> in a pregnant wormen is </a:t>
            </a:r>
            <a:r>
              <a:rPr lang="nl-BE" dirty="0" err="1"/>
              <a:t>leading</a:t>
            </a:r>
            <a:r>
              <a:rPr lang="nl-BE" dirty="0"/>
              <a:t> </a:t>
            </a:r>
            <a:r>
              <a:rPr lang="nl-BE" dirty="0" err="1"/>
              <a:t>to</a:t>
            </a:r>
            <a:r>
              <a:rPr lang="nl-BE" dirty="0"/>
              <a:t> “</a:t>
            </a:r>
            <a:r>
              <a:rPr lang="nl-BE" dirty="0" err="1"/>
              <a:t>parasitic</a:t>
            </a:r>
            <a:r>
              <a:rPr lang="nl-BE" dirty="0"/>
              <a:t> </a:t>
            </a:r>
            <a:r>
              <a:rPr lang="nl-BE" dirty="0" err="1"/>
              <a:t>tolerance</a:t>
            </a:r>
            <a:r>
              <a:rPr lang="nl-BE" dirty="0"/>
              <a:t>” in </a:t>
            </a:r>
            <a:r>
              <a:rPr lang="nl-BE" dirty="0" err="1"/>
              <a:t>the</a:t>
            </a:r>
            <a:r>
              <a:rPr lang="nl-BE" dirty="0"/>
              <a:t> foetus               high </a:t>
            </a:r>
            <a:r>
              <a:rPr lang="nl-BE" dirty="0" err="1"/>
              <a:t>microfilarial</a:t>
            </a:r>
            <a:r>
              <a:rPr lang="nl-BE" dirty="0"/>
              <a:t> load of </a:t>
            </a:r>
            <a:r>
              <a:rPr lang="nl-BE" dirty="0" err="1"/>
              <a:t>the</a:t>
            </a:r>
            <a:r>
              <a:rPr lang="nl-BE" dirty="0"/>
              <a:t> </a:t>
            </a:r>
            <a:r>
              <a:rPr lang="nl-BE" dirty="0" err="1"/>
              <a:t>child</a:t>
            </a:r>
            <a:r>
              <a:rPr lang="nl-BE" dirty="0"/>
              <a:t>               OAE?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B6CC8FD-3C97-4D90-AC26-B5509E90C6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32377-C103-4EFE-98C1-80A6E5A7472A}" type="slidenum">
              <a:rPr lang="nl-NL" smtClean="0"/>
              <a:t>12</a:t>
            </a:fld>
            <a:endParaRPr lang="nl-NL"/>
          </a:p>
        </p:txBody>
      </p:sp>
      <p:sp>
        <p:nvSpPr>
          <p:cNvPr id="7" name="Pijl: rechts 6">
            <a:extLst>
              <a:ext uri="{FF2B5EF4-FFF2-40B4-BE49-F238E27FC236}">
                <a16:creationId xmlns:a16="http://schemas.microsoft.com/office/drawing/2014/main" id="{78E77F2A-26C8-4B36-A0C4-47C3B2D651E3}"/>
              </a:ext>
            </a:extLst>
          </p:cNvPr>
          <p:cNvSpPr/>
          <p:nvPr/>
        </p:nvSpPr>
        <p:spPr>
          <a:xfrm>
            <a:off x="1775520" y="3679701"/>
            <a:ext cx="792088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8" name="Pijl: rechts 7">
            <a:extLst>
              <a:ext uri="{FF2B5EF4-FFF2-40B4-BE49-F238E27FC236}">
                <a16:creationId xmlns:a16="http://schemas.microsoft.com/office/drawing/2014/main" id="{0F4C9FDA-6634-4D72-BD9C-288E6DDFDD74}"/>
              </a:ext>
            </a:extLst>
          </p:cNvPr>
          <p:cNvSpPr/>
          <p:nvPr/>
        </p:nvSpPr>
        <p:spPr>
          <a:xfrm>
            <a:off x="7344139" y="3606130"/>
            <a:ext cx="792088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3F01CF94-CE51-4289-8BF1-168189114C23}"/>
              </a:ext>
            </a:extLst>
          </p:cNvPr>
          <p:cNvSpPr txBox="1"/>
          <p:nvPr/>
        </p:nvSpPr>
        <p:spPr>
          <a:xfrm>
            <a:off x="-456728" y="3440074"/>
            <a:ext cx="6624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2D22A682-D36F-489D-A4A0-DA481AE30E74}"/>
              </a:ext>
            </a:extLst>
          </p:cNvPr>
          <p:cNvSpPr/>
          <p:nvPr/>
        </p:nvSpPr>
        <p:spPr>
          <a:xfrm>
            <a:off x="719403" y="1772816"/>
            <a:ext cx="9265029" cy="23399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 err="1">
                <a:solidFill>
                  <a:schemeClr val="tx1"/>
                </a:solidFill>
              </a:rPr>
              <a:t>Guderian</a:t>
            </a:r>
            <a:r>
              <a:rPr lang="en-GB" dirty="0">
                <a:solidFill>
                  <a:schemeClr val="tx1"/>
                </a:solidFill>
              </a:rPr>
              <a:t> RH et al. Trans R Soc Trop Med </a:t>
            </a:r>
            <a:r>
              <a:rPr lang="en-GB" dirty="0" err="1">
                <a:solidFill>
                  <a:schemeClr val="tx1"/>
                </a:solidFill>
              </a:rPr>
              <a:t>Hyg</a:t>
            </a:r>
            <a:r>
              <a:rPr lang="en-GB" dirty="0">
                <a:solidFill>
                  <a:schemeClr val="tx1"/>
                </a:solidFill>
              </a:rPr>
              <a:t>. 1997 May-Jun;91(3):315-7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A43B776E-04C6-4229-99D0-7ABB59F1B706}"/>
              </a:ext>
            </a:extLst>
          </p:cNvPr>
          <p:cNvSpPr/>
          <p:nvPr/>
        </p:nvSpPr>
        <p:spPr>
          <a:xfrm>
            <a:off x="719403" y="4221088"/>
            <a:ext cx="9841093" cy="23399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BE" dirty="0">
                <a:solidFill>
                  <a:schemeClr val="tx1"/>
                </a:solidFill>
              </a:rPr>
              <a:t> KIRCH K et al. Parasitology 2003;127: 327–35</a:t>
            </a:r>
            <a:r>
              <a:rPr lang="fr-FR" dirty="0">
                <a:solidFill>
                  <a:schemeClr val="tx1"/>
                </a:solidFill>
              </a:rPr>
              <a:t> </a:t>
            </a:r>
          </a:p>
          <a:p>
            <a:r>
              <a:rPr lang="fr-FR" dirty="0">
                <a:solidFill>
                  <a:schemeClr val="tx1"/>
                </a:solidFill>
              </a:rPr>
              <a:t> SOBOSLAY T et al. Clin </a:t>
            </a:r>
            <a:r>
              <a:rPr lang="fr-FR" dirty="0" err="1">
                <a:solidFill>
                  <a:schemeClr val="tx1"/>
                </a:solidFill>
              </a:rPr>
              <a:t>Exp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Immunol</a:t>
            </a:r>
            <a:r>
              <a:rPr lang="fr-FR" dirty="0">
                <a:solidFill>
                  <a:schemeClr val="tx1"/>
                </a:solidFill>
              </a:rPr>
              <a:t> 1999117:130–7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72332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5400" y="116635"/>
            <a:ext cx="10801200" cy="936105"/>
          </a:xfrm>
        </p:spPr>
        <p:txBody>
          <a:bodyPr>
            <a:normAutofit/>
          </a:bodyPr>
          <a:lstStyle/>
          <a:p>
            <a:pPr algn="ctr"/>
            <a:r>
              <a:rPr lang="en-GB" sz="2700" dirty="0"/>
              <a:t>Epilepsy prevalence before and after elimination of onchocerciasis in 2004 in  hyper-endemic villages, western Uganda (CDTI + vector elimination) </a:t>
            </a:r>
            <a:endParaRPr lang="fr-FR" sz="27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1524000" y="1196975"/>
          <a:ext cx="9144000" cy="470044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18585">
                  <a:extLst>
                    <a:ext uri="{9D8B030D-6E8A-4147-A177-3AD203B41FA5}">
                      <a16:colId xmlns:a16="http://schemas.microsoft.com/office/drawing/2014/main" val="3897284150"/>
                    </a:ext>
                  </a:extLst>
                </a:gridCol>
                <a:gridCol w="1218585">
                  <a:extLst>
                    <a:ext uri="{9D8B030D-6E8A-4147-A177-3AD203B41FA5}">
                      <a16:colId xmlns:a16="http://schemas.microsoft.com/office/drawing/2014/main" val="1246181893"/>
                    </a:ext>
                  </a:extLst>
                </a:gridCol>
                <a:gridCol w="843636">
                  <a:extLst>
                    <a:ext uri="{9D8B030D-6E8A-4147-A177-3AD203B41FA5}">
                      <a16:colId xmlns:a16="http://schemas.microsoft.com/office/drawing/2014/main" val="4176731828"/>
                    </a:ext>
                  </a:extLst>
                </a:gridCol>
                <a:gridCol w="1311282">
                  <a:extLst>
                    <a:ext uri="{9D8B030D-6E8A-4147-A177-3AD203B41FA5}">
                      <a16:colId xmlns:a16="http://schemas.microsoft.com/office/drawing/2014/main" val="632580606"/>
                    </a:ext>
                  </a:extLst>
                </a:gridCol>
                <a:gridCol w="391016">
                  <a:extLst>
                    <a:ext uri="{9D8B030D-6E8A-4147-A177-3AD203B41FA5}">
                      <a16:colId xmlns:a16="http://schemas.microsoft.com/office/drawing/2014/main" val="3493715840"/>
                    </a:ext>
                  </a:extLst>
                </a:gridCol>
                <a:gridCol w="1161301">
                  <a:extLst>
                    <a:ext uri="{9D8B030D-6E8A-4147-A177-3AD203B41FA5}">
                      <a16:colId xmlns:a16="http://schemas.microsoft.com/office/drawing/2014/main" val="2534928760"/>
                    </a:ext>
                  </a:extLst>
                </a:gridCol>
                <a:gridCol w="843636">
                  <a:extLst>
                    <a:ext uri="{9D8B030D-6E8A-4147-A177-3AD203B41FA5}">
                      <a16:colId xmlns:a16="http://schemas.microsoft.com/office/drawing/2014/main" val="664904371"/>
                    </a:ext>
                  </a:extLst>
                </a:gridCol>
                <a:gridCol w="1218585">
                  <a:extLst>
                    <a:ext uri="{9D8B030D-6E8A-4147-A177-3AD203B41FA5}">
                      <a16:colId xmlns:a16="http://schemas.microsoft.com/office/drawing/2014/main" val="335330134"/>
                    </a:ext>
                  </a:extLst>
                </a:gridCol>
                <a:gridCol w="937374">
                  <a:extLst>
                    <a:ext uri="{9D8B030D-6E8A-4147-A177-3AD203B41FA5}">
                      <a16:colId xmlns:a16="http://schemas.microsoft.com/office/drawing/2014/main" val="2731166477"/>
                    </a:ext>
                  </a:extLst>
                </a:gridCol>
              </a:tblGrid>
              <a:tr h="364413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 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1994 survey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 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 2018 survey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 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402839569"/>
                  </a:ext>
                </a:extLst>
              </a:tr>
              <a:tr h="779845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 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Population</a:t>
                      </a:r>
                      <a:endParaRPr lang="fr-FR" sz="18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Sample 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N° of</a:t>
                      </a:r>
                      <a:endParaRPr lang="fr-FR" sz="18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PWE 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Observed</a:t>
                      </a:r>
                      <a:endParaRPr lang="fr-FR" sz="18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Prevalence</a:t>
                      </a:r>
                      <a:endParaRPr lang="fr-FR" sz="18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(%)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 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Population</a:t>
                      </a:r>
                      <a:endParaRPr lang="fr-FR" sz="18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Sample 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N° of</a:t>
                      </a:r>
                      <a:endParaRPr lang="fr-FR" sz="18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PWE 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Observed</a:t>
                      </a:r>
                      <a:endParaRPr lang="fr-FR" sz="18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Prevalence</a:t>
                      </a:r>
                      <a:endParaRPr lang="fr-FR" sz="18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(%)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p-value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814318070"/>
                  </a:ext>
                </a:extLst>
              </a:tr>
              <a:tr h="570997">
                <a:tc gridSpan="9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Age range/all villages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7328011"/>
                  </a:ext>
                </a:extLst>
              </a:tr>
              <a:tr h="399842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&lt;10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434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6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1.4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 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832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5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0.6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0.2700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63400392"/>
                  </a:ext>
                </a:extLst>
              </a:tr>
              <a:tr h="420087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10-19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277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23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rgbClr val="FF0000"/>
                          </a:solidFill>
                          <a:effectLst/>
                        </a:rPr>
                        <a:t>8.3</a:t>
                      </a:r>
                      <a:endParaRPr lang="fr-FR" sz="18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 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585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6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rgbClr val="FF0000"/>
                          </a:solidFill>
                          <a:effectLst/>
                        </a:rPr>
                        <a:t>1.0</a:t>
                      </a:r>
                      <a:endParaRPr lang="fr-FR" sz="18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&lt;0.0001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767658806"/>
                  </a:ext>
                </a:extLst>
              </a:tr>
              <a:tr h="425149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20-29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181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3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1.7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 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337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6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1.8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1.0000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363809690"/>
                  </a:ext>
                </a:extLst>
              </a:tr>
              <a:tr h="418063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30-39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111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2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1.8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 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251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6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2.4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1.0000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142470069"/>
                  </a:ext>
                </a:extLst>
              </a:tr>
              <a:tr h="409965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≥ 40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166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0.6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 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315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4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0.1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0.6637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305805667"/>
                  </a:ext>
                </a:extLst>
              </a:tr>
              <a:tr h="409965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All ages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1,169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35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rgbClr val="FF0000"/>
                          </a:solidFill>
                          <a:effectLst/>
                        </a:rPr>
                        <a:t>3.0</a:t>
                      </a:r>
                      <a:endParaRPr lang="fr-FR" sz="18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 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2,325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27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rgbClr val="FF0000"/>
                          </a:solidFill>
                          <a:effectLst/>
                        </a:rPr>
                        <a:t>1.2</a:t>
                      </a:r>
                      <a:endParaRPr lang="fr-FR" sz="18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0.0002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94594172"/>
                  </a:ext>
                </a:extLst>
              </a:tr>
              <a:tr h="409965">
                <a:tc gridSpan="9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 </a:t>
                      </a:r>
                      <a:endParaRPr lang="fr-F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3560648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32377-C103-4EFE-98C1-80A6E5A7472A}" type="slidenum">
              <a:rPr lang="nl-NL" smtClean="0"/>
              <a:t>13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C1D737B7-4208-4F2D-84E6-439B9B835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 Gumisiriza et al.</a:t>
            </a:r>
            <a:r>
              <a:rPr lang="fr-FR" dirty="0"/>
              <a:t> Lancet Infect Dis. 2020; 11:1315-1323</a:t>
            </a:r>
            <a:r>
              <a:rPr lang="nl-NL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747223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61556" y="229395"/>
            <a:ext cx="11611108" cy="823342"/>
          </a:xfrm>
        </p:spPr>
        <p:txBody>
          <a:bodyPr>
            <a:normAutofit fontScale="90000"/>
          </a:bodyPr>
          <a:lstStyle/>
          <a:p>
            <a:br>
              <a:rPr lang="nl-BE" b="1" dirty="0"/>
            </a:br>
            <a:r>
              <a:rPr lang="nl-BE" b="1" dirty="0" err="1"/>
              <a:t>Decrease</a:t>
            </a:r>
            <a:r>
              <a:rPr lang="nl-BE" b="1" dirty="0"/>
              <a:t> of epilepsy in </a:t>
            </a:r>
            <a:r>
              <a:rPr lang="nl-BE" b="1" dirty="0" err="1"/>
              <a:t>onchocerciasis</a:t>
            </a:r>
            <a:r>
              <a:rPr lang="nl-BE" b="1" dirty="0"/>
              <a:t> </a:t>
            </a:r>
            <a:r>
              <a:rPr lang="nl-BE" b="1" dirty="0" err="1"/>
              <a:t>endemic</a:t>
            </a:r>
            <a:r>
              <a:rPr lang="nl-BE" b="1" dirty="0"/>
              <a:t> </a:t>
            </a:r>
            <a:r>
              <a:rPr lang="nl-BE" b="1" dirty="0" err="1"/>
              <a:t>village</a:t>
            </a:r>
            <a:r>
              <a:rPr lang="nl-BE" b="1" dirty="0"/>
              <a:t> in Cameroon </a:t>
            </a:r>
            <a:r>
              <a:rPr lang="nl-BE" b="1" dirty="0" err="1"/>
              <a:t>after</a:t>
            </a:r>
            <a:r>
              <a:rPr lang="nl-BE" b="1" dirty="0"/>
              <a:t> 13 </a:t>
            </a:r>
            <a:r>
              <a:rPr lang="nl-BE" b="1" dirty="0" err="1"/>
              <a:t>years</a:t>
            </a:r>
            <a:r>
              <a:rPr lang="nl-BE" b="1" dirty="0"/>
              <a:t> of </a:t>
            </a:r>
            <a:r>
              <a:rPr lang="nl-BE" b="1" dirty="0" err="1"/>
              <a:t>annual</a:t>
            </a:r>
            <a:r>
              <a:rPr lang="nl-BE" b="1" dirty="0"/>
              <a:t> CDTI</a:t>
            </a:r>
            <a:endParaRPr lang="fr-FR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602883"/>
            <a:ext cx="461556" cy="255118"/>
          </a:xfrm>
        </p:spPr>
        <p:txBody>
          <a:bodyPr/>
          <a:lstStyle/>
          <a:p>
            <a:pPr algn="ctr"/>
            <a:r>
              <a:rPr lang="nl-NL" sz="1400" b="1" dirty="0"/>
              <a:t>20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2681395"/>
              </p:ext>
            </p:extLst>
          </p:nvPr>
        </p:nvGraphicFramePr>
        <p:xfrm>
          <a:off x="469783" y="1988840"/>
          <a:ext cx="11170833" cy="288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8808">
                  <a:extLst>
                    <a:ext uri="{9D8B030D-6E8A-4147-A177-3AD203B41FA5}">
                      <a16:colId xmlns:a16="http://schemas.microsoft.com/office/drawing/2014/main" val="1948260787"/>
                    </a:ext>
                  </a:extLst>
                </a:gridCol>
                <a:gridCol w="2567574">
                  <a:extLst>
                    <a:ext uri="{9D8B030D-6E8A-4147-A177-3AD203B41FA5}">
                      <a16:colId xmlns:a16="http://schemas.microsoft.com/office/drawing/2014/main" val="3103158061"/>
                    </a:ext>
                  </a:extLst>
                </a:gridCol>
                <a:gridCol w="2528688">
                  <a:extLst>
                    <a:ext uri="{9D8B030D-6E8A-4147-A177-3AD203B41FA5}">
                      <a16:colId xmlns:a16="http://schemas.microsoft.com/office/drawing/2014/main" val="1382193484"/>
                    </a:ext>
                  </a:extLst>
                </a:gridCol>
                <a:gridCol w="2681977">
                  <a:extLst>
                    <a:ext uri="{9D8B030D-6E8A-4147-A177-3AD203B41FA5}">
                      <a16:colId xmlns:a16="http://schemas.microsoft.com/office/drawing/2014/main" val="4162315898"/>
                    </a:ext>
                  </a:extLst>
                </a:gridCol>
                <a:gridCol w="1283786">
                  <a:extLst>
                    <a:ext uri="{9D8B030D-6E8A-4147-A177-3AD203B41FA5}">
                      <a16:colId xmlns:a16="http://schemas.microsoft.com/office/drawing/2014/main" val="3364642787"/>
                    </a:ext>
                  </a:extLst>
                </a:gridCol>
              </a:tblGrid>
              <a:tr h="71081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GB" sz="2800" dirty="0"/>
                        <a:t>Parameter</a:t>
                      </a:r>
                      <a:endParaRPr lang="nl-BE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800" dirty="0"/>
                        <a:t>Study</a:t>
                      </a:r>
                      <a:r>
                        <a:rPr lang="en-GB" sz="2800" baseline="0" dirty="0"/>
                        <a:t> site</a:t>
                      </a:r>
                      <a:endParaRPr lang="nl-BE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GB" sz="2800" dirty="0"/>
                        <a:t>Previous survey</a:t>
                      </a:r>
                      <a:endParaRPr lang="nl-BE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GB" sz="2800" dirty="0"/>
                        <a:t>Our survey</a:t>
                      </a:r>
                      <a:endParaRPr lang="nl-BE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GB" sz="2800" dirty="0"/>
                        <a:t>P-value</a:t>
                      </a:r>
                      <a:endParaRPr lang="nl-BE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0021146"/>
                  </a:ext>
                </a:extLst>
              </a:tr>
              <a:tr h="2169509">
                <a:tc>
                  <a:txBody>
                    <a:bodyPr/>
                    <a:lstStyle/>
                    <a:p>
                      <a:pPr algn="l"/>
                      <a:r>
                        <a:rPr lang="en-GB" sz="2800" b="1" dirty="0"/>
                        <a:t>Epilepsy</a:t>
                      </a:r>
                      <a:r>
                        <a:rPr lang="en-GB" sz="2800" b="1" baseline="0" dirty="0"/>
                        <a:t> incidence</a:t>
                      </a:r>
                      <a:endParaRPr lang="nl-BE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GB" sz="2800" dirty="0"/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n-GB" sz="2800" dirty="0" err="1"/>
                        <a:t>Kelleng</a:t>
                      </a:r>
                      <a:r>
                        <a:rPr lang="en-GB" sz="2800" dirty="0"/>
                        <a:t> village</a:t>
                      </a:r>
                      <a:endParaRPr lang="nl-BE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nl-BE" sz="2600" dirty="0"/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nl-BE" sz="2600" dirty="0"/>
                        <a:t>774 per 100 000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nl-BE" sz="2600" dirty="0"/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nl-BE" sz="2600" dirty="0"/>
                        <a:t>98 per 100 000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GB" sz="2600" dirty="0"/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n-GB" sz="2600" dirty="0"/>
                        <a:t>&lt; 0.001</a:t>
                      </a:r>
                      <a:endParaRPr lang="nl-BE" sz="2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3551984"/>
                  </a:ext>
                </a:extLst>
              </a:tr>
            </a:tbl>
          </a:graphicData>
        </a:graphic>
      </p:graphicFrame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1E3B9BF-7A08-4806-9C2C-EE0587D08D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nl-NL" dirty="0"/>
              <a:t>                    Siewe Fodjo et al. Infect Dis Poverty 20187 (1):114</a:t>
            </a:r>
          </a:p>
        </p:txBody>
      </p:sp>
    </p:spTree>
    <p:extLst>
      <p:ext uri="{BB962C8B-B14F-4D97-AF65-F5344CB8AC3E}">
        <p14:creationId xmlns:p14="http://schemas.microsoft.com/office/powerpoint/2010/main" val="24320700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39DFE75-81BC-4AE2-8C2A-A3C2B1400B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416" y="224643"/>
            <a:ext cx="10753195" cy="936105"/>
          </a:xfrm>
        </p:spPr>
        <p:txBody>
          <a:bodyPr>
            <a:normAutofit fontScale="90000"/>
          </a:bodyPr>
          <a:lstStyle/>
          <a:p>
            <a:r>
              <a:rPr lang="en-US" sz="3600" b="1" dirty="0"/>
              <a:t>Decrease of incidence of epilepsy and nodding syndrome </a:t>
            </a:r>
            <a:br>
              <a:rPr lang="en-US" sz="3600" b="1" dirty="0"/>
            </a:br>
            <a:r>
              <a:rPr lang="en-US" sz="3600" b="1" dirty="0"/>
              <a:t>in </a:t>
            </a:r>
            <a:r>
              <a:rPr lang="en-US" b="1" dirty="0"/>
              <a:t>onchocerciasis endemic </a:t>
            </a:r>
            <a:r>
              <a:rPr lang="en-US" sz="3600" b="1" dirty="0"/>
              <a:t>villages of </a:t>
            </a:r>
            <a:r>
              <a:rPr lang="en-US" sz="3600" b="1" dirty="0" err="1"/>
              <a:t>Mahenge</a:t>
            </a:r>
            <a:r>
              <a:rPr lang="en-US" sz="3600" b="1" dirty="0"/>
              <a:t>, Tanzania </a:t>
            </a:r>
            <a:r>
              <a:rPr lang="en-US" sz="3600" dirty="0"/>
              <a:t>(biannual CDTI since 2018)</a:t>
            </a:r>
            <a:endParaRPr lang="en-GB" dirty="0"/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2A5EC763-3965-49F6-A0B2-21A631FACE9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11424" y="1601723"/>
            <a:ext cx="9793087" cy="3743268"/>
          </a:xfrm>
          <a:prstGeom prst="rect">
            <a:avLst/>
          </a:prstGeom>
        </p:spPr>
      </p:pic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81D9C28C-2B55-4B53-9102-7C64A95318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32377-C103-4EFE-98C1-80A6E5A7472A}" type="slidenum">
              <a:rPr lang="nl-NL" smtClean="0"/>
              <a:t>15</a:t>
            </a:fld>
            <a:endParaRPr lang="nl-NL"/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id="{486C33E8-4628-46C0-BA24-26E4C166F284}"/>
              </a:ext>
            </a:extLst>
          </p:cNvPr>
          <p:cNvSpPr/>
          <p:nvPr/>
        </p:nvSpPr>
        <p:spPr>
          <a:xfrm>
            <a:off x="719403" y="5877272"/>
            <a:ext cx="4008445" cy="2880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dirty="0"/>
              <a:t>P</a:t>
            </a:r>
            <a:r>
              <a:rPr lang="nl-BE" dirty="0">
                <a:solidFill>
                  <a:schemeClr val="tx1"/>
                </a:solidFill>
              </a:rPr>
              <a:t>* Per 100,000 person-</a:t>
            </a:r>
            <a:r>
              <a:rPr lang="nl-BE" dirty="0" err="1">
                <a:solidFill>
                  <a:schemeClr val="tx1"/>
                </a:solidFill>
              </a:rPr>
              <a:t>years</a:t>
            </a:r>
            <a:r>
              <a:rPr lang="nl-BE" dirty="0">
                <a:solidFill>
                  <a:schemeClr val="tx1"/>
                </a:solidFill>
              </a:rPr>
              <a:t>  </a:t>
            </a:r>
            <a:r>
              <a:rPr lang="nl-BE" dirty="0"/>
              <a:t>*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86776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Pathophysiology hypothesis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745348" y="1497086"/>
            <a:ext cx="10535227" cy="399256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nl-BE" sz="2800" i="1" dirty="0"/>
              <a:t>O. </a:t>
            </a:r>
            <a:r>
              <a:rPr lang="nl-BE" sz="2800" i="1" dirty="0" err="1"/>
              <a:t>volvulus</a:t>
            </a:r>
            <a:r>
              <a:rPr lang="nl-BE" sz="2800" i="1" dirty="0"/>
              <a:t> </a:t>
            </a:r>
            <a:r>
              <a:rPr lang="nl-BE" sz="2800" dirty="0" err="1"/>
              <a:t>microfilariae</a:t>
            </a:r>
            <a:r>
              <a:rPr lang="nl-BE" sz="2800" dirty="0"/>
              <a:t> do </a:t>
            </a:r>
            <a:r>
              <a:rPr lang="nl-BE" sz="2800" dirty="0" err="1"/>
              <a:t>not</a:t>
            </a:r>
            <a:r>
              <a:rPr lang="nl-BE" sz="2800" dirty="0"/>
              <a:t> </a:t>
            </a:r>
            <a:r>
              <a:rPr lang="nl-BE" sz="2800" dirty="0" err="1"/>
              <a:t>invade</a:t>
            </a:r>
            <a:r>
              <a:rPr lang="nl-BE" sz="2800" dirty="0"/>
              <a:t> </a:t>
            </a:r>
            <a:r>
              <a:rPr lang="nl-BE" sz="2800" dirty="0" err="1"/>
              <a:t>the</a:t>
            </a:r>
            <a:r>
              <a:rPr lang="nl-BE" sz="2800" dirty="0"/>
              <a:t> </a:t>
            </a:r>
            <a:r>
              <a:rPr lang="nl-BE" sz="2800" dirty="0" err="1"/>
              <a:t>brain</a:t>
            </a:r>
            <a:endParaRPr lang="nl-BE" sz="2800" dirty="0"/>
          </a:p>
          <a:p>
            <a:pPr>
              <a:lnSpc>
                <a:spcPct val="150000"/>
              </a:lnSpc>
            </a:pPr>
            <a:r>
              <a:rPr lang="nl-BE" sz="2800" dirty="0"/>
              <a:t>                                      </a:t>
            </a:r>
            <a:r>
              <a:rPr lang="nl-BE" sz="2800" dirty="0" err="1"/>
              <a:t>Other</a:t>
            </a:r>
            <a:r>
              <a:rPr lang="nl-BE" sz="2800" dirty="0"/>
              <a:t> </a:t>
            </a:r>
            <a:r>
              <a:rPr lang="nl-BE" sz="2800" dirty="0" err="1"/>
              <a:t>mechanism</a:t>
            </a:r>
            <a:endParaRPr lang="nl-BE" sz="2800" dirty="0"/>
          </a:p>
          <a:p>
            <a:pPr marL="385763" indent="-385763">
              <a:lnSpc>
                <a:spcPct val="150000"/>
              </a:lnSpc>
              <a:buFont typeface="+mj-lt"/>
              <a:buAutoNum type="arabicPeriod"/>
            </a:pPr>
            <a:r>
              <a:rPr lang="nl-BE" sz="2800" dirty="0" err="1"/>
              <a:t>Possibility</a:t>
            </a:r>
            <a:r>
              <a:rPr lang="nl-BE" sz="2800" dirty="0"/>
              <a:t> of </a:t>
            </a:r>
            <a:r>
              <a:rPr lang="nl-BE" sz="2800" dirty="0" err="1"/>
              <a:t>neurotoxic</a:t>
            </a:r>
            <a:r>
              <a:rPr lang="nl-BE" sz="2800" dirty="0"/>
              <a:t> cross-</a:t>
            </a:r>
            <a:r>
              <a:rPr lang="nl-BE" sz="2800" dirty="0" err="1"/>
              <a:t>reacting</a:t>
            </a:r>
            <a:r>
              <a:rPr lang="nl-BE" sz="2800" dirty="0"/>
              <a:t> </a:t>
            </a:r>
            <a:r>
              <a:rPr lang="nl-BE" sz="2800" dirty="0" err="1"/>
              <a:t>antibodies</a:t>
            </a:r>
            <a:r>
              <a:rPr lang="nl-BE" sz="2800" dirty="0"/>
              <a:t> (</a:t>
            </a:r>
            <a:r>
              <a:rPr lang="nl-BE" sz="2800" dirty="0" err="1"/>
              <a:t>similar</a:t>
            </a:r>
            <a:r>
              <a:rPr lang="nl-BE" sz="2800" dirty="0"/>
              <a:t> as for </a:t>
            </a:r>
            <a:r>
              <a:rPr lang="nl-BE" sz="2800" dirty="0" err="1"/>
              <a:t>onchocerciasis</a:t>
            </a:r>
            <a:r>
              <a:rPr lang="nl-BE" sz="2800" dirty="0"/>
              <a:t> </a:t>
            </a:r>
            <a:r>
              <a:rPr lang="nl-BE" sz="2800" dirty="0" err="1"/>
              <a:t>retinopathy</a:t>
            </a:r>
            <a:r>
              <a:rPr lang="nl-BE" sz="2800" dirty="0"/>
              <a:t>)? </a:t>
            </a:r>
          </a:p>
          <a:p>
            <a:pPr marL="385763" indent="-385763">
              <a:lnSpc>
                <a:spcPct val="150000"/>
              </a:lnSpc>
              <a:buFont typeface="+mj-lt"/>
              <a:buAutoNum type="arabicPeriod"/>
            </a:pPr>
            <a:r>
              <a:rPr lang="nl-BE" sz="2800" dirty="0"/>
              <a:t>Parasite-</a:t>
            </a:r>
            <a:r>
              <a:rPr lang="nl-BE" sz="2800" dirty="0" err="1"/>
              <a:t>derived</a:t>
            </a:r>
            <a:r>
              <a:rPr lang="nl-BE" sz="2800" dirty="0"/>
              <a:t> </a:t>
            </a:r>
            <a:r>
              <a:rPr lang="nl-BE" sz="2800" dirty="0" err="1"/>
              <a:t>compounds</a:t>
            </a:r>
            <a:r>
              <a:rPr lang="nl-BE" sz="2800" dirty="0"/>
              <a:t> or </a:t>
            </a:r>
            <a:r>
              <a:rPr lang="nl-BE" sz="2800" dirty="0" err="1"/>
              <a:t>pathogens</a:t>
            </a:r>
            <a:r>
              <a:rPr lang="nl-BE" sz="2800" dirty="0"/>
              <a:t> crossing the </a:t>
            </a:r>
            <a:r>
              <a:rPr lang="nl-BE" sz="2800" dirty="0" err="1"/>
              <a:t>blood-brain</a:t>
            </a:r>
            <a:r>
              <a:rPr lang="nl-BE" sz="2800" dirty="0"/>
              <a:t> </a:t>
            </a:r>
            <a:r>
              <a:rPr lang="nl-BE" sz="2800" dirty="0" err="1"/>
              <a:t>barrier</a:t>
            </a:r>
            <a:r>
              <a:rPr lang="nl-BE" sz="2800" dirty="0"/>
              <a:t>?</a:t>
            </a:r>
          </a:p>
          <a:p>
            <a:pPr>
              <a:lnSpc>
                <a:spcPct val="150000"/>
              </a:lnSpc>
            </a:pPr>
            <a:endParaRPr lang="en-US" sz="2800" dirty="0"/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" name="Pijl: omlaag 3">
            <a:extLst>
              <a:ext uri="{FF2B5EF4-FFF2-40B4-BE49-F238E27FC236}">
                <a16:creationId xmlns:a16="http://schemas.microsoft.com/office/drawing/2014/main" id="{4A85495B-10B6-4895-B11B-3895563BCD11}"/>
              </a:ext>
            </a:extLst>
          </p:cNvPr>
          <p:cNvSpPr/>
          <p:nvPr/>
        </p:nvSpPr>
        <p:spPr>
          <a:xfrm>
            <a:off x="3503712" y="2276872"/>
            <a:ext cx="216024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15071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b="1" dirty="0" err="1"/>
              <a:t>Conclusion</a:t>
            </a:r>
            <a:endParaRPr lang="fr-FR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sz="2400" dirty="0"/>
              <a:t>OAE is major public health </a:t>
            </a:r>
            <a:r>
              <a:rPr lang="nl-BE" sz="2400" dirty="0" err="1"/>
              <a:t>problem</a:t>
            </a:r>
            <a:r>
              <a:rPr lang="nl-BE" sz="2400" dirty="0"/>
              <a:t> in </a:t>
            </a:r>
            <a:r>
              <a:rPr lang="nl-BE" sz="2400" dirty="0" err="1"/>
              <a:t>all</a:t>
            </a:r>
            <a:r>
              <a:rPr lang="nl-BE" sz="2400" dirty="0"/>
              <a:t> </a:t>
            </a:r>
            <a:r>
              <a:rPr lang="nl-BE" sz="2400" dirty="0" err="1"/>
              <a:t>onchocerciasis</a:t>
            </a:r>
            <a:r>
              <a:rPr lang="nl-BE" sz="2400" dirty="0"/>
              <a:t> </a:t>
            </a:r>
            <a:r>
              <a:rPr lang="nl-BE" sz="2400" dirty="0" err="1"/>
              <a:t>endemic</a:t>
            </a:r>
            <a:r>
              <a:rPr lang="nl-BE" sz="2400" dirty="0"/>
              <a:t> </a:t>
            </a:r>
            <a:r>
              <a:rPr lang="nl-BE" sz="2400" dirty="0" err="1"/>
              <a:t>areas</a:t>
            </a:r>
            <a:r>
              <a:rPr lang="nl-BE" sz="2400" dirty="0"/>
              <a:t> </a:t>
            </a:r>
            <a:r>
              <a:rPr lang="nl-BE" sz="2400" dirty="0" err="1"/>
              <a:t>with</a:t>
            </a:r>
            <a:r>
              <a:rPr lang="nl-BE" sz="2400" dirty="0"/>
              <a:t> high </a:t>
            </a:r>
            <a:r>
              <a:rPr lang="nl-BE" sz="2400" dirty="0" err="1"/>
              <a:t>ongoing</a:t>
            </a:r>
            <a:r>
              <a:rPr lang="nl-BE" sz="2400" dirty="0"/>
              <a:t> </a:t>
            </a:r>
            <a:r>
              <a:rPr lang="nl-BE" sz="2400" dirty="0" err="1"/>
              <a:t>onchocerciasis</a:t>
            </a:r>
            <a:r>
              <a:rPr lang="nl-BE" sz="2400" dirty="0"/>
              <a:t> transmission   </a:t>
            </a:r>
          </a:p>
          <a:p>
            <a:endParaRPr lang="nl-BE" sz="2400" dirty="0"/>
          </a:p>
          <a:p>
            <a:r>
              <a:rPr lang="nl-BE" sz="2400" dirty="0" err="1"/>
              <a:t>Nodding</a:t>
            </a:r>
            <a:r>
              <a:rPr lang="nl-BE" sz="2400" dirty="0"/>
              <a:t> </a:t>
            </a:r>
            <a:r>
              <a:rPr lang="nl-BE" sz="2400" dirty="0" err="1"/>
              <a:t>syndrome</a:t>
            </a:r>
            <a:r>
              <a:rPr lang="nl-BE" sz="2400" dirty="0"/>
              <a:t> and </a:t>
            </a:r>
            <a:r>
              <a:rPr lang="nl-BE" sz="2400" dirty="0" err="1"/>
              <a:t>Nakalanga</a:t>
            </a:r>
            <a:r>
              <a:rPr lang="nl-BE" sz="2400" dirty="0"/>
              <a:t> are </a:t>
            </a:r>
            <a:r>
              <a:rPr lang="nl-BE" sz="2400" dirty="0" err="1"/>
              <a:t>the</a:t>
            </a:r>
            <a:r>
              <a:rPr lang="nl-BE" sz="2400" dirty="0"/>
              <a:t> most severe </a:t>
            </a:r>
            <a:r>
              <a:rPr lang="nl-BE" sz="2400" dirty="0" err="1"/>
              <a:t>forms</a:t>
            </a:r>
            <a:r>
              <a:rPr lang="nl-BE" sz="2400" dirty="0"/>
              <a:t> of OAE</a:t>
            </a:r>
          </a:p>
          <a:p>
            <a:endParaRPr lang="nl-BE" sz="2400" dirty="0"/>
          </a:p>
          <a:p>
            <a:r>
              <a:rPr lang="nl-BE" sz="2400" dirty="0"/>
              <a:t>The </a:t>
            </a:r>
            <a:r>
              <a:rPr lang="nl-BE" sz="2400" dirty="0" err="1"/>
              <a:t>pathogenesis</a:t>
            </a:r>
            <a:r>
              <a:rPr lang="nl-BE" sz="2400" dirty="0"/>
              <a:t> of OAE </a:t>
            </a:r>
            <a:r>
              <a:rPr lang="nl-BE" sz="2400" dirty="0" err="1"/>
              <a:t>needs</a:t>
            </a:r>
            <a:r>
              <a:rPr lang="nl-BE" sz="2400" dirty="0"/>
              <a:t> </a:t>
            </a:r>
            <a:r>
              <a:rPr lang="nl-BE" sz="2400" dirty="0" err="1"/>
              <a:t>to</a:t>
            </a:r>
            <a:r>
              <a:rPr lang="nl-BE" sz="2400" dirty="0"/>
              <a:t> </a:t>
            </a:r>
            <a:r>
              <a:rPr lang="nl-BE" sz="2400" dirty="0" err="1"/>
              <a:t>be</a:t>
            </a:r>
            <a:r>
              <a:rPr lang="nl-BE" sz="2400" dirty="0"/>
              <a:t> </a:t>
            </a:r>
            <a:r>
              <a:rPr lang="nl-BE" sz="2400" dirty="0" err="1"/>
              <a:t>further</a:t>
            </a:r>
            <a:r>
              <a:rPr lang="nl-BE" sz="2400" dirty="0"/>
              <a:t> </a:t>
            </a:r>
            <a:r>
              <a:rPr lang="nl-BE" sz="2400" dirty="0" err="1"/>
              <a:t>investigated</a:t>
            </a:r>
            <a:r>
              <a:rPr lang="nl-BE" sz="2400" dirty="0"/>
              <a:t> but </a:t>
            </a:r>
            <a:r>
              <a:rPr lang="nl-BE" sz="2400" dirty="0" err="1"/>
              <a:t>strenghening</a:t>
            </a:r>
            <a:r>
              <a:rPr lang="nl-BE" sz="2400" dirty="0"/>
              <a:t> </a:t>
            </a:r>
            <a:r>
              <a:rPr lang="nl-BE" sz="2400" dirty="0" err="1"/>
              <a:t>onchocerciasis</a:t>
            </a:r>
            <a:r>
              <a:rPr lang="nl-BE" sz="2400" dirty="0"/>
              <a:t> </a:t>
            </a:r>
            <a:r>
              <a:rPr lang="nl-BE" sz="2400" dirty="0" err="1"/>
              <a:t>elimination</a:t>
            </a:r>
            <a:r>
              <a:rPr lang="nl-BE" sz="2400" dirty="0"/>
              <a:t> </a:t>
            </a:r>
            <a:r>
              <a:rPr lang="nl-BE" sz="2400" dirty="0" err="1"/>
              <a:t>programmes</a:t>
            </a:r>
            <a:r>
              <a:rPr lang="nl-BE" sz="2400" dirty="0"/>
              <a:t> is </a:t>
            </a:r>
            <a:r>
              <a:rPr lang="nl-BE" sz="2400" dirty="0" err="1"/>
              <a:t>able</a:t>
            </a:r>
            <a:r>
              <a:rPr lang="nl-BE" sz="2400" dirty="0"/>
              <a:t> </a:t>
            </a:r>
            <a:r>
              <a:rPr lang="nl-BE" sz="2400" dirty="0" err="1"/>
              <a:t>to</a:t>
            </a:r>
            <a:r>
              <a:rPr lang="nl-BE" sz="2400" dirty="0"/>
              <a:t> stop </a:t>
            </a:r>
            <a:r>
              <a:rPr lang="nl-BE" sz="2400" dirty="0" err="1"/>
              <a:t>the</a:t>
            </a:r>
            <a:r>
              <a:rPr lang="nl-BE" sz="2400" dirty="0"/>
              <a:t> OAE </a:t>
            </a:r>
            <a:r>
              <a:rPr lang="nl-BE" sz="2400" dirty="0" err="1"/>
              <a:t>disease</a:t>
            </a:r>
            <a:r>
              <a:rPr lang="nl-BE" sz="2400" dirty="0"/>
              <a:t> </a:t>
            </a:r>
            <a:r>
              <a:rPr lang="nl-BE" sz="2400" dirty="0" err="1"/>
              <a:t>burden</a:t>
            </a:r>
            <a:r>
              <a:rPr lang="nl-BE" sz="2400" dirty="0"/>
              <a:t> </a:t>
            </a:r>
          </a:p>
          <a:p>
            <a:endParaRPr lang="nl-BE" sz="2400" dirty="0"/>
          </a:p>
          <a:p>
            <a:r>
              <a:rPr lang="nl-BE" sz="2400" dirty="0" err="1"/>
              <a:t>Particular</a:t>
            </a:r>
            <a:r>
              <a:rPr lang="nl-BE" sz="2400" dirty="0"/>
              <a:t> high </a:t>
            </a:r>
            <a:r>
              <a:rPr lang="nl-BE" sz="2400" dirty="0" err="1"/>
              <a:t>ivermectin</a:t>
            </a:r>
            <a:r>
              <a:rPr lang="nl-BE" sz="2400" dirty="0"/>
              <a:t> </a:t>
            </a:r>
            <a:r>
              <a:rPr lang="nl-BE" sz="2400" dirty="0" err="1"/>
              <a:t>coverage</a:t>
            </a:r>
            <a:r>
              <a:rPr lang="nl-BE" sz="2400" dirty="0"/>
              <a:t> is </a:t>
            </a:r>
            <a:r>
              <a:rPr lang="nl-BE" sz="2400" dirty="0" err="1"/>
              <a:t>needed</a:t>
            </a:r>
            <a:r>
              <a:rPr lang="nl-BE" sz="2400" dirty="0"/>
              <a:t> in </a:t>
            </a:r>
            <a:r>
              <a:rPr lang="nl-BE" sz="2400" dirty="0" err="1"/>
              <a:t>children</a:t>
            </a:r>
            <a:r>
              <a:rPr lang="nl-BE" sz="2400" dirty="0"/>
              <a:t> 5-15 </a:t>
            </a:r>
            <a:r>
              <a:rPr lang="nl-BE" sz="2400" dirty="0" err="1"/>
              <a:t>years</a:t>
            </a:r>
            <a:endParaRPr lang="nl-BE" sz="2400" dirty="0"/>
          </a:p>
          <a:p>
            <a:endParaRPr lang="nl-BE" sz="2400" dirty="0"/>
          </a:p>
          <a:p>
            <a:endParaRPr lang="nl-BE" sz="2400" dirty="0"/>
          </a:p>
          <a:p>
            <a:endParaRPr lang="nl-BE" sz="2400" dirty="0"/>
          </a:p>
          <a:p>
            <a:endParaRPr lang="nl-BE" sz="2400" dirty="0"/>
          </a:p>
          <a:p>
            <a:r>
              <a:rPr lang="nl-BE" sz="2400" dirty="0"/>
              <a:t> </a:t>
            </a:r>
          </a:p>
          <a:p>
            <a:endParaRPr lang="nl-BE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32377-C103-4EFE-98C1-80A6E5A7472A}" type="slidenum">
              <a:rPr lang="nl-NL" smtClean="0"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102729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48680" y="256190"/>
            <a:ext cx="8497841" cy="44371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2800" dirty="0"/>
              <a:t> </a:t>
            </a:r>
            <a:endParaRPr spc="-5" dirty="0">
              <a:solidFill>
                <a:srgbClr val="4E8CB8"/>
              </a:solidFill>
            </a:endParaRPr>
          </a:p>
        </p:txBody>
      </p:sp>
      <p:sp>
        <p:nvSpPr>
          <p:cNvPr id="10" name="object 3">
            <a:extLst>
              <a:ext uri="{FF2B5EF4-FFF2-40B4-BE49-F238E27FC236}">
                <a16:creationId xmlns:a16="http://schemas.microsoft.com/office/drawing/2014/main" id="{E2EE1383-98FB-4C5F-B725-2B7F951EC4D6}"/>
              </a:ext>
            </a:extLst>
          </p:cNvPr>
          <p:cNvSpPr/>
          <p:nvPr/>
        </p:nvSpPr>
        <p:spPr>
          <a:xfrm>
            <a:off x="1918690" y="6189903"/>
            <a:ext cx="414020" cy="0"/>
          </a:xfrm>
          <a:custGeom>
            <a:avLst/>
            <a:gdLst/>
            <a:ahLst/>
            <a:cxnLst/>
            <a:rect l="l" t="t" r="r" b="b"/>
            <a:pathLst>
              <a:path w="414019">
                <a:moveTo>
                  <a:pt x="0" y="0"/>
                </a:moveTo>
                <a:lnTo>
                  <a:pt x="413994" y="0"/>
                </a:lnTo>
              </a:path>
            </a:pathLst>
          </a:custGeom>
          <a:ln w="76200">
            <a:solidFill>
              <a:srgbClr val="761B1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4">
            <a:extLst>
              <a:ext uri="{FF2B5EF4-FFF2-40B4-BE49-F238E27FC236}">
                <a16:creationId xmlns:a16="http://schemas.microsoft.com/office/drawing/2014/main" id="{E8ABF224-25BA-4358-9374-8482D20C12CF}"/>
              </a:ext>
            </a:extLst>
          </p:cNvPr>
          <p:cNvSpPr/>
          <p:nvPr/>
        </p:nvSpPr>
        <p:spPr>
          <a:xfrm>
            <a:off x="1504683" y="6189903"/>
            <a:ext cx="414020" cy="0"/>
          </a:xfrm>
          <a:custGeom>
            <a:avLst/>
            <a:gdLst/>
            <a:ahLst/>
            <a:cxnLst/>
            <a:rect l="l" t="t" r="r" b="b"/>
            <a:pathLst>
              <a:path w="414019">
                <a:moveTo>
                  <a:pt x="0" y="0"/>
                </a:moveTo>
                <a:lnTo>
                  <a:pt x="413994" y="0"/>
                </a:lnTo>
              </a:path>
            </a:pathLst>
          </a:custGeom>
          <a:ln w="76200">
            <a:solidFill>
              <a:srgbClr val="BE22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5">
            <a:extLst>
              <a:ext uri="{FF2B5EF4-FFF2-40B4-BE49-F238E27FC236}">
                <a16:creationId xmlns:a16="http://schemas.microsoft.com/office/drawing/2014/main" id="{711CA764-1E7E-4BBA-B3E6-6FB94582DB36}"/>
              </a:ext>
            </a:extLst>
          </p:cNvPr>
          <p:cNvSpPr/>
          <p:nvPr/>
        </p:nvSpPr>
        <p:spPr>
          <a:xfrm>
            <a:off x="2332685" y="6189903"/>
            <a:ext cx="9859645" cy="0"/>
          </a:xfrm>
          <a:custGeom>
            <a:avLst/>
            <a:gdLst/>
            <a:ahLst/>
            <a:cxnLst/>
            <a:rect l="l" t="t" r="r" b="b"/>
            <a:pathLst>
              <a:path w="9859645">
                <a:moveTo>
                  <a:pt x="0" y="0"/>
                </a:moveTo>
                <a:lnTo>
                  <a:pt x="9859429" y="0"/>
                </a:lnTo>
              </a:path>
            </a:pathLst>
          </a:custGeom>
          <a:ln w="76200">
            <a:solidFill>
              <a:srgbClr val="4E8CB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114800" y="2743200"/>
            <a:ext cx="4114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>
                <a:latin typeface="Algerian" panose="04020705040A02060702" pitchFamily="82" charset="0"/>
              </a:rPr>
              <a:t>THANK YOU </a:t>
            </a:r>
          </a:p>
        </p:txBody>
      </p:sp>
      <p:pic>
        <p:nvPicPr>
          <p:cNvPr id="9" name="Picture 8"/>
          <p:cNvPicPr/>
          <p:nvPr/>
        </p:nvPicPr>
        <p:blipFill>
          <a:blip r:embed="rId2"/>
          <a:stretch>
            <a:fillRect/>
          </a:stretch>
        </p:blipFill>
        <p:spPr>
          <a:xfrm>
            <a:off x="251424" y="4173213"/>
            <a:ext cx="2920537" cy="1600200"/>
          </a:xfrm>
          <a:prstGeom prst="rect">
            <a:avLst/>
          </a:prstGeom>
        </p:spPr>
      </p:pic>
      <p:pic>
        <p:nvPicPr>
          <p:cNvPr id="13" name="Picture 1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00" y="3933057"/>
            <a:ext cx="2047702" cy="1656181"/>
          </a:xfrm>
          <a:prstGeom prst="rect">
            <a:avLst/>
          </a:prstGeom>
        </p:spPr>
      </p:pic>
      <p:pic>
        <p:nvPicPr>
          <p:cNvPr id="15" name="Afbeelding 9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8337" y="4567998"/>
            <a:ext cx="2153920" cy="720437"/>
          </a:xfrm>
          <a:prstGeom prst="rect">
            <a:avLst/>
          </a:prstGeom>
        </p:spPr>
      </p:pic>
      <p:pic>
        <p:nvPicPr>
          <p:cNvPr id="17" name="Picture 16"/>
          <p:cNvPicPr/>
          <p:nvPr/>
        </p:nvPicPr>
        <p:blipFill rotWithShape="1">
          <a:blip r:embed="rId5"/>
          <a:srcRect l="14517" t="14939" r="14827" b="13358"/>
          <a:stretch/>
        </p:blipFill>
        <p:spPr>
          <a:xfrm>
            <a:off x="9413864" y="4173213"/>
            <a:ext cx="2047702" cy="1320800"/>
          </a:xfrm>
          <a:prstGeom prst="rect">
            <a:avLst/>
          </a:prstGeom>
        </p:spPr>
      </p:pic>
      <p:pic>
        <p:nvPicPr>
          <p:cNvPr id="3" name="Afbeelding 2">
            <a:extLst>
              <a:ext uri="{FF2B5EF4-FFF2-40B4-BE49-F238E27FC236}">
                <a16:creationId xmlns:a16="http://schemas.microsoft.com/office/drawing/2014/main" id="{59DAAD56-8237-405C-A139-3CD1184A607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8777" y="1910964"/>
            <a:ext cx="2017951" cy="1518036"/>
          </a:xfrm>
          <a:prstGeom prst="rect">
            <a:avLst/>
          </a:prstGeom>
        </p:spPr>
      </p:pic>
      <p:pic>
        <p:nvPicPr>
          <p:cNvPr id="4" name="Afbeelding 3">
            <a:extLst>
              <a:ext uri="{FF2B5EF4-FFF2-40B4-BE49-F238E27FC236}">
                <a16:creationId xmlns:a16="http://schemas.microsoft.com/office/drawing/2014/main" id="{C23434D9-D380-41D6-94B1-9FB7A19DEFF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44272" y="1601369"/>
            <a:ext cx="3029975" cy="1518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16431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60649"/>
            <a:ext cx="12072664" cy="730489"/>
          </a:xfrm>
        </p:spPr>
        <p:txBody>
          <a:bodyPr>
            <a:noAutofit/>
          </a:bodyPr>
          <a:lstStyle/>
          <a:p>
            <a:pPr algn="ctr"/>
            <a:r>
              <a:rPr lang="nl-BE" dirty="0"/>
              <a:t>High </a:t>
            </a:r>
            <a:r>
              <a:rPr lang="nl-BE" dirty="0" err="1"/>
              <a:t>prevalence</a:t>
            </a:r>
            <a:r>
              <a:rPr lang="nl-BE" dirty="0"/>
              <a:t> of epilepsy in onchocerciasis </a:t>
            </a:r>
            <a:r>
              <a:rPr lang="nl-BE" dirty="0" err="1"/>
              <a:t>endemic</a:t>
            </a:r>
            <a:r>
              <a:rPr lang="nl-BE" dirty="0"/>
              <a:t> </a:t>
            </a:r>
            <a:r>
              <a:rPr lang="nl-BE" dirty="0" err="1"/>
              <a:t>regions</a:t>
            </a:r>
            <a:r>
              <a:rPr lang="nl-BE" dirty="0"/>
              <a:t> 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91344" y="1124744"/>
          <a:ext cx="11881320" cy="48717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539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810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875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875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371283">
                  <a:extLst>
                    <a:ext uri="{9D8B030D-6E8A-4147-A177-3AD203B41FA5}">
                      <a16:colId xmlns:a16="http://schemas.microsoft.com/office/drawing/2014/main" val="2170402047"/>
                    </a:ext>
                  </a:extLst>
                </a:gridCol>
              </a:tblGrid>
              <a:tr h="467235">
                <a:tc>
                  <a:txBody>
                    <a:bodyPr/>
                    <a:lstStyle/>
                    <a:p>
                      <a:pPr fontAlgn="base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800" kern="150" dirty="0">
                          <a:effectLst/>
                        </a:rPr>
                        <a:t>Province</a:t>
                      </a:r>
                      <a:endParaRPr lang="en-GB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4097" marR="34097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800" kern="150">
                          <a:effectLst/>
                        </a:rPr>
                        <a:t>Health zone</a:t>
                      </a:r>
                      <a:endParaRPr lang="en-GB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4097" marR="34097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800" kern="150">
                          <a:effectLst/>
                        </a:rPr>
                        <a:t>Health Area</a:t>
                      </a:r>
                      <a:endParaRPr lang="en-GB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4097" marR="34097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800" kern="150" dirty="0">
                          <a:effectLst/>
                        </a:rPr>
                        <a:t>Epilepsy prevalence </a:t>
                      </a:r>
                      <a:endParaRPr lang="en-GB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4097" marR="34097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Most</a:t>
                      </a:r>
                      <a:r>
                        <a:rPr lang="en-GB" sz="1800" baseline="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likely explanation</a:t>
                      </a:r>
                      <a:endParaRPr lang="en-GB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4097" marR="34097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7235">
                <a:tc rowSpan="3">
                  <a:txBody>
                    <a:bodyPr/>
                    <a:lstStyle/>
                    <a:p>
                      <a:pPr fontAlgn="base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800" kern="150">
                          <a:effectLst/>
                        </a:rPr>
                        <a:t>Ituri</a:t>
                      </a:r>
                      <a:endParaRPr lang="en-GB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4097" marR="34097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800" b="1" kern="150">
                          <a:effectLst/>
                        </a:rPr>
                        <a:t>Logo</a:t>
                      </a:r>
                      <a:endParaRPr lang="en-GB" sz="18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4097" marR="34097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800" b="1" kern="150">
                          <a:effectLst/>
                        </a:rPr>
                        <a:t>Draju</a:t>
                      </a:r>
                      <a:endParaRPr lang="en-GB" sz="18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4097" marR="34097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800" b="0" kern="150" dirty="0">
                          <a:solidFill>
                            <a:srgbClr val="FF0000"/>
                          </a:solidFill>
                          <a:effectLst/>
                        </a:rPr>
                        <a:t>6.2%</a:t>
                      </a:r>
                      <a:endParaRPr lang="en-GB" sz="1800" b="0" dirty="0">
                        <a:solidFill>
                          <a:srgbClr val="FF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4097" marR="34097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Never </a:t>
                      </a:r>
                      <a:r>
                        <a:rPr lang="en-GB" sz="1800" b="1" dirty="0" err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ivermectin</a:t>
                      </a:r>
                      <a:r>
                        <a:rPr lang="en-GB" sz="1800" b="1" baseline="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distribution</a:t>
                      </a:r>
                      <a:endParaRPr lang="en-GB" sz="18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4097" marR="34097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723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fontAlgn="base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800" b="1" kern="150" dirty="0" err="1">
                          <a:effectLst/>
                        </a:rPr>
                        <a:t>Rethy</a:t>
                      </a:r>
                      <a:endParaRPr lang="en-GB" sz="18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4097" marR="34097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800" b="1" kern="150" dirty="0" err="1">
                          <a:effectLst/>
                        </a:rPr>
                        <a:t>Rassia</a:t>
                      </a:r>
                      <a:endParaRPr lang="en-GB" sz="18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4097" marR="34097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800" b="1" kern="150" dirty="0">
                          <a:effectLst/>
                        </a:rPr>
                        <a:t>3.6%</a:t>
                      </a:r>
                      <a:endParaRPr lang="en-GB" sz="18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4097" marR="34097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endParaRPr lang="en-GB" sz="18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4097" marR="34097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723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800" b="1" kern="150">
                          <a:effectLst/>
                        </a:rPr>
                        <a:t>Lokpa</a:t>
                      </a:r>
                      <a:endParaRPr lang="en-GB" sz="18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4097" marR="34097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800" b="1" kern="150" dirty="0">
                          <a:effectLst/>
                        </a:rPr>
                        <a:t>3.7%</a:t>
                      </a:r>
                      <a:endParaRPr lang="en-GB" sz="18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4097" marR="34097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endParaRPr lang="en-GB" sz="18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4097" marR="34097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7235">
                <a:tc rowSpan="2">
                  <a:txBody>
                    <a:bodyPr/>
                    <a:lstStyle/>
                    <a:p>
                      <a:pPr fontAlgn="base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800" kern="150" dirty="0">
                          <a:effectLst/>
                        </a:rPr>
                        <a:t>Bas </a:t>
                      </a:r>
                      <a:r>
                        <a:rPr lang="en-GB" sz="1800" kern="150" dirty="0" err="1">
                          <a:effectLst/>
                        </a:rPr>
                        <a:t>Uélé</a:t>
                      </a:r>
                      <a:endParaRPr lang="en-GB" sz="1800" dirty="0">
                        <a:effectLst/>
                      </a:endParaRPr>
                    </a:p>
                    <a:p>
                      <a:pPr fontAlgn="base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800" kern="150" dirty="0">
                          <a:effectLst/>
                        </a:rPr>
                        <a:t> </a:t>
                      </a:r>
                      <a:endParaRPr lang="en-GB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4097" marR="34097" marT="0" marB="0"/>
                </a:tc>
                <a:tc rowSpan="2">
                  <a:txBody>
                    <a:bodyPr/>
                    <a:lstStyle/>
                    <a:p>
                      <a:pPr fontAlgn="base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800" b="1" kern="150">
                          <a:effectLst/>
                        </a:rPr>
                        <a:t>Aketi</a:t>
                      </a:r>
                      <a:endParaRPr lang="en-GB" sz="18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4097" marR="34097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800" b="1" kern="150">
                          <a:effectLst/>
                        </a:rPr>
                        <a:t>Wela</a:t>
                      </a:r>
                      <a:endParaRPr lang="en-GB" sz="18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4097" marR="34097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800" b="1" kern="150" dirty="0">
                          <a:solidFill>
                            <a:srgbClr val="FF0000"/>
                          </a:solidFill>
                          <a:effectLst/>
                        </a:rPr>
                        <a:t>6.8%</a:t>
                      </a:r>
                      <a:endParaRPr lang="en-GB" sz="18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4097" marR="34097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ase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Very</a:t>
                      </a:r>
                      <a:r>
                        <a:rPr lang="en-GB" sz="1800" b="1" baseline="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high exposure to blackflies </a:t>
                      </a:r>
                      <a:endParaRPr lang="en-GB" sz="18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4097" marR="34097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4332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800" b="1" kern="150" dirty="0" err="1">
                          <a:effectLst/>
                        </a:rPr>
                        <a:t>Makoko</a:t>
                      </a:r>
                      <a:endParaRPr lang="en-GB" sz="18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4097" marR="34097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800" b="1" kern="150" dirty="0">
                          <a:solidFill>
                            <a:srgbClr val="FF0000"/>
                          </a:solidFill>
                          <a:effectLst/>
                        </a:rPr>
                        <a:t>8.4%</a:t>
                      </a:r>
                      <a:endParaRPr lang="en-GB" sz="18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4097" marR="34097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base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endParaRPr lang="en-GB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62" marR="45462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67235">
                <a:tc rowSpan="4">
                  <a:txBody>
                    <a:bodyPr/>
                    <a:lstStyle/>
                    <a:p>
                      <a:pPr fontAlgn="base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800" kern="150">
                          <a:effectLst/>
                        </a:rPr>
                        <a:t>Tshopo</a:t>
                      </a:r>
                      <a:endParaRPr lang="en-GB" sz="1800">
                        <a:effectLst/>
                      </a:endParaRPr>
                    </a:p>
                    <a:p>
                      <a:pPr fontAlgn="base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800" kern="150">
                          <a:effectLst/>
                        </a:rPr>
                        <a:t> </a:t>
                      </a:r>
                      <a:endParaRPr lang="en-GB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4097" marR="34097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800" b="1" kern="150">
                          <a:effectLst/>
                        </a:rPr>
                        <a:t>Yahuma</a:t>
                      </a:r>
                      <a:endParaRPr lang="en-GB" sz="18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4097" marR="34097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800" b="1" kern="150">
                          <a:effectLst/>
                        </a:rPr>
                        <a:t>Mombongo</a:t>
                      </a:r>
                      <a:endParaRPr lang="en-GB" sz="18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4097" marR="34097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800" b="1" kern="150" dirty="0">
                          <a:effectLst/>
                        </a:rPr>
                        <a:t>2.1%</a:t>
                      </a:r>
                      <a:endParaRPr lang="en-GB" sz="18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4097" marR="34097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endParaRPr lang="en-GB" sz="18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4097" marR="34097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4332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800" b="1" kern="150">
                          <a:effectLst/>
                        </a:rPr>
                        <a:t>Tshopo</a:t>
                      </a:r>
                      <a:endParaRPr lang="en-GB" sz="18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4097" marR="34097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800" b="1" kern="150" dirty="0" err="1">
                          <a:effectLst/>
                        </a:rPr>
                        <a:t>Makutano</a:t>
                      </a:r>
                      <a:endParaRPr lang="en-GB" sz="18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4097" marR="34097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800" b="1" kern="150" dirty="0">
                          <a:solidFill>
                            <a:srgbClr val="FF0000"/>
                          </a:solidFill>
                          <a:effectLst/>
                        </a:rPr>
                        <a:t>7.4%</a:t>
                      </a:r>
                      <a:endParaRPr lang="en-GB" sz="18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4097" marR="34097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Very low treatment </a:t>
                      </a:r>
                      <a:r>
                        <a:rPr lang="en-GB" sz="1800" b="1" dirty="0" err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ivermectin</a:t>
                      </a:r>
                      <a:r>
                        <a:rPr lang="en-GB" sz="18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coverage </a:t>
                      </a:r>
                    </a:p>
                  </a:txBody>
                  <a:tcPr marL="34097" marR="34097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6723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800" b="1" kern="150" dirty="0" err="1">
                          <a:effectLst/>
                        </a:rPr>
                        <a:t>Yaleko</a:t>
                      </a:r>
                      <a:endParaRPr lang="en-GB" sz="18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4097" marR="34097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800" b="1" kern="150" dirty="0" err="1">
                          <a:effectLst/>
                        </a:rPr>
                        <a:t>Yatange</a:t>
                      </a:r>
                      <a:endParaRPr lang="en-GB" sz="18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4097" marR="34097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800" b="1" kern="150" dirty="0">
                          <a:effectLst/>
                        </a:rPr>
                        <a:t>2.6%</a:t>
                      </a:r>
                      <a:endParaRPr lang="en-GB" sz="18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4097" marR="34097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endParaRPr lang="en-GB" sz="18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4097" marR="34097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6723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800" b="1" kern="150" dirty="0" err="1">
                          <a:effectLst/>
                        </a:rPr>
                        <a:t>Wanierukula</a:t>
                      </a:r>
                      <a:endParaRPr lang="en-GB" sz="18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4097" marR="34097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800" b="1" kern="150" dirty="0" err="1">
                          <a:effectLst/>
                        </a:rPr>
                        <a:t>Salambongo</a:t>
                      </a:r>
                      <a:r>
                        <a:rPr lang="en-GB" sz="1800" b="1" kern="150" dirty="0">
                          <a:effectLst/>
                        </a:rPr>
                        <a:t> </a:t>
                      </a:r>
                      <a:endParaRPr lang="en-GB" sz="18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4097" marR="34097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800" b="1" kern="150" dirty="0">
                          <a:effectLst/>
                        </a:rPr>
                        <a:t>2.6%</a:t>
                      </a:r>
                      <a:endParaRPr lang="en-GB" sz="18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4097" marR="34097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endParaRPr lang="en-GB" sz="18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4097" marR="34097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524001" y="6237312"/>
            <a:ext cx="687625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629DD1"/>
              </a:buClr>
            </a:pPr>
            <a:r>
              <a:rPr lang="en-US" dirty="0">
                <a:latin typeface="Arial"/>
                <a:ea typeface="Segoe UI" pitchFamily="34" charset="0"/>
                <a:cs typeface="Arial"/>
              </a:rPr>
              <a:t>Median epilepsy prevalence in </a:t>
            </a:r>
            <a:r>
              <a:rPr lang="en-US" dirty="0" err="1">
                <a:latin typeface="Arial"/>
                <a:ea typeface="Segoe UI" pitchFamily="34" charset="0"/>
                <a:cs typeface="Arial"/>
              </a:rPr>
              <a:t>africa</a:t>
            </a:r>
            <a:r>
              <a:rPr lang="en-US" dirty="0">
                <a:latin typeface="Arial"/>
                <a:ea typeface="Segoe UI" pitchFamily="34" charset="0"/>
                <a:cs typeface="Arial"/>
              </a:rPr>
              <a:t> : 1.4</a:t>
            </a:r>
            <a:r>
              <a:rPr lang="fi-FI" dirty="0">
                <a:latin typeface="Arial"/>
                <a:ea typeface="Segoe UI" pitchFamily="34" charset="0"/>
                <a:cs typeface="Arial"/>
              </a:rPr>
              <a:t>‰ </a:t>
            </a:r>
            <a:r>
              <a:rPr lang="fi-FI" sz="1200" dirty="0">
                <a:solidFill>
                  <a:srgbClr val="000000"/>
                </a:solidFill>
                <a:latin typeface="Arial"/>
                <a:ea typeface="Segoe UI" pitchFamily="34" charset="0"/>
                <a:cs typeface="Arial"/>
              </a:rPr>
              <a:t>(Preux &amp; Druet-Cabanac, </a:t>
            </a:r>
          </a:p>
          <a:p>
            <a:pPr algn="ctr">
              <a:buClr>
                <a:srgbClr val="629DD1"/>
              </a:buClr>
            </a:pPr>
            <a:r>
              <a:rPr lang="fi-FI" sz="1200" dirty="0">
                <a:solidFill>
                  <a:srgbClr val="000000"/>
                </a:solidFill>
                <a:latin typeface="Arial"/>
                <a:ea typeface="Segoe UI" pitchFamily="34" charset="0"/>
                <a:cs typeface="Arial"/>
              </a:rPr>
              <a:t>Lancet Neurol 2005)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D989A79-ECDE-4B76-B2F4-A42CB8A71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960096" y="6562118"/>
            <a:ext cx="4032448" cy="295882"/>
          </a:xfrm>
        </p:spPr>
        <p:txBody>
          <a:bodyPr/>
          <a:lstStyle/>
          <a:p>
            <a:r>
              <a:rPr lang="nl-NL" dirty="0"/>
              <a:t>Levick et al. </a:t>
            </a:r>
            <a:r>
              <a:rPr lang="nl-BE" dirty="0" err="1"/>
              <a:t>PLoS</a:t>
            </a:r>
            <a:r>
              <a:rPr lang="nl-BE" dirty="0"/>
              <a:t> </a:t>
            </a:r>
            <a:r>
              <a:rPr lang="nl-BE" dirty="0" err="1"/>
              <a:t>Negl</a:t>
            </a:r>
            <a:r>
              <a:rPr lang="nl-BE" dirty="0"/>
              <a:t> </a:t>
            </a:r>
            <a:r>
              <a:rPr lang="nl-BE" dirty="0" err="1"/>
              <a:t>Trop</a:t>
            </a:r>
            <a:r>
              <a:rPr lang="nl-BE" dirty="0"/>
              <a:t> Dis. 2017 Jul 14;11(7):e0005732.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382501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GB" dirty="0"/>
              <a:t>Age of onset of seizures in hyper-endemic </a:t>
            </a:r>
            <a:r>
              <a:rPr lang="en-GB" dirty="0" err="1"/>
              <a:t>onchocercias</a:t>
            </a:r>
            <a:r>
              <a:rPr lang="en-GB" dirty="0"/>
              <a:t> areas  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err="1"/>
              <a:t>Onchocerciasis</a:t>
            </a:r>
            <a:r>
              <a:rPr lang="nl-BE" dirty="0"/>
              <a:t> </a:t>
            </a:r>
            <a:r>
              <a:rPr lang="nl-BE" dirty="0" err="1"/>
              <a:t>endemic</a:t>
            </a:r>
            <a:r>
              <a:rPr lang="nl-BE" dirty="0"/>
              <a:t> </a:t>
            </a:r>
            <a:r>
              <a:rPr lang="nl-BE" dirty="0" err="1"/>
              <a:t>regions</a:t>
            </a:r>
            <a:endParaRPr lang="fr-FR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Siewe et al. 2018 </a:t>
            </a:r>
            <a:r>
              <a:rPr lang="fr-FR" dirty="0" err="1"/>
              <a:t>Incet</a:t>
            </a:r>
            <a:r>
              <a:rPr lang="fr-FR" dirty="0"/>
              <a:t> Dis Poverty; </a:t>
            </a:r>
            <a:r>
              <a:rPr lang="fr-FR" dirty="0" err="1"/>
              <a:t>Ngugi</a:t>
            </a:r>
            <a:r>
              <a:rPr lang="fr-FR" dirty="0"/>
              <a:t> et al. Lancet </a:t>
            </a:r>
            <a:r>
              <a:rPr lang="fr-FR" dirty="0" err="1"/>
              <a:t>Neur</a:t>
            </a:r>
            <a:r>
              <a:rPr lang="fr-FR" dirty="0"/>
              <a:t> 2013</a:t>
            </a:r>
            <a:endParaRPr lang="nl-NL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7693025" y="1196975"/>
            <a:ext cx="4498975" cy="801688"/>
          </a:xfrm>
        </p:spPr>
        <p:txBody>
          <a:bodyPr/>
          <a:lstStyle/>
          <a:p>
            <a:r>
              <a:rPr lang="nl-BE" dirty="0"/>
              <a:t>Non-</a:t>
            </a:r>
            <a:r>
              <a:rPr lang="nl-BE" dirty="0" err="1"/>
              <a:t>onchocerciasis</a:t>
            </a:r>
            <a:r>
              <a:rPr lang="nl-BE" dirty="0"/>
              <a:t> </a:t>
            </a:r>
            <a:r>
              <a:rPr lang="nl-BE" dirty="0" err="1"/>
              <a:t>endemic</a:t>
            </a:r>
            <a:r>
              <a:rPr lang="nl-BE" dirty="0"/>
              <a:t> </a:t>
            </a:r>
            <a:r>
              <a:rPr lang="nl-BE" dirty="0" err="1"/>
              <a:t>regions</a:t>
            </a:r>
            <a:r>
              <a:rPr lang="nl-BE" dirty="0"/>
              <a:t> </a:t>
            </a:r>
            <a:endParaRPr lang="fr-FR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04102" y="2205087"/>
            <a:ext cx="4463899" cy="189810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69030" y="4503296"/>
            <a:ext cx="4498971" cy="205882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291508" y="1916832"/>
            <a:ext cx="44130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2000" dirty="0"/>
              <a:t>Kenia</a:t>
            </a:r>
            <a:endParaRPr lang="fr-FR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6376613" y="4103186"/>
            <a:ext cx="44719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2000" dirty="0"/>
              <a:t>Uganda</a:t>
            </a:r>
            <a:r>
              <a:rPr lang="nl-BE" dirty="0"/>
              <a:t> </a:t>
            </a:r>
            <a:endParaRPr lang="fr-FR" dirty="0"/>
          </a:p>
        </p:txBody>
      </p:sp>
      <p:graphicFrame>
        <p:nvGraphicFramePr>
          <p:cNvPr id="12" name="Chart 11"/>
          <p:cNvGraphicFramePr/>
          <p:nvPr/>
        </p:nvGraphicFramePr>
        <p:xfrm>
          <a:off x="1545936" y="1710741"/>
          <a:ext cx="4475452" cy="48558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0223655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839416" y="260649"/>
            <a:ext cx="10369152" cy="5832177"/>
          </a:xfrm>
        </p:spPr>
        <p:txBody>
          <a:bodyPr/>
          <a:lstStyle/>
          <a:p>
            <a:r>
              <a:rPr lang="en-GB" sz="3600" b="1" dirty="0"/>
              <a:t>Criteria </a:t>
            </a:r>
            <a:r>
              <a:rPr lang="en-GB" sz="3600" b="1" dirty="0" err="1"/>
              <a:t>onchocerciasis-associated</a:t>
            </a:r>
            <a:r>
              <a:rPr lang="en-GB" sz="3600" b="1" dirty="0"/>
              <a:t> epilepsy (OAE)</a:t>
            </a:r>
            <a:endParaRPr lang="en-GB" b="1" dirty="0"/>
          </a:p>
          <a:p>
            <a:endParaRPr lang="en-GB" sz="2400" dirty="0">
              <a:solidFill>
                <a:srgbClr val="C00000"/>
              </a:solidFill>
            </a:endParaRPr>
          </a:p>
          <a:p>
            <a:r>
              <a:rPr lang="en-GB" sz="2400" dirty="0">
                <a:solidFill>
                  <a:srgbClr val="C00000"/>
                </a:solidFill>
              </a:rPr>
              <a:t>All the following criteria need to be met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Onset of seizures between 3 and 18 years of age</a:t>
            </a:r>
            <a:endParaRPr lang="fr-FR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Normal psychomotor development prior to seizure onset</a:t>
            </a:r>
            <a:endParaRPr lang="fr-FR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No obvious cause of epilepsy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Live since years in an onchocerciasis endemic area with a high prevalence of epilepsy and with several families with more than one child with this form of epilepsy </a:t>
            </a:r>
          </a:p>
          <a:p>
            <a:r>
              <a:rPr lang="en-GB" sz="2400" dirty="0">
                <a:solidFill>
                  <a:srgbClr val="C00000"/>
                </a:solidFill>
              </a:rPr>
              <a:t>Arguments in favour</a:t>
            </a:r>
            <a:r>
              <a:rPr lang="en-GB" sz="2400" dirty="0"/>
              <a:t>: nodding seizures and/or severe unexplained stunting with delayed or absence of external signs of sexual development, or presence of persons with such features in the village</a:t>
            </a:r>
            <a:endParaRPr lang="fr-FR" sz="2400" dirty="0"/>
          </a:p>
          <a:p>
            <a:endParaRPr lang="fr-FR" sz="1600" dirty="0"/>
          </a:p>
        </p:txBody>
      </p:sp>
      <p:sp>
        <p:nvSpPr>
          <p:cNvPr id="2" name="Tijdelijke aanduiding voor voettekst 1">
            <a:extLst>
              <a:ext uri="{FF2B5EF4-FFF2-40B4-BE49-F238E27FC236}">
                <a16:creationId xmlns:a16="http://schemas.microsoft.com/office/drawing/2014/main" id="{82A94ECD-B665-4F51-A6AC-45D8B955D3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960096" y="6597351"/>
            <a:ext cx="4032448" cy="207188"/>
          </a:xfrm>
        </p:spPr>
        <p:txBody>
          <a:bodyPr/>
          <a:lstStyle/>
          <a:p>
            <a:pPr algn="l"/>
            <a:r>
              <a:rPr lang="nl-NL" dirty="0"/>
              <a:t>Colebunders et al.</a:t>
            </a:r>
            <a:r>
              <a:rPr lang="nl-BE" dirty="0"/>
              <a:t> </a:t>
            </a:r>
            <a:r>
              <a:rPr lang="nl-BE" dirty="0" err="1"/>
              <a:t>PLoS</a:t>
            </a:r>
            <a:r>
              <a:rPr lang="nl-BE" dirty="0"/>
              <a:t> </a:t>
            </a:r>
            <a:r>
              <a:rPr lang="nl-BE" dirty="0" err="1"/>
              <a:t>Negl</a:t>
            </a:r>
            <a:r>
              <a:rPr lang="nl-BE" dirty="0"/>
              <a:t> </a:t>
            </a:r>
            <a:r>
              <a:rPr lang="nl-BE" dirty="0" err="1"/>
              <a:t>Trop</a:t>
            </a:r>
            <a:r>
              <a:rPr lang="nl-BE" dirty="0"/>
              <a:t> Dis. 2019;13(7):e0007407</a:t>
            </a:r>
            <a:r>
              <a:rPr lang="nl-NL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470082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368" y="195614"/>
            <a:ext cx="12000656" cy="573878"/>
          </a:xfrm>
        </p:spPr>
        <p:txBody>
          <a:bodyPr>
            <a:noAutofit/>
          </a:bodyPr>
          <a:lstStyle/>
          <a:p>
            <a:br>
              <a:rPr lang="nl-BE" b="1" dirty="0">
                <a:solidFill>
                  <a:srgbClr val="003366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nl-BE" b="1" dirty="0" err="1">
                <a:solidFill>
                  <a:srgbClr val="003366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Stunted</a:t>
            </a:r>
            <a:r>
              <a:rPr lang="nl-BE" b="1" dirty="0">
                <a:solidFill>
                  <a:srgbClr val="003366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nl-BE" b="1" dirty="0" err="1">
                <a:solidFill>
                  <a:srgbClr val="003366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growth</a:t>
            </a:r>
            <a:r>
              <a:rPr lang="nl-BE" b="1" dirty="0">
                <a:solidFill>
                  <a:srgbClr val="003366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br>
              <a:rPr lang="nl-BE" b="1" dirty="0">
                <a:solidFill>
                  <a:srgbClr val="003366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nl-BE" b="1" dirty="0">
                <a:solidFill>
                  <a:srgbClr val="003366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(“Nakalanga </a:t>
            </a:r>
            <a:r>
              <a:rPr lang="nl-BE" b="1" dirty="0" err="1">
                <a:solidFill>
                  <a:srgbClr val="003366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syndrome</a:t>
            </a:r>
            <a:r>
              <a:rPr lang="nl-BE" b="1" dirty="0">
                <a:solidFill>
                  <a:srgbClr val="003366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”)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>
          <a:xfrm>
            <a:off x="129644" y="1844824"/>
            <a:ext cx="5966356" cy="3864361"/>
          </a:xfrm>
          <a:solidFill>
            <a:srgbClr val="003366"/>
          </a:solidFill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nl-BE" sz="2600" dirty="0">
                <a:ea typeface="Tahoma" panose="020B0604030504040204" pitchFamily="34" charset="0"/>
                <a:cs typeface="Tahoma" panose="020B0604030504040204" pitchFamily="34" charset="0"/>
              </a:rPr>
              <a:t>In </a:t>
            </a:r>
            <a:r>
              <a:rPr lang="nl-BE" sz="2600" dirty="0" err="1">
                <a:ea typeface="Tahoma" panose="020B0604030504040204" pitchFamily="34" charset="0"/>
                <a:cs typeface="Tahoma" panose="020B0604030504040204" pitchFamily="34" charset="0"/>
              </a:rPr>
              <a:t>the</a:t>
            </a:r>
            <a:r>
              <a:rPr lang="nl-BE" sz="2600" dirty="0"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nl-BE" sz="2600" dirty="0" err="1">
                <a:ea typeface="Tahoma" panose="020B0604030504040204" pitchFamily="34" charset="0"/>
                <a:cs typeface="Tahoma" panose="020B0604030504040204" pitchFamily="34" charset="0"/>
              </a:rPr>
              <a:t>middle</a:t>
            </a:r>
            <a:r>
              <a:rPr lang="nl-BE" sz="2600" dirty="0"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nl-BE" sz="2600" dirty="0">
                <a:ea typeface="Tahoma" panose="020B0604030504040204" pitchFamily="34" charset="0"/>
                <a:cs typeface="Tahoma" panose="020B0604030504040204" pitchFamily="34" charset="0"/>
              </a:rPr>
              <a:t>20 </a:t>
            </a:r>
            <a:r>
              <a:rPr lang="nl-BE" sz="2600" dirty="0" err="1">
                <a:ea typeface="Tahoma" panose="020B0604030504040204" pitchFamily="34" charset="0"/>
                <a:cs typeface="Tahoma" panose="020B0604030504040204" pitchFamily="34" charset="0"/>
              </a:rPr>
              <a:t>years</a:t>
            </a:r>
            <a:r>
              <a:rPr lang="nl-BE" sz="2600" dirty="0"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nl-BE" sz="2600" dirty="0" err="1">
                <a:ea typeface="Tahoma" panose="020B0604030504040204" pitchFamily="34" charset="0"/>
                <a:cs typeface="Tahoma" panose="020B0604030504040204" pitchFamily="34" charset="0"/>
              </a:rPr>
              <a:t>old</a:t>
            </a:r>
            <a:r>
              <a:rPr lang="nl-BE" sz="2600" dirty="0">
                <a:ea typeface="Tahoma" panose="020B0604030504040204" pitchFamily="34" charset="0"/>
                <a:cs typeface="Tahoma" panose="020B0604030504040204" pitchFamily="34" charset="0"/>
              </a:rPr>
              <a:t> man, 31kg, 1m 41, </a:t>
            </a:r>
            <a:r>
              <a:rPr lang="nl-BE" sz="2600" dirty="0" err="1">
                <a:ea typeface="Tahoma" panose="020B0604030504040204" pitchFamily="34" charset="0"/>
                <a:cs typeface="Tahoma" panose="020B0604030504040204" pitchFamily="34" charset="0"/>
              </a:rPr>
              <a:t>with</a:t>
            </a:r>
            <a:r>
              <a:rPr lang="nl-BE" sz="2600" dirty="0">
                <a:ea typeface="Tahoma" panose="020B0604030504040204" pitchFamily="34" charset="0"/>
                <a:cs typeface="Tahoma" panose="020B0604030504040204" pitchFamily="34" charset="0"/>
              </a:rPr>
              <a:t> his </a:t>
            </a:r>
            <a:r>
              <a:rPr lang="nl-BE" sz="2600" dirty="0" err="1">
                <a:ea typeface="Tahoma" panose="020B0604030504040204" pitchFamily="34" charset="0"/>
                <a:cs typeface="Tahoma" panose="020B0604030504040204" pitchFamily="34" charset="0"/>
              </a:rPr>
              <a:t>brothers</a:t>
            </a:r>
            <a:r>
              <a:rPr lang="nl-BE" sz="2600" dirty="0">
                <a:ea typeface="Tahoma" panose="020B0604030504040204" pitchFamily="34" charset="0"/>
                <a:cs typeface="Tahoma" panose="020B0604030504040204" pitchFamily="34" charset="0"/>
              </a:rPr>
              <a:t> 17 </a:t>
            </a:r>
            <a:r>
              <a:rPr lang="nl-BE" sz="2600" dirty="0" err="1">
                <a:ea typeface="Tahoma" panose="020B0604030504040204" pitchFamily="34" charset="0"/>
                <a:cs typeface="Tahoma" panose="020B0604030504040204" pitchFamily="34" charset="0"/>
              </a:rPr>
              <a:t>years</a:t>
            </a:r>
            <a:r>
              <a:rPr lang="nl-BE" sz="2600" dirty="0">
                <a:ea typeface="Tahoma" panose="020B0604030504040204" pitchFamily="34" charset="0"/>
                <a:cs typeface="Tahoma" panose="020B0604030504040204" pitchFamily="34" charset="0"/>
              </a:rPr>
              <a:t>, (in </a:t>
            </a:r>
            <a:r>
              <a:rPr lang="nl-BE" sz="2600" dirty="0" err="1">
                <a:ea typeface="Tahoma" panose="020B0604030504040204" pitchFamily="34" charset="0"/>
                <a:cs typeface="Tahoma" panose="020B0604030504040204" pitchFamily="34" charset="0"/>
              </a:rPr>
              <a:t>left</a:t>
            </a:r>
            <a:r>
              <a:rPr lang="nl-BE" sz="2600" dirty="0">
                <a:ea typeface="Tahoma" panose="020B0604030504040204" pitchFamily="34" charset="0"/>
                <a:cs typeface="Tahoma" panose="020B0604030504040204" pitchFamily="34" charset="0"/>
              </a:rPr>
              <a:t>) and </a:t>
            </a:r>
          </a:p>
          <a:p>
            <a:pPr>
              <a:lnSpc>
                <a:spcPct val="150000"/>
              </a:lnSpc>
            </a:pPr>
            <a:r>
              <a:rPr lang="nl-BE" sz="2600" dirty="0">
                <a:ea typeface="Tahoma" panose="020B0604030504040204" pitchFamily="34" charset="0"/>
                <a:cs typeface="Tahoma" panose="020B0604030504040204" pitchFamily="34" charset="0"/>
              </a:rPr>
              <a:t>8 </a:t>
            </a:r>
            <a:r>
              <a:rPr lang="nl-BE" sz="2600" dirty="0" err="1">
                <a:ea typeface="Tahoma" panose="020B0604030504040204" pitchFamily="34" charset="0"/>
                <a:cs typeface="Tahoma" panose="020B0604030504040204" pitchFamily="34" charset="0"/>
              </a:rPr>
              <a:t>years</a:t>
            </a:r>
            <a:r>
              <a:rPr lang="nl-BE" sz="2600" dirty="0"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nl-BE" sz="2600" dirty="0" err="1">
                <a:ea typeface="Tahoma" panose="020B0604030504040204" pitchFamily="34" charset="0"/>
                <a:cs typeface="Tahoma" panose="020B0604030504040204" pitchFamily="34" charset="0"/>
              </a:rPr>
              <a:t>old</a:t>
            </a:r>
            <a:r>
              <a:rPr lang="nl-BE" sz="2600" dirty="0">
                <a:ea typeface="Tahoma" panose="020B0604030504040204" pitchFamily="34" charset="0"/>
                <a:cs typeface="Tahoma" panose="020B0604030504040204" pitchFamily="34" charset="0"/>
              </a:rPr>
              <a:t> (in right) </a:t>
            </a:r>
          </a:p>
          <a:p>
            <a:pPr>
              <a:lnSpc>
                <a:spcPct val="150000"/>
              </a:lnSpc>
            </a:pPr>
            <a:r>
              <a:rPr lang="nl-BE" sz="2600" dirty="0">
                <a:ea typeface="Tahoma" panose="020B0604030504040204" pitchFamily="34" charset="0"/>
                <a:cs typeface="Tahoma" panose="020B0604030504040204" pitchFamily="34" charset="0"/>
              </a:rPr>
              <a:t>in a </a:t>
            </a:r>
            <a:r>
              <a:rPr lang="nl-BE" sz="2600" dirty="0" err="1">
                <a:ea typeface="Tahoma" panose="020B0604030504040204" pitchFamily="34" charset="0"/>
                <a:cs typeface="Tahoma" panose="020B0604030504040204" pitchFamily="34" charset="0"/>
              </a:rPr>
              <a:t>village</a:t>
            </a:r>
            <a:r>
              <a:rPr lang="nl-BE" sz="2600" dirty="0"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800" dirty="0">
                <a:ea typeface="Tahoma" panose="020B0604030504040204" pitchFamily="34" charset="0"/>
                <a:cs typeface="Tahoma" panose="020B0604030504040204" pitchFamily="34" charset="0"/>
              </a:rPr>
              <a:t>close to a river rapid-flowing river in the DRC </a:t>
            </a:r>
            <a:endParaRPr lang="fr-FR" sz="2800" dirty="0"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539369" y="1447124"/>
            <a:ext cx="5584384" cy="4257525"/>
          </a:xfrm>
          <a:solidFill>
            <a:schemeClr val="tx1">
              <a:lumMod val="95000"/>
              <a:lumOff val="5000"/>
            </a:schemeClr>
          </a:solidFill>
        </p:spPr>
      </p:pic>
      <p:sp>
        <p:nvSpPr>
          <p:cNvPr id="10" name="Text Placeholder 7"/>
          <p:cNvSpPr txBox="1">
            <a:spLocks/>
          </p:cNvSpPr>
          <p:nvPr/>
        </p:nvSpPr>
        <p:spPr>
          <a:xfrm>
            <a:off x="6712594" y="5848044"/>
            <a:ext cx="3312368" cy="465494"/>
          </a:xfrm>
          <a:prstGeom prst="rect">
            <a:avLst/>
          </a:prstGeom>
          <a:solidFill>
            <a:srgbClr val="003366"/>
          </a:solidFill>
        </p:spPr>
        <p:txBody>
          <a:bodyPr vert="horz" lIns="72000" tIns="36000" rIns="72000" bIns="3600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SzPct val="85000"/>
              <a:buFont typeface="Wingdings" panose="05000000000000000000" pitchFamily="2" charset="2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SzPct val="85000"/>
              <a:buFont typeface="Wingdings" panose="05000000000000000000" pitchFamily="2" charset="2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SzPct val="85000"/>
              <a:buFont typeface="Wingdings" panose="05000000000000000000" pitchFamily="2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SzPct val="85000"/>
              <a:buFont typeface="Wingdings" panose="05000000000000000000" pitchFamily="2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BE" dirty="0">
                <a:ea typeface="Tahoma" panose="020B0604030504040204" pitchFamily="34" charset="0"/>
                <a:cs typeface="Tahoma" panose="020B0604030504040204" pitchFamily="34" charset="0"/>
              </a:rPr>
              <a:t>Mean mf load : 155/mg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F3E0C-7D20-4A86-8E6D-E39EB6DF55F4}" type="datetime1">
              <a:rPr lang="nl-NL" smtClean="0"/>
              <a:t>10-8-2022</a:t>
            </a:fld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32377-C103-4EFE-98C1-80A6E5A7472A}" type="slidenum">
              <a:rPr lang="nl-NL" smtClean="0"/>
              <a:t>5</a:t>
            </a:fld>
            <a:endParaRPr lang="nl-NL"/>
          </a:p>
        </p:txBody>
      </p:sp>
      <p:sp>
        <p:nvSpPr>
          <p:cNvPr id="13" name="Titel 1"/>
          <p:cNvSpPr txBox="1">
            <a:spLocks/>
          </p:cNvSpPr>
          <p:nvPr/>
        </p:nvSpPr>
        <p:spPr>
          <a:xfrm>
            <a:off x="1745959" y="-17594"/>
            <a:ext cx="2465632" cy="500147"/>
          </a:xfrm>
          <a:prstGeom prst="rect">
            <a:avLst/>
          </a:prstGeom>
        </p:spPr>
        <p:txBody>
          <a:bodyPr vert="horz" lIns="0" tIns="36000" rIns="0" bIns="3600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nl-BE" sz="2200" b="1" dirty="0">
              <a:solidFill>
                <a:schemeClr val="accent3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Public thesis defense M Michel</a:t>
            </a:r>
            <a:endParaRPr lang="nl-NL"/>
          </a:p>
        </p:txBody>
      </p:sp>
      <p:sp>
        <p:nvSpPr>
          <p:cNvPr id="11" name="Rectangle 10"/>
          <p:cNvSpPr/>
          <p:nvPr/>
        </p:nvSpPr>
        <p:spPr>
          <a:xfrm>
            <a:off x="7176120" y="1700808"/>
            <a:ext cx="720080" cy="57606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2" name="Rectangle 11"/>
          <p:cNvSpPr/>
          <p:nvPr/>
        </p:nvSpPr>
        <p:spPr>
          <a:xfrm>
            <a:off x="9304882" y="3212976"/>
            <a:ext cx="720080" cy="36977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4" name="Rectangle 13"/>
          <p:cNvSpPr/>
          <p:nvPr/>
        </p:nvSpPr>
        <p:spPr>
          <a:xfrm>
            <a:off x="8622336" y="2708920"/>
            <a:ext cx="576064" cy="24459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412507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 err="1"/>
              <a:t>Onchocersiasis</a:t>
            </a:r>
            <a:r>
              <a:rPr lang="en-US" sz="3200" b="1" dirty="0"/>
              <a:t>-associated epilepsy/NS epidemics start in areas without onchocerciasis control 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half" idx="4294967295"/>
          </p:nvPr>
        </p:nvSpPr>
        <p:spPr>
          <a:xfrm>
            <a:off x="640246" y="1684987"/>
            <a:ext cx="4415231" cy="3671888"/>
          </a:xfrm>
        </p:spPr>
        <p:txBody>
          <a:bodyPr/>
          <a:lstStyle/>
          <a:p>
            <a:r>
              <a:rPr lang="en-US" sz="2000" dirty="0">
                <a:solidFill>
                  <a:schemeClr val="tx1"/>
                </a:solidFill>
              </a:rPr>
              <a:t>Uganda REMO (Rapid Epidemiological Monitoring of Onchocerciasis) Map 2008</a:t>
            </a:r>
            <a:endParaRPr lang="fr-FR" sz="2000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half" idx="4294967295"/>
          </p:nvPr>
        </p:nvSpPr>
        <p:spPr>
          <a:xfrm>
            <a:off x="7896201" y="1916833"/>
            <a:ext cx="2665065" cy="3740797"/>
          </a:xfrm>
        </p:spPr>
        <p:txBody>
          <a:bodyPr/>
          <a:lstStyle/>
          <a:p>
            <a:r>
              <a:rPr lang="nl-BE" dirty="0"/>
              <a:t> </a:t>
            </a:r>
            <a:endParaRPr lang="fr-FR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368" y="2420888"/>
            <a:ext cx="4115611" cy="3946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32091" y="4963725"/>
            <a:ext cx="2469744" cy="2092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60" dirty="0"/>
              <a:t>*</a:t>
            </a:r>
            <a:r>
              <a:rPr lang="en-GB" sz="760" dirty="0"/>
              <a:t>Weekly epidemiological bulletin, </a:t>
            </a:r>
            <a:r>
              <a:rPr lang="en-US" sz="760" dirty="0"/>
              <a:t>MOH, Uganda, 2008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7450" y="2675113"/>
            <a:ext cx="3363136" cy="356219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88618" y="2751889"/>
            <a:ext cx="3363136" cy="3340857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8230681" y="2351950"/>
            <a:ext cx="30286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20000"/>
              </a:spcBef>
            </a:pPr>
            <a:r>
              <a:rPr lang="nl-BE" sz="2000" dirty="0"/>
              <a:t>      </a:t>
            </a:r>
            <a:r>
              <a:rPr lang="nl-BE" sz="2000" dirty="0" err="1"/>
              <a:t>Blackfly</a:t>
            </a:r>
            <a:r>
              <a:rPr lang="nl-BE" sz="2000" dirty="0"/>
              <a:t> </a:t>
            </a:r>
            <a:r>
              <a:rPr lang="nl-BE" sz="2000" dirty="0" err="1"/>
              <a:t>breeding</a:t>
            </a:r>
            <a:r>
              <a:rPr lang="nl-BE" sz="2000" dirty="0"/>
              <a:t> sites </a:t>
            </a:r>
            <a:endParaRPr lang="fr-FR" sz="2000" dirty="0"/>
          </a:p>
        </p:txBody>
      </p:sp>
      <p:sp>
        <p:nvSpPr>
          <p:cNvPr id="14" name="TextBox 13"/>
          <p:cNvSpPr txBox="1"/>
          <p:nvPr/>
        </p:nvSpPr>
        <p:spPr>
          <a:xfrm>
            <a:off x="4957554" y="2039230"/>
            <a:ext cx="30286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2000" dirty="0" err="1"/>
              <a:t>Location</a:t>
            </a:r>
            <a:r>
              <a:rPr lang="nl-BE" sz="2000" dirty="0"/>
              <a:t> of persons </a:t>
            </a:r>
            <a:r>
              <a:rPr lang="nl-BE" sz="2000" dirty="0" err="1"/>
              <a:t>with</a:t>
            </a:r>
            <a:r>
              <a:rPr lang="nl-BE" sz="2000" dirty="0"/>
              <a:t> </a:t>
            </a:r>
            <a:r>
              <a:rPr lang="nl-BE" sz="2000" dirty="0" err="1"/>
              <a:t>nodding</a:t>
            </a:r>
            <a:r>
              <a:rPr lang="nl-BE" sz="2000" dirty="0"/>
              <a:t> </a:t>
            </a:r>
            <a:r>
              <a:rPr lang="nl-BE" sz="2000" dirty="0" err="1"/>
              <a:t>syndrome</a:t>
            </a:r>
            <a:r>
              <a:rPr lang="nl-BE" sz="2000" dirty="0"/>
              <a:t> 2012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3704571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3200" dirty="0"/>
              <a:t>Nodding syndrome epidemics appear together with other forms of epilepsy 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052738"/>
            <a:ext cx="9251504" cy="51845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kstvak 2"/>
          <p:cNvSpPr txBox="1"/>
          <p:nvPr/>
        </p:nvSpPr>
        <p:spPr>
          <a:xfrm>
            <a:off x="2711624" y="2924945"/>
            <a:ext cx="165618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500" dirty="0" err="1">
                <a:solidFill>
                  <a:srgbClr val="FF0000"/>
                </a:solidFill>
              </a:rPr>
              <a:t>Kitgum</a:t>
            </a:r>
            <a:r>
              <a:rPr lang="nl-NL" sz="1500" dirty="0">
                <a:solidFill>
                  <a:srgbClr val="FF0000"/>
                </a:solidFill>
              </a:rPr>
              <a:t> District</a:t>
            </a:r>
          </a:p>
        </p:txBody>
      </p:sp>
    </p:spTree>
    <p:extLst>
      <p:ext uri="{BB962C8B-B14F-4D97-AF65-F5344CB8AC3E}">
        <p14:creationId xmlns:p14="http://schemas.microsoft.com/office/powerpoint/2010/main" val="36782601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AB16AB4-B370-48DA-BB65-E9011A3306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AAA51B9F-C371-4F3D-AE22-F5CDBD250B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3200" dirty="0"/>
              <a:t>2001-2 </a:t>
            </a:r>
            <a:r>
              <a:rPr lang="en-GB" sz="3200" dirty="0" err="1"/>
              <a:t>Mundri</a:t>
            </a:r>
            <a:r>
              <a:rPr lang="en-GB" sz="3200" dirty="0"/>
              <a:t> County, 3 case </a:t>
            </a:r>
            <a:r>
              <a:rPr lang="en-GB" sz="3200"/>
              <a:t>control studies, </a:t>
            </a:r>
            <a:r>
              <a:rPr lang="en-GB" sz="3200" dirty="0"/>
              <a:t>skin-snip results</a:t>
            </a:r>
            <a:r>
              <a:rPr lang="en-GB" sz="3200"/>
              <a:t>:  </a:t>
            </a:r>
            <a:r>
              <a:rPr lang="en-GB" sz="3200" dirty="0"/>
              <a:t>S</a:t>
            </a:r>
            <a:r>
              <a:rPr lang="en-GB" sz="3200"/>
              <a:t>trong </a:t>
            </a:r>
            <a:r>
              <a:rPr lang="en-GB" sz="3200" dirty="0"/>
              <a:t>association Nodding syndrome and </a:t>
            </a:r>
            <a:r>
              <a:rPr lang="en-GB" sz="3200" i="1" dirty="0" err="1"/>
              <a:t>Onchocerca</a:t>
            </a:r>
            <a:r>
              <a:rPr lang="en-GB" sz="3200" i="1" dirty="0"/>
              <a:t> volvulus</a:t>
            </a:r>
            <a:endParaRPr lang="en-GB" sz="3200" dirty="0"/>
          </a:p>
        </p:txBody>
      </p:sp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DCBFEF63-F992-4DAB-9821-8418917721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32377-C103-4EFE-98C1-80A6E5A7472A}" type="slidenum">
              <a:rPr lang="nl-NL" smtClean="0"/>
              <a:t>8</a:t>
            </a:fld>
            <a:endParaRPr lang="nl-NL"/>
          </a:p>
        </p:txBody>
      </p:sp>
      <p:graphicFrame>
        <p:nvGraphicFramePr>
          <p:cNvPr id="4" name="Tabel 4">
            <a:extLst>
              <a:ext uri="{FF2B5EF4-FFF2-40B4-BE49-F238E27FC236}">
                <a16:creationId xmlns:a16="http://schemas.microsoft.com/office/drawing/2014/main" id="{A07EBC68-715A-4BF9-8BBD-C9518E25E3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3325586"/>
              </p:ext>
            </p:extLst>
          </p:nvPr>
        </p:nvGraphicFramePr>
        <p:xfrm>
          <a:off x="911424" y="2492896"/>
          <a:ext cx="10561173" cy="33843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03197">
                  <a:extLst>
                    <a:ext uri="{9D8B030D-6E8A-4147-A177-3AD203B41FA5}">
                      <a16:colId xmlns:a16="http://schemas.microsoft.com/office/drawing/2014/main" val="2209198753"/>
                    </a:ext>
                  </a:extLst>
                </a:gridCol>
                <a:gridCol w="2749331">
                  <a:extLst>
                    <a:ext uri="{9D8B030D-6E8A-4147-A177-3AD203B41FA5}">
                      <a16:colId xmlns:a16="http://schemas.microsoft.com/office/drawing/2014/main" val="463090698"/>
                    </a:ext>
                  </a:extLst>
                </a:gridCol>
                <a:gridCol w="2880320">
                  <a:extLst>
                    <a:ext uri="{9D8B030D-6E8A-4147-A177-3AD203B41FA5}">
                      <a16:colId xmlns:a16="http://schemas.microsoft.com/office/drawing/2014/main" val="1627833382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923960650"/>
                    </a:ext>
                  </a:extLst>
                </a:gridCol>
                <a:gridCol w="1776197">
                  <a:extLst>
                    <a:ext uri="{9D8B030D-6E8A-4147-A177-3AD203B41FA5}">
                      <a16:colId xmlns:a16="http://schemas.microsoft.com/office/drawing/2014/main" val="3572953093"/>
                    </a:ext>
                  </a:extLst>
                </a:gridCol>
              </a:tblGrid>
              <a:tr h="438122">
                <a:tc>
                  <a:txBody>
                    <a:bodyPr/>
                    <a:lstStyle/>
                    <a:p>
                      <a:pPr algn="ctr"/>
                      <a:r>
                        <a:rPr lang="nl-BE" dirty="0" err="1"/>
                        <a:t>Study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/>
                        <a:t>Cases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/>
                        <a:t>Controls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err="1"/>
                        <a:t>Ods</a:t>
                      </a:r>
                      <a:r>
                        <a:rPr lang="nl-BE" dirty="0"/>
                        <a:t> ratio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/>
                        <a:t>95% CI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1321278"/>
                  </a:ext>
                </a:extLst>
              </a:tr>
              <a:tr h="766715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/>
                        <a:t>% </a:t>
                      </a:r>
                      <a:r>
                        <a:rPr lang="nl-BE" dirty="0" err="1"/>
                        <a:t>positive</a:t>
                      </a:r>
                      <a:r>
                        <a:rPr lang="nl-BE" dirty="0"/>
                        <a:t> (+/</a:t>
                      </a:r>
                      <a:r>
                        <a:rPr lang="nl-BE" dirty="0" err="1"/>
                        <a:t>total</a:t>
                      </a:r>
                      <a:r>
                        <a:rPr lang="nl-BE" dirty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BE" dirty="0"/>
                        <a:t>% </a:t>
                      </a:r>
                      <a:r>
                        <a:rPr lang="nl-BE" dirty="0" err="1"/>
                        <a:t>positive</a:t>
                      </a:r>
                      <a:r>
                        <a:rPr lang="nl-BE" dirty="0"/>
                        <a:t> (+/</a:t>
                      </a:r>
                      <a:r>
                        <a:rPr lang="nl-BE" dirty="0" err="1"/>
                        <a:t>total</a:t>
                      </a:r>
                      <a:r>
                        <a:rPr lang="nl-BE" dirty="0"/>
                        <a:t>)</a:t>
                      </a:r>
                      <a:endParaRPr lang="en-GB" dirty="0"/>
                    </a:p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1332726"/>
                  </a:ext>
                </a:extLst>
              </a:tr>
              <a:tr h="438122">
                <a:tc>
                  <a:txBody>
                    <a:bodyPr/>
                    <a:lstStyle/>
                    <a:p>
                      <a:pPr algn="ctr"/>
                      <a:r>
                        <a:rPr lang="nl-BE" dirty="0" err="1"/>
                        <a:t>Amadi</a:t>
                      </a:r>
                      <a:r>
                        <a:rPr lang="nl-BE" dirty="0"/>
                        <a:t> (2001)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/>
                        <a:t>96.7% (29/30)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/>
                        <a:t>50% (17/34)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/>
                        <a:t>29.0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/>
                        <a:t>(3.5,237.7)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0161868"/>
                  </a:ext>
                </a:extLst>
              </a:tr>
              <a:tr h="76671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BE" dirty="0"/>
                        <a:t>Lui (2001)</a:t>
                      </a:r>
                      <a:endParaRPr lang="en-GB" dirty="0"/>
                    </a:p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/>
                        <a:t>89.7% (35/39)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/>
                        <a:t>48.4% (15/31)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/>
                        <a:t>9.3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/>
                        <a:t>(2.7,32.6)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930073"/>
                  </a:ext>
                </a:extLst>
              </a:tr>
              <a:tr h="9747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BE" dirty="0"/>
                        <a:t>Lui (2002)</a:t>
                      </a:r>
                      <a:endParaRPr lang="en-GB" dirty="0"/>
                    </a:p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/>
                        <a:t>92.3% (12/13)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/>
                        <a:t>43.8% (7/16)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/>
                        <a:t>15.4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/>
                        <a:t>(1.6, 148.8)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6238772"/>
                  </a:ext>
                </a:extLst>
              </a:tr>
            </a:tbl>
          </a:graphicData>
        </a:graphic>
      </p:graphicFrame>
      <p:sp>
        <p:nvSpPr>
          <p:cNvPr id="5" name="Tekstvak 4">
            <a:extLst>
              <a:ext uri="{FF2B5EF4-FFF2-40B4-BE49-F238E27FC236}">
                <a16:creationId xmlns:a16="http://schemas.microsoft.com/office/drawing/2014/main" id="{947E4954-D291-4BF1-98BF-38AE88AB5D42}"/>
              </a:ext>
            </a:extLst>
          </p:cNvPr>
          <p:cNvSpPr txBox="1"/>
          <p:nvPr/>
        </p:nvSpPr>
        <p:spPr>
          <a:xfrm>
            <a:off x="1343472" y="6381328"/>
            <a:ext cx="720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/>
              <a:t>Tumwine et al </a:t>
            </a:r>
            <a:r>
              <a:rPr lang="nl-BE" dirty="0" err="1"/>
              <a:t>African</a:t>
            </a:r>
            <a:r>
              <a:rPr lang="nl-BE" dirty="0"/>
              <a:t> Health Sciences 2013, 12(3): 242-48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33469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137" y="116633"/>
            <a:ext cx="10753725" cy="936105"/>
          </a:xfrm>
        </p:spPr>
        <p:txBody>
          <a:bodyPr>
            <a:normAutofit fontScale="90000"/>
          </a:bodyPr>
          <a:lstStyle/>
          <a:p>
            <a:pPr algn="ctr"/>
            <a:r>
              <a:rPr lang="nl-BE" dirty="0"/>
              <a:t>DRC: Age, </a:t>
            </a:r>
            <a:r>
              <a:rPr lang="nl-BE" dirty="0" err="1"/>
              <a:t>sex</a:t>
            </a:r>
            <a:r>
              <a:rPr lang="nl-BE" dirty="0"/>
              <a:t> and </a:t>
            </a:r>
            <a:r>
              <a:rPr lang="nl-BE" dirty="0" err="1"/>
              <a:t>village</a:t>
            </a:r>
            <a:r>
              <a:rPr lang="nl-BE" dirty="0"/>
              <a:t> </a:t>
            </a:r>
            <a:r>
              <a:rPr lang="nl-BE" dirty="0" err="1"/>
              <a:t>matched</a:t>
            </a:r>
            <a:r>
              <a:rPr lang="nl-BE" dirty="0"/>
              <a:t> case control studies </a:t>
            </a:r>
            <a:r>
              <a:rPr lang="nl-BE" dirty="0" err="1"/>
              <a:t>comparing</a:t>
            </a:r>
            <a:r>
              <a:rPr lang="nl-BE" dirty="0"/>
              <a:t> an area </a:t>
            </a:r>
            <a:r>
              <a:rPr lang="nl-BE" dirty="0" err="1"/>
              <a:t>with</a:t>
            </a:r>
            <a:r>
              <a:rPr lang="nl-BE" dirty="0"/>
              <a:t> and without CDTI</a:t>
            </a:r>
            <a:endParaRPr lang="fr-FR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719138" y="1196977"/>
          <a:ext cx="10753726" cy="489584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20120">
                  <a:extLst>
                    <a:ext uri="{9D8B030D-6E8A-4147-A177-3AD203B41FA5}">
                      <a16:colId xmlns:a16="http://schemas.microsoft.com/office/drawing/2014/main" val="1307747042"/>
                    </a:ext>
                  </a:extLst>
                </a:gridCol>
                <a:gridCol w="1778373">
                  <a:extLst>
                    <a:ext uri="{9D8B030D-6E8A-4147-A177-3AD203B41FA5}">
                      <a16:colId xmlns:a16="http://schemas.microsoft.com/office/drawing/2014/main" val="3856823317"/>
                    </a:ext>
                  </a:extLst>
                </a:gridCol>
                <a:gridCol w="1947741">
                  <a:extLst>
                    <a:ext uri="{9D8B030D-6E8A-4147-A177-3AD203B41FA5}">
                      <a16:colId xmlns:a16="http://schemas.microsoft.com/office/drawing/2014/main" val="1290823903"/>
                    </a:ext>
                  </a:extLst>
                </a:gridCol>
                <a:gridCol w="1863057">
                  <a:extLst>
                    <a:ext uri="{9D8B030D-6E8A-4147-A177-3AD203B41FA5}">
                      <a16:colId xmlns:a16="http://schemas.microsoft.com/office/drawing/2014/main" val="3817267939"/>
                    </a:ext>
                  </a:extLst>
                </a:gridCol>
                <a:gridCol w="2032425">
                  <a:extLst>
                    <a:ext uri="{9D8B030D-6E8A-4147-A177-3AD203B41FA5}">
                      <a16:colId xmlns:a16="http://schemas.microsoft.com/office/drawing/2014/main" val="1211832090"/>
                    </a:ext>
                  </a:extLst>
                </a:gridCol>
                <a:gridCol w="1312010">
                  <a:extLst>
                    <a:ext uri="{9D8B030D-6E8A-4147-A177-3AD203B41FA5}">
                      <a16:colId xmlns:a16="http://schemas.microsoft.com/office/drawing/2014/main" val="933791923"/>
                    </a:ext>
                  </a:extLst>
                </a:gridCol>
              </a:tblGrid>
              <a:tr h="41708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50">
                          <a:effectLst/>
                        </a:rPr>
                        <a:t> 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Cases 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50">
                          <a:effectLst/>
                        </a:rPr>
                        <a:t>Controls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val="2694607240"/>
                  </a:ext>
                </a:extLst>
              </a:tr>
              <a:tr h="116755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kern="150">
                          <a:effectLst/>
                        </a:rPr>
                        <a:t> 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kern="150" dirty="0" err="1">
                          <a:effectLst/>
                        </a:rPr>
                        <a:t>Draju</a:t>
                      </a:r>
                      <a:r>
                        <a:rPr lang="en-US" sz="1800" kern="150" dirty="0">
                          <a:effectLst/>
                        </a:rPr>
                        <a:t>, Logo</a:t>
                      </a:r>
                      <a:endParaRPr lang="fr-FR" sz="18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kern="150" dirty="0">
                          <a:effectLst/>
                        </a:rPr>
                        <a:t>(</a:t>
                      </a:r>
                      <a:r>
                        <a:rPr lang="en-US" sz="1800" kern="150" dirty="0" err="1">
                          <a:effectLst/>
                        </a:rPr>
                        <a:t>Ituri</a:t>
                      </a:r>
                      <a:r>
                        <a:rPr lang="en-US" sz="1800" kern="150" dirty="0">
                          <a:effectLst/>
                        </a:rPr>
                        <a:t>)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</a:rPr>
                        <a:t>Salambongo</a:t>
                      </a:r>
                      <a:r>
                        <a:rPr lang="en-US" sz="1800" dirty="0">
                          <a:effectLst/>
                        </a:rPr>
                        <a:t>, </a:t>
                      </a:r>
                      <a:r>
                        <a:rPr lang="en-US" sz="1800" dirty="0" err="1">
                          <a:effectLst/>
                        </a:rPr>
                        <a:t>Wanierukula</a:t>
                      </a:r>
                      <a:r>
                        <a:rPr lang="en-US" sz="1800" dirty="0">
                          <a:effectLst/>
                        </a:rPr>
                        <a:t> (</a:t>
                      </a:r>
                      <a:r>
                        <a:rPr lang="en-US" sz="1800" dirty="0" err="1">
                          <a:effectLst/>
                        </a:rPr>
                        <a:t>Tshopo</a:t>
                      </a:r>
                      <a:r>
                        <a:rPr lang="en-US" sz="1800" dirty="0">
                          <a:effectLst/>
                        </a:rPr>
                        <a:t>)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kern="150" dirty="0" err="1">
                          <a:effectLst/>
                        </a:rPr>
                        <a:t>Draju</a:t>
                      </a:r>
                      <a:r>
                        <a:rPr lang="en-US" sz="1800" kern="150" dirty="0">
                          <a:effectLst/>
                        </a:rPr>
                        <a:t>, Logo</a:t>
                      </a:r>
                      <a:endParaRPr lang="fr-FR" sz="18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kern="150" dirty="0">
                          <a:effectLst/>
                        </a:rPr>
                        <a:t>(</a:t>
                      </a:r>
                      <a:r>
                        <a:rPr lang="en-US" sz="1800" kern="150" dirty="0" err="1">
                          <a:effectLst/>
                        </a:rPr>
                        <a:t>Ituri</a:t>
                      </a:r>
                      <a:r>
                        <a:rPr lang="en-US" sz="1800" kern="150" dirty="0">
                          <a:effectLst/>
                        </a:rPr>
                        <a:t>)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</a:rPr>
                        <a:t>Salambongo</a:t>
                      </a:r>
                      <a:r>
                        <a:rPr lang="en-US" sz="1800" dirty="0">
                          <a:effectLst/>
                        </a:rPr>
                        <a:t>, </a:t>
                      </a:r>
                      <a:r>
                        <a:rPr lang="en-US" sz="1800" dirty="0" err="1">
                          <a:effectLst/>
                        </a:rPr>
                        <a:t>Wanierukula</a:t>
                      </a:r>
                      <a:r>
                        <a:rPr lang="en-US" sz="1800" dirty="0">
                          <a:effectLst/>
                        </a:rPr>
                        <a:t> (</a:t>
                      </a:r>
                      <a:r>
                        <a:rPr lang="en-US" sz="1800" dirty="0" err="1">
                          <a:effectLst/>
                        </a:rPr>
                        <a:t>Tshopo</a:t>
                      </a:r>
                      <a:r>
                        <a:rPr lang="en-US" sz="1800" dirty="0">
                          <a:effectLst/>
                        </a:rPr>
                        <a:t>)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P value</a:t>
                      </a:r>
                      <a:r>
                        <a:rPr lang="en-US" sz="1800" baseline="30000" dirty="0">
                          <a:effectLst/>
                        </a:rPr>
                        <a:t>*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val="565379352"/>
                  </a:ext>
                </a:extLst>
              </a:tr>
              <a:tr h="107182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kern="150" dirty="0">
                          <a:effectLst/>
                        </a:rPr>
                        <a:t>Skin biopsy test positive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50" dirty="0">
                          <a:solidFill>
                            <a:srgbClr val="FF0000"/>
                          </a:solidFill>
                          <a:effectLst/>
                        </a:rPr>
                        <a:t>56%</a:t>
                      </a:r>
                      <a:endParaRPr lang="fr-FR" sz="1800" dirty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50" dirty="0">
                          <a:effectLst/>
                        </a:rPr>
                        <a:t>(33/59)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50">
                          <a:effectLst/>
                        </a:rPr>
                        <a:t>79%</a:t>
                      </a:r>
                      <a:endParaRPr lang="fr-FR" sz="1800"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50">
                          <a:effectLst/>
                        </a:rPr>
                        <a:t>(53/67)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50" dirty="0">
                          <a:solidFill>
                            <a:srgbClr val="FF0000"/>
                          </a:solidFill>
                          <a:effectLst/>
                        </a:rPr>
                        <a:t>26%</a:t>
                      </a:r>
                      <a:endParaRPr lang="fr-FR" sz="1800" dirty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50" dirty="0">
                          <a:effectLst/>
                        </a:rPr>
                        <a:t>(17/65)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50">
                          <a:effectLst/>
                        </a:rPr>
                        <a:t>67%</a:t>
                      </a:r>
                      <a:endParaRPr lang="fr-FR" sz="1800"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50">
                          <a:effectLst/>
                        </a:rPr>
                        <a:t>(36/54)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kern="150" dirty="0">
                          <a:solidFill>
                            <a:srgbClr val="FF0000"/>
                          </a:solidFill>
                          <a:effectLst/>
                        </a:rPr>
                        <a:t>0.001</a:t>
                      </a:r>
                      <a:r>
                        <a:rPr lang="en-US" sz="1800" kern="150" dirty="0">
                          <a:effectLst/>
                        </a:rPr>
                        <a:t> 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kern="150" dirty="0">
                          <a:effectLst/>
                        </a:rPr>
                        <a:t>0.2 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366612742"/>
                  </a:ext>
                </a:extLst>
              </a:tr>
              <a:tr h="107182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kern="150" dirty="0">
                          <a:effectLst/>
                        </a:rPr>
                        <a:t>Mean (range) mf  load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  <a:effectLst/>
                        </a:rPr>
                        <a:t>31.79</a:t>
                      </a:r>
                      <a:endParaRPr lang="fr-FR" sz="1800" dirty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(0-352.00)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27.88 </a:t>
                      </a:r>
                      <a:endParaRPr lang="fr-FR" sz="1800" dirty="0"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(0-204.50)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  <a:effectLst/>
                        </a:rPr>
                        <a:t>2.74</a:t>
                      </a:r>
                      <a:r>
                        <a:rPr lang="en-US" sz="1800" dirty="0">
                          <a:effectLst/>
                        </a:rPr>
                        <a:t> 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(0-78.00)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18.50 </a:t>
                      </a:r>
                      <a:endParaRPr lang="fr-FR" sz="1800" dirty="0"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(0-132.00)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kern="150" dirty="0">
                          <a:solidFill>
                            <a:srgbClr val="FF0000"/>
                          </a:solidFill>
                          <a:effectLst/>
                        </a:rPr>
                        <a:t>&lt;0.001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kern="150" dirty="0">
                          <a:effectLst/>
                        </a:rPr>
                        <a:t>0.2 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2384969341"/>
                  </a:ext>
                </a:extLst>
              </a:tr>
              <a:tr h="116755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kern="150">
                          <a:effectLst/>
                        </a:rPr>
                        <a:t>O volvulus IgG4 antibodies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50" dirty="0">
                          <a:solidFill>
                            <a:srgbClr val="FF0000"/>
                          </a:solidFill>
                          <a:effectLst/>
                        </a:rPr>
                        <a:t>51%</a:t>
                      </a:r>
                      <a:endParaRPr lang="fr-FR" sz="1800" dirty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50" dirty="0">
                          <a:effectLst/>
                        </a:rPr>
                        <a:t>(30/59)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50">
                          <a:effectLst/>
                        </a:rPr>
                        <a:t>42%</a:t>
                      </a:r>
                      <a:endParaRPr lang="fr-FR" sz="1800"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50">
                          <a:effectLst/>
                        </a:rPr>
                        <a:t>(28/67)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50" dirty="0">
                          <a:solidFill>
                            <a:srgbClr val="FF0000"/>
                          </a:solidFill>
                          <a:effectLst/>
                        </a:rPr>
                        <a:t>22%</a:t>
                      </a:r>
                      <a:endParaRPr lang="fr-FR" sz="1800" dirty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50" dirty="0">
                          <a:effectLst/>
                        </a:rPr>
                        <a:t>(14/65)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50">
                          <a:effectLst/>
                        </a:rPr>
                        <a:t>44%</a:t>
                      </a:r>
                      <a:endParaRPr lang="fr-FR" sz="1800"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50">
                          <a:effectLst/>
                        </a:rPr>
                        <a:t>(26/59)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kern="150" dirty="0">
                          <a:solidFill>
                            <a:srgbClr val="FF0000"/>
                          </a:solidFill>
                          <a:effectLst/>
                        </a:rPr>
                        <a:t>&lt;0.001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kern="150" dirty="0">
                          <a:effectLst/>
                        </a:rPr>
                        <a:t>0.9 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843628990"/>
                  </a:ext>
                </a:extLst>
              </a:tr>
            </a:tbl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Mandro M et al Infect Dis Pov 2018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09452156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UA">
      <a:dk1>
        <a:sysClr val="windowText" lastClr="000000"/>
      </a:dk1>
      <a:lt1>
        <a:sysClr val="window" lastClr="FFFFFF"/>
      </a:lt1>
      <a:dk2>
        <a:srgbClr val="004466"/>
      </a:dk2>
      <a:lt2>
        <a:srgbClr val="BBCCCC"/>
      </a:lt2>
      <a:accent1>
        <a:srgbClr val="004466"/>
      </a:accent1>
      <a:accent2>
        <a:srgbClr val="881133"/>
      </a:accent2>
      <a:accent3>
        <a:srgbClr val="889999"/>
      </a:accent3>
      <a:accent4>
        <a:srgbClr val="3399CC"/>
      </a:accent4>
      <a:accent5>
        <a:srgbClr val="DD9911"/>
      </a:accent5>
      <a:accent6>
        <a:srgbClr val="AAAA00"/>
      </a:accent6>
      <a:hlink>
        <a:srgbClr val="004466"/>
      </a:hlink>
      <a:folHlink>
        <a:srgbClr val="881133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1335</Words>
  <Application>Microsoft Office PowerPoint</Application>
  <PresentationFormat>Breedbeeld</PresentationFormat>
  <Paragraphs>314</Paragraphs>
  <Slides>18</Slides>
  <Notes>7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18</vt:i4>
      </vt:variant>
    </vt:vector>
  </HeadingPairs>
  <TitlesOfParts>
    <vt:vector size="24" baseType="lpstr">
      <vt:lpstr>Algerian</vt:lpstr>
      <vt:lpstr>Arial</vt:lpstr>
      <vt:lpstr>Calibri</vt:lpstr>
      <vt:lpstr>Tahoma</vt:lpstr>
      <vt:lpstr>Wingdings</vt:lpstr>
      <vt:lpstr>Kantoorthema</vt:lpstr>
      <vt:lpstr>Epilepsy in onchocerciasis endemic regions</vt:lpstr>
      <vt:lpstr>High prevalence of epilepsy in onchocerciasis endemic regions </vt:lpstr>
      <vt:lpstr>Age of onset of seizures in hyper-endemic onchocercias areas   </vt:lpstr>
      <vt:lpstr>PowerPoint-presentatie</vt:lpstr>
      <vt:lpstr> Stunted growth  (“Nakalanga syndrome”)</vt:lpstr>
      <vt:lpstr>Onchocersiasis-associated epilepsy/NS epidemics start in areas without onchocerciasis control </vt:lpstr>
      <vt:lpstr>Nodding syndrome epidemics appear together with other forms of epilepsy </vt:lpstr>
      <vt:lpstr>PowerPoint-presentatie</vt:lpstr>
      <vt:lpstr>DRC: Age, sex and village matched case control studies comparing an area with and without CDTI</vt:lpstr>
      <vt:lpstr> Cohort study Mbam valley Cameroon Predicted incidence of epilepsy according to individual microfilarial density </vt:lpstr>
      <vt:lpstr>  Case control study northern Uganda: risk factors for nodding syndrome and other forms of epilepsy </vt:lpstr>
      <vt:lpstr>  </vt:lpstr>
      <vt:lpstr>Epilepsy prevalence before and after elimination of onchocerciasis in 2004 in  hyper-endemic villages, western Uganda (CDTI + vector elimination) </vt:lpstr>
      <vt:lpstr> Decrease of epilepsy in onchocerciasis endemic village in Cameroon after 13 years of annual CDTI</vt:lpstr>
      <vt:lpstr>Decrease of incidence of epilepsy and nodding syndrome  in onchocerciasis endemic villages of Mahenge, Tanzania (biannual CDTI since 2018)</vt:lpstr>
      <vt:lpstr>Pathophysiology hypothesis</vt:lpstr>
      <vt:lpstr>Conclusion</vt:lpstr>
      <vt:lpstr>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2013-10-11T12:12:31Z</dcterms:created>
  <dcterms:modified xsi:type="dcterms:W3CDTF">2022-08-10T19:13:50Z</dcterms:modified>
</cp:coreProperties>
</file>