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35"/>
  </p:notesMasterIdLst>
  <p:handoutMasterIdLst>
    <p:handoutMasterId r:id="rId36"/>
  </p:handoutMasterIdLst>
  <p:sldIdLst>
    <p:sldId id="394" r:id="rId3"/>
    <p:sldId id="418" r:id="rId4"/>
    <p:sldId id="488" r:id="rId5"/>
    <p:sldId id="556" r:id="rId6"/>
    <p:sldId id="475" r:id="rId7"/>
    <p:sldId id="490" r:id="rId8"/>
    <p:sldId id="492" r:id="rId9"/>
    <p:sldId id="497" r:id="rId10"/>
    <p:sldId id="517" r:id="rId11"/>
    <p:sldId id="519" r:id="rId12"/>
    <p:sldId id="501" r:id="rId13"/>
    <p:sldId id="535" r:id="rId14"/>
    <p:sldId id="536" r:id="rId15"/>
    <p:sldId id="537" r:id="rId16"/>
    <p:sldId id="538" r:id="rId17"/>
    <p:sldId id="539" r:id="rId18"/>
    <p:sldId id="540" r:id="rId19"/>
    <p:sldId id="541" r:id="rId20"/>
    <p:sldId id="542" r:id="rId21"/>
    <p:sldId id="543" r:id="rId22"/>
    <p:sldId id="544" r:id="rId23"/>
    <p:sldId id="548" r:id="rId24"/>
    <p:sldId id="545" r:id="rId25"/>
    <p:sldId id="546" r:id="rId26"/>
    <p:sldId id="550" r:id="rId27"/>
    <p:sldId id="551" r:id="rId28"/>
    <p:sldId id="552" r:id="rId29"/>
    <p:sldId id="553" r:id="rId30"/>
    <p:sldId id="554" r:id="rId31"/>
    <p:sldId id="555" r:id="rId32"/>
    <p:sldId id="547" r:id="rId33"/>
    <p:sldId id="549" r:id="rId34"/>
  </p:sldIdLst>
  <p:sldSz cx="12192000" cy="6858000"/>
  <p:notesSz cx="7010400" cy="9296400"/>
  <p:defaultTextStyle>
    <a:defPPr>
      <a:defRPr lang="en-US"/>
    </a:defPPr>
    <a:lvl1pPr marL="0" algn="l" defTabSz="91423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8" algn="l" defTabSz="91423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6" algn="l" defTabSz="91423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4" algn="l" defTabSz="91423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1" algn="l" defTabSz="91423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90" algn="l" defTabSz="91423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06" algn="l" defTabSz="91423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24" algn="l" defTabSz="91423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41" algn="l" defTabSz="91423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A16F90E-3293-421A-BD32-3AF78FAB269F}">
          <p14:sldIdLst>
            <p14:sldId id="394"/>
            <p14:sldId id="418"/>
            <p14:sldId id="488"/>
            <p14:sldId id="556"/>
            <p14:sldId id="475"/>
            <p14:sldId id="490"/>
            <p14:sldId id="492"/>
            <p14:sldId id="497"/>
            <p14:sldId id="517"/>
            <p14:sldId id="519"/>
            <p14:sldId id="501"/>
            <p14:sldId id="535"/>
            <p14:sldId id="536"/>
            <p14:sldId id="537"/>
            <p14:sldId id="538"/>
            <p14:sldId id="539"/>
            <p14:sldId id="540"/>
            <p14:sldId id="541"/>
            <p14:sldId id="542"/>
            <p14:sldId id="543"/>
            <p14:sldId id="544"/>
            <p14:sldId id="548"/>
            <p14:sldId id="545"/>
            <p14:sldId id="546"/>
            <p14:sldId id="550"/>
            <p14:sldId id="551"/>
            <p14:sldId id="552"/>
            <p14:sldId id="553"/>
            <p14:sldId id="554"/>
            <p14:sldId id="555"/>
            <p14:sldId id="547"/>
            <p14:sldId id="54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32DE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07" autoAdjust="0"/>
    <p:restoredTop sz="94533" autoAdjust="0"/>
  </p:normalViewPr>
  <p:slideViewPr>
    <p:cSldViewPr>
      <p:cViewPr varScale="1">
        <p:scale>
          <a:sx n="79" d="100"/>
          <a:sy n="79" d="100"/>
        </p:scale>
        <p:origin x="88" y="76"/>
      </p:cViewPr>
      <p:guideLst>
        <p:guide orient="horz" pos="2161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2934" y="9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88126" tIns="44064" rIns="88126" bIns="44064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88126" tIns="44064" rIns="88126" bIns="44064" rtlCol="0"/>
          <a:lstStyle>
            <a:lvl1pPr algn="r">
              <a:defRPr sz="1200"/>
            </a:lvl1pPr>
          </a:lstStyle>
          <a:p>
            <a:fld id="{65DAC6F8-FB01-4B48-8F15-668324988644}" type="datetimeFigureOut">
              <a:rPr lang="en-GB" smtClean="0"/>
              <a:t>10/08/2022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88126" tIns="44064" rIns="88126" bIns="44064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9" y="8829966"/>
            <a:ext cx="3037840" cy="464820"/>
          </a:xfrm>
          <a:prstGeom prst="rect">
            <a:avLst/>
          </a:prstGeom>
        </p:spPr>
        <p:txBody>
          <a:bodyPr vert="horz" lIns="88126" tIns="44064" rIns="88126" bIns="44064" rtlCol="0" anchor="b"/>
          <a:lstStyle>
            <a:lvl1pPr algn="r">
              <a:defRPr sz="1200"/>
            </a:lvl1pPr>
          </a:lstStyle>
          <a:p>
            <a:fld id="{37A840E7-ECE6-4235-A0BF-19AC72589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02177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88126" tIns="44064" rIns="88126" bIns="44064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88126" tIns="44064" rIns="88126" bIns="44064" rtlCol="0"/>
          <a:lstStyle>
            <a:lvl1pPr algn="r">
              <a:defRPr sz="1200"/>
            </a:lvl1pPr>
          </a:lstStyle>
          <a:p>
            <a:fld id="{D401BA88-69D3-42FC-8460-D5131CFCE4E6}" type="datetimeFigureOut">
              <a:rPr lang="en-GB" smtClean="0"/>
              <a:pPr/>
              <a:t>10/08/2022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8500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126" tIns="44064" rIns="88126" bIns="44064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15790"/>
            <a:ext cx="5608320" cy="4183380"/>
          </a:xfrm>
          <a:prstGeom prst="rect">
            <a:avLst/>
          </a:prstGeom>
        </p:spPr>
        <p:txBody>
          <a:bodyPr vert="horz" lIns="88126" tIns="44064" rIns="88126" bIns="4406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88126" tIns="44064" rIns="88126" bIns="44064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6"/>
            <a:ext cx="3037840" cy="464820"/>
          </a:xfrm>
          <a:prstGeom prst="rect">
            <a:avLst/>
          </a:prstGeom>
        </p:spPr>
        <p:txBody>
          <a:bodyPr vert="horz" lIns="88126" tIns="44064" rIns="88126" bIns="44064" rtlCol="0" anchor="b"/>
          <a:lstStyle>
            <a:lvl1pPr algn="r">
              <a:defRPr sz="1200"/>
            </a:lvl1pPr>
          </a:lstStyle>
          <a:p>
            <a:fld id="{F7908D5D-B12A-492A-8197-8D715CA0192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2037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18" algn="l" defTabSz="9142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36" algn="l" defTabSz="9142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54" algn="l" defTabSz="9142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71" algn="l" defTabSz="9142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90" algn="l" defTabSz="9142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06" algn="l" defTabSz="9142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824" algn="l" defTabSz="9142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41" algn="l" defTabSz="9142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8500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ea typeface="ＭＳ Ｐゴシック" pitchFamily="34" charset="-128"/>
            </a:endParaRP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r" defTabSz="9142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3030794-CCAE-4AFB-A1BE-8305664984C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2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0392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0520" y="533400"/>
            <a:ext cx="7128680" cy="879700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330" y="1728861"/>
            <a:ext cx="11017465" cy="4725148"/>
          </a:xfrm>
        </p:spPr>
        <p:txBody>
          <a:bodyPr/>
          <a:lstStyle>
            <a:lvl1pPr>
              <a:defRPr>
                <a:latin typeface="+mn-lt"/>
                <a:ea typeface="Verdana" pitchFamily="34" charset="0"/>
                <a:cs typeface="Verdana" pitchFamily="34" charset="0"/>
              </a:defRPr>
            </a:lvl1pPr>
            <a:lvl2pPr>
              <a:defRPr>
                <a:latin typeface="+mn-lt"/>
                <a:ea typeface="Verdana" pitchFamily="34" charset="0"/>
                <a:cs typeface="Verdana" pitchFamily="34" charset="0"/>
              </a:defRPr>
            </a:lvl2pPr>
            <a:lvl3pPr>
              <a:defRPr>
                <a:latin typeface="+mn-lt"/>
                <a:ea typeface="Verdana" pitchFamily="34" charset="0"/>
                <a:cs typeface="Verdana" pitchFamily="34" charset="0"/>
              </a:defRPr>
            </a:lvl3pPr>
            <a:lvl4pPr>
              <a:defRPr>
                <a:latin typeface="+mn-lt"/>
                <a:ea typeface="Verdana" pitchFamily="34" charset="0"/>
                <a:cs typeface="Verdana" pitchFamily="34" charset="0"/>
              </a:defRPr>
            </a:lvl4pPr>
            <a:lvl5pPr>
              <a:defRPr>
                <a:latin typeface="+mn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EAC58-7B9E-4D44-8624-974AE0B66026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Amref  Health Africa in Uganda                                                                                  www.amref.org </a:t>
            </a:r>
          </a:p>
        </p:txBody>
      </p:sp>
    </p:spTree>
    <p:extLst>
      <p:ext uri="{BB962C8B-B14F-4D97-AF65-F5344CB8AC3E}">
        <p14:creationId xmlns:p14="http://schemas.microsoft.com/office/powerpoint/2010/main" val="1703160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7349" y="1728861"/>
            <a:ext cx="10966440" cy="472514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25246" y="491130"/>
            <a:ext cx="8319188" cy="782198"/>
          </a:xfrm>
        </p:spPr>
        <p:txBody>
          <a:bodyPr/>
          <a:lstStyle>
            <a:lvl1pPr>
              <a:defRPr sz="3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40F3A-FC91-4EFD-8367-ACEB55D967C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Amref Health Africa in Uganda                                                                              www.amref.org </a:t>
            </a:r>
          </a:p>
        </p:txBody>
      </p:sp>
    </p:spTree>
    <p:extLst>
      <p:ext uri="{BB962C8B-B14F-4D97-AF65-F5344CB8AC3E}">
        <p14:creationId xmlns:p14="http://schemas.microsoft.com/office/powerpoint/2010/main" val="1121642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80534" y="491133"/>
            <a:ext cx="2783260" cy="59628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8213" y="491133"/>
            <a:ext cx="8108531" cy="59628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3CF5F-B414-479F-98A9-62503BEC414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Amref  Health Africa in Uganda                                                                                  www.amref.org  </a:t>
            </a:r>
          </a:p>
        </p:txBody>
      </p:sp>
    </p:spTree>
    <p:extLst>
      <p:ext uri="{BB962C8B-B14F-4D97-AF65-F5344CB8AC3E}">
        <p14:creationId xmlns:p14="http://schemas.microsoft.com/office/powerpoint/2010/main" val="1674491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8212" y="1728861"/>
            <a:ext cx="5444625" cy="47251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16626" y="1728861"/>
            <a:ext cx="5447165" cy="47251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540003" y="491130"/>
            <a:ext cx="6878897" cy="782198"/>
          </a:xfrm>
        </p:spPr>
        <p:txBody>
          <a:bodyPr/>
          <a:lstStyle>
            <a:lvl1pPr>
              <a:defRPr sz="2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25E391-F431-4B13-94B9-253BD45ACA0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Amref Health Africa in Uganda                                                                                    www.amref.org </a:t>
            </a:r>
          </a:p>
        </p:txBody>
      </p:sp>
    </p:spTree>
    <p:extLst>
      <p:ext uri="{BB962C8B-B14F-4D97-AF65-F5344CB8AC3E}">
        <p14:creationId xmlns:p14="http://schemas.microsoft.com/office/powerpoint/2010/main" val="18515772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2ACE29-E795-4B1D-AF95-80105A6E0089}" type="slidenum">
              <a:rPr lang="en-GB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Amref Health Africa in Uganda                                                                                      www.amref.org </a:t>
            </a:r>
          </a:p>
        </p:txBody>
      </p:sp>
    </p:spTree>
    <p:extLst>
      <p:ext uri="{BB962C8B-B14F-4D97-AF65-F5344CB8AC3E}">
        <p14:creationId xmlns:p14="http://schemas.microsoft.com/office/powerpoint/2010/main" val="1786046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2ACE29-E795-4B1D-AF95-80105A6E0089}" type="slidenum">
              <a:rPr lang="en-GB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Amref Health Africa in Uganda                                                                                 www.amref.org </a:t>
            </a:r>
          </a:p>
        </p:txBody>
      </p:sp>
    </p:spTree>
    <p:extLst>
      <p:ext uri="{BB962C8B-B14F-4D97-AF65-F5344CB8AC3E}">
        <p14:creationId xmlns:p14="http://schemas.microsoft.com/office/powerpoint/2010/main" val="3959912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/>
              <a:t>Amref Health Africa in Uganda</a:t>
            </a:r>
            <a:r>
              <a:rPr lang="en-US"/>
              <a:t>                                                                                                                     </a:t>
            </a:r>
            <a:r>
              <a:rPr lang="en-US" sz="1400"/>
              <a:t>www.amref.org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139288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/>
              <a:t>Amref Health Africa in Uganda</a:t>
            </a:r>
            <a:r>
              <a:rPr lang="en-US"/>
              <a:t>                                                                                                             </a:t>
            </a:r>
            <a:r>
              <a:rPr lang="en-US" sz="1400" b="1"/>
              <a:t>www.amref.org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3063203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/>
              <a:t>Amref Health Africa in Uganda</a:t>
            </a:r>
            <a:r>
              <a:rPr lang="en-US"/>
              <a:t>                                                                                                             </a:t>
            </a:r>
            <a:r>
              <a:rPr lang="en-US" sz="1400" b="1"/>
              <a:t>www.amref.org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4486276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0520" y="533400"/>
            <a:ext cx="7128680" cy="879700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330" y="1728861"/>
            <a:ext cx="11017465" cy="4725148"/>
          </a:xfrm>
        </p:spPr>
        <p:txBody>
          <a:bodyPr/>
          <a:lstStyle>
            <a:lvl1pPr>
              <a:defRPr>
                <a:latin typeface="+mn-lt"/>
                <a:ea typeface="Verdana" pitchFamily="34" charset="0"/>
                <a:cs typeface="Verdana" pitchFamily="34" charset="0"/>
              </a:defRPr>
            </a:lvl1pPr>
            <a:lvl2pPr>
              <a:defRPr>
                <a:latin typeface="+mn-lt"/>
                <a:ea typeface="Verdana" pitchFamily="34" charset="0"/>
                <a:cs typeface="Verdana" pitchFamily="34" charset="0"/>
              </a:defRPr>
            </a:lvl2pPr>
            <a:lvl3pPr>
              <a:defRPr>
                <a:latin typeface="+mn-lt"/>
                <a:ea typeface="Verdana" pitchFamily="34" charset="0"/>
                <a:cs typeface="Verdana" pitchFamily="34" charset="0"/>
              </a:defRPr>
            </a:lvl3pPr>
            <a:lvl4pPr>
              <a:defRPr>
                <a:latin typeface="+mn-lt"/>
                <a:ea typeface="Verdana" pitchFamily="34" charset="0"/>
                <a:cs typeface="Verdana" pitchFamily="34" charset="0"/>
              </a:defRPr>
            </a:lvl4pPr>
            <a:lvl5pPr>
              <a:defRPr>
                <a:latin typeface="+mn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914290"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 defTabSz="914290"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defTabSz="914290">
              <a:defRPr/>
            </a:pPr>
            <a:r>
              <a:rPr lang="en-US" smtClean="0">
                <a:solidFill>
                  <a:srgbClr val="FFFFFF"/>
                </a:solidFill>
              </a:rPr>
              <a:t>Amref  Health Africa in Uganda                                                                                  www.amref.org 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6628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1930402" y="491132"/>
            <a:ext cx="7010401" cy="782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397" tIns="44409" rIns="90397" bIns="44409" anchor="b"/>
          <a:lstStyle>
            <a:lvl1pPr defTabSz="7493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7493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7493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7493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7493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74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74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74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74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74934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465" y="4406310"/>
            <a:ext cx="10363580" cy="1362490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465" y="2907174"/>
            <a:ext cx="10363580" cy="1499136"/>
          </a:xfrm>
        </p:spPr>
        <p:txBody>
          <a:bodyPr anchor="b"/>
          <a:lstStyle>
            <a:lvl1pPr marL="0" indent="0">
              <a:buNone/>
              <a:defRPr sz="2400"/>
            </a:lvl1pPr>
            <a:lvl2pPr marL="557580" indent="0">
              <a:buNone/>
              <a:defRPr sz="2200"/>
            </a:lvl2pPr>
            <a:lvl3pPr marL="1115159" indent="0">
              <a:buNone/>
              <a:defRPr sz="2000"/>
            </a:lvl3pPr>
            <a:lvl4pPr marL="1672737" indent="0">
              <a:buNone/>
              <a:defRPr sz="1700"/>
            </a:lvl4pPr>
            <a:lvl5pPr marL="2230315" indent="0">
              <a:buNone/>
              <a:defRPr sz="1700"/>
            </a:lvl5pPr>
            <a:lvl6pPr marL="2787895" indent="0">
              <a:buNone/>
              <a:defRPr sz="1700"/>
            </a:lvl6pPr>
            <a:lvl7pPr marL="3345474" indent="0">
              <a:buNone/>
              <a:defRPr sz="1700"/>
            </a:lvl7pPr>
            <a:lvl8pPr marL="3903055" indent="0">
              <a:buNone/>
              <a:defRPr sz="1700"/>
            </a:lvl8pPr>
            <a:lvl9pPr marL="4460632" indent="0">
              <a:buNone/>
              <a:defRPr sz="17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290">
              <a:defRPr/>
            </a:pPr>
            <a:fld id="{17D51F3C-BC8F-44D6-8C44-77B8A8DDAC40}" type="slidenum">
              <a:rPr lang="en-GB" smtClean="0">
                <a:solidFill>
                  <a:srgbClr val="000000"/>
                </a:solidFill>
              </a:rPr>
              <a:pPr defTabSz="914290"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defTabSz="914290">
              <a:defRPr/>
            </a:pPr>
            <a:r>
              <a:rPr lang="en-US" sz="1400" smtClean="0">
                <a:solidFill>
                  <a:srgbClr val="FFFFFF"/>
                </a:solidFill>
              </a:rPr>
              <a:t>Amref Health Africa in Uganda</a:t>
            </a:r>
            <a:r>
              <a:rPr lang="en-US" smtClean="0">
                <a:solidFill>
                  <a:srgbClr val="FFFFFF"/>
                </a:solidFill>
              </a:rPr>
              <a:t>                                                                                                              </a:t>
            </a:r>
            <a:r>
              <a:rPr lang="en-US" sz="1400" smtClean="0">
                <a:solidFill>
                  <a:srgbClr val="FFFFFF"/>
                </a:solidFill>
              </a:rPr>
              <a:t>www.amref.org</a:t>
            </a:r>
            <a:endParaRPr lang="en-US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487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1930402" y="491132"/>
            <a:ext cx="7010401" cy="782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397" tIns="44409" rIns="90397" bIns="44409" anchor="b"/>
          <a:lstStyle>
            <a:lvl1pPr defTabSz="7493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7493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7493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7493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7493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74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74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74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74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2800" b="1" dirty="0">
              <a:solidFill>
                <a:srgbClr val="000000"/>
              </a:solidFill>
              <a:cs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465" y="4406310"/>
            <a:ext cx="10363580" cy="1362490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465" y="2907174"/>
            <a:ext cx="10363580" cy="1499136"/>
          </a:xfrm>
        </p:spPr>
        <p:txBody>
          <a:bodyPr anchor="b"/>
          <a:lstStyle>
            <a:lvl1pPr marL="0" indent="0">
              <a:buNone/>
              <a:defRPr sz="2400"/>
            </a:lvl1pPr>
            <a:lvl2pPr marL="557580" indent="0">
              <a:buNone/>
              <a:defRPr sz="2200"/>
            </a:lvl2pPr>
            <a:lvl3pPr marL="1115159" indent="0">
              <a:buNone/>
              <a:defRPr sz="2000"/>
            </a:lvl3pPr>
            <a:lvl4pPr marL="1672737" indent="0">
              <a:buNone/>
              <a:defRPr sz="1700"/>
            </a:lvl4pPr>
            <a:lvl5pPr marL="2230315" indent="0">
              <a:buNone/>
              <a:defRPr sz="1700"/>
            </a:lvl5pPr>
            <a:lvl6pPr marL="2787895" indent="0">
              <a:buNone/>
              <a:defRPr sz="1700"/>
            </a:lvl6pPr>
            <a:lvl7pPr marL="3345474" indent="0">
              <a:buNone/>
              <a:defRPr sz="1700"/>
            </a:lvl7pPr>
            <a:lvl8pPr marL="3903055" indent="0">
              <a:buNone/>
              <a:defRPr sz="1700"/>
            </a:lvl8pPr>
            <a:lvl9pPr marL="4460632" indent="0">
              <a:buNone/>
              <a:defRPr sz="17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51F3C-BC8F-44D6-8C44-77B8A8DDAC4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sz="1400" dirty="0"/>
              <a:t>Amref Health Africa in Uganda</a:t>
            </a:r>
            <a:r>
              <a:rPr lang="en-US" dirty="0"/>
              <a:t>                                                                                                              </a:t>
            </a:r>
            <a:r>
              <a:rPr lang="en-US" sz="1400" dirty="0"/>
              <a:t>www.amref.org</a:t>
            </a:r>
          </a:p>
        </p:txBody>
      </p:sp>
    </p:spTree>
    <p:extLst>
      <p:ext uri="{BB962C8B-B14F-4D97-AF65-F5344CB8AC3E}">
        <p14:creationId xmlns:p14="http://schemas.microsoft.com/office/powerpoint/2010/main" val="41062122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8212" y="1728861"/>
            <a:ext cx="5444625" cy="472514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6626" y="1728861"/>
            <a:ext cx="5447165" cy="472514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828803" y="491130"/>
            <a:ext cx="7590097" cy="782198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290">
              <a:defRPr/>
            </a:pPr>
            <a:fld id="{42F41CAA-23E5-4076-B131-8040B9280A15}" type="slidenum">
              <a:rPr lang="en-GB" smtClean="0">
                <a:solidFill>
                  <a:srgbClr val="000000"/>
                </a:solidFill>
              </a:rPr>
              <a:pPr defTabSz="914290"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defTabSz="914290">
              <a:defRPr/>
            </a:pPr>
            <a:r>
              <a:rPr lang="en-US" smtClean="0">
                <a:solidFill>
                  <a:srgbClr val="FFFFFF"/>
                </a:solidFill>
              </a:rPr>
              <a:t>Amref Health  in Uganda                                                                                                 www.amref.org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8724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76" y="1839865"/>
            <a:ext cx="10566525" cy="639657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7580" indent="0">
              <a:buNone/>
              <a:defRPr sz="2400" b="1"/>
            </a:lvl2pPr>
            <a:lvl3pPr marL="1115159" indent="0">
              <a:buNone/>
              <a:defRPr sz="2200" b="1"/>
            </a:lvl3pPr>
            <a:lvl4pPr marL="1672737" indent="0">
              <a:buNone/>
              <a:defRPr sz="2000" b="1"/>
            </a:lvl4pPr>
            <a:lvl5pPr marL="2230315" indent="0">
              <a:buNone/>
              <a:defRPr sz="2000" b="1"/>
            </a:lvl5pPr>
            <a:lvl6pPr marL="2787895" indent="0">
              <a:buNone/>
              <a:defRPr sz="2000" b="1"/>
            </a:lvl6pPr>
            <a:lvl7pPr marL="3345474" indent="0">
              <a:buNone/>
              <a:defRPr sz="2000" b="1"/>
            </a:lvl7pPr>
            <a:lvl8pPr marL="3903055" indent="0">
              <a:buNone/>
              <a:defRPr sz="2000" b="1"/>
            </a:lvl8pPr>
            <a:lvl9pPr marL="4460632" indent="0">
              <a:buNone/>
              <a:defRPr sz="20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75" y="2479522"/>
            <a:ext cx="10566527" cy="3950826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828803" y="491130"/>
            <a:ext cx="7590097" cy="782198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290">
              <a:defRPr/>
            </a:pPr>
            <a:fld id="{0E251CFC-907A-4FB9-B3AD-B34ABF1C02C4}" type="slidenum">
              <a:rPr lang="en-GB" smtClean="0">
                <a:solidFill>
                  <a:srgbClr val="000000"/>
                </a:solidFill>
              </a:rPr>
              <a:pPr defTabSz="914290"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defTabSz="914290">
              <a:defRPr/>
            </a:pPr>
            <a:r>
              <a:rPr lang="en-US" smtClean="0">
                <a:solidFill>
                  <a:srgbClr val="FFFFFF"/>
                </a:solidFill>
              </a:rPr>
              <a:t>Amref Health Africa in Uganda                                                                                   www.amref.org 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3157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336803" y="304802"/>
            <a:ext cx="7416799" cy="1045359"/>
          </a:xfrm>
        </p:spPr>
        <p:txBody>
          <a:bodyPr/>
          <a:lstStyle>
            <a:lvl1pPr algn="ctr">
              <a:defRPr sz="3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290">
              <a:defRPr/>
            </a:pPr>
            <a:fld id="{2B55B651-1718-4C7D-A2DD-1518D1636EB6}" type="slidenum">
              <a:rPr lang="en-GB" smtClean="0">
                <a:solidFill>
                  <a:srgbClr val="000000"/>
                </a:solidFill>
              </a:rPr>
              <a:pPr defTabSz="914290"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defTabSz="914290">
              <a:defRPr/>
            </a:pPr>
            <a:r>
              <a:rPr lang="en-US" smtClean="0">
                <a:solidFill>
                  <a:srgbClr val="FFFFFF"/>
                </a:solidFill>
              </a:rPr>
              <a:t>Amref Health Africa in Uganda                                                                                   www.amref.org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14942"/>
            <a:ext cx="2133600" cy="1122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3785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9142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smtClean="0">
                <a:solidFill>
                  <a:srgbClr val="FFFFFF"/>
                </a:solidFill>
              </a:rPr>
              <a:t>Amref Health Africa in Uganda</a:t>
            </a:r>
            <a:r>
              <a:rPr lang="en-US" smtClean="0">
                <a:solidFill>
                  <a:srgbClr val="FFFFFF"/>
                </a:solidFill>
              </a:rPr>
              <a:t>                                                                                                             </a:t>
            </a:r>
            <a:r>
              <a:rPr lang="en-US" sz="1400" b="1" smtClean="0">
                <a:solidFill>
                  <a:srgbClr val="FFFFFF"/>
                </a:solidFill>
              </a:rPr>
              <a:t>www.amref.org</a:t>
            </a:r>
            <a:endParaRPr lang="en-US" sz="14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4022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35203" y="491130"/>
            <a:ext cx="7183697" cy="782198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290">
              <a:defRPr/>
            </a:pPr>
            <a:fld id="{E368168A-4B2F-4726-98DD-127BEA26276E}" type="slidenum">
              <a:rPr lang="en-GB" smtClean="0">
                <a:solidFill>
                  <a:srgbClr val="000000"/>
                </a:solidFill>
              </a:rPr>
              <a:pPr defTabSz="914290"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defTabSz="914290">
              <a:defRPr/>
            </a:pPr>
            <a:r>
              <a:rPr lang="en-US" smtClean="0">
                <a:solidFill>
                  <a:srgbClr val="FFFFFF"/>
                </a:solidFill>
              </a:rPr>
              <a:t>Amref Health Africa in Uganda                                                                                 www.amref.org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4440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0520" y="273292"/>
            <a:ext cx="2911320" cy="1162474"/>
          </a:xfrm>
        </p:spPr>
        <p:txBody>
          <a:bodyPr/>
          <a:lstStyle>
            <a:lvl1pPr algn="l">
              <a:defRPr sz="2400"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766587" y="1524000"/>
            <a:ext cx="6815940" cy="460126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</a:t>
            </a:r>
            <a:r>
              <a:rPr lang="en-US" dirty="0" err="1"/>
              <a:t>Mastext</a:t>
            </a:r>
            <a:r>
              <a:rPr lang="en-US" dirty="0"/>
              <a:t>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77" y="1435766"/>
            <a:ext cx="4012364" cy="4689501"/>
          </a:xfrm>
        </p:spPr>
        <p:txBody>
          <a:bodyPr/>
          <a:lstStyle>
            <a:lvl1pPr marL="0" indent="0">
              <a:buNone/>
              <a:defRPr sz="1700"/>
            </a:lvl1pPr>
            <a:lvl2pPr marL="557580" indent="0">
              <a:buNone/>
              <a:defRPr sz="1500"/>
            </a:lvl2pPr>
            <a:lvl3pPr marL="1115159" indent="0">
              <a:buNone/>
              <a:defRPr sz="1200"/>
            </a:lvl3pPr>
            <a:lvl4pPr marL="1672737" indent="0">
              <a:buNone/>
              <a:defRPr sz="1100"/>
            </a:lvl4pPr>
            <a:lvl5pPr marL="2230315" indent="0">
              <a:buNone/>
              <a:defRPr sz="1100"/>
            </a:lvl5pPr>
            <a:lvl6pPr marL="2787895" indent="0">
              <a:buNone/>
              <a:defRPr sz="1100"/>
            </a:lvl6pPr>
            <a:lvl7pPr marL="3345474" indent="0">
              <a:buNone/>
              <a:defRPr sz="1100"/>
            </a:lvl7pPr>
            <a:lvl8pPr marL="3903055" indent="0">
              <a:buNone/>
              <a:defRPr sz="1100"/>
            </a:lvl8pPr>
            <a:lvl9pPr marL="4460632" indent="0">
              <a:buNone/>
              <a:defRPr sz="11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914290">
              <a:defRPr/>
            </a:pPr>
            <a:fld id="{F19045B3-2F59-44E9-B145-0AD5165A7FB3}" type="slidenum">
              <a:rPr lang="en-GB" smtClean="0">
                <a:solidFill>
                  <a:srgbClr val="000000"/>
                </a:solidFill>
              </a:rPr>
              <a:pPr defTabSz="914290"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defTabSz="914290">
              <a:defRPr/>
            </a:pPr>
            <a:r>
              <a:rPr lang="en-US" smtClean="0">
                <a:solidFill>
                  <a:srgbClr val="FFFFFF"/>
                </a:solidFill>
              </a:rPr>
              <a:t>Amref Health Africa in Uganda                                                                                   www.amref.org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 userDrawn="1"/>
        </p:nvSpPr>
        <p:spPr bwMode="auto">
          <a:xfrm>
            <a:off x="6502400" y="256963"/>
            <a:ext cx="2911320" cy="1162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397" tIns="44409" rIns="90397" bIns="44409" numCol="1" anchor="b" anchorCtr="0" compatLnSpc="1">
            <a:prstTxWarp prst="textNoShape">
              <a:avLst/>
            </a:prstTxWarp>
          </a:bodyPr>
          <a:lstStyle>
            <a:lvl1pPr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557547"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6pPr>
            <a:lvl7pPr marL="1115094"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7pPr>
            <a:lvl8pPr marL="1672639"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8pPr>
            <a:lvl9pPr marL="2230185"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9pPr>
          </a:lstStyle>
          <a:p>
            <a:pPr marL="0" marR="0" lvl="0" indent="0" algn="l" defTabSz="91380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Tahoma" pitchFamily="34" charset="0"/>
                <a:cs typeface="Tahoma" pitchFamily="34" charset="0"/>
              </a:rPr>
              <a:t>Click to edit Master title style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4834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649" y="4800402"/>
            <a:ext cx="7316215" cy="566384"/>
          </a:xfrm>
        </p:spPr>
        <p:txBody>
          <a:bodyPr/>
          <a:lstStyle>
            <a:lvl1pPr algn="l">
              <a:defRPr sz="2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649" y="611933"/>
            <a:ext cx="7316215" cy="4115196"/>
          </a:xfrm>
        </p:spPr>
        <p:txBody>
          <a:bodyPr/>
          <a:lstStyle>
            <a:lvl1pPr marL="0" indent="0">
              <a:buNone/>
              <a:defRPr sz="3900"/>
            </a:lvl1pPr>
            <a:lvl2pPr marL="557580" indent="0">
              <a:buNone/>
              <a:defRPr sz="3400"/>
            </a:lvl2pPr>
            <a:lvl3pPr marL="1115159" indent="0">
              <a:buNone/>
              <a:defRPr sz="2900"/>
            </a:lvl3pPr>
            <a:lvl4pPr marL="1672737" indent="0">
              <a:buNone/>
              <a:defRPr sz="2400"/>
            </a:lvl4pPr>
            <a:lvl5pPr marL="2230315" indent="0">
              <a:buNone/>
              <a:defRPr sz="2400"/>
            </a:lvl5pPr>
            <a:lvl6pPr marL="2787895" indent="0">
              <a:buNone/>
              <a:defRPr sz="2400"/>
            </a:lvl6pPr>
            <a:lvl7pPr marL="3345474" indent="0">
              <a:buNone/>
              <a:defRPr sz="2400"/>
            </a:lvl7pPr>
            <a:lvl8pPr marL="3903055" indent="0">
              <a:buNone/>
              <a:defRPr sz="2400"/>
            </a:lvl8pPr>
            <a:lvl9pPr marL="4460632" indent="0">
              <a:buNone/>
              <a:defRPr sz="24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649" y="5366790"/>
            <a:ext cx="7316215" cy="806009"/>
          </a:xfrm>
        </p:spPr>
        <p:txBody>
          <a:bodyPr/>
          <a:lstStyle>
            <a:lvl1pPr marL="0" indent="0">
              <a:buNone/>
              <a:defRPr sz="1700"/>
            </a:lvl1pPr>
            <a:lvl2pPr marL="557580" indent="0">
              <a:buNone/>
              <a:defRPr sz="1500"/>
            </a:lvl2pPr>
            <a:lvl3pPr marL="1115159" indent="0">
              <a:buNone/>
              <a:defRPr sz="1200"/>
            </a:lvl3pPr>
            <a:lvl4pPr marL="1672737" indent="0">
              <a:buNone/>
              <a:defRPr sz="1100"/>
            </a:lvl4pPr>
            <a:lvl5pPr marL="2230315" indent="0">
              <a:buNone/>
              <a:defRPr sz="1100"/>
            </a:lvl5pPr>
            <a:lvl6pPr marL="2787895" indent="0">
              <a:buNone/>
              <a:defRPr sz="1100"/>
            </a:lvl6pPr>
            <a:lvl7pPr marL="3345474" indent="0">
              <a:buNone/>
              <a:defRPr sz="1100"/>
            </a:lvl7pPr>
            <a:lvl8pPr marL="3903055" indent="0">
              <a:buNone/>
              <a:defRPr sz="1100"/>
            </a:lvl8pPr>
            <a:lvl9pPr marL="4460632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914290">
              <a:defRPr/>
            </a:pPr>
            <a:fld id="{E0FDB5CB-A0D3-4DF9-BA6D-BE80C5C26795}" type="slidenum">
              <a:rPr lang="en-GB" smtClean="0">
                <a:solidFill>
                  <a:srgbClr val="000000"/>
                </a:solidFill>
              </a:rPr>
              <a:pPr defTabSz="914290"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defTabSz="914290">
              <a:defRPr/>
            </a:pPr>
            <a:r>
              <a:rPr lang="en-US" smtClean="0">
                <a:solidFill>
                  <a:srgbClr val="FFFFFF"/>
                </a:solidFill>
              </a:rPr>
              <a:t>Amref Health Africa in Uganda                                                                                       www.amref.org 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5116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7349" y="1728861"/>
            <a:ext cx="10966440" cy="472514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25246" y="491130"/>
            <a:ext cx="8319188" cy="782198"/>
          </a:xfrm>
        </p:spPr>
        <p:txBody>
          <a:bodyPr/>
          <a:lstStyle>
            <a:lvl1pPr>
              <a:defRPr sz="3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914290">
              <a:defRPr/>
            </a:pPr>
            <a:fld id="{05D40F3A-FC91-4EFD-8367-ACEB55D967C0}" type="slidenum">
              <a:rPr lang="en-GB" smtClean="0">
                <a:solidFill>
                  <a:srgbClr val="000000"/>
                </a:solidFill>
              </a:rPr>
              <a:pPr defTabSz="914290"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defTabSz="914290">
              <a:defRPr/>
            </a:pPr>
            <a:r>
              <a:rPr lang="en-US" smtClean="0">
                <a:solidFill>
                  <a:srgbClr val="FFFFFF"/>
                </a:solidFill>
              </a:rPr>
              <a:t>Amref Health Africa in Uganda                                                                              www.amref.org 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8348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80534" y="491133"/>
            <a:ext cx="2783260" cy="59628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8213" y="491133"/>
            <a:ext cx="8108531" cy="59628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290">
              <a:defRPr/>
            </a:pPr>
            <a:fld id="{4BB3CF5F-B414-479F-98A9-62503BEC414C}" type="slidenum">
              <a:rPr lang="en-GB" smtClean="0">
                <a:solidFill>
                  <a:srgbClr val="000000"/>
                </a:solidFill>
              </a:rPr>
              <a:pPr defTabSz="914290"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defTabSz="914290">
              <a:defRPr/>
            </a:pPr>
            <a:r>
              <a:rPr lang="en-US" smtClean="0">
                <a:solidFill>
                  <a:srgbClr val="FFFFFF"/>
                </a:solidFill>
              </a:rPr>
              <a:t>Amref  Health Africa in Uganda                                                                                  www.amref.org  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9198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8212" y="1728861"/>
            <a:ext cx="5444625" cy="47251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16626" y="1728861"/>
            <a:ext cx="5447165" cy="47251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540003" y="491130"/>
            <a:ext cx="6878897" cy="782198"/>
          </a:xfrm>
        </p:spPr>
        <p:txBody>
          <a:bodyPr/>
          <a:lstStyle>
            <a:lvl1pPr>
              <a:defRPr sz="2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290">
              <a:defRPr/>
            </a:pPr>
            <a:fld id="{D725E391-F431-4B13-94B9-253BD45ACA05}" type="slidenum">
              <a:rPr lang="en-GB" smtClean="0">
                <a:solidFill>
                  <a:srgbClr val="000000"/>
                </a:solidFill>
              </a:rPr>
              <a:pPr defTabSz="914290"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defTabSz="914290">
              <a:defRPr/>
            </a:pPr>
            <a:r>
              <a:rPr lang="en-US" smtClean="0">
                <a:solidFill>
                  <a:srgbClr val="FFFFFF"/>
                </a:solidFill>
              </a:rPr>
              <a:t>Amref Health Africa in Uganda                                                                                    www.amref.org 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147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8212" y="1728861"/>
            <a:ext cx="5444625" cy="472514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6626" y="1728861"/>
            <a:ext cx="5447165" cy="472514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828803" y="491130"/>
            <a:ext cx="7590097" cy="782198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41CAA-23E5-4076-B131-8040B9280A1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Amref Health  in Uganda                                                                                                 www.amref.org</a:t>
            </a:r>
          </a:p>
        </p:txBody>
      </p:sp>
    </p:spTree>
    <p:extLst>
      <p:ext uri="{BB962C8B-B14F-4D97-AF65-F5344CB8AC3E}">
        <p14:creationId xmlns:p14="http://schemas.microsoft.com/office/powerpoint/2010/main" val="32260548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defTabSz="914290">
              <a:defRPr/>
            </a:pPr>
            <a:r>
              <a:rPr lang="en-GB" smtClean="0">
                <a:solidFill>
                  <a:srgbClr val="FFFFFF"/>
                </a:solidFill>
              </a:rPr>
              <a:t>Amref Health fArica in Uganda                                                                                      www.amref.org </a:t>
            </a:r>
            <a:endParaRPr lang="en-GB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6670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</p:spPr>
        <p:txBody>
          <a:bodyPr/>
          <a:lstStyle/>
          <a:p>
            <a:pPr defTabSz="914290" fontAlgn="base">
              <a:spcBef>
                <a:spcPct val="0"/>
              </a:spcBef>
              <a:spcAft>
                <a:spcPct val="0"/>
              </a:spcAft>
              <a:defRPr/>
            </a:pPr>
            <a:fld id="{0B2ACE29-E795-4B1D-AF95-80105A6E0089}" type="slidenum">
              <a:rPr lang="en-GB" smtClean="0">
                <a:solidFill>
                  <a:srgbClr val="000000"/>
                </a:solidFill>
              </a:rPr>
              <a:pPr defTabSz="91429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defTabSz="9142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solidFill>
                  <a:srgbClr val="FFFFFF"/>
                </a:solidFill>
              </a:rPr>
              <a:t>Amref Health Africa in Uganda                                                                                      www.amref.org 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3271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</p:spPr>
        <p:txBody>
          <a:bodyPr/>
          <a:lstStyle/>
          <a:p>
            <a:pPr defTabSz="914290" fontAlgn="base">
              <a:spcBef>
                <a:spcPct val="0"/>
              </a:spcBef>
              <a:spcAft>
                <a:spcPct val="0"/>
              </a:spcAft>
              <a:defRPr/>
            </a:pPr>
            <a:fld id="{0B2ACE29-E795-4B1D-AF95-80105A6E0089}" type="slidenum">
              <a:rPr lang="en-GB" smtClean="0">
                <a:solidFill>
                  <a:srgbClr val="000000"/>
                </a:solidFill>
              </a:rPr>
              <a:pPr defTabSz="91429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defTabSz="9142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solidFill>
                  <a:srgbClr val="FFFFFF"/>
                </a:solidFill>
              </a:rPr>
              <a:t>Amref Health Africa in Uganda                                                                                 www.amref.org 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4952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9142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smtClean="0">
                <a:solidFill>
                  <a:srgbClr val="FFFFFF"/>
                </a:solidFill>
              </a:rPr>
              <a:t>Amref Health Africa in Uganda</a:t>
            </a:r>
            <a:r>
              <a:rPr lang="en-US" smtClean="0">
                <a:solidFill>
                  <a:srgbClr val="FFFFFF"/>
                </a:solidFill>
              </a:rPr>
              <a:t>                                                                                                                     </a:t>
            </a:r>
            <a:r>
              <a:rPr lang="en-US" sz="1400" smtClean="0">
                <a:solidFill>
                  <a:srgbClr val="FFFFFF"/>
                </a:solidFill>
              </a:rPr>
              <a:t>www.amref.org</a:t>
            </a:r>
            <a:endParaRPr lang="en-US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4973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9142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smtClean="0">
                <a:solidFill>
                  <a:srgbClr val="FFFFFF"/>
                </a:solidFill>
              </a:rPr>
              <a:t>Amref Health Africa in Uganda</a:t>
            </a:r>
            <a:r>
              <a:rPr lang="en-US" smtClean="0">
                <a:solidFill>
                  <a:srgbClr val="FFFFFF"/>
                </a:solidFill>
              </a:rPr>
              <a:t>                                                                                                             </a:t>
            </a:r>
            <a:r>
              <a:rPr lang="en-US" sz="1400" b="1" smtClean="0">
                <a:solidFill>
                  <a:srgbClr val="FFFFFF"/>
                </a:solidFill>
              </a:rPr>
              <a:t>www.amref.org</a:t>
            </a:r>
            <a:endParaRPr lang="en-US" sz="14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5804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9142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smtClean="0">
                <a:solidFill>
                  <a:srgbClr val="FFFFFF"/>
                </a:solidFill>
              </a:rPr>
              <a:t>Amref Health Africa in Uganda</a:t>
            </a:r>
            <a:r>
              <a:rPr lang="en-US" smtClean="0">
                <a:solidFill>
                  <a:srgbClr val="FFFFFF"/>
                </a:solidFill>
              </a:rPr>
              <a:t>                                                                                                             </a:t>
            </a:r>
            <a:r>
              <a:rPr lang="en-US" sz="1400" b="1" smtClean="0">
                <a:solidFill>
                  <a:srgbClr val="FFFFFF"/>
                </a:solidFill>
              </a:rPr>
              <a:t>www.amref.org</a:t>
            </a:r>
            <a:endParaRPr lang="en-US" sz="14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046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76" y="1839865"/>
            <a:ext cx="10566525" cy="639657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7580" indent="0">
              <a:buNone/>
              <a:defRPr sz="2400" b="1"/>
            </a:lvl2pPr>
            <a:lvl3pPr marL="1115159" indent="0">
              <a:buNone/>
              <a:defRPr sz="2200" b="1"/>
            </a:lvl3pPr>
            <a:lvl4pPr marL="1672737" indent="0">
              <a:buNone/>
              <a:defRPr sz="2000" b="1"/>
            </a:lvl4pPr>
            <a:lvl5pPr marL="2230315" indent="0">
              <a:buNone/>
              <a:defRPr sz="2000" b="1"/>
            </a:lvl5pPr>
            <a:lvl6pPr marL="2787895" indent="0">
              <a:buNone/>
              <a:defRPr sz="2000" b="1"/>
            </a:lvl6pPr>
            <a:lvl7pPr marL="3345474" indent="0">
              <a:buNone/>
              <a:defRPr sz="2000" b="1"/>
            </a:lvl7pPr>
            <a:lvl8pPr marL="3903055" indent="0">
              <a:buNone/>
              <a:defRPr sz="2000" b="1"/>
            </a:lvl8pPr>
            <a:lvl9pPr marL="4460632" indent="0">
              <a:buNone/>
              <a:defRPr sz="20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75" y="2479522"/>
            <a:ext cx="10566527" cy="3950826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828803" y="491130"/>
            <a:ext cx="7590097" cy="782198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51CFC-907A-4FB9-B3AD-B34ABF1C02C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Amref Health Africa in Uganda                                                                                   www.amref.org </a:t>
            </a:r>
          </a:p>
        </p:txBody>
      </p:sp>
    </p:spTree>
    <p:extLst>
      <p:ext uri="{BB962C8B-B14F-4D97-AF65-F5344CB8AC3E}">
        <p14:creationId xmlns:p14="http://schemas.microsoft.com/office/powerpoint/2010/main" val="98522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336803" y="304802"/>
            <a:ext cx="7416799" cy="1045359"/>
          </a:xfrm>
        </p:spPr>
        <p:txBody>
          <a:bodyPr/>
          <a:lstStyle>
            <a:lvl1pPr algn="ctr">
              <a:defRPr sz="3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55B651-1718-4C7D-A2DD-1518D1636EB6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Amref Health Africa in Uganda                                                                                   www.amref.org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14942"/>
            <a:ext cx="2133600" cy="1122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6370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/>
              <a:t>Amref Health Africa in Uganda</a:t>
            </a:r>
            <a:r>
              <a:rPr lang="en-US"/>
              <a:t>                                                                                                             </a:t>
            </a:r>
            <a:r>
              <a:rPr lang="en-US" sz="1400" b="1"/>
              <a:t>www.amref.org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491338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35203" y="491130"/>
            <a:ext cx="7183697" cy="782198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8168A-4B2F-4726-98DD-127BEA26276E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Amref Health Africa in Uganda                                                                                 www.amref.org</a:t>
            </a:r>
          </a:p>
        </p:txBody>
      </p:sp>
    </p:spTree>
    <p:extLst>
      <p:ext uri="{BB962C8B-B14F-4D97-AF65-F5344CB8AC3E}">
        <p14:creationId xmlns:p14="http://schemas.microsoft.com/office/powerpoint/2010/main" val="2560061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0520" y="273292"/>
            <a:ext cx="2911320" cy="1162474"/>
          </a:xfrm>
        </p:spPr>
        <p:txBody>
          <a:bodyPr/>
          <a:lstStyle>
            <a:lvl1pPr algn="l">
              <a:defRPr sz="2400"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766587" y="1524000"/>
            <a:ext cx="6815940" cy="460126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</a:t>
            </a:r>
            <a:r>
              <a:rPr lang="en-US" dirty="0" err="1"/>
              <a:t>Mastext</a:t>
            </a:r>
            <a:r>
              <a:rPr lang="en-US" dirty="0"/>
              <a:t>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77" y="1435766"/>
            <a:ext cx="4012364" cy="4689501"/>
          </a:xfrm>
        </p:spPr>
        <p:txBody>
          <a:bodyPr/>
          <a:lstStyle>
            <a:lvl1pPr marL="0" indent="0">
              <a:buNone/>
              <a:defRPr sz="1700"/>
            </a:lvl1pPr>
            <a:lvl2pPr marL="557580" indent="0">
              <a:buNone/>
              <a:defRPr sz="1500"/>
            </a:lvl2pPr>
            <a:lvl3pPr marL="1115159" indent="0">
              <a:buNone/>
              <a:defRPr sz="1200"/>
            </a:lvl3pPr>
            <a:lvl4pPr marL="1672737" indent="0">
              <a:buNone/>
              <a:defRPr sz="1100"/>
            </a:lvl4pPr>
            <a:lvl5pPr marL="2230315" indent="0">
              <a:buNone/>
              <a:defRPr sz="1100"/>
            </a:lvl5pPr>
            <a:lvl6pPr marL="2787895" indent="0">
              <a:buNone/>
              <a:defRPr sz="1100"/>
            </a:lvl6pPr>
            <a:lvl7pPr marL="3345474" indent="0">
              <a:buNone/>
              <a:defRPr sz="1100"/>
            </a:lvl7pPr>
            <a:lvl8pPr marL="3903055" indent="0">
              <a:buNone/>
              <a:defRPr sz="1100"/>
            </a:lvl8pPr>
            <a:lvl9pPr marL="4460632" indent="0">
              <a:buNone/>
              <a:defRPr sz="11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9045B3-2F59-44E9-B145-0AD5165A7FB3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Amref Health Africa in Uganda                                                                                   www.amref.org</a:t>
            </a:r>
          </a:p>
        </p:txBody>
      </p:sp>
      <p:sp>
        <p:nvSpPr>
          <p:cNvPr id="8" name="Title 1"/>
          <p:cNvSpPr txBox="1">
            <a:spLocks/>
          </p:cNvSpPr>
          <p:nvPr userDrawn="1"/>
        </p:nvSpPr>
        <p:spPr bwMode="auto">
          <a:xfrm>
            <a:off x="6502400" y="256963"/>
            <a:ext cx="2911320" cy="1162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397" tIns="44409" rIns="90397" bIns="44409" numCol="1" anchor="b" anchorCtr="0" compatLnSpc="1">
            <a:prstTxWarp prst="textNoShape">
              <a:avLst/>
            </a:prstTxWarp>
          </a:bodyPr>
          <a:lstStyle>
            <a:lvl1pPr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557547"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6pPr>
            <a:lvl7pPr marL="1115094"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7pPr>
            <a:lvl8pPr marL="1672639"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8pPr>
            <a:lvl9pPr marL="2230185" algn="l" defTabSz="913755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en-US" sz="2400"/>
              <a:t>Click to edit Master title style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27359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649" y="4800402"/>
            <a:ext cx="7316215" cy="566384"/>
          </a:xfrm>
        </p:spPr>
        <p:txBody>
          <a:bodyPr/>
          <a:lstStyle>
            <a:lvl1pPr algn="l">
              <a:defRPr sz="2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649" y="611933"/>
            <a:ext cx="7316215" cy="4115196"/>
          </a:xfrm>
        </p:spPr>
        <p:txBody>
          <a:bodyPr/>
          <a:lstStyle>
            <a:lvl1pPr marL="0" indent="0">
              <a:buNone/>
              <a:defRPr sz="3900"/>
            </a:lvl1pPr>
            <a:lvl2pPr marL="557580" indent="0">
              <a:buNone/>
              <a:defRPr sz="3400"/>
            </a:lvl2pPr>
            <a:lvl3pPr marL="1115159" indent="0">
              <a:buNone/>
              <a:defRPr sz="2900"/>
            </a:lvl3pPr>
            <a:lvl4pPr marL="1672737" indent="0">
              <a:buNone/>
              <a:defRPr sz="2400"/>
            </a:lvl4pPr>
            <a:lvl5pPr marL="2230315" indent="0">
              <a:buNone/>
              <a:defRPr sz="2400"/>
            </a:lvl5pPr>
            <a:lvl6pPr marL="2787895" indent="0">
              <a:buNone/>
              <a:defRPr sz="2400"/>
            </a:lvl6pPr>
            <a:lvl7pPr marL="3345474" indent="0">
              <a:buNone/>
              <a:defRPr sz="2400"/>
            </a:lvl7pPr>
            <a:lvl8pPr marL="3903055" indent="0">
              <a:buNone/>
              <a:defRPr sz="2400"/>
            </a:lvl8pPr>
            <a:lvl9pPr marL="4460632" indent="0">
              <a:buNone/>
              <a:defRPr sz="24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649" y="5366790"/>
            <a:ext cx="7316215" cy="806009"/>
          </a:xfrm>
        </p:spPr>
        <p:txBody>
          <a:bodyPr/>
          <a:lstStyle>
            <a:lvl1pPr marL="0" indent="0">
              <a:buNone/>
              <a:defRPr sz="1700"/>
            </a:lvl1pPr>
            <a:lvl2pPr marL="557580" indent="0">
              <a:buNone/>
              <a:defRPr sz="1500"/>
            </a:lvl2pPr>
            <a:lvl3pPr marL="1115159" indent="0">
              <a:buNone/>
              <a:defRPr sz="1200"/>
            </a:lvl3pPr>
            <a:lvl4pPr marL="1672737" indent="0">
              <a:buNone/>
              <a:defRPr sz="1100"/>
            </a:lvl4pPr>
            <a:lvl5pPr marL="2230315" indent="0">
              <a:buNone/>
              <a:defRPr sz="1100"/>
            </a:lvl5pPr>
            <a:lvl6pPr marL="2787895" indent="0">
              <a:buNone/>
              <a:defRPr sz="1100"/>
            </a:lvl6pPr>
            <a:lvl7pPr marL="3345474" indent="0">
              <a:buNone/>
              <a:defRPr sz="1100"/>
            </a:lvl7pPr>
            <a:lvl8pPr marL="3903055" indent="0">
              <a:buNone/>
              <a:defRPr sz="1100"/>
            </a:lvl8pPr>
            <a:lvl9pPr marL="4460632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990829" y="6525304"/>
            <a:ext cx="672960" cy="27130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FDB5CB-A0D3-4DF9-BA6D-BE80C5C2679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Amref Health Africa in Uganda                                                                                       www.amref.org </a:t>
            </a:r>
          </a:p>
        </p:txBody>
      </p:sp>
    </p:spTree>
    <p:extLst>
      <p:ext uri="{BB962C8B-B14F-4D97-AF65-F5344CB8AC3E}">
        <p14:creationId xmlns:p14="http://schemas.microsoft.com/office/powerpoint/2010/main" val="346110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14943"/>
            <a:ext cx="1763464" cy="928059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</p:pic>
      <p:sp>
        <p:nvSpPr>
          <p:cNvPr id="1026" name="AC Banner"/>
          <p:cNvSpPr>
            <a:spLocks noChangeArrowheads="1"/>
          </p:cNvSpPr>
          <p:nvPr/>
        </p:nvSpPr>
        <p:spPr bwMode="auto">
          <a:xfrm flipV="1">
            <a:off x="0" y="1419926"/>
            <a:ext cx="12192000" cy="91097"/>
          </a:xfrm>
          <a:prstGeom prst="rect">
            <a:avLst/>
          </a:prstGeom>
          <a:solidFill>
            <a:srgbClr val="EE17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1507" tIns="55755" rIns="111507" bIns="55755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31372" y="1728861"/>
            <a:ext cx="10932423" cy="4725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397" tIns="44409" rIns="90397" bIns="444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  <a:p>
            <a:pPr lvl="3"/>
            <a:r>
              <a:rPr lang="en-GB" altLang="en-US" dirty="0"/>
              <a:t>Fourth level</a:t>
            </a:r>
          </a:p>
          <a:p>
            <a:pPr lvl="4"/>
            <a:r>
              <a:rPr lang="en-GB" altLang="en-US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710520" y="214943"/>
            <a:ext cx="7128680" cy="1198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397" tIns="44409" rIns="90397" bIns="44409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title style</a:t>
            </a:r>
          </a:p>
        </p:txBody>
      </p:sp>
      <p:sp>
        <p:nvSpPr>
          <p:cNvPr id="27136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28214" y="6477001"/>
            <a:ext cx="11155787" cy="319611"/>
          </a:xfrm>
          <a:prstGeom prst="rect">
            <a:avLst/>
          </a:prstGeom>
          <a:solidFill>
            <a:srgbClr val="FF0000"/>
          </a:solidFill>
          <a:ln w="12700">
            <a:noFill/>
            <a:miter lim="800000"/>
            <a:headEnd/>
            <a:tailEnd/>
          </a:ln>
          <a:effectLst/>
        </p:spPr>
        <p:txBody>
          <a:bodyPr vert="horz" wrap="square" lIns="91348" tIns="45673" rIns="91348" bIns="45673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100">
                <a:solidFill>
                  <a:schemeClr val="bg1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dirty="0"/>
              <a:t>Amref Health Africa in Uganda</a:t>
            </a:r>
            <a:r>
              <a:rPr lang="en-US" dirty="0"/>
              <a:t>                                                                                                             </a:t>
            </a:r>
            <a:r>
              <a:rPr lang="en-US" sz="1400" b="1" dirty="0"/>
              <a:t>www.amref.org</a:t>
            </a:r>
          </a:p>
        </p:txBody>
      </p:sp>
    </p:spTree>
    <p:extLst>
      <p:ext uri="{BB962C8B-B14F-4D97-AF65-F5344CB8AC3E}">
        <p14:creationId xmlns:p14="http://schemas.microsoft.com/office/powerpoint/2010/main" val="3664111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89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3" r:id="rId13"/>
    <p:sldLayoutId id="2147483674" r:id="rId14"/>
    <p:sldLayoutId id="2147483675" r:id="rId15"/>
    <p:sldLayoutId id="2147483688" r:id="rId16"/>
    <p:sldLayoutId id="2147483690" r:id="rId17"/>
  </p:sldLayoutIdLst>
  <p:hf hdr="0" ftr="0" dt="0"/>
  <p:txStyles>
    <p:titleStyle>
      <a:lvl1pPr algn="ctr" defTabSz="913808" rtl="0" eaLnBrk="0" fontAlgn="base" hangingPunct="0">
        <a:spcBef>
          <a:spcPct val="0"/>
        </a:spcBef>
        <a:spcAft>
          <a:spcPct val="0"/>
        </a:spcAft>
        <a:defRPr sz="2900" b="1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1pPr>
      <a:lvl2pPr algn="l" defTabSz="913808" rtl="0" eaLnBrk="0" fontAlgn="base" hangingPunct="0">
        <a:spcBef>
          <a:spcPct val="0"/>
        </a:spcBef>
        <a:spcAft>
          <a:spcPct val="0"/>
        </a:spcAft>
        <a:defRPr sz="2900" b="1">
          <a:solidFill>
            <a:schemeClr val="tx1"/>
          </a:solidFill>
          <a:latin typeface="Tahoma" pitchFamily="34" charset="0"/>
          <a:cs typeface="Tahoma" pitchFamily="34" charset="0"/>
        </a:defRPr>
      </a:lvl2pPr>
      <a:lvl3pPr algn="l" defTabSz="913808" rtl="0" eaLnBrk="0" fontAlgn="base" hangingPunct="0">
        <a:spcBef>
          <a:spcPct val="0"/>
        </a:spcBef>
        <a:spcAft>
          <a:spcPct val="0"/>
        </a:spcAft>
        <a:defRPr sz="2900" b="1">
          <a:solidFill>
            <a:schemeClr val="tx1"/>
          </a:solidFill>
          <a:latin typeface="Tahoma" pitchFamily="34" charset="0"/>
          <a:cs typeface="Tahoma" pitchFamily="34" charset="0"/>
        </a:defRPr>
      </a:lvl3pPr>
      <a:lvl4pPr algn="l" defTabSz="913808" rtl="0" eaLnBrk="0" fontAlgn="base" hangingPunct="0">
        <a:spcBef>
          <a:spcPct val="0"/>
        </a:spcBef>
        <a:spcAft>
          <a:spcPct val="0"/>
        </a:spcAft>
        <a:defRPr sz="2900" b="1">
          <a:solidFill>
            <a:schemeClr val="tx1"/>
          </a:solidFill>
          <a:latin typeface="Tahoma" pitchFamily="34" charset="0"/>
          <a:cs typeface="Tahoma" pitchFamily="34" charset="0"/>
        </a:defRPr>
      </a:lvl4pPr>
      <a:lvl5pPr algn="l" defTabSz="913808" rtl="0" eaLnBrk="0" fontAlgn="base" hangingPunct="0">
        <a:spcBef>
          <a:spcPct val="0"/>
        </a:spcBef>
        <a:spcAft>
          <a:spcPct val="0"/>
        </a:spcAft>
        <a:defRPr sz="2900" b="1">
          <a:solidFill>
            <a:schemeClr val="tx1"/>
          </a:solidFill>
          <a:latin typeface="Tahoma" pitchFamily="34" charset="0"/>
          <a:cs typeface="Tahoma" pitchFamily="34" charset="0"/>
        </a:defRPr>
      </a:lvl5pPr>
      <a:lvl6pPr marL="557580" algn="l" defTabSz="91380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6pPr>
      <a:lvl7pPr marL="1115159" algn="l" defTabSz="91380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7pPr>
      <a:lvl8pPr marL="1672737" algn="l" defTabSz="91380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8pPr>
      <a:lvl9pPr marL="2230315" algn="l" defTabSz="91380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9pPr>
    </p:titleStyle>
    <p:bodyStyle>
      <a:lvl1pPr marL="342680" indent="-342680" algn="l" defTabSz="913808" rtl="0" eaLnBrk="0" fontAlgn="base" hangingPunct="0">
        <a:spcBef>
          <a:spcPct val="40000"/>
        </a:spcBef>
        <a:spcAft>
          <a:spcPct val="0"/>
        </a:spcAft>
        <a:buClr>
          <a:srgbClr val="CC3300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29213" indent="-284598" algn="l" defTabSz="913808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–"/>
        <a:defRPr sz="3400">
          <a:solidFill>
            <a:schemeClr val="tx1"/>
          </a:solidFill>
          <a:latin typeface="+mn-lt"/>
        </a:defRPr>
      </a:lvl2pPr>
      <a:lvl3pPr marL="859602" indent="-230390" algn="l" defTabSz="913808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•"/>
        <a:defRPr sz="2000">
          <a:solidFill>
            <a:schemeClr val="tx1"/>
          </a:solidFill>
          <a:latin typeface="+mn-lt"/>
        </a:defRPr>
      </a:lvl3pPr>
      <a:lvl4pPr marL="1088055" indent="-228453" algn="l" defTabSz="913808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–"/>
        <a:defRPr sz="1800">
          <a:solidFill>
            <a:schemeClr val="tx1"/>
          </a:solidFill>
          <a:latin typeface="+mn-lt"/>
        </a:defRPr>
      </a:lvl4pPr>
      <a:lvl5pPr marL="1318443" indent="-228453" algn="l" defTabSz="913808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•"/>
        <a:defRPr sz="1800">
          <a:solidFill>
            <a:schemeClr val="tx1"/>
          </a:solidFill>
          <a:latin typeface="+mn-lt"/>
        </a:defRPr>
      </a:lvl5pPr>
      <a:lvl6pPr marL="1876023" indent="-228453" algn="l" defTabSz="913808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•"/>
        <a:defRPr sz="1800">
          <a:solidFill>
            <a:schemeClr val="tx1"/>
          </a:solidFill>
          <a:latin typeface="+mn-lt"/>
        </a:defRPr>
      </a:lvl6pPr>
      <a:lvl7pPr marL="2433601" indent="-228453" algn="l" defTabSz="913808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•"/>
        <a:defRPr sz="1800">
          <a:solidFill>
            <a:schemeClr val="tx1"/>
          </a:solidFill>
          <a:latin typeface="+mn-lt"/>
        </a:defRPr>
      </a:lvl7pPr>
      <a:lvl8pPr marL="2991181" indent="-228453" algn="l" defTabSz="913808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•"/>
        <a:defRPr sz="1800">
          <a:solidFill>
            <a:schemeClr val="tx1"/>
          </a:solidFill>
          <a:latin typeface="+mn-lt"/>
        </a:defRPr>
      </a:lvl8pPr>
      <a:lvl9pPr marL="3548758" indent="-228453" algn="l" defTabSz="913808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•"/>
        <a:defRPr sz="18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11515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80" algn="l" defTabSz="111515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15159" algn="l" defTabSz="111515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72737" algn="l" defTabSz="111515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0315" algn="l" defTabSz="111515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87895" algn="l" defTabSz="111515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45474" algn="l" defTabSz="111515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03055" algn="l" defTabSz="111515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60632" algn="l" defTabSz="111515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14943"/>
            <a:ext cx="1763464" cy="928059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</p:pic>
      <p:sp>
        <p:nvSpPr>
          <p:cNvPr id="1026" name="AC Banner"/>
          <p:cNvSpPr>
            <a:spLocks noChangeArrowheads="1"/>
          </p:cNvSpPr>
          <p:nvPr/>
        </p:nvSpPr>
        <p:spPr bwMode="auto">
          <a:xfrm flipV="1">
            <a:off x="0" y="1419926"/>
            <a:ext cx="12192000" cy="91097"/>
          </a:xfrm>
          <a:prstGeom prst="rect">
            <a:avLst/>
          </a:prstGeom>
          <a:solidFill>
            <a:srgbClr val="EE17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1507" tIns="55755" rIns="111507" bIns="55755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29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31372" y="1728861"/>
            <a:ext cx="10932423" cy="4725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397" tIns="44409" rIns="90397" bIns="444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  <a:p>
            <a:pPr lvl="3"/>
            <a:r>
              <a:rPr lang="en-GB" altLang="en-US" dirty="0"/>
              <a:t>Fourth level</a:t>
            </a:r>
          </a:p>
          <a:p>
            <a:pPr lvl="4"/>
            <a:r>
              <a:rPr lang="en-GB" altLang="en-US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710520" y="214943"/>
            <a:ext cx="7128680" cy="1198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397" tIns="44409" rIns="90397" bIns="44409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title style</a:t>
            </a:r>
          </a:p>
        </p:txBody>
      </p:sp>
      <p:sp>
        <p:nvSpPr>
          <p:cNvPr id="27136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28214" y="6477001"/>
            <a:ext cx="11155787" cy="319611"/>
          </a:xfrm>
          <a:prstGeom prst="rect">
            <a:avLst/>
          </a:prstGeom>
          <a:solidFill>
            <a:srgbClr val="FF0000"/>
          </a:solidFill>
          <a:ln w="12700">
            <a:noFill/>
            <a:miter lim="800000"/>
            <a:headEnd/>
            <a:tailEnd/>
          </a:ln>
          <a:effectLst/>
        </p:spPr>
        <p:txBody>
          <a:bodyPr vert="horz" wrap="square" lIns="91348" tIns="45673" rIns="91348" bIns="45673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100">
                <a:solidFill>
                  <a:schemeClr val="bg1"/>
                </a:solidFill>
                <a:cs typeface="+mn-cs"/>
              </a:defRPr>
            </a:lvl1pPr>
          </a:lstStyle>
          <a:p>
            <a:pPr defTabSz="9142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smtClean="0">
                <a:solidFill>
                  <a:srgbClr val="FFFFFF"/>
                </a:solidFill>
              </a:rPr>
              <a:t>Amref Health Africa in Uganda</a:t>
            </a:r>
            <a:r>
              <a:rPr lang="en-US" smtClean="0">
                <a:solidFill>
                  <a:srgbClr val="FFFFFF"/>
                </a:solidFill>
              </a:rPr>
              <a:t>                                                                                                             </a:t>
            </a:r>
            <a:r>
              <a:rPr lang="en-US" sz="1400" b="1" smtClean="0">
                <a:solidFill>
                  <a:srgbClr val="FFFFFF"/>
                </a:solidFill>
              </a:rPr>
              <a:t>www.amref.org</a:t>
            </a:r>
            <a:endParaRPr lang="en-US" sz="14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328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</p:sldLayoutIdLst>
  <p:hf hdr="0" ftr="0" dt="0"/>
  <p:txStyles>
    <p:titleStyle>
      <a:lvl1pPr algn="ctr" defTabSz="913808" rtl="0" eaLnBrk="0" fontAlgn="base" hangingPunct="0">
        <a:spcBef>
          <a:spcPct val="0"/>
        </a:spcBef>
        <a:spcAft>
          <a:spcPct val="0"/>
        </a:spcAft>
        <a:defRPr sz="2900" b="1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1pPr>
      <a:lvl2pPr algn="l" defTabSz="913808" rtl="0" eaLnBrk="0" fontAlgn="base" hangingPunct="0">
        <a:spcBef>
          <a:spcPct val="0"/>
        </a:spcBef>
        <a:spcAft>
          <a:spcPct val="0"/>
        </a:spcAft>
        <a:defRPr sz="2900" b="1">
          <a:solidFill>
            <a:schemeClr val="tx1"/>
          </a:solidFill>
          <a:latin typeface="Tahoma" pitchFamily="34" charset="0"/>
          <a:cs typeface="Tahoma" pitchFamily="34" charset="0"/>
        </a:defRPr>
      </a:lvl2pPr>
      <a:lvl3pPr algn="l" defTabSz="913808" rtl="0" eaLnBrk="0" fontAlgn="base" hangingPunct="0">
        <a:spcBef>
          <a:spcPct val="0"/>
        </a:spcBef>
        <a:spcAft>
          <a:spcPct val="0"/>
        </a:spcAft>
        <a:defRPr sz="2900" b="1">
          <a:solidFill>
            <a:schemeClr val="tx1"/>
          </a:solidFill>
          <a:latin typeface="Tahoma" pitchFamily="34" charset="0"/>
          <a:cs typeface="Tahoma" pitchFamily="34" charset="0"/>
        </a:defRPr>
      </a:lvl3pPr>
      <a:lvl4pPr algn="l" defTabSz="913808" rtl="0" eaLnBrk="0" fontAlgn="base" hangingPunct="0">
        <a:spcBef>
          <a:spcPct val="0"/>
        </a:spcBef>
        <a:spcAft>
          <a:spcPct val="0"/>
        </a:spcAft>
        <a:defRPr sz="2900" b="1">
          <a:solidFill>
            <a:schemeClr val="tx1"/>
          </a:solidFill>
          <a:latin typeface="Tahoma" pitchFamily="34" charset="0"/>
          <a:cs typeface="Tahoma" pitchFamily="34" charset="0"/>
        </a:defRPr>
      </a:lvl4pPr>
      <a:lvl5pPr algn="l" defTabSz="913808" rtl="0" eaLnBrk="0" fontAlgn="base" hangingPunct="0">
        <a:spcBef>
          <a:spcPct val="0"/>
        </a:spcBef>
        <a:spcAft>
          <a:spcPct val="0"/>
        </a:spcAft>
        <a:defRPr sz="2900" b="1">
          <a:solidFill>
            <a:schemeClr val="tx1"/>
          </a:solidFill>
          <a:latin typeface="Tahoma" pitchFamily="34" charset="0"/>
          <a:cs typeface="Tahoma" pitchFamily="34" charset="0"/>
        </a:defRPr>
      </a:lvl5pPr>
      <a:lvl6pPr marL="557580" algn="l" defTabSz="91380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6pPr>
      <a:lvl7pPr marL="1115159" algn="l" defTabSz="91380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7pPr>
      <a:lvl8pPr marL="1672737" algn="l" defTabSz="91380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8pPr>
      <a:lvl9pPr marL="2230315" algn="l" defTabSz="91380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9pPr>
    </p:titleStyle>
    <p:bodyStyle>
      <a:lvl1pPr marL="342680" indent="-342680" algn="l" defTabSz="913808" rtl="0" eaLnBrk="0" fontAlgn="base" hangingPunct="0">
        <a:spcBef>
          <a:spcPct val="40000"/>
        </a:spcBef>
        <a:spcAft>
          <a:spcPct val="0"/>
        </a:spcAft>
        <a:buClr>
          <a:srgbClr val="CC3300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29213" indent="-284598" algn="l" defTabSz="913808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–"/>
        <a:defRPr sz="3400">
          <a:solidFill>
            <a:schemeClr val="tx1"/>
          </a:solidFill>
          <a:latin typeface="+mn-lt"/>
        </a:defRPr>
      </a:lvl2pPr>
      <a:lvl3pPr marL="859602" indent="-230390" algn="l" defTabSz="913808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•"/>
        <a:defRPr sz="2000">
          <a:solidFill>
            <a:schemeClr val="tx1"/>
          </a:solidFill>
          <a:latin typeface="+mn-lt"/>
        </a:defRPr>
      </a:lvl3pPr>
      <a:lvl4pPr marL="1088055" indent="-228453" algn="l" defTabSz="913808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–"/>
        <a:defRPr sz="1800">
          <a:solidFill>
            <a:schemeClr val="tx1"/>
          </a:solidFill>
          <a:latin typeface="+mn-lt"/>
        </a:defRPr>
      </a:lvl4pPr>
      <a:lvl5pPr marL="1318443" indent="-228453" algn="l" defTabSz="913808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•"/>
        <a:defRPr sz="1800">
          <a:solidFill>
            <a:schemeClr val="tx1"/>
          </a:solidFill>
          <a:latin typeface="+mn-lt"/>
        </a:defRPr>
      </a:lvl5pPr>
      <a:lvl6pPr marL="1876023" indent="-228453" algn="l" defTabSz="913808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•"/>
        <a:defRPr sz="1800">
          <a:solidFill>
            <a:schemeClr val="tx1"/>
          </a:solidFill>
          <a:latin typeface="+mn-lt"/>
        </a:defRPr>
      </a:lvl6pPr>
      <a:lvl7pPr marL="2433601" indent="-228453" algn="l" defTabSz="913808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•"/>
        <a:defRPr sz="1800">
          <a:solidFill>
            <a:schemeClr val="tx1"/>
          </a:solidFill>
          <a:latin typeface="+mn-lt"/>
        </a:defRPr>
      </a:lvl7pPr>
      <a:lvl8pPr marL="2991181" indent="-228453" algn="l" defTabSz="913808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•"/>
        <a:defRPr sz="1800">
          <a:solidFill>
            <a:schemeClr val="tx1"/>
          </a:solidFill>
          <a:latin typeface="+mn-lt"/>
        </a:defRPr>
      </a:lvl8pPr>
      <a:lvl9pPr marL="3548758" indent="-228453" algn="l" defTabSz="913808" rtl="0" eaLnBrk="0" fontAlgn="base" hangingPunct="0">
        <a:spcBef>
          <a:spcPct val="20000"/>
        </a:spcBef>
        <a:spcAft>
          <a:spcPct val="0"/>
        </a:spcAft>
        <a:buClr>
          <a:srgbClr val="CC3300"/>
        </a:buClr>
        <a:buChar char="•"/>
        <a:defRPr sz="18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11515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80" algn="l" defTabSz="111515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15159" algn="l" defTabSz="111515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72737" algn="l" defTabSz="111515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0315" algn="l" defTabSz="111515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87895" algn="l" defTabSz="111515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45474" algn="l" defTabSz="111515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03055" algn="l" defTabSz="111515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60632" algn="l" defTabSz="111515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1" y="1958284"/>
            <a:ext cx="9067799" cy="1885209"/>
          </a:xfrm>
        </p:spPr>
        <p:txBody>
          <a:bodyPr/>
          <a:lstStyle/>
          <a:p>
            <a:r>
              <a:rPr lang="en-US" sz="2800" cap="none" dirty="0">
                <a:solidFill>
                  <a:srgbClr val="C00000"/>
                </a:solidFill>
              </a:rPr>
              <a:t/>
            </a:r>
            <a:br>
              <a:rPr lang="en-US" sz="2800" cap="none" dirty="0">
                <a:solidFill>
                  <a:srgbClr val="C00000"/>
                </a:solidFill>
              </a:rPr>
            </a:br>
            <a:endParaRPr lang="en-US" sz="2800" cap="none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6798" y="4114800"/>
            <a:ext cx="8025045" cy="2410502"/>
          </a:xfrm>
        </p:spPr>
        <p:txBody>
          <a:bodyPr/>
          <a:lstStyle/>
          <a:p>
            <a:pPr algn="ctr"/>
            <a:endParaRPr lang="en-US" dirty="0">
              <a:latin typeface="Gill Sans MT" panose="020B0502020104020203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 smtClean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endParaRPr lang="en-US" dirty="0">
              <a:latin typeface="Albertus MT" panose="020E0602030304020304" pitchFamily="34" charset="0"/>
            </a:endParaRPr>
          </a:p>
          <a:p>
            <a:pPr algn="ctr"/>
            <a:r>
              <a:rPr lang="en-US" i="1" dirty="0">
                <a:latin typeface="Albertus MT" panose="020E0602030304020304" pitchFamily="34" charset="0"/>
              </a:rPr>
              <a:t/>
            </a:r>
            <a:br>
              <a:rPr lang="en-US" i="1" dirty="0">
                <a:latin typeface="Albertus MT" panose="020E0602030304020304" pitchFamily="34" charset="0"/>
              </a:rPr>
            </a:br>
            <a:endParaRPr lang="en-US" i="1" dirty="0">
              <a:latin typeface="Albertus MT" panose="020E06020303040203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D51F3C-BC8F-44D6-8C44-77B8A8DDAC40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2667001"/>
            <a:ext cx="822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Prevalence of epilepsy in onchocerciasis endemic villages in South Sudan: a door to door survey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5867400"/>
            <a:ext cx="9067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 smtClean="0">
                <a:solidFill>
                  <a:srgbClr val="FF0000"/>
                </a:solidFill>
              </a:rPr>
              <a:t>Dissemination workshop of R2HC research project, 11</a:t>
            </a:r>
            <a:r>
              <a:rPr lang="en-US" sz="1600" b="1" i="1" baseline="30000" dirty="0" smtClean="0">
                <a:solidFill>
                  <a:srgbClr val="FF0000"/>
                </a:solidFill>
              </a:rPr>
              <a:t>th</a:t>
            </a:r>
            <a:r>
              <a:rPr lang="en-US" sz="1600" b="1" i="1" dirty="0" smtClean="0">
                <a:solidFill>
                  <a:srgbClr val="FF0000"/>
                </a:solidFill>
              </a:rPr>
              <a:t> and 12</a:t>
            </a:r>
            <a:r>
              <a:rPr lang="en-US" sz="1600" b="1" i="1" baseline="30000" dirty="0" smtClean="0">
                <a:solidFill>
                  <a:srgbClr val="FF0000"/>
                </a:solidFill>
              </a:rPr>
              <a:t>th</a:t>
            </a:r>
            <a:r>
              <a:rPr lang="en-US" sz="1600" b="1" i="1" dirty="0" smtClean="0">
                <a:solidFill>
                  <a:srgbClr val="FF0000"/>
                </a:solidFill>
              </a:rPr>
              <a:t>  August 2022, Juba</a:t>
            </a:r>
            <a:endParaRPr lang="en-US" sz="1600" b="1" i="1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/>
          <p:nvPr/>
        </p:nvPicPr>
        <p:blipFill>
          <a:blip r:embed="rId2"/>
          <a:stretch>
            <a:fillRect/>
          </a:stretch>
        </p:blipFill>
        <p:spPr>
          <a:xfrm>
            <a:off x="8839200" y="19556"/>
            <a:ext cx="25908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54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1219200" y="160488"/>
            <a:ext cx="7708900" cy="1198562"/>
          </a:xfrm>
        </p:spPr>
        <p:txBody>
          <a:bodyPr/>
          <a:lstStyle/>
          <a:p>
            <a:r>
              <a:rPr lang="en-US" altLang="en-US" sz="2800" dirty="0">
                <a:latin typeface="Arial Narrow" panose="020B0606020202030204" pitchFamily="34" charset="0"/>
              </a:rPr>
              <a:t>Everybody is at the </a:t>
            </a:r>
            <a:r>
              <a:rPr lang="en-US" altLang="en-US" sz="2800" dirty="0" err="1">
                <a:latin typeface="Arial Narrow" panose="020B0606020202030204" pitchFamily="34" charset="0"/>
              </a:rPr>
              <a:t>Naam</a:t>
            </a:r>
            <a:r>
              <a:rPr lang="en-US" altLang="en-US" sz="2800" dirty="0">
                <a:latin typeface="Arial Narrow" panose="020B0606020202030204" pitchFamily="34" charset="0"/>
              </a:rPr>
              <a:t> River</a:t>
            </a:r>
          </a:p>
        </p:txBody>
      </p:sp>
      <p:sp>
        <p:nvSpPr>
          <p:cNvPr id="3" name="Rectangle 2"/>
          <p:cNvSpPr/>
          <p:nvPr/>
        </p:nvSpPr>
        <p:spPr>
          <a:xfrm>
            <a:off x="1828800" y="2274839"/>
            <a:ext cx="8229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srgbClr val="000000"/>
              </a:solidFill>
            </a:endParaRPr>
          </a:p>
          <a:p>
            <a:pPr marL="285767" indent="-285767">
              <a:buFont typeface="Wingdings" panose="05000000000000000000" pitchFamily="2" charset="2"/>
              <a:buChar char="Ø"/>
            </a:pPr>
            <a:endParaRPr lang="en-US" dirty="0">
              <a:solidFill>
                <a:srgbClr val="000000"/>
              </a:solidFill>
            </a:endParaRPr>
          </a:p>
          <a:p>
            <a:pPr lvl="0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57400"/>
            <a:ext cx="4953000" cy="4648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1150" y="1981200"/>
            <a:ext cx="3702050" cy="2514600"/>
          </a:xfrm>
          <a:prstGeom prst="rect">
            <a:avLst/>
          </a:prstGeom>
        </p:spPr>
      </p:pic>
      <p:pic>
        <p:nvPicPr>
          <p:cNvPr id="6" name="Content Placeholder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1150" y="4637040"/>
            <a:ext cx="3702050" cy="2068561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5"/>
          <a:stretch>
            <a:fillRect/>
          </a:stretch>
        </p:blipFill>
        <p:spPr>
          <a:xfrm>
            <a:off x="9982200" y="284413"/>
            <a:ext cx="1687512" cy="105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75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707856"/>
            <a:ext cx="7708710" cy="1198159"/>
          </a:xfrm>
        </p:spPr>
        <p:txBody>
          <a:bodyPr/>
          <a:lstStyle/>
          <a:p>
            <a:pPr algn="l"/>
            <a:r>
              <a:rPr lang="en-US" sz="2800" dirty="0">
                <a:latin typeface="Arial Narrow" panose="020B0606020202030204" pitchFamily="34" charset="0"/>
              </a:rPr>
              <a:t>Ov16 seropositivity and ivermectin intake of children 3–9 years old  Mvolo </a:t>
            </a:r>
            <a:r>
              <a:rPr lang="en-US" sz="3200" dirty="0">
                <a:latin typeface="Arial Narrow" panose="020B0606020202030204" pitchFamily="34" charset="0"/>
              </a:rPr>
              <a:t/>
            </a:r>
            <a:br>
              <a:rPr lang="en-US" sz="3200" dirty="0">
                <a:latin typeface="Arial Narrow" panose="020B0606020202030204" pitchFamily="34" charset="0"/>
              </a:rPr>
            </a:br>
            <a:endParaRPr lang="en-US" sz="3200" dirty="0"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675930"/>
            <a:ext cx="48768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20" indent="-342920">
              <a:buFont typeface="+mj-lt"/>
              <a:buAutoNum type="arabicPeriod"/>
            </a:pPr>
            <a:endParaRPr lang="en-US" dirty="0"/>
          </a:p>
          <a:p>
            <a:r>
              <a:rPr lang="en-US" sz="2400" dirty="0"/>
              <a:t>Ov16 seropositivity is </a:t>
            </a:r>
            <a:r>
              <a:rPr lang="en-US" sz="2400" dirty="0">
                <a:solidFill>
                  <a:srgbClr val="FF0000"/>
                </a:solidFill>
              </a:rPr>
              <a:t>34%</a:t>
            </a:r>
            <a:r>
              <a:rPr lang="en-US" sz="2400" dirty="0"/>
              <a:t> among</a:t>
            </a:r>
          </a:p>
          <a:p>
            <a:r>
              <a:rPr lang="en-US" sz="2400" dirty="0"/>
              <a:t> children 7–9 years old.</a:t>
            </a:r>
          </a:p>
          <a:p>
            <a:endParaRPr lang="en-US" sz="2400" dirty="0"/>
          </a:p>
          <a:p>
            <a:r>
              <a:rPr lang="en-US" sz="2400" dirty="0"/>
              <a:t>Only </a:t>
            </a:r>
            <a:r>
              <a:rPr lang="en-US" sz="2400" dirty="0">
                <a:solidFill>
                  <a:srgbClr val="FF0000"/>
                </a:solidFill>
              </a:rPr>
              <a:t>41.5%</a:t>
            </a:r>
            <a:r>
              <a:rPr lang="en-US" sz="2400" dirty="0"/>
              <a:t> of children 7-9 years </a:t>
            </a:r>
          </a:p>
          <a:p>
            <a:r>
              <a:rPr lang="en-US" sz="2400" dirty="0"/>
              <a:t>took ivermectin during </a:t>
            </a:r>
          </a:p>
          <a:p>
            <a:r>
              <a:rPr lang="en-US" sz="2400" dirty="0"/>
              <a:t>the last mass distribution in </a:t>
            </a:r>
          </a:p>
          <a:p>
            <a:r>
              <a:rPr lang="en-US" sz="2400" dirty="0"/>
              <a:t>2019.</a:t>
            </a:r>
          </a:p>
          <a:p>
            <a:endParaRPr lang="en-US" dirty="0"/>
          </a:p>
          <a:p>
            <a:pPr marL="342920" indent="-342920">
              <a:buFont typeface="+mj-lt"/>
              <a:buAutoNum type="arabicPeriod"/>
            </a:pPr>
            <a:endParaRPr lang="en-US" dirty="0"/>
          </a:p>
          <a:p>
            <a:pPr marL="342920" indent="-342920">
              <a:buFont typeface="+mj-lt"/>
              <a:buAutoNum type="arabicPeriod"/>
            </a:pPr>
            <a:endParaRPr lang="en-US" dirty="0"/>
          </a:p>
          <a:p>
            <a:pPr marL="342920" indent="-342920">
              <a:buFont typeface="+mj-lt"/>
              <a:buAutoNum type="arabicPeriod"/>
            </a:pPr>
            <a:endParaRPr lang="en-US" dirty="0"/>
          </a:p>
          <a:p>
            <a:pPr marL="342920" indent="-342920">
              <a:buFont typeface="+mj-lt"/>
              <a:buAutoNum type="arabicPeriod"/>
            </a:pPr>
            <a:endParaRPr lang="en-US" dirty="0"/>
          </a:p>
        </p:txBody>
      </p:sp>
      <p:pic>
        <p:nvPicPr>
          <p:cNvPr id="6" name="Picture 5" descr="C:\Users\Stephen.Jada\Desktop\ov16 pic\DSC_018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674" y="2675930"/>
            <a:ext cx="4316127" cy="3572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10210800" y="381000"/>
            <a:ext cx="1676400" cy="7924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5360" y="6492240"/>
            <a:ext cx="4663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600" b="1" i="1" dirty="0">
                <a:solidFill>
                  <a:prstClr val="black"/>
                </a:solidFill>
                <a:cs typeface="Arial" panose="020B0604020202020204" pitchFamily="34" charset="0"/>
              </a:rPr>
              <a:t>Raimon et.al. </a:t>
            </a:r>
            <a:r>
              <a:rPr lang="en-US" sz="1600" i="1" dirty="0">
                <a:solidFill>
                  <a:prstClr val="black"/>
                </a:solidFill>
                <a:latin typeface="Calibri" panose="020F0502020204030204"/>
              </a:rPr>
              <a:t>Pathogens, 2021;10,599</a:t>
            </a:r>
          </a:p>
        </p:txBody>
      </p:sp>
    </p:spTree>
    <p:extLst>
      <p:ext uri="{BB962C8B-B14F-4D97-AF65-F5344CB8AC3E}">
        <p14:creationId xmlns:p14="http://schemas.microsoft.com/office/powerpoint/2010/main" val="46955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8360" y="281430"/>
            <a:ext cx="8153400" cy="879700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Characteristics of the 798 persons with epilepsy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12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762000" y="2286000"/>
            <a:ext cx="5720193" cy="3482131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539840"/>
              </p:ext>
            </p:extLst>
          </p:nvPr>
        </p:nvGraphicFramePr>
        <p:xfrm>
          <a:off x="6705600" y="1828801"/>
          <a:ext cx="5181600" cy="2192940"/>
        </p:xfrm>
        <a:graphic>
          <a:graphicData uri="http://schemas.openxmlformats.org/drawingml/2006/table">
            <a:tbl>
              <a:tblPr firstRow="1" firstCol="1" bandRow="1"/>
              <a:tblGrid>
                <a:gridCol w="3652603">
                  <a:extLst>
                    <a:ext uri="{9D8B030D-6E8A-4147-A177-3AD203B41FA5}">
                      <a16:colId xmlns:a16="http://schemas.microsoft.com/office/drawing/2014/main" val="2579840529"/>
                    </a:ext>
                  </a:extLst>
                </a:gridCol>
                <a:gridCol w="1528997">
                  <a:extLst>
                    <a:ext uri="{9D8B030D-6E8A-4147-A177-3AD203B41FA5}">
                      <a16:colId xmlns:a16="http://schemas.microsoft.com/office/drawing/2014/main" val="1093824675"/>
                    </a:ext>
                  </a:extLst>
                </a:gridCol>
              </a:tblGrid>
              <a:tr h="788922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121158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</a:rPr>
                        <a:t>Characteristics</a:t>
                      </a:r>
                      <a:endParaRPr lang="en-US" sz="4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5334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8CB8"/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r>
                        <a:rPr lang="en-US" sz="2000" dirty="0" smtClean="0"/>
                        <a:t>n (%)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5334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8C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1335374"/>
                  </a:ext>
                </a:extLst>
              </a:tr>
              <a:tr h="702009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76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Female, n (%)</a:t>
                      </a: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5334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8CB8"/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136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378 (47.4)</a:t>
                      </a: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5334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2748533"/>
                  </a:ext>
                </a:extLst>
              </a:tr>
              <a:tr h="702009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76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Age (years), median (IQR)</a:t>
                      </a: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5334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8CB8"/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5754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115094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7263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230185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8773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345279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902827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460372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39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20 (17.0–25.0)</a:t>
                      </a: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5334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04225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76882" y="5949905"/>
            <a:ext cx="10013947" cy="523220"/>
          </a:xfrm>
          <a:prstGeom prst="rect">
            <a:avLst/>
          </a:prstGeom>
          <a:solidFill>
            <a:srgbClr val="4E8CB8"/>
          </a:solidFill>
          <a:ln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defTabSz="914453">
              <a:defRPr/>
            </a:pPr>
            <a:r>
              <a:rPr lang="nl-BE" sz="2800" kern="0" dirty="0">
                <a:solidFill>
                  <a:prstClr val="white"/>
                </a:solidFill>
                <a:latin typeface="Calibri"/>
              </a:rPr>
              <a:t>78.4% met the criteria of onchocerciasis-associated epilepsy (OAE)</a:t>
            </a:r>
            <a:endParaRPr lang="fr-FR" sz="2800" kern="0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8" name="Picture 7"/>
          <p:cNvPicPr/>
          <p:nvPr/>
        </p:nvPicPr>
        <p:blipFill>
          <a:blip r:embed="rId3"/>
          <a:stretch>
            <a:fillRect/>
          </a:stretch>
        </p:blipFill>
        <p:spPr>
          <a:xfrm>
            <a:off x="10231759" y="381000"/>
            <a:ext cx="1763387" cy="685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75360" y="6492240"/>
            <a:ext cx="4663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600" b="1" i="1" dirty="0">
                <a:solidFill>
                  <a:prstClr val="black"/>
                </a:solidFill>
                <a:cs typeface="Arial" panose="020B0604020202020204" pitchFamily="34" charset="0"/>
              </a:rPr>
              <a:t>Raimon et.al. </a:t>
            </a:r>
            <a:r>
              <a:rPr lang="en-US" sz="1600" i="1" dirty="0">
                <a:solidFill>
                  <a:prstClr val="black"/>
                </a:solidFill>
                <a:latin typeface="Calibri" panose="020F0502020204030204"/>
              </a:rPr>
              <a:t>Pathogens, 2021;10,599</a:t>
            </a:r>
          </a:p>
        </p:txBody>
      </p:sp>
    </p:spTree>
    <p:extLst>
      <p:ext uri="{BB962C8B-B14F-4D97-AF65-F5344CB8AC3E}">
        <p14:creationId xmlns:p14="http://schemas.microsoft.com/office/powerpoint/2010/main" val="232652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777867"/>
            <a:ext cx="7924800" cy="879700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Characteristics of the 798 persons with epilepsy </a:t>
            </a:r>
            <a:r>
              <a:rPr lang="en-US" sz="3200" dirty="0">
                <a:latin typeface="Arial Narrow" panose="020B0606020202030204" pitchFamily="34" charset="0"/>
              </a:rPr>
              <a:t/>
            </a:r>
            <a:br>
              <a:rPr lang="en-US" sz="3200" dirty="0">
                <a:latin typeface="Arial Narrow" panose="020B0606020202030204" pitchFamily="34" charset="0"/>
              </a:rPr>
            </a:br>
            <a:endParaRPr lang="en-US" sz="3200" dirty="0">
              <a:latin typeface="Arial Narrow" panose="020B0606020202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13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819400"/>
            <a:ext cx="7809653" cy="2725148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10063588" y="244467"/>
            <a:ext cx="1600201" cy="1066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75360" y="6492240"/>
            <a:ext cx="4663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600" b="1" i="1" dirty="0">
                <a:solidFill>
                  <a:prstClr val="black"/>
                </a:solidFill>
                <a:cs typeface="Arial" panose="020B0604020202020204" pitchFamily="34" charset="0"/>
              </a:rPr>
              <a:t>Raimon et.al. </a:t>
            </a:r>
            <a:r>
              <a:rPr lang="en-US" sz="1600" i="1" dirty="0">
                <a:solidFill>
                  <a:prstClr val="black"/>
                </a:solidFill>
                <a:latin typeface="Calibri" panose="020F0502020204030204"/>
              </a:rPr>
              <a:t>Pathogens, 2021;10,599</a:t>
            </a:r>
          </a:p>
        </p:txBody>
      </p:sp>
    </p:spTree>
    <p:extLst>
      <p:ext uri="{BB962C8B-B14F-4D97-AF65-F5344CB8AC3E}">
        <p14:creationId xmlns:p14="http://schemas.microsoft.com/office/powerpoint/2010/main" val="231297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838200"/>
            <a:ext cx="7598279" cy="727300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Characteristics of the 798 persons with epilepsy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14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578" y="1676400"/>
            <a:ext cx="8963064" cy="495300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10134600" y="228601"/>
            <a:ext cx="1529189" cy="990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75360" y="6492240"/>
            <a:ext cx="4663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600" b="1" i="1" dirty="0">
                <a:solidFill>
                  <a:prstClr val="black"/>
                </a:solidFill>
                <a:cs typeface="Arial" panose="020B0604020202020204" pitchFamily="34" charset="0"/>
              </a:rPr>
              <a:t>Raimon et.al. </a:t>
            </a:r>
            <a:r>
              <a:rPr lang="en-US" sz="1600" i="1" dirty="0">
                <a:solidFill>
                  <a:prstClr val="black"/>
                </a:solidFill>
                <a:latin typeface="Calibri" panose="020F0502020204030204"/>
              </a:rPr>
              <a:t>Pathogens, 2021;10,599</a:t>
            </a:r>
          </a:p>
        </p:txBody>
      </p:sp>
    </p:spTree>
    <p:extLst>
      <p:ext uri="{BB962C8B-B14F-4D97-AF65-F5344CB8AC3E}">
        <p14:creationId xmlns:p14="http://schemas.microsoft.com/office/powerpoint/2010/main" val="269605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228600"/>
            <a:ext cx="7509680" cy="879700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Characteristics of the 798 persons with epilepsy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0" y="2133600"/>
            <a:ext cx="8370533" cy="409686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15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9758789" y="381000"/>
            <a:ext cx="1905000" cy="9296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75360" y="6492240"/>
            <a:ext cx="4663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600" b="1" i="1" dirty="0">
                <a:solidFill>
                  <a:prstClr val="black"/>
                </a:solidFill>
                <a:cs typeface="Arial" panose="020B0604020202020204" pitchFamily="34" charset="0"/>
              </a:rPr>
              <a:t>Raimon et.al. </a:t>
            </a:r>
            <a:r>
              <a:rPr lang="en-US" sz="1600" i="1" dirty="0">
                <a:solidFill>
                  <a:prstClr val="black"/>
                </a:solidFill>
                <a:latin typeface="Calibri" panose="020F0502020204030204"/>
              </a:rPr>
              <a:t>Pathogens, 2021;10,599</a:t>
            </a:r>
          </a:p>
        </p:txBody>
      </p:sp>
    </p:spTree>
    <p:extLst>
      <p:ext uri="{BB962C8B-B14F-4D97-AF65-F5344CB8AC3E}">
        <p14:creationId xmlns:p14="http://schemas.microsoft.com/office/powerpoint/2010/main" val="352324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1520" y="374351"/>
            <a:ext cx="7128680" cy="879700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2021 House to House survey in Mundri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>
                <a:solidFill>
                  <a:sysClr val="windowText" lastClr="000000"/>
                </a:solidFill>
                <a:latin typeface="Calibri"/>
                <a:ea typeface="+mn-ea"/>
                <a:cs typeface="+mn-cs"/>
              </a:rPr>
              <a:t>Results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16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1981200" y="1798782"/>
            <a:ext cx="7239000" cy="434340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9905999" y="276815"/>
            <a:ext cx="2133601" cy="866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30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304800"/>
            <a:ext cx="8271680" cy="879700"/>
          </a:xfrm>
        </p:spPr>
        <p:txBody>
          <a:bodyPr/>
          <a:lstStyle/>
          <a:p>
            <a:r>
              <a:rPr lang="en-US" dirty="0" smtClean="0">
                <a:latin typeface="Arial Narrow" panose="020B0606020202030204" pitchFamily="34" charset="0"/>
              </a:rPr>
              <a:t>Prevalence and incidence of epilepsy in Mundri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590800"/>
            <a:ext cx="11017465" cy="4725148"/>
          </a:xfrm>
        </p:spPr>
        <p:txBody>
          <a:bodyPr/>
          <a:lstStyle/>
          <a:p>
            <a:pPr marL="228613" indent="-228613" defTabSz="914453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Epilepsy prevalence 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was </a:t>
            </a:r>
            <a:r>
              <a:rPr lang="en-US" sz="2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3.3%, 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(95% CI: 2.7–4.1%). </a:t>
            </a:r>
          </a:p>
          <a:p>
            <a:pPr marL="0" indent="0" defTabSz="914453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None/>
              <a:defRPr/>
            </a:pPr>
            <a:r>
              <a:rPr lang="en-US" sz="28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</a:p>
          <a:p>
            <a:pPr marL="228613" indent="-228613" defTabSz="914453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Annual epilepsy incidence</a:t>
            </a:r>
            <a:r>
              <a:rPr lang="en-US" sz="2800" dirty="0">
                <a:solidFill>
                  <a:sysClr val="windowText" lastClr="000000"/>
                </a:solidFill>
                <a:latin typeface="Calibri"/>
                <a:ea typeface="+mn-ea"/>
                <a:cs typeface="+mn-cs"/>
              </a:rPr>
              <a:t> of </a:t>
            </a:r>
            <a:r>
              <a:rPr lang="en-US" sz="28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77.3/100,000 </a:t>
            </a:r>
            <a:r>
              <a:rPr lang="en-US" sz="2800" dirty="0">
                <a:solidFill>
                  <a:sysClr val="windowText" lastClr="000000"/>
                </a:solidFill>
                <a:latin typeface="Calibri"/>
                <a:ea typeface="+mn-ea"/>
                <a:cs typeface="+mn-cs"/>
              </a:rPr>
              <a:t>(95% CI: 9.4–278.9/100,000)</a:t>
            </a:r>
            <a:endParaRPr lang="en-US" sz="28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  <a:p>
            <a:pPr marL="228613" indent="-228613" defTabSz="914453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  <a:p>
            <a:pPr marL="228613" indent="-228613" defTabSz="914453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Prevalence blindness </a:t>
            </a:r>
            <a:r>
              <a:rPr lang="en-US" sz="28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2.7%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17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9677400" y="315589"/>
            <a:ext cx="1808945" cy="8797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75360" y="6492240"/>
            <a:ext cx="4663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600" b="1" i="1" dirty="0">
                <a:solidFill>
                  <a:prstClr val="black"/>
                </a:solidFill>
                <a:cs typeface="Arial" panose="020B0604020202020204" pitchFamily="34" charset="0"/>
              </a:rPr>
              <a:t>Raimon et.al. </a:t>
            </a:r>
            <a:r>
              <a:rPr lang="en-US" sz="1600" i="1" dirty="0">
                <a:solidFill>
                  <a:prstClr val="black"/>
                </a:solidFill>
                <a:latin typeface="Calibri" panose="020F0502020204030204"/>
              </a:rPr>
              <a:t>Pathogens, </a:t>
            </a:r>
            <a:r>
              <a:rPr lang="en-US" sz="1600" i="1" dirty="0" smtClean="0">
                <a:solidFill>
                  <a:prstClr val="black"/>
                </a:solidFill>
                <a:latin typeface="Calibri" panose="020F0502020204030204"/>
              </a:rPr>
              <a:t>2022;11,396</a:t>
            </a:r>
            <a:endParaRPr lang="en-US" sz="1600" i="1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9190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381000"/>
            <a:ext cx="8610600" cy="879700"/>
          </a:xfrm>
        </p:spPr>
        <p:txBody>
          <a:bodyPr/>
          <a:lstStyle/>
          <a:p>
            <a:r>
              <a:rPr lang="en-US" sz="2400" dirty="0">
                <a:latin typeface="Arial Narrow" panose="020B0606020202030204" pitchFamily="34" charset="0"/>
              </a:rPr>
              <a:t>Number of persons with potential onchocerciasis-related conditions and ivermectin use by study village.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18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00201"/>
            <a:ext cx="9829800" cy="4925103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10228829" y="459001"/>
            <a:ext cx="1524000" cy="7236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75360" y="6492240"/>
            <a:ext cx="4663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600" b="1" i="1" dirty="0">
                <a:solidFill>
                  <a:prstClr val="black"/>
                </a:solidFill>
                <a:cs typeface="Arial" panose="020B0604020202020204" pitchFamily="34" charset="0"/>
              </a:rPr>
              <a:t>Raimon et.al. </a:t>
            </a:r>
            <a:r>
              <a:rPr lang="en-US" sz="1600" i="1" dirty="0">
                <a:solidFill>
                  <a:prstClr val="black"/>
                </a:solidFill>
                <a:latin typeface="Calibri" panose="020F0502020204030204"/>
              </a:rPr>
              <a:t>Pathogens, </a:t>
            </a:r>
            <a:r>
              <a:rPr lang="en-US" sz="1600" i="1" dirty="0" smtClean="0">
                <a:solidFill>
                  <a:prstClr val="black"/>
                </a:solidFill>
                <a:latin typeface="Calibri" panose="020F0502020204030204"/>
              </a:rPr>
              <a:t>2022;11,396</a:t>
            </a:r>
            <a:endParaRPr lang="en-US" sz="1600" i="1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2781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33400"/>
            <a:ext cx="8424080" cy="879700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Characteristics of the 86 persons with epilepsy (PWE) examined by clinicians.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19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8" name="Picture 7"/>
          <p:cNvPicPr/>
          <p:nvPr/>
        </p:nvPicPr>
        <p:blipFill>
          <a:blip r:embed="rId2"/>
          <a:stretch>
            <a:fillRect/>
          </a:stretch>
        </p:blipFill>
        <p:spPr>
          <a:xfrm>
            <a:off x="755002" y="1790411"/>
            <a:ext cx="7696200" cy="3566160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43000" y="5562600"/>
            <a:ext cx="7510923" cy="499915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9906000" y="380999"/>
            <a:ext cx="1851025" cy="8382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75360" y="6492240"/>
            <a:ext cx="4663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600" b="1" i="1" dirty="0">
                <a:solidFill>
                  <a:prstClr val="black"/>
                </a:solidFill>
                <a:cs typeface="Arial" panose="020B0604020202020204" pitchFamily="34" charset="0"/>
              </a:rPr>
              <a:t>Raimon et.al. </a:t>
            </a:r>
            <a:r>
              <a:rPr lang="en-US" sz="1600" i="1" dirty="0">
                <a:solidFill>
                  <a:prstClr val="black"/>
                </a:solidFill>
                <a:latin typeface="Calibri" panose="020F0502020204030204"/>
              </a:rPr>
              <a:t>Pathogens, </a:t>
            </a:r>
            <a:r>
              <a:rPr lang="en-US" sz="1600" i="1" dirty="0" smtClean="0">
                <a:solidFill>
                  <a:prstClr val="black"/>
                </a:solidFill>
                <a:latin typeface="Calibri" panose="020F0502020204030204"/>
              </a:rPr>
              <a:t>2022;11,396</a:t>
            </a:r>
            <a:endParaRPr lang="en-US" sz="1600" i="1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3392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Grp="1" noChangeArrowheads="1"/>
          </p:cNvSpPr>
          <p:nvPr>
            <p:ph sz="half" idx="2"/>
          </p:nvPr>
        </p:nvSpPr>
        <p:spPr bwMode="auto">
          <a:xfrm>
            <a:off x="152400" y="218755"/>
            <a:ext cx="10439400" cy="676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spcBef>
                <a:spcPts val="0"/>
              </a:spcBef>
              <a:spcAft>
                <a:spcPts val="800"/>
              </a:spcAft>
              <a:buNone/>
              <a:tabLst>
                <a:tab pos="457227" algn="l"/>
              </a:tabLst>
            </a:pPr>
            <a:endParaRPr lang="en-GB" sz="20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  <a:tabLst>
                <a:tab pos="457227" algn="l"/>
              </a:tabLst>
            </a:pPr>
            <a:endParaRPr lang="en-GB" sz="20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  <a:tabLst>
                <a:tab pos="457227" algn="l"/>
              </a:tabLst>
            </a:pPr>
            <a:endParaRPr lang="en-GB" sz="20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  <a:tabLst>
                <a:tab pos="457227" algn="l"/>
              </a:tabLst>
            </a:pPr>
            <a:endParaRPr lang="en-GB" sz="2000" dirty="0" smtClean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  <a:tabLst>
                <a:tab pos="457227" algn="l"/>
              </a:tabLst>
            </a:pPr>
            <a:r>
              <a:rPr lang="en-GB" sz="240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Onchocerciasis associated epilepsy research in South Sudan titled;</a:t>
            </a:r>
            <a:endParaRPr lang="en-GB" sz="24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  <a:tabLst>
                <a:tab pos="457227" algn="l"/>
              </a:tabLst>
            </a:pPr>
            <a:endParaRPr lang="en-GB" sz="20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  <a:tabLst>
                <a:tab pos="457227" algn="l"/>
              </a:tabLst>
            </a:pPr>
            <a:r>
              <a:rPr lang="en-GB" sz="20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‘</a:t>
            </a:r>
            <a:r>
              <a:rPr lang="en-GB" sz="2400" i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’Evaluation of community based comprehensive programme to prevent and treat epilepsy  in onchocerciasis endemic villages in South Sudan</a:t>
            </a:r>
            <a:r>
              <a:rPr lang="en-GB" sz="2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’’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  <a:tabLst>
                <a:tab pos="457227" algn="l"/>
              </a:tabLst>
            </a:pPr>
            <a:endParaRPr lang="en-GB" sz="20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  <a:tabLst>
                <a:tab pos="457227" algn="l"/>
              </a:tabLst>
            </a:pPr>
            <a:r>
              <a:rPr lang="en-GB" sz="2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Three years project 2019 -2022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  <a:tabLst>
                <a:tab pos="457227" algn="l"/>
              </a:tabLst>
            </a:pPr>
            <a:endParaRPr lang="en-GB" sz="24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  <a:tabLst>
                <a:tab pos="457227" algn="l"/>
              </a:tabLst>
            </a:pPr>
            <a:r>
              <a:rPr lang="en-GB" sz="2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Target areas: Maridi, Mundri, and Mvolo Counties in Western  Equatoria state 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  <a:tabLst>
                <a:tab pos="457227" algn="l"/>
              </a:tabLst>
            </a:pPr>
            <a:endParaRPr lang="en-GB" sz="24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  <a:tabLst>
                <a:tab pos="457227" algn="l"/>
              </a:tabLst>
            </a:pPr>
            <a:r>
              <a:rPr lang="en-GB" sz="2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Funded by </a:t>
            </a:r>
            <a:r>
              <a:rPr lang="en-GB" sz="2400" dirty="0" err="1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Elrha</a:t>
            </a:r>
            <a:r>
              <a:rPr lang="en-GB" sz="2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UK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  <a:tabLst>
                <a:tab pos="457227" algn="l"/>
              </a:tabLst>
            </a:pPr>
            <a:endParaRPr lang="en-GB" sz="14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20" indent="-342920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27" algn="l"/>
              </a:tabLst>
            </a:pPr>
            <a:endParaRPr lang="en-GB" sz="14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1066800"/>
            <a:ext cx="7590097" cy="782198"/>
          </a:xfrm>
        </p:spPr>
        <p:txBody>
          <a:bodyPr/>
          <a:lstStyle/>
          <a:p>
            <a:pPr lvl="0" algn="l">
              <a:spcBef>
                <a:spcPts val="0"/>
              </a:spcBef>
              <a:spcAft>
                <a:spcPts val="800"/>
              </a:spcAft>
              <a:buClr>
                <a:srgbClr val="CC3300"/>
              </a:buClr>
              <a:tabLst>
                <a:tab pos="457227" algn="l"/>
              </a:tabLst>
            </a:pPr>
            <a:r>
              <a:rPr lang="en-GB" sz="3200" dirty="0">
                <a:latin typeface="Gill Sans MT" panose="020B0502020104020203" pitchFamily="34" charset="0"/>
              </a:rPr>
              <a:t/>
            </a:r>
            <a:br>
              <a:rPr lang="en-GB" sz="3200" dirty="0">
                <a:latin typeface="Gill Sans MT" panose="020B0502020104020203" pitchFamily="34" charset="0"/>
              </a:rPr>
            </a:br>
            <a:r>
              <a:rPr lang="en-GB" sz="3200" dirty="0">
                <a:latin typeface="Gill Sans MT" panose="020B0502020104020203" pitchFamily="34" charset="0"/>
              </a:rPr>
              <a:t/>
            </a:r>
            <a:br>
              <a:rPr lang="en-GB" sz="3200" dirty="0">
                <a:latin typeface="Gill Sans MT" panose="020B0502020104020203" pitchFamily="34" charset="0"/>
              </a:rPr>
            </a:br>
            <a:r>
              <a:rPr lang="en-GB" sz="3200" dirty="0">
                <a:latin typeface="Gill Sans MT" panose="020B0502020104020203" pitchFamily="34" charset="0"/>
              </a:rPr>
              <a:t/>
            </a:r>
            <a:br>
              <a:rPr lang="en-GB" sz="3200" dirty="0">
                <a:latin typeface="Gill Sans MT" panose="020B0502020104020203" pitchFamily="34" charset="0"/>
              </a:rPr>
            </a:br>
            <a:r>
              <a:rPr lang="en-GB" sz="3200" dirty="0">
                <a:latin typeface="Gill Sans MT" panose="020B0502020104020203" pitchFamily="34" charset="0"/>
              </a:rPr>
              <a:t/>
            </a:r>
            <a:br>
              <a:rPr lang="en-GB" sz="3200" dirty="0">
                <a:latin typeface="Gill Sans MT" panose="020B0502020104020203" pitchFamily="34" charset="0"/>
              </a:rPr>
            </a:br>
            <a:r>
              <a:rPr lang="en-GB" sz="3200" dirty="0">
                <a:latin typeface="Gill Sans MT" panose="020B0502020104020203" pitchFamily="34" charset="0"/>
              </a:rPr>
              <a:t/>
            </a:r>
            <a:br>
              <a:rPr lang="en-GB" sz="3200" dirty="0">
                <a:latin typeface="Gill Sans MT" panose="020B0502020104020203" pitchFamily="34" charset="0"/>
              </a:rPr>
            </a:br>
            <a:r>
              <a:rPr lang="en-GB" sz="3200" dirty="0">
                <a:latin typeface="Gill Sans MT" panose="020B0502020104020203" pitchFamily="34" charset="0"/>
              </a:rPr>
              <a:t/>
            </a:r>
            <a:br>
              <a:rPr lang="en-GB" sz="3200" dirty="0">
                <a:latin typeface="Gill Sans MT" panose="020B0502020104020203" pitchFamily="34" charset="0"/>
              </a:rPr>
            </a:br>
            <a:r>
              <a:rPr lang="en-GB" sz="3200" dirty="0">
                <a:latin typeface="Gill Sans MT" panose="020B0502020104020203" pitchFamily="34" charset="0"/>
              </a:rPr>
              <a:t/>
            </a:r>
            <a:br>
              <a:rPr lang="en-GB" sz="3200" dirty="0">
                <a:latin typeface="Gill Sans MT" panose="020B0502020104020203" pitchFamily="34" charset="0"/>
              </a:rPr>
            </a:br>
            <a:r>
              <a:rPr lang="en-GB" dirty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Background </a:t>
            </a:r>
            <a:br>
              <a:rPr lang="en-GB" dirty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32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9144000" y="381000"/>
            <a:ext cx="2195447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22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457200"/>
            <a:ext cx="7778614" cy="879700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Characteristics of the 86 persons with epilepsy (PWE) examined by clinicians.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5400" y="2362200"/>
            <a:ext cx="8193734" cy="317626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20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10029666" y="304800"/>
            <a:ext cx="1922326" cy="914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75360" y="6492240"/>
            <a:ext cx="4663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600" b="1" i="1" dirty="0">
                <a:solidFill>
                  <a:prstClr val="black"/>
                </a:solidFill>
                <a:cs typeface="Arial" panose="020B0604020202020204" pitchFamily="34" charset="0"/>
              </a:rPr>
              <a:t>Raimon et.al. </a:t>
            </a:r>
            <a:r>
              <a:rPr lang="en-US" sz="1600" i="1" dirty="0">
                <a:solidFill>
                  <a:prstClr val="black"/>
                </a:solidFill>
                <a:latin typeface="Calibri" panose="020F0502020204030204"/>
              </a:rPr>
              <a:t>Pathogens, </a:t>
            </a:r>
            <a:r>
              <a:rPr lang="en-US" sz="1600" i="1" dirty="0" smtClean="0">
                <a:solidFill>
                  <a:prstClr val="black"/>
                </a:solidFill>
                <a:latin typeface="Calibri" panose="020F0502020204030204"/>
              </a:rPr>
              <a:t>2022;11,396</a:t>
            </a:r>
            <a:endParaRPr lang="en-US" sz="1600" i="1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2839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57200"/>
            <a:ext cx="8271680" cy="879700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Characteristics of the 86 persons with epilepsy (PWE) examined by clinicians.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0600" y="2667000"/>
            <a:ext cx="8004742" cy="305436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21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10100480" y="304800"/>
            <a:ext cx="1563309" cy="10321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75360" y="6492240"/>
            <a:ext cx="4663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600" b="1" i="1" dirty="0">
                <a:solidFill>
                  <a:prstClr val="black"/>
                </a:solidFill>
                <a:cs typeface="Arial" panose="020B0604020202020204" pitchFamily="34" charset="0"/>
              </a:rPr>
              <a:t>Raimon et.al. </a:t>
            </a:r>
            <a:r>
              <a:rPr lang="en-US" sz="1600" i="1" dirty="0">
                <a:solidFill>
                  <a:prstClr val="black"/>
                </a:solidFill>
                <a:latin typeface="Calibri" panose="020F0502020204030204"/>
              </a:rPr>
              <a:t>Pathogens, </a:t>
            </a:r>
            <a:r>
              <a:rPr lang="en-US" sz="1600" i="1" dirty="0" smtClean="0">
                <a:solidFill>
                  <a:prstClr val="black"/>
                </a:solidFill>
                <a:latin typeface="Calibri" panose="020F0502020204030204"/>
              </a:rPr>
              <a:t>2022;11,396</a:t>
            </a:r>
            <a:endParaRPr lang="en-US" sz="1600" i="1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4037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457200"/>
            <a:ext cx="7507934" cy="879700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Characteristics of the 86 persons with epilepsy (PWE) examined by clinicians.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5400" y="2438400"/>
            <a:ext cx="8193734" cy="352379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22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9753600" y="239620"/>
            <a:ext cx="1774825" cy="109728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75360" y="6492240"/>
            <a:ext cx="4663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600" b="1" i="1" dirty="0">
                <a:solidFill>
                  <a:prstClr val="black"/>
                </a:solidFill>
                <a:cs typeface="Arial" panose="020B0604020202020204" pitchFamily="34" charset="0"/>
              </a:rPr>
              <a:t>Raimon et.al. </a:t>
            </a:r>
            <a:r>
              <a:rPr lang="en-US" sz="1600" i="1" dirty="0">
                <a:solidFill>
                  <a:prstClr val="black"/>
                </a:solidFill>
                <a:latin typeface="Calibri" panose="020F0502020204030204"/>
              </a:rPr>
              <a:t>Pathogens, </a:t>
            </a:r>
            <a:r>
              <a:rPr lang="en-US" sz="1600" i="1" dirty="0" smtClean="0">
                <a:solidFill>
                  <a:prstClr val="black"/>
                </a:solidFill>
                <a:latin typeface="Calibri" panose="020F0502020204030204"/>
              </a:rPr>
              <a:t>2022;11,396</a:t>
            </a:r>
            <a:endParaRPr lang="en-US" sz="1600" i="1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7637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33400"/>
            <a:ext cx="8043080" cy="879700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Characteristics of the 86 persons with epilepsy (PWE) examined by clinicians.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438400"/>
            <a:ext cx="10101948" cy="324945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23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9829800" y="228600"/>
            <a:ext cx="2062589" cy="10321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75360" y="6492240"/>
            <a:ext cx="4663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600" b="1" i="1" dirty="0">
                <a:solidFill>
                  <a:prstClr val="black"/>
                </a:solidFill>
                <a:cs typeface="Arial" panose="020B0604020202020204" pitchFamily="34" charset="0"/>
              </a:rPr>
              <a:t>Raimon et.al. </a:t>
            </a:r>
            <a:r>
              <a:rPr lang="en-US" sz="1600" i="1" dirty="0">
                <a:solidFill>
                  <a:prstClr val="black"/>
                </a:solidFill>
                <a:latin typeface="Calibri" panose="020F0502020204030204"/>
              </a:rPr>
              <a:t>Pathogens, </a:t>
            </a:r>
            <a:r>
              <a:rPr lang="en-US" sz="1600" i="1" dirty="0" smtClean="0">
                <a:solidFill>
                  <a:prstClr val="black"/>
                </a:solidFill>
                <a:latin typeface="Calibri" panose="020F0502020204030204"/>
              </a:rPr>
              <a:t>2022;11,396</a:t>
            </a:r>
            <a:endParaRPr lang="en-US" sz="1600" i="1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092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533400"/>
            <a:ext cx="7128680" cy="879700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Ov16 seroprevalence among children in Amadi and Mundri Centre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6113" y="3039572"/>
            <a:ext cx="11017250" cy="210441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24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9494375" y="304800"/>
            <a:ext cx="2144712" cy="9228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75360" y="6492240"/>
            <a:ext cx="4663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600" b="1" i="1" dirty="0">
                <a:solidFill>
                  <a:prstClr val="black"/>
                </a:solidFill>
                <a:cs typeface="Arial" panose="020B0604020202020204" pitchFamily="34" charset="0"/>
              </a:rPr>
              <a:t>Raimon et.al. </a:t>
            </a:r>
            <a:r>
              <a:rPr lang="en-US" sz="1600" i="1" dirty="0">
                <a:solidFill>
                  <a:prstClr val="black"/>
                </a:solidFill>
                <a:latin typeface="Calibri" panose="020F0502020204030204"/>
              </a:rPr>
              <a:t>Pathogens, </a:t>
            </a:r>
            <a:r>
              <a:rPr lang="en-US" sz="1600" i="1" dirty="0" smtClean="0">
                <a:solidFill>
                  <a:prstClr val="black"/>
                </a:solidFill>
                <a:latin typeface="Calibri" panose="020F0502020204030204"/>
              </a:rPr>
              <a:t>2022;11,396</a:t>
            </a:r>
            <a:endParaRPr lang="en-US" sz="1600" i="1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2611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381000"/>
            <a:ext cx="7128680" cy="879700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Focus group </a:t>
            </a:r>
            <a:r>
              <a:rPr lang="en-US" dirty="0" smtClean="0">
                <a:latin typeface="Arial Narrow" panose="020B0606020202030204" pitchFamily="34" charset="0"/>
              </a:rPr>
              <a:t>Discussions, and interviews  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To assess </a:t>
            </a:r>
            <a:r>
              <a:rPr lang="en-US" dirty="0"/>
              <a:t>communities’ </a:t>
            </a:r>
            <a:r>
              <a:rPr lang="en-US" dirty="0" smtClean="0"/>
              <a:t>per</a:t>
            </a:r>
            <a:r>
              <a:rPr lang="en-US" dirty="0"/>
              <a:t>c</a:t>
            </a:r>
            <a:r>
              <a:rPr lang="en-US" dirty="0" smtClean="0"/>
              <a:t>eptions </a:t>
            </a:r>
            <a:r>
              <a:rPr lang="en-US" dirty="0"/>
              <a:t>of epilepsy and its </a:t>
            </a:r>
            <a:r>
              <a:rPr lang="en-US" dirty="0" smtClean="0"/>
              <a:t>treatment, the perceived stigma and the estimated treatment cost for the family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457227" indent="-457227">
              <a:buFont typeface="+mj-lt"/>
              <a:buAutoNum type="arabicPeriod"/>
            </a:pPr>
            <a:r>
              <a:rPr lang="en-US" dirty="0" smtClean="0"/>
              <a:t>15 FGDs were conducted in Maridi, Mundri, and Mvolo</a:t>
            </a:r>
          </a:p>
          <a:p>
            <a:pPr marL="457227" indent="-457227">
              <a:buFont typeface="+mj-lt"/>
              <a:buAutoNum type="arabicPeriod"/>
            </a:pPr>
            <a:r>
              <a:rPr lang="en-US" dirty="0" smtClean="0"/>
              <a:t>Interviews with people with epilepsy and their care givers</a:t>
            </a:r>
          </a:p>
          <a:p>
            <a:pPr marL="457227" indent="-457227">
              <a:buFont typeface="+mj-lt"/>
              <a:buAutoNum type="arabicPeriod"/>
            </a:pPr>
            <a:r>
              <a:rPr lang="en-US" dirty="0" smtClean="0"/>
              <a:t>Community leaders and people with epilepsy (PWE) and their families were included in the FGDs.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25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9525000" y="381000"/>
            <a:ext cx="1958193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5927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26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16" name="Content Placeholder 15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505200" y="1913836"/>
            <a:ext cx="3127519" cy="432854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7" name="Rectangle 6"/>
          <p:cNvSpPr/>
          <p:nvPr/>
        </p:nvSpPr>
        <p:spPr>
          <a:xfrm>
            <a:off x="4419600" y="2362200"/>
            <a:ext cx="2743200" cy="2286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6376524" y="4267201"/>
            <a:ext cx="24276" cy="53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181600" y="2362200"/>
            <a:ext cx="0" cy="53340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21" name="Rectangle 20"/>
          <p:cNvSpPr/>
          <p:nvPr/>
        </p:nvSpPr>
        <p:spPr>
          <a:xfrm>
            <a:off x="1087120" y="2911110"/>
            <a:ext cx="8188960" cy="660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 anchor="ctr"/>
          <a:lstStyle/>
          <a:p>
            <a:pPr algn="ctr" defTabSz="914453"/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Community perception of epilepsy and nodding syndrome and its treatment in onchocerciasis endemic villages in Western Equatoria, South Sudan   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5181600" y="3571510"/>
            <a:ext cx="0" cy="41656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23" name="Rectangle 22"/>
          <p:cNvSpPr/>
          <p:nvPr/>
        </p:nvSpPr>
        <p:spPr>
          <a:xfrm>
            <a:off x="2687320" y="3988070"/>
            <a:ext cx="4988560" cy="507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 anchor="ctr"/>
          <a:lstStyle/>
          <a:p>
            <a:pPr algn="ctr" defTabSz="914453"/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Community leaders and PWE and/or their Family members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5181600" y="4439600"/>
            <a:ext cx="10160" cy="62992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5" name="Straight Connector 24"/>
          <p:cNvCxnSpPr/>
          <p:nvPr/>
        </p:nvCxnSpPr>
        <p:spPr>
          <a:xfrm>
            <a:off x="841301" y="5069520"/>
            <a:ext cx="9113520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cxnSp>
      <p:cxnSp>
        <p:nvCxnSpPr>
          <p:cNvPr id="26" name="Straight Arrow Connector 25"/>
          <p:cNvCxnSpPr/>
          <p:nvPr/>
        </p:nvCxnSpPr>
        <p:spPr>
          <a:xfrm>
            <a:off x="841301" y="5069520"/>
            <a:ext cx="10160" cy="51816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7" name="Straight Arrow Connector 26"/>
          <p:cNvCxnSpPr/>
          <p:nvPr/>
        </p:nvCxnSpPr>
        <p:spPr>
          <a:xfrm>
            <a:off x="3200400" y="5069520"/>
            <a:ext cx="0" cy="51816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8" name="Straight Arrow Connector 27"/>
          <p:cNvCxnSpPr/>
          <p:nvPr/>
        </p:nvCxnSpPr>
        <p:spPr>
          <a:xfrm>
            <a:off x="5943600" y="5066148"/>
            <a:ext cx="0" cy="518158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9" name="Straight Arrow Connector 28"/>
          <p:cNvCxnSpPr/>
          <p:nvPr/>
        </p:nvCxnSpPr>
        <p:spPr>
          <a:xfrm>
            <a:off x="8229600" y="5066148"/>
            <a:ext cx="0" cy="572652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0" name="Straight Arrow Connector 29"/>
          <p:cNvCxnSpPr/>
          <p:nvPr/>
        </p:nvCxnSpPr>
        <p:spPr>
          <a:xfrm>
            <a:off x="9954821" y="5073768"/>
            <a:ext cx="0" cy="502918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2" name="Rectangle 31"/>
          <p:cNvSpPr/>
          <p:nvPr/>
        </p:nvSpPr>
        <p:spPr>
          <a:xfrm>
            <a:off x="66042" y="5585335"/>
            <a:ext cx="2468880" cy="11328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 anchor="ctr"/>
          <a:lstStyle/>
          <a:p>
            <a:pPr defTabSz="914453"/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Burden of epilepsy and nodding syndrome:</a:t>
            </a:r>
          </a:p>
          <a:p>
            <a:pPr marL="285767" indent="-285767" defTabSz="914453">
              <a:buFont typeface="Arial" panose="020B0604020202020204" pitchFamily="34" charset="0"/>
              <a:buChar char="•"/>
            </a:pPr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Villages most affected</a:t>
            </a:r>
          </a:p>
          <a:p>
            <a:pPr marL="285767" indent="-285767" defTabSz="914453">
              <a:buFont typeface="Arial" panose="020B0604020202020204" pitchFamily="34" charset="0"/>
              <a:buChar char="•"/>
            </a:pPr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Age group most affected </a:t>
            </a:r>
          </a:p>
          <a:p>
            <a:pPr marL="285767" indent="-285767" defTabSz="914453">
              <a:buFont typeface="Arial" panose="020B0604020202020204" pitchFamily="34" charset="0"/>
              <a:buChar char="•"/>
            </a:pPr>
            <a:endParaRPr lang="en-US" sz="1400" kern="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809241" y="5576977"/>
            <a:ext cx="1991359" cy="11480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 anchor="ctr"/>
          <a:lstStyle/>
          <a:p>
            <a:pPr algn="ctr" defTabSz="914453"/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Emergence of epilepsy and nodding syndrome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274860" y="5588795"/>
            <a:ext cx="1889760" cy="1137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 anchor="ctr"/>
          <a:lstStyle/>
          <a:p>
            <a:pPr defTabSz="914453"/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Misconceptions about epilepsy and nodding syndrome:</a:t>
            </a:r>
          </a:p>
          <a:p>
            <a:pPr marL="285767" indent="-285767" defTabSz="914453">
              <a:buFont typeface="Arial" panose="020B0604020202020204" pitchFamily="34" charset="0"/>
              <a:buChar char="•"/>
            </a:pPr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Cause</a:t>
            </a:r>
          </a:p>
          <a:p>
            <a:pPr marL="285767" indent="-285767" defTabSz="914453">
              <a:buFont typeface="Arial" panose="020B0604020202020204" pitchFamily="34" charset="0"/>
              <a:buChar char="•"/>
            </a:pPr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Treatment</a:t>
            </a:r>
          </a:p>
        </p:txBody>
      </p:sp>
      <p:sp>
        <p:nvSpPr>
          <p:cNvPr id="35" name="Rectangle 34"/>
          <p:cNvSpPr/>
          <p:nvPr/>
        </p:nvSpPr>
        <p:spPr>
          <a:xfrm>
            <a:off x="7391401" y="5638210"/>
            <a:ext cx="2072635" cy="114808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 anchor="ctr"/>
          <a:lstStyle/>
          <a:p>
            <a:pPr defTabSz="914453"/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Social interaction of PWE:</a:t>
            </a:r>
          </a:p>
          <a:p>
            <a:pPr marL="285767" indent="-285767" defTabSz="914453">
              <a:buFont typeface="Arial" panose="020B0604020202020204" pitchFamily="34" charset="0"/>
              <a:buChar char="•"/>
            </a:pPr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Education</a:t>
            </a:r>
          </a:p>
          <a:p>
            <a:pPr marL="285767" indent="-285767" defTabSz="914453">
              <a:buFont typeface="Arial" panose="020B0604020202020204" pitchFamily="34" charset="0"/>
              <a:buChar char="•"/>
            </a:pPr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Work/employment </a:t>
            </a:r>
          </a:p>
          <a:p>
            <a:pPr marL="285767" indent="-285767" defTabSz="914453">
              <a:buFont typeface="Arial" panose="020B0604020202020204" pitchFamily="34" charset="0"/>
              <a:buChar char="•"/>
            </a:pPr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Marriage</a:t>
            </a:r>
          </a:p>
        </p:txBody>
      </p:sp>
      <p:sp>
        <p:nvSpPr>
          <p:cNvPr id="36" name="Rectangle 35"/>
          <p:cNvSpPr/>
          <p:nvPr/>
        </p:nvSpPr>
        <p:spPr>
          <a:xfrm>
            <a:off x="9591037" y="5638209"/>
            <a:ext cx="2463798" cy="114808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 anchor="ctr"/>
          <a:lstStyle/>
          <a:p>
            <a:pPr defTabSz="914453"/>
            <a:endParaRPr lang="en-US" sz="1400" kern="0" dirty="0">
              <a:solidFill>
                <a:prstClr val="white"/>
              </a:solidFill>
              <a:latin typeface="Calibri" panose="020F0502020204030204"/>
            </a:endParaRPr>
          </a:p>
          <a:p>
            <a:pPr defTabSz="914453"/>
            <a:endParaRPr lang="en-US" sz="1400" kern="0" dirty="0">
              <a:solidFill>
                <a:prstClr val="white"/>
              </a:solidFill>
              <a:latin typeface="Calibri" panose="020F0502020204030204"/>
            </a:endParaRPr>
          </a:p>
          <a:p>
            <a:pPr defTabSz="914453"/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Challenges:</a:t>
            </a:r>
          </a:p>
          <a:p>
            <a:pPr marL="285767" indent="-285767" defTabSz="914453">
              <a:buFont typeface="Arial" panose="020B0604020202020204" pitchFamily="34" charset="0"/>
              <a:buChar char="•"/>
            </a:pPr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Challenges to PWE</a:t>
            </a:r>
          </a:p>
          <a:p>
            <a:pPr marL="285767" indent="-285767" defTabSz="914453">
              <a:buFont typeface="Arial" panose="020B0604020202020204" pitchFamily="34" charset="0"/>
              <a:buChar char="•"/>
            </a:pPr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Challenges to families of PWE</a:t>
            </a:r>
          </a:p>
          <a:p>
            <a:pPr marL="285767" indent="-285767" defTabSz="914453">
              <a:buFont typeface="Arial" panose="020B0604020202020204" pitchFamily="34" charset="0"/>
              <a:buChar char="•"/>
            </a:pPr>
            <a:endParaRPr lang="en-US" sz="1400" kern="0" dirty="0">
              <a:solidFill>
                <a:prstClr val="white"/>
              </a:solidFill>
              <a:latin typeface="Calibri" panose="020F0502020204030204"/>
            </a:endParaRPr>
          </a:p>
          <a:p>
            <a:pPr algn="ctr" defTabSz="914453"/>
            <a:endParaRPr lang="en-US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7" name="Picture 36"/>
          <p:cNvPicPr/>
          <p:nvPr/>
        </p:nvPicPr>
        <p:blipFill>
          <a:blip r:embed="rId3"/>
          <a:stretch>
            <a:fillRect/>
          </a:stretch>
        </p:blipFill>
        <p:spPr>
          <a:xfrm>
            <a:off x="9372600" y="507774"/>
            <a:ext cx="1859719" cy="71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82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762000"/>
            <a:ext cx="7128680" cy="879700"/>
          </a:xfrm>
        </p:spPr>
        <p:txBody>
          <a:bodyPr/>
          <a:lstStyle/>
          <a:p>
            <a:r>
              <a:rPr lang="en-US" sz="2400" dirty="0"/>
              <a:t>Summary of main findings by themes and by target group.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27</a:t>
            </a:fld>
            <a:endParaRPr lang="en-GB">
              <a:solidFill>
                <a:srgbClr val="000000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132547"/>
              </p:ext>
            </p:extLst>
          </p:nvPr>
        </p:nvGraphicFramePr>
        <p:xfrm>
          <a:off x="457200" y="2057400"/>
          <a:ext cx="11206589" cy="4206162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7864553">
                  <a:extLst>
                    <a:ext uri="{9D8B030D-6E8A-4147-A177-3AD203B41FA5}">
                      <a16:colId xmlns:a16="http://schemas.microsoft.com/office/drawing/2014/main" val="2153304657"/>
                    </a:ext>
                  </a:extLst>
                </a:gridCol>
                <a:gridCol w="2012722">
                  <a:extLst>
                    <a:ext uri="{9D8B030D-6E8A-4147-A177-3AD203B41FA5}">
                      <a16:colId xmlns:a16="http://schemas.microsoft.com/office/drawing/2014/main" val="3492364235"/>
                    </a:ext>
                  </a:extLst>
                </a:gridCol>
                <a:gridCol w="1329314">
                  <a:extLst>
                    <a:ext uri="{9D8B030D-6E8A-4147-A177-3AD203B41FA5}">
                      <a16:colId xmlns:a16="http://schemas.microsoft.com/office/drawing/2014/main" val="2764231658"/>
                    </a:ext>
                  </a:extLst>
                </a:gridCol>
              </a:tblGrid>
              <a:tr h="503149">
                <a:tc>
                  <a:txBody>
                    <a:bodyPr/>
                    <a:lstStyle/>
                    <a:p>
                      <a:pPr marL="1079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Themes</a:t>
                      </a:r>
                      <a:endParaRPr lang="en-US" sz="3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"/>
                        </a:spcAft>
                      </a:pPr>
                      <a:r>
                        <a:rPr lang="en-US" sz="1600" dirty="0">
                          <a:effectLst/>
                        </a:rPr>
                        <a:t>Community</a:t>
                      </a:r>
                      <a:endParaRPr lang="en-US" sz="32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leaders</a:t>
                      </a: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"/>
                        </a:spcAft>
                      </a:pPr>
                      <a:r>
                        <a:rPr lang="en-US" sz="1600" dirty="0">
                          <a:effectLst/>
                        </a:rPr>
                        <a:t>PWE/</a:t>
                      </a:r>
                      <a:endParaRPr lang="en-US" sz="32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Family</a:t>
                      </a: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7569543"/>
                  </a:ext>
                </a:extLst>
              </a:tr>
              <a:tr h="290321">
                <a:tc>
                  <a:txBody>
                    <a:bodyPr/>
                    <a:lstStyle/>
                    <a:p>
                      <a:pPr marL="222885" indent="-1149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High burden of epilepsy and nodding syndrome in the area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tc>
                  <a:txBody>
                    <a:bodyPr/>
                    <a:lstStyle/>
                    <a:p>
                      <a:pPr marL="0" marR="0" lvl="0" indent="0" algn="l" defTabSz="11151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extLst>
                  <a:ext uri="{0D108BD9-81ED-4DB2-BD59-A6C34878D82A}">
                    <a16:rowId xmlns:a16="http://schemas.microsoft.com/office/drawing/2014/main" val="576706305"/>
                  </a:ext>
                </a:extLst>
              </a:tr>
              <a:tr h="252338">
                <a:tc>
                  <a:txBody>
                    <a:bodyPr/>
                    <a:lstStyle/>
                    <a:p>
                      <a:pPr marL="222885" indent="-1149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High burden of epilepsy and nodding syndrome among young children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151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tc>
                  <a:txBody>
                    <a:bodyPr/>
                    <a:lstStyle/>
                    <a:p>
                      <a:pPr marL="0" marR="0" lvl="0" indent="0" algn="l" defTabSz="11151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extLst>
                  <a:ext uri="{0D108BD9-81ED-4DB2-BD59-A6C34878D82A}">
                    <a16:rowId xmlns:a16="http://schemas.microsoft.com/office/drawing/2014/main" val="72341571"/>
                  </a:ext>
                </a:extLst>
              </a:tr>
              <a:tr h="281062">
                <a:tc>
                  <a:txBody>
                    <a:bodyPr/>
                    <a:lstStyle/>
                    <a:p>
                      <a:pPr marL="222885" indent="-1149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Misconceptions concerning the cause of epilepsy and nodding syndrome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151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tc>
                  <a:txBody>
                    <a:bodyPr/>
                    <a:lstStyle/>
                    <a:p>
                      <a:pPr marL="0" marR="0" lvl="0" indent="0" algn="l" defTabSz="11151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extLst>
                  <a:ext uri="{0D108BD9-81ED-4DB2-BD59-A6C34878D82A}">
                    <a16:rowId xmlns:a16="http://schemas.microsoft.com/office/drawing/2014/main" val="2244715377"/>
                  </a:ext>
                </a:extLst>
              </a:tr>
              <a:tr h="197051">
                <a:tc>
                  <a:txBody>
                    <a:bodyPr/>
                    <a:lstStyle/>
                    <a:p>
                      <a:pPr marL="5461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Stigma related to epilepsy and nodding </a:t>
                      </a:r>
                      <a:r>
                        <a:rPr lang="en-US" sz="1200" dirty="0" smtClean="0">
                          <a:effectLst/>
                        </a:rPr>
                        <a:t>syndrome</a:t>
                      </a:r>
                    </a:p>
                  </a:txBody>
                  <a:tcPr marL="0" marR="73025" marT="13335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151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tc>
                  <a:txBody>
                    <a:bodyPr/>
                    <a:lstStyle/>
                    <a:p>
                      <a:pPr marL="0" marR="0" lvl="0" indent="0" algn="l" defTabSz="11151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extLst>
                  <a:ext uri="{0D108BD9-81ED-4DB2-BD59-A6C34878D82A}">
                    <a16:rowId xmlns:a16="http://schemas.microsoft.com/office/drawing/2014/main" val="525265647"/>
                  </a:ext>
                </a:extLst>
              </a:tr>
              <a:tr h="187456">
                <a:tc>
                  <a:txBody>
                    <a:bodyPr/>
                    <a:lstStyle/>
                    <a:p>
                      <a:pPr marL="222885" indent="-1149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Epilepsy/nodding syndrome leads to divorce/ separation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151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tc>
                  <a:txBody>
                    <a:bodyPr/>
                    <a:lstStyle/>
                    <a:p>
                      <a:pPr marL="0" marR="0" lvl="0" indent="0" algn="l" defTabSz="11151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extLst>
                  <a:ext uri="{0D108BD9-81ED-4DB2-BD59-A6C34878D82A}">
                    <a16:rowId xmlns:a16="http://schemas.microsoft.com/office/drawing/2014/main" val="2713999481"/>
                  </a:ext>
                </a:extLst>
              </a:tr>
              <a:tr h="274820">
                <a:tc>
                  <a:txBody>
                    <a:bodyPr/>
                    <a:lstStyle/>
                    <a:p>
                      <a:pPr marL="1079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AEDs are not available in public facilities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tc>
                  <a:txBody>
                    <a:bodyPr/>
                    <a:lstStyle/>
                    <a:p>
                      <a:pPr marL="0" marR="0" lvl="0" indent="0" algn="l" defTabSz="11151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extLst>
                  <a:ext uri="{0D108BD9-81ED-4DB2-BD59-A6C34878D82A}">
                    <a16:rowId xmlns:a16="http://schemas.microsoft.com/office/drawing/2014/main" val="2018279488"/>
                  </a:ext>
                </a:extLst>
              </a:tr>
              <a:tr h="286558">
                <a:tc>
                  <a:txBody>
                    <a:bodyPr/>
                    <a:lstStyle/>
                    <a:p>
                      <a:pPr marL="222885" indent="-1149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Not convinced about the efficacy of the AEM, and the traditional medicines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tc>
                  <a:txBody>
                    <a:bodyPr/>
                    <a:lstStyle/>
                    <a:p>
                      <a:pPr marL="0" marR="0" lvl="0" indent="0" algn="l" defTabSz="11151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extLst>
                  <a:ext uri="{0D108BD9-81ED-4DB2-BD59-A6C34878D82A}">
                    <a16:rowId xmlns:a16="http://schemas.microsoft.com/office/drawing/2014/main" val="2607055547"/>
                  </a:ext>
                </a:extLst>
              </a:tr>
              <a:tr h="274820">
                <a:tc>
                  <a:txBody>
                    <a:bodyPr/>
                    <a:lstStyle/>
                    <a:p>
                      <a:pPr marL="1079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Financial barriers to obtain AEM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tc>
                  <a:txBody>
                    <a:bodyPr/>
                    <a:lstStyle/>
                    <a:p>
                      <a:pPr marL="0" marR="0" lvl="0" indent="0" algn="l" defTabSz="11151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extLst>
                  <a:ext uri="{0D108BD9-81ED-4DB2-BD59-A6C34878D82A}">
                    <a16:rowId xmlns:a16="http://schemas.microsoft.com/office/drawing/2014/main" val="2367298732"/>
                  </a:ext>
                </a:extLst>
              </a:tr>
              <a:tr h="295511">
                <a:tc>
                  <a:txBody>
                    <a:bodyPr/>
                    <a:lstStyle/>
                    <a:p>
                      <a:pPr marL="1079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Limited employment options for PWE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151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tc>
                  <a:txBody>
                    <a:bodyPr/>
                    <a:lstStyle/>
                    <a:p>
                      <a:pPr marL="0" marR="0" lvl="0" indent="0" algn="l" defTabSz="11151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extLst>
                  <a:ext uri="{0D108BD9-81ED-4DB2-BD59-A6C34878D82A}">
                    <a16:rowId xmlns:a16="http://schemas.microsoft.com/office/drawing/2014/main" val="297577187"/>
                  </a:ext>
                </a:extLst>
              </a:tr>
              <a:tr h="274820">
                <a:tc>
                  <a:txBody>
                    <a:bodyPr/>
                    <a:lstStyle/>
                    <a:p>
                      <a:pPr marL="222885" indent="-1149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Negative psychosocial impact of epilepsy on PWE/ and Family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tc>
                  <a:txBody>
                    <a:bodyPr/>
                    <a:lstStyle/>
                    <a:p>
                      <a:pPr marL="0" marR="0" lvl="0" indent="0" algn="l" defTabSz="11151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extLst>
                  <a:ext uri="{0D108BD9-81ED-4DB2-BD59-A6C34878D82A}">
                    <a16:rowId xmlns:a16="http://schemas.microsoft.com/office/drawing/2014/main" val="3089795487"/>
                  </a:ext>
                </a:extLst>
              </a:tr>
              <a:tr h="321702">
                <a:tc>
                  <a:txBody>
                    <a:bodyPr/>
                    <a:lstStyle/>
                    <a:p>
                      <a:pPr marL="1079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Need for specialized treatment center for PWE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151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tc>
                  <a:txBody>
                    <a:bodyPr/>
                    <a:lstStyle/>
                    <a:p>
                      <a:pPr marL="0" marR="0" lvl="0" indent="0" algn="l" defTabSz="11151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extLst>
                  <a:ext uri="{0D108BD9-81ED-4DB2-BD59-A6C34878D82A}">
                    <a16:rowId xmlns:a16="http://schemas.microsoft.com/office/drawing/2014/main" val="2109384747"/>
                  </a:ext>
                </a:extLst>
              </a:tr>
              <a:tr h="265106">
                <a:tc>
                  <a:txBody>
                    <a:bodyPr/>
                    <a:lstStyle/>
                    <a:p>
                      <a:pPr marL="1079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Need for awareness about epilepsy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151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tc>
                  <a:txBody>
                    <a:bodyPr/>
                    <a:lstStyle/>
                    <a:p>
                      <a:pPr marL="0" marR="0" lvl="0" indent="0" algn="l" defTabSz="11151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extLst>
                  <a:ext uri="{0D108BD9-81ED-4DB2-BD59-A6C34878D82A}">
                    <a16:rowId xmlns:a16="http://schemas.microsoft.com/office/drawing/2014/main" val="3248028630"/>
                  </a:ext>
                </a:extLst>
              </a:tr>
              <a:tr h="274820">
                <a:tc>
                  <a:txBody>
                    <a:bodyPr/>
                    <a:lstStyle/>
                    <a:p>
                      <a:pPr marL="1079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Need for financial support for PWE/and Family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tc>
                  <a:txBody>
                    <a:bodyPr/>
                    <a:lstStyle/>
                    <a:p>
                      <a:pPr marL="0" marR="0" lvl="0" indent="0" algn="l" defTabSz="11151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3335" marB="0"/>
                </a:tc>
                <a:extLst>
                  <a:ext uri="{0D108BD9-81ED-4DB2-BD59-A6C34878D82A}">
                    <a16:rowId xmlns:a16="http://schemas.microsoft.com/office/drawing/2014/main" val="2796029936"/>
                  </a:ext>
                </a:extLst>
              </a:tr>
            </a:tbl>
          </a:graphicData>
        </a:graphic>
      </p:graphicFrame>
      <p:pic>
        <p:nvPicPr>
          <p:cNvPr id="10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9372600" y="389675"/>
            <a:ext cx="2144713" cy="97325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85800" y="6380782"/>
            <a:ext cx="6096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b="1" i="1" dirty="0"/>
              <a:t>Stephen Raimon Jada</a:t>
            </a:r>
            <a:r>
              <a:rPr lang="en-US" sz="1050" b="1" i="1" dirty="0" smtClean="0"/>
              <a:t>, </a:t>
            </a:r>
            <a:r>
              <a:rPr lang="en-US" sz="1050" b="1" i="1" dirty="0"/>
              <a:t>et al</a:t>
            </a:r>
            <a:r>
              <a:rPr lang="en-US" sz="1050" i="1" dirty="0"/>
              <a:t>. Epilepsy &amp; Behavior 127 (2022) 108537</a:t>
            </a:r>
          </a:p>
        </p:txBody>
      </p:sp>
    </p:spTree>
    <p:extLst>
      <p:ext uri="{BB962C8B-B14F-4D97-AF65-F5344CB8AC3E}">
        <p14:creationId xmlns:p14="http://schemas.microsoft.com/office/powerpoint/2010/main" val="351919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33400"/>
            <a:ext cx="7128680" cy="879700"/>
          </a:xfrm>
        </p:spPr>
        <p:txBody>
          <a:bodyPr/>
          <a:lstStyle/>
          <a:p>
            <a:r>
              <a:rPr lang="en-US" dirty="0" smtClean="0"/>
              <a:t>Common Misconceptions about epilepsy and its treatment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3100"/>
            <a:ext cx="11017465" cy="472514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endParaRPr lang="en-US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Epilepsy/ nodding syndrome is contagious (</a:t>
            </a:r>
            <a:r>
              <a:rPr lang="en-US" sz="2000" i="1" dirty="0" smtClean="0">
                <a:solidFill>
                  <a:srgbClr val="FF0000"/>
                </a:solidFill>
              </a:rPr>
              <a:t>saliva, Blood, stool, breathe, sweat, urine, touch</a:t>
            </a:r>
            <a:r>
              <a:rPr lang="en-US" dirty="0" smtClean="0"/>
              <a:t>)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Epilepsy/ nodding syndrome is caused by evil spirits (</a:t>
            </a:r>
            <a:r>
              <a:rPr lang="en-US" sz="2000" i="1" dirty="0" smtClean="0">
                <a:solidFill>
                  <a:srgbClr val="FF0000"/>
                </a:solidFill>
              </a:rPr>
              <a:t>history of murder in the family</a:t>
            </a:r>
            <a:r>
              <a:rPr lang="en-US" dirty="0" smtClean="0"/>
              <a:t>)</a:t>
            </a:r>
            <a:endParaRPr lang="en-US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Children with epilepsy/ nodding syndrome must not go to school (</a:t>
            </a:r>
            <a:r>
              <a:rPr lang="en-US" sz="2000" i="1" dirty="0" smtClean="0"/>
              <a:t>may have separate school</a:t>
            </a:r>
            <a:r>
              <a:rPr lang="en-US" dirty="0" smtClean="0"/>
              <a:t>)</a:t>
            </a:r>
            <a:endParaRPr lang="en-US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Children with epilepsy/ nodding syndrome to, eat, drink, and sleep in separate place in the house to prevent spread of the disease.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People with epilepsy must not marry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28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9525000" y="304800"/>
            <a:ext cx="2295536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641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304800"/>
            <a:ext cx="7128680" cy="879700"/>
          </a:xfrm>
        </p:spPr>
        <p:txBody>
          <a:bodyPr/>
          <a:lstStyle/>
          <a:p>
            <a:r>
              <a:rPr lang="en-US" sz="2400" dirty="0"/>
              <a:t>Epilepsy stigma scores in the study sites.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3693271"/>
              </p:ext>
            </p:extLst>
          </p:nvPr>
        </p:nvGraphicFramePr>
        <p:xfrm>
          <a:off x="1295399" y="2285998"/>
          <a:ext cx="7239001" cy="35814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83871">
                  <a:extLst>
                    <a:ext uri="{9D8B030D-6E8A-4147-A177-3AD203B41FA5}">
                      <a16:colId xmlns:a16="http://schemas.microsoft.com/office/drawing/2014/main" val="3405149634"/>
                    </a:ext>
                  </a:extLst>
                </a:gridCol>
                <a:gridCol w="1621330">
                  <a:extLst>
                    <a:ext uri="{9D8B030D-6E8A-4147-A177-3AD203B41FA5}">
                      <a16:colId xmlns:a16="http://schemas.microsoft.com/office/drawing/2014/main" val="2072104427"/>
                    </a:ext>
                  </a:extLst>
                </a:gridCol>
                <a:gridCol w="952408">
                  <a:extLst>
                    <a:ext uri="{9D8B030D-6E8A-4147-A177-3AD203B41FA5}">
                      <a16:colId xmlns:a16="http://schemas.microsoft.com/office/drawing/2014/main" val="3426775891"/>
                    </a:ext>
                  </a:extLst>
                </a:gridCol>
                <a:gridCol w="1728861">
                  <a:extLst>
                    <a:ext uri="{9D8B030D-6E8A-4147-A177-3AD203B41FA5}">
                      <a16:colId xmlns:a16="http://schemas.microsoft.com/office/drawing/2014/main" val="1213328102"/>
                    </a:ext>
                  </a:extLst>
                </a:gridCol>
                <a:gridCol w="1052531">
                  <a:extLst>
                    <a:ext uri="{9D8B030D-6E8A-4147-A177-3AD203B41FA5}">
                      <a16:colId xmlns:a16="http://schemas.microsoft.com/office/drawing/2014/main" val="3990494729"/>
                    </a:ext>
                  </a:extLst>
                </a:gridCol>
              </a:tblGrid>
              <a:tr h="404820"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Mean score (SD)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P-value</a:t>
                      </a:r>
                      <a:r>
                        <a:rPr lang="en-US" sz="1400" baseline="30000">
                          <a:effectLst/>
                        </a:rPr>
                        <a:t>a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Score ≥ 20: n (%)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P-</a:t>
                      </a:r>
                      <a:r>
                        <a:rPr lang="en-US" sz="1400" dirty="0" err="1">
                          <a:effectLst/>
                        </a:rPr>
                        <a:t>value</a:t>
                      </a:r>
                      <a:r>
                        <a:rPr lang="en-US" sz="1400" baseline="30000" dirty="0" err="1">
                          <a:effectLst/>
                        </a:rPr>
                        <a:t>b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7869624"/>
                  </a:ext>
                </a:extLst>
              </a:tr>
              <a:tr h="629733">
                <a:tc>
                  <a:txBody>
                    <a:bodyPr/>
                    <a:lstStyle/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65"/>
                        </a:spcAft>
                      </a:pPr>
                      <a:r>
                        <a:rPr lang="en-US" sz="1200" dirty="0">
                          <a:effectLst/>
                        </a:rPr>
                        <a:t>Maridi State</a:t>
                      </a:r>
                      <a:endParaRPr lang="en-US" sz="1400" dirty="0">
                        <a:effectLst/>
                      </a:endParaRPr>
                    </a:p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Kazana 1 (n = 28)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14.4 (6.5)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 anchor="b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0.272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 anchor="b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 (14.3%)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 anchor="b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0.616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 anchor="b"/>
                </a:tc>
                <a:extLst>
                  <a:ext uri="{0D108BD9-81ED-4DB2-BD59-A6C34878D82A}">
                    <a16:rowId xmlns:a16="http://schemas.microsoft.com/office/drawing/2014/main" val="1445356043"/>
                  </a:ext>
                </a:extLst>
              </a:tr>
              <a:tr h="404820">
                <a:tc>
                  <a:txBody>
                    <a:bodyPr/>
                    <a:lstStyle/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Kazana 2 (n = 21)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14.3 (5.8)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 (14.3%)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extLst>
                  <a:ext uri="{0D108BD9-81ED-4DB2-BD59-A6C34878D82A}">
                    <a16:rowId xmlns:a16="http://schemas.microsoft.com/office/drawing/2014/main" val="1789512710"/>
                  </a:ext>
                </a:extLst>
              </a:tr>
              <a:tr h="404820">
                <a:tc>
                  <a:txBody>
                    <a:bodyPr/>
                    <a:lstStyle/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Matara (n = 21)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14.5 (3.0)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 (9.5%)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extLst>
                  <a:ext uri="{0D108BD9-81ED-4DB2-BD59-A6C34878D82A}">
                    <a16:rowId xmlns:a16="http://schemas.microsoft.com/office/drawing/2014/main" val="1546872435"/>
                  </a:ext>
                </a:extLst>
              </a:tr>
              <a:tr h="404820">
                <a:tc>
                  <a:txBody>
                    <a:bodyPr/>
                    <a:lstStyle/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Tarawa (n =14)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13.8 (6.0)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 (21.4%)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extLst>
                  <a:ext uri="{0D108BD9-81ED-4DB2-BD59-A6C34878D82A}">
                    <a16:rowId xmlns:a16="http://schemas.microsoft.com/office/drawing/2014/main" val="975029593"/>
                  </a:ext>
                </a:extLst>
              </a:tr>
              <a:tr h="247176">
                <a:tc>
                  <a:txBody>
                    <a:bodyPr/>
                    <a:lstStyle/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Gabat (n = 11)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10.6 (4.6)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 (0%)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extLst>
                  <a:ext uri="{0D108BD9-81ED-4DB2-BD59-A6C34878D82A}">
                    <a16:rowId xmlns:a16="http://schemas.microsoft.com/office/drawing/2014/main" val="4162323599"/>
                  </a:ext>
                </a:extLst>
              </a:tr>
              <a:tr h="433219">
                <a:tc>
                  <a:txBody>
                    <a:bodyPr/>
                    <a:lstStyle/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65"/>
                        </a:spcAft>
                      </a:pPr>
                      <a:r>
                        <a:rPr lang="en-US" sz="1200" dirty="0">
                          <a:effectLst/>
                        </a:rPr>
                        <a:t>Amadi State</a:t>
                      </a:r>
                      <a:endParaRPr lang="en-US" sz="1400" dirty="0">
                        <a:effectLst/>
                      </a:endParaRPr>
                    </a:p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Amadi (n =23)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5.0 (5.9)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 anchor="b"/>
                </a:tc>
                <a:tc>
                  <a:txBody>
                    <a:bodyPr/>
                    <a:lstStyle/>
                    <a:p>
                      <a:pPr marL="15875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&lt; 0.001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 anchor="b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 (0%)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 anchor="b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0.030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 anchor="b"/>
                </a:tc>
                <a:extLst>
                  <a:ext uri="{0D108BD9-81ED-4DB2-BD59-A6C34878D82A}">
                    <a16:rowId xmlns:a16="http://schemas.microsoft.com/office/drawing/2014/main" val="4127902595"/>
                  </a:ext>
                </a:extLst>
              </a:tr>
              <a:tr h="247176">
                <a:tc>
                  <a:txBody>
                    <a:bodyPr/>
                    <a:lstStyle/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Lui</a:t>
                      </a:r>
                      <a:r>
                        <a:rPr lang="en-US" sz="1200" dirty="0">
                          <a:effectLst/>
                        </a:rPr>
                        <a:t> (n = 23)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13.8 (5.3)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 (13.0%)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extLst>
                  <a:ext uri="{0D108BD9-81ED-4DB2-BD59-A6C34878D82A}">
                    <a16:rowId xmlns:a16="http://schemas.microsoft.com/office/drawing/2014/main" val="2783829477"/>
                  </a:ext>
                </a:extLst>
              </a:tr>
              <a:tr h="404820">
                <a:tc>
                  <a:txBody>
                    <a:bodyPr/>
                    <a:lstStyle/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Mundri (n = 98)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5.1 (5.7)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 (1.0%)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4445" marB="4445"/>
                </a:tc>
                <a:extLst>
                  <a:ext uri="{0D108BD9-81ED-4DB2-BD59-A6C34878D82A}">
                    <a16:rowId xmlns:a16="http://schemas.microsoft.com/office/drawing/2014/main" val="739492248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29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9296401" y="304800"/>
            <a:ext cx="2357948" cy="100584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143000" y="6564817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i="1" dirty="0"/>
              <a:t>S.R. Jada, et al. </a:t>
            </a:r>
            <a:r>
              <a:rPr lang="en-US" sz="1200" i="1" dirty="0"/>
              <a:t>Seizure: European Journal of Epilepsy 81 (2020) 151–156</a:t>
            </a:r>
          </a:p>
        </p:txBody>
      </p:sp>
    </p:spTree>
    <p:extLst>
      <p:ext uri="{BB962C8B-B14F-4D97-AF65-F5344CB8AC3E}">
        <p14:creationId xmlns:p14="http://schemas.microsoft.com/office/powerpoint/2010/main" val="4058762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0" y="1447800"/>
            <a:ext cx="10972800" cy="5181600"/>
          </a:xfrm>
        </p:spPr>
        <p:txBody>
          <a:bodyPr/>
          <a:lstStyle/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 smtClean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Arial Narrow" panose="020B0606020202030204" pitchFamily="34" charset="0"/>
              </a:rPr>
              <a:t>Objectives</a:t>
            </a:r>
            <a:r>
              <a:rPr lang="en-US" sz="2400" dirty="0">
                <a:latin typeface="Arial Narrow" panose="020B0606020202030204" pitchFamily="34" charset="0"/>
              </a:rPr>
              <a:t>:</a:t>
            </a:r>
          </a:p>
          <a:p>
            <a:pPr marL="342920" indent="-342920">
              <a:buFont typeface="+mj-lt"/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To investigate the effect of community directed bi-annual mass drug administration of ivermectin and vector control on the reduction of transmission of onchocerciasis and to investigate the impact on the incidence of presumed onchocerciasis-associated epilepsy (OAE) in selected conflict affected villages in the Republic of South Sudan.</a:t>
            </a:r>
          </a:p>
          <a:p>
            <a:pPr marL="342920" indent="-342920">
              <a:buFont typeface="+mj-lt"/>
              <a:buAutoNum type="arabicPeriod"/>
            </a:pPr>
            <a:endParaRPr lang="en-US" sz="2400" dirty="0">
              <a:latin typeface="Arial Narrow" panose="020B0606020202030204" pitchFamily="34" charset="0"/>
            </a:endParaRPr>
          </a:p>
          <a:p>
            <a:pPr marL="342920" indent="-342920">
              <a:buFont typeface="+mj-lt"/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To evaluate a community-based programme to manage epilepsy, decrease epilepsy-related morbidity and mortality, and to improve the quality of life of persons with epilepsy and their families in onchocerciasis endemic villages in the Republic of South Sudan.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29500" y="479272"/>
            <a:ext cx="7620000" cy="968528"/>
          </a:xfrm>
        </p:spPr>
        <p:txBody>
          <a:bodyPr/>
          <a:lstStyle/>
          <a:p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9601200" y="228600"/>
            <a:ext cx="2003425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0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70277"/>
            <a:ext cx="7128680" cy="879700"/>
          </a:xfrm>
        </p:spPr>
        <p:txBody>
          <a:bodyPr/>
          <a:lstStyle/>
          <a:p>
            <a:r>
              <a:rPr lang="en-US" sz="2400" dirty="0"/>
              <a:t>Monthly costs of epilepsy in Maridi State, South Sudan.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3562667"/>
              </p:ext>
            </p:extLst>
          </p:nvPr>
        </p:nvGraphicFramePr>
        <p:xfrm>
          <a:off x="990600" y="2362200"/>
          <a:ext cx="9372600" cy="38470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09800">
                  <a:extLst>
                    <a:ext uri="{9D8B030D-6E8A-4147-A177-3AD203B41FA5}">
                      <a16:colId xmlns:a16="http://schemas.microsoft.com/office/drawing/2014/main" val="3802108679"/>
                    </a:ext>
                  </a:extLst>
                </a:gridCol>
                <a:gridCol w="1988885">
                  <a:extLst>
                    <a:ext uri="{9D8B030D-6E8A-4147-A177-3AD203B41FA5}">
                      <a16:colId xmlns:a16="http://schemas.microsoft.com/office/drawing/2014/main" val="3565249357"/>
                    </a:ext>
                  </a:extLst>
                </a:gridCol>
                <a:gridCol w="1897315">
                  <a:extLst>
                    <a:ext uri="{9D8B030D-6E8A-4147-A177-3AD203B41FA5}">
                      <a16:colId xmlns:a16="http://schemas.microsoft.com/office/drawing/2014/main" val="2341279095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9760485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3629747855"/>
                    </a:ext>
                  </a:extLst>
                </a:gridCol>
              </a:tblGrid>
              <a:tr h="320792"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Persons concerned by this item: n (%)</a:t>
                      </a:r>
                      <a:r>
                        <a:rPr lang="en-US" sz="1100" baseline="30000" dirty="0">
                          <a:effectLst/>
                        </a:rPr>
                        <a:t>a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Cost in USD: mean (SD)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Weighted mean cost</a:t>
                      </a:r>
                      <a:r>
                        <a:rPr lang="en-US" sz="1100" baseline="30000" dirty="0">
                          <a:effectLst/>
                        </a:rPr>
                        <a:t>b </a:t>
                      </a:r>
                      <a:r>
                        <a:rPr lang="en-US" sz="1100" dirty="0">
                          <a:effectLst/>
                        </a:rPr>
                        <a:t>in USD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Proportion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607249"/>
                  </a:ext>
                </a:extLst>
              </a:tr>
              <a:tr h="376740">
                <a:tc>
                  <a:txBody>
                    <a:bodyPr/>
                    <a:lstStyle/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15"/>
                        </a:spcAft>
                      </a:pPr>
                      <a:r>
                        <a:rPr lang="en-US" sz="1100" dirty="0">
                          <a:effectLst/>
                        </a:rPr>
                        <a:t>Direct cost items</a:t>
                      </a:r>
                      <a:endParaRPr lang="en-US" sz="1200" dirty="0">
                        <a:effectLst/>
                      </a:endParaRPr>
                    </a:p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Medical consultations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43 (45.3)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 anchor="b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2.5 (18.6)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 anchor="b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1.1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 anchor="b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3.4%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 anchor="b"/>
                </a:tc>
                <a:extLst>
                  <a:ext uri="{0D108BD9-81ED-4DB2-BD59-A6C34878D82A}">
                    <a16:rowId xmlns:a16="http://schemas.microsoft.com/office/drawing/2014/main" val="2119353861"/>
                  </a:ext>
                </a:extLst>
              </a:tr>
              <a:tr h="176245">
                <a:tc>
                  <a:txBody>
                    <a:bodyPr/>
                    <a:lstStyle/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Hospitalizations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32 (33.7)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22.4 (79.5)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7.5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22.8%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extLst>
                  <a:ext uri="{0D108BD9-81ED-4DB2-BD59-A6C34878D82A}">
                    <a16:rowId xmlns:a16="http://schemas.microsoft.com/office/drawing/2014/main" val="1100502315"/>
                  </a:ext>
                </a:extLst>
              </a:tr>
              <a:tr h="176245">
                <a:tc>
                  <a:txBody>
                    <a:bodyPr/>
                    <a:lstStyle/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FF00"/>
                          </a:solidFill>
                          <a:effectLst/>
                        </a:rPr>
                        <a:t>Anti-epileptic drugs</a:t>
                      </a:r>
                      <a:endParaRPr lang="en-US" sz="12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81 (85.3)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14.1 (41.6)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12.0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36.6%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extLst>
                  <a:ext uri="{0D108BD9-81ED-4DB2-BD59-A6C34878D82A}">
                    <a16:rowId xmlns:a16="http://schemas.microsoft.com/office/drawing/2014/main" val="3092507608"/>
                  </a:ext>
                </a:extLst>
              </a:tr>
              <a:tr h="176245">
                <a:tc>
                  <a:txBody>
                    <a:bodyPr/>
                    <a:lstStyle/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Transport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 (31.6)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10.5 (42.4)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3.3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10.1%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extLst>
                  <a:ext uri="{0D108BD9-81ED-4DB2-BD59-A6C34878D82A}">
                    <a16:rowId xmlns:a16="http://schemas.microsoft.com/office/drawing/2014/main" val="2908138256"/>
                  </a:ext>
                </a:extLst>
              </a:tr>
              <a:tr h="176245">
                <a:tc>
                  <a:txBody>
                    <a:bodyPr/>
                    <a:lstStyle/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Traditional medicine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 (31.6)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28.3 (135.1)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8.9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27.1%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extLst>
                  <a:ext uri="{0D108BD9-81ED-4DB2-BD59-A6C34878D82A}">
                    <a16:rowId xmlns:a16="http://schemas.microsoft.com/office/drawing/2014/main" val="84197008"/>
                  </a:ext>
                </a:extLst>
              </a:tr>
              <a:tr h="207337">
                <a:tc>
                  <a:txBody>
                    <a:bodyPr/>
                    <a:lstStyle/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Total weighted direct cost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32.8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extLst>
                  <a:ext uri="{0D108BD9-81ED-4DB2-BD59-A6C34878D82A}">
                    <a16:rowId xmlns:a16="http://schemas.microsoft.com/office/drawing/2014/main" val="2226773237"/>
                  </a:ext>
                </a:extLst>
              </a:tr>
              <a:tr h="320792">
                <a:tc>
                  <a:txBody>
                    <a:bodyPr/>
                    <a:lstStyle/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20"/>
                        </a:spcAft>
                      </a:pPr>
                      <a:r>
                        <a:rPr lang="en-US" sz="1100" dirty="0">
                          <a:effectLst/>
                        </a:rPr>
                        <a:t>Indirect cost items</a:t>
                      </a:r>
                      <a:endParaRPr lang="en-US" sz="1200" dirty="0">
                        <a:effectLst/>
                      </a:endParaRPr>
                    </a:p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Incurred by PWE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58 (61.1)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 anchor="b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2.6 (3.7)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 anchor="b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1.6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 anchor="b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28.6%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 anchor="b"/>
                </a:tc>
                <a:extLst>
                  <a:ext uri="{0D108BD9-81ED-4DB2-BD59-A6C34878D82A}">
                    <a16:rowId xmlns:a16="http://schemas.microsoft.com/office/drawing/2014/main" val="289240514"/>
                  </a:ext>
                </a:extLst>
              </a:tr>
              <a:tr h="176245">
                <a:tc>
                  <a:txBody>
                    <a:bodyPr/>
                    <a:lstStyle/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Incurred by caregiver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77 (81.1)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4.9 (9.7)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4.0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71.4%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extLst>
                  <a:ext uri="{0D108BD9-81ED-4DB2-BD59-A6C34878D82A}">
                    <a16:rowId xmlns:a16="http://schemas.microsoft.com/office/drawing/2014/main" val="2799594481"/>
                  </a:ext>
                </a:extLst>
              </a:tr>
              <a:tr h="320792">
                <a:tc>
                  <a:txBody>
                    <a:bodyPr/>
                    <a:lstStyle/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Total weighted indirect cost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5.6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100%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extLst>
                  <a:ext uri="{0D108BD9-81ED-4DB2-BD59-A6C34878D82A}">
                    <a16:rowId xmlns:a16="http://schemas.microsoft.com/office/drawing/2014/main" val="2662638820"/>
                  </a:ext>
                </a:extLst>
              </a:tr>
              <a:tr h="320792">
                <a:tc>
                  <a:txBody>
                    <a:bodyPr/>
                    <a:lstStyle/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15"/>
                        </a:spcAft>
                      </a:pPr>
                      <a:r>
                        <a:rPr lang="en-US" sz="1100" dirty="0">
                          <a:effectLst/>
                        </a:rPr>
                        <a:t>Total cost items</a:t>
                      </a:r>
                      <a:endParaRPr lang="en-US" sz="1200" dirty="0">
                        <a:effectLst/>
                      </a:endParaRPr>
                    </a:p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Direct cost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32.8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 anchor="b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85.4%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 anchor="b"/>
                </a:tc>
                <a:extLst>
                  <a:ext uri="{0D108BD9-81ED-4DB2-BD59-A6C34878D82A}">
                    <a16:rowId xmlns:a16="http://schemas.microsoft.com/office/drawing/2014/main" val="4104805076"/>
                  </a:ext>
                </a:extLst>
              </a:tr>
              <a:tr h="207337">
                <a:tc>
                  <a:txBody>
                    <a:bodyPr/>
                    <a:lstStyle/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Indirect cost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5.6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14.6%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extLst>
                  <a:ext uri="{0D108BD9-81ED-4DB2-BD59-A6C34878D82A}">
                    <a16:rowId xmlns:a16="http://schemas.microsoft.com/office/drawing/2014/main" val="3157030117"/>
                  </a:ext>
                </a:extLst>
              </a:tr>
              <a:tr h="320792">
                <a:tc>
                  <a:txBody>
                    <a:bodyPr/>
                    <a:lstStyle/>
                    <a:p>
                      <a:pPr marL="76200"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Total weighted epilepsy cost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38.4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tc>
                  <a:txBody>
                    <a:bodyPr/>
                    <a:lstStyle/>
                    <a:p>
                      <a:pPr indent="1524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100%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15240" marB="15240"/>
                </a:tc>
                <a:extLst>
                  <a:ext uri="{0D108BD9-81ED-4DB2-BD59-A6C34878D82A}">
                    <a16:rowId xmlns:a16="http://schemas.microsoft.com/office/drawing/2014/main" val="2397676084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30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9448800" y="381000"/>
            <a:ext cx="2068513" cy="9144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143000" y="6564817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i="1" dirty="0"/>
              <a:t>S.R. Jada, et al. Seizure: European Journal of Epilepsy 81 (2020) 151–156</a:t>
            </a:r>
          </a:p>
        </p:txBody>
      </p:sp>
    </p:spTree>
    <p:extLst>
      <p:ext uri="{BB962C8B-B14F-4D97-AF65-F5344CB8AC3E}">
        <p14:creationId xmlns:p14="http://schemas.microsoft.com/office/powerpoint/2010/main" val="3332177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68188"/>
            <a:ext cx="7128680" cy="879700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Conclusion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31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9844" y="2590800"/>
            <a:ext cx="11017465" cy="4725148"/>
          </a:xfrm>
        </p:spPr>
        <p:txBody>
          <a:bodyPr/>
          <a:lstStyle/>
          <a:p>
            <a:pPr marL="228613" indent="-228613" defTabSz="914453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A very high prevalence and incidence of epilepsy in villages in </a:t>
            </a:r>
            <a:r>
              <a:rPr lang="en-GB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Mvolo, and Mundri counties in western equatorial, South </a:t>
            </a:r>
            <a:r>
              <a:rPr lang="en-GB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Sudan </a:t>
            </a:r>
            <a:endParaRPr lang="en-GB" dirty="0" smtClean="0">
              <a:solidFill>
                <a:prstClr val="black"/>
              </a:solidFill>
              <a:latin typeface="Arial Narrow" panose="020B0606020202030204" pitchFamily="34" charset="0"/>
              <a:ea typeface="+mn-ea"/>
              <a:cs typeface="+mn-cs"/>
            </a:endParaRPr>
          </a:p>
          <a:p>
            <a:pPr marL="228613" indent="-228613" defTabSz="914453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High </a:t>
            </a:r>
            <a:r>
              <a:rPr lang="en-GB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ongoing onchocerciasis transmission in </a:t>
            </a:r>
            <a:r>
              <a:rPr lang="en-GB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Mvolo</a:t>
            </a:r>
          </a:p>
          <a:p>
            <a:pPr marL="228613" indent="-228613" defTabSz="914453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Negative perceptions and beliefs about the cause of epilepsy </a:t>
            </a:r>
          </a:p>
          <a:p>
            <a:pPr marL="228613" indent="-228613" defTabSz="914453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High treatment cost for epilepsy in the onchocerciasis endemic villages</a:t>
            </a:r>
            <a:endParaRPr lang="en-GB" dirty="0">
              <a:solidFill>
                <a:prstClr val="black"/>
              </a:solidFill>
              <a:latin typeface="Arial Narrow" panose="020B0606020202030204" pitchFamily="34" charset="0"/>
              <a:ea typeface="+mn-ea"/>
              <a:cs typeface="+mn-cs"/>
            </a:endParaRPr>
          </a:p>
          <a:p>
            <a:pPr marL="228613" indent="-228613" defTabSz="914453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Strengthening the local onchocerciasis elimination programme is </a:t>
            </a:r>
            <a:r>
              <a:rPr lang="en-GB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urgently needed to prevent children from developing </a:t>
            </a:r>
            <a:r>
              <a:rPr lang="en-GB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OAE</a:t>
            </a:r>
          </a:p>
          <a:p>
            <a:pPr marL="228613" indent="-228613" defTabSz="914453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Demystifying epilepsy and making AED treatment more accessible may significantly reduce epilepsy related stigma and decrease the cost of epilepsy care.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10000228" y="257288"/>
            <a:ext cx="1981201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70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rot="5400000">
            <a:off x="2057400" y="3581400"/>
            <a:ext cx="5486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28" name="Text Box 3"/>
          <p:cNvSpPr txBox="1">
            <a:spLocks noChangeArrowheads="1"/>
          </p:cNvSpPr>
          <p:nvPr/>
        </p:nvSpPr>
        <p:spPr bwMode="gray">
          <a:xfrm>
            <a:off x="4872039" y="1196976"/>
            <a:ext cx="5719762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>
            <a:spAutoFit/>
          </a:bodyPr>
          <a:lstStyle/>
          <a:p>
            <a:pPr defTabSz="914290" eaLnBrk="0" hangingPunct="0">
              <a:defRPr/>
            </a:pPr>
            <a:endParaRPr lang="en-US" sz="4800" dirty="0">
              <a:solidFill>
                <a:srgbClr val="F2F2F2"/>
              </a:solidFill>
              <a:latin typeface="Segoe Print" pitchFamily="2" charset="0"/>
            </a:endParaRPr>
          </a:p>
          <a:p>
            <a:pPr algn="ctr" defTabSz="914290" eaLnBrk="0" hangingPunct="0">
              <a:defRPr/>
            </a:pPr>
            <a:r>
              <a:rPr lang="en-US" sz="4000" dirty="0">
                <a:solidFill>
                  <a:srgbClr val="FFFFFF"/>
                </a:solidFill>
                <a:latin typeface="Comic Sans MS" pitchFamily="66" charset="0"/>
              </a:rPr>
              <a:t>Thank You!</a:t>
            </a:r>
            <a:endParaRPr lang="en-US" sz="4000" b="1" dirty="0">
              <a:solidFill>
                <a:srgbClr val="FFFFFF"/>
              </a:solidFill>
              <a:latin typeface="Comic Sans MS" pitchFamily="66" charset="0"/>
            </a:endParaRPr>
          </a:p>
          <a:p>
            <a:pPr defTabSz="914290" eaLnBrk="0" hangingPunct="0">
              <a:defRPr/>
            </a:pPr>
            <a:endParaRPr lang="en-US" sz="2800" b="1" dirty="0">
              <a:solidFill>
                <a:srgbClr val="FFFFFF"/>
              </a:solidFill>
              <a:latin typeface="Comic Sans MS" pitchFamily="66" charset="0"/>
            </a:endParaRPr>
          </a:p>
        </p:txBody>
      </p:sp>
      <p:sp>
        <p:nvSpPr>
          <p:cNvPr id="26629" name="WordArt 4"/>
          <p:cNvSpPr>
            <a:spLocks noChangeArrowheads="1" noChangeShapeType="1" noTextEdit="1"/>
          </p:cNvSpPr>
          <p:nvPr/>
        </p:nvSpPr>
        <p:spPr bwMode="auto">
          <a:xfrm>
            <a:off x="2708276" y="1778000"/>
            <a:ext cx="1020763" cy="1847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290">
              <a:defRPr/>
            </a:pPr>
            <a:r>
              <a:rPr lang="en-US" kern="10">
                <a:ln w="19050">
                  <a:solidFill>
                    <a:srgbClr val="D3D3D3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100000">
                      <a:srgbClr val="A0A0A0"/>
                    </a:gs>
                  </a:gsLst>
                  <a:lin ang="5400000" scaled="1"/>
                </a:gradFill>
                <a:effectLst>
                  <a:outerShdw dist="63500" dir="2212194" algn="ctr" rotWithShape="0">
                    <a:srgbClr val="808080">
                      <a:alpha val="50000"/>
                    </a:srgbClr>
                  </a:outerShdw>
                </a:effectLst>
                <a:latin typeface="Arial Black"/>
              </a:rPr>
              <a:t>?</a:t>
            </a:r>
          </a:p>
        </p:txBody>
      </p:sp>
      <p:sp>
        <p:nvSpPr>
          <p:cNvPr id="26630" name="WordArt 5"/>
          <p:cNvSpPr>
            <a:spLocks noChangeArrowheads="1" noChangeShapeType="1" noTextEdit="1"/>
          </p:cNvSpPr>
          <p:nvPr/>
        </p:nvSpPr>
        <p:spPr bwMode="auto">
          <a:xfrm>
            <a:off x="1919289" y="2670175"/>
            <a:ext cx="776287" cy="1404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290">
              <a:defRPr/>
            </a:pPr>
            <a:r>
              <a:rPr lang="en-US" kern="10">
                <a:ln w="19050">
                  <a:solidFill>
                    <a:srgbClr val="D3D3D3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100000">
                      <a:srgbClr val="D3D3D3"/>
                    </a:gs>
                  </a:gsLst>
                  <a:lin ang="5400000" scaled="1"/>
                </a:gradFill>
                <a:effectLst>
                  <a:outerShdw dist="63500" dir="2212194" algn="ctr" rotWithShape="0">
                    <a:srgbClr val="808080">
                      <a:alpha val="50000"/>
                    </a:srgbClr>
                  </a:outerShdw>
                </a:effectLst>
                <a:latin typeface="Arial Black"/>
              </a:rPr>
              <a:t>?</a:t>
            </a:r>
          </a:p>
        </p:txBody>
      </p:sp>
      <p:sp>
        <p:nvSpPr>
          <p:cNvPr id="26631" name="WordArt 6"/>
          <p:cNvSpPr>
            <a:spLocks noChangeArrowheads="1" noChangeShapeType="1" noTextEdit="1"/>
          </p:cNvSpPr>
          <p:nvPr/>
        </p:nvSpPr>
        <p:spPr bwMode="auto">
          <a:xfrm>
            <a:off x="3390901" y="2708275"/>
            <a:ext cx="1192213" cy="2160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290">
              <a:defRPr/>
            </a:pPr>
            <a:r>
              <a:rPr lang="en-US" kern="10">
                <a:ln w="19050">
                  <a:solidFill>
                    <a:srgbClr val="D3D3D3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100000">
                      <a:srgbClr val="808080"/>
                    </a:gs>
                  </a:gsLst>
                  <a:lin ang="5400000" scaled="1"/>
                </a:gradFill>
                <a:effectLst>
                  <a:outerShdw dist="63500" dir="2212194" algn="ctr" rotWithShape="0">
                    <a:srgbClr val="808080">
                      <a:alpha val="50000"/>
                    </a:srgbClr>
                  </a:outerShdw>
                </a:effectLst>
                <a:latin typeface="Arial Black"/>
              </a:rPr>
              <a:t>?</a:t>
            </a:r>
          </a:p>
        </p:txBody>
      </p:sp>
      <p:pic>
        <p:nvPicPr>
          <p:cNvPr id="8" name="Picture 7"/>
          <p:cNvPicPr/>
          <p:nvPr/>
        </p:nvPicPr>
        <p:blipFill>
          <a:blip r:embed="rId3"/>
          <a:stretch>
            <a:fillRect/>
          </a:stretch>
        </p:blipFill>
        <p:spPr>
          <a:xfrm>
            <a:off x="2526738" y="5221386"/>
            <a:ext cx="2920537" cy="1600200"/>
          </a:xfrm>
          <a:prstGeom prst="rect">
            <a:avLst/>
          </a:prstGeom>
        </p:spPr>
      </p:pic>
      <p:pic>
        <p:nvPicPr>
          <p:cNvPr id="9" name="Afbeelding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5715000"/>
            <a:ext cx="2362200" cy="872837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 rotWithShape="1">
          <a:blip r:embed="rId5"/>
          <a:srcRect l="14517" t="14939" r="14827" b="13358"/>
          <a:stretch/>
        </p:blipFill>
        <p:spPr>
          <a:xfrm>
            <a:off x="9220200" y="5361086"/>
            <a:ext cx="2047702" cy="1320800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78" y="5503483"/>
            <a:ext cx="1717040" cy="111941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791200" y="2910979"/>
            <a:ext cx="411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5400" dirty="0" smtClean="0">
                <a:solidFill>
                  <a:prstClr val="black"/>
                </a:solidFill>
                <a:latin typeface="Algerian" panose="04020705040A02060702" pitchFamily="82" charset="0"/>
              </a:rPr>
              <a:t>THANK YOU </a:t>
            </a:r>
            <a:endParaRPr lang="en-US" sz="5400" dirty="0">
              <a:solidFill>
                <a:prstClr val="black"/>
              </a:solidFill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717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Approach and Methods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9021" y="2743200"/>
            <a:ext cx="11017465" cy="472514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1. Pre and Post intervention epilepsy surveys </a:t>
            </a:r>
          </a:p>
          <a:p>
            <a:pPr marL="0" indent="0">
              <a:buNone/>
            </a:pPr>
            <a:r>
              <a:rPr lang="en-US" sz="2000" dirty="0" smtClean="0"/>
              <a:t>epilepsy prevalence, incidence, use of AEDs and Ivermectin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dirty="0" smtClean="0"/>
              <a:t>2</a:t>
            </a:r>
            <a:r>
              <a:rPr lang="en-US" sz="2000" dirty="0" smtClean="0"/>
              <a:t>. </a:t>
            </a:r>
            <a:r>
              <a:rPr lang="en-US" dirty="0" smtClean="0"/>
              <a:t>Qualitative approach (FGDS and Interviews)  </a:t>
            </a:r>
          </a:p>
          <a:p>
            <a:pPr marL="0" indent="0">
              <a:buNone/>
            </a:pPr>
            <a:r>
              <a:rPr lang="en-US" sz="2000" dirty="0" smtClean="0"/>
              <a:t>Beliefs and perceptions on epilepsy and its treatment, perceived stigma and estimated epilepsy treatment cost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9EAC58-7B9E-4D44-8624-974AE0B6602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9753600" y="152400"/>
            <a:ext cx="19812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686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057400" y="451045"/>
            <a:ext cx="7772400" cy="782198"/>
          </a:xfrm>
        </p:spPr>
        <p:txBody>
          <a:bodyPr/>
          <a:lstStyle/>
          <a:p>
            <a:pPr algn="l"/>
            <a:r>
              <a:rPr lang="en-US" dirty="0" smtClean="0">
                <a:latin typeface="Garamond" pitchFamily="18" charset="0"/>
              </a:rPr>
              <a:t/>
            </a:r>
            <a:br>
              <a:rPr lang="en-US" dirty="0" smtClean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 smtClean="0">
                <a:latin typeface="Garamond" pitchFamily="18" charset="0"/>
              </a:rPr>
              <a:t/>
            </a:r>
            <a:br>
              <a:rPr lang="en-US" dirty="0" smtClean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 smtClean="0">
                <a:latin typeface="Garamond" pitchFamily="18" charset="0"/>
              </a:rPr>
              <a:t/>
            </a:r>
            <a:br>
              <a:rPr lang="en-US" dirty="0" smtClean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 smtClean="0">
                <a:latin typeface="Garamond" pitchFamily="18" charset="0"/>
              </a:rPr>
              <a:t/>
            </a:r>
            <a:br>
              <a:rPr lang="en-US" dirty="0" smtClean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 smtClean="0">
                <a:latin typeface="Garamond" pitchFamily="18" charset="0"/>
              </a:rPr>
              <a:t/>
            </a:r>
            <a:br>
              <a:rPr lang="en-US" dirty="0" smtClean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 smtClean="0">
                <a:latin typeface="Garamond" pitchFamily="18" charset="0"/>
              </a:rPr>
              <a:t/>
            </a:r>
            <a:br>
              <a:rPr lang="en-US" dirty="0" smtClean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 smtClean="0">
                <a:latin typeface="Garamond" pitchFamily="18" charset="0"/>
              </a:rPr>
              <a:t/>
            </a:r>
            <a:br>
              <a:rPr lang="en-US" dirty="0" smtClean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 smtClean="0">
                <a:latin typeface="Garamond" pitchFamily="18" charset="0"/>
              </a:rPr>
              <a:t/>
            </a:r>
            <a:br>
              <a:rPr lang="en-US" dirty="0" smtClean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 smtClean="0">
                <a:latin typeface="Garamond" pitchFamily="18" charset="0"/>
              </a:rPr>
              <a:t/>
            </a:r>
            <a:br>
              <a:rPr lang="en-US" dirty="0" smtClean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 smtClean="0">
                <a:latin typeface="Garamond" pitchFamily="18" charset="0"/>
              </a:rPr>
              <a:t/>
            </a:r>
            <a:br>
              <a:rPr lang="en-US" dirty="0" smtClean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 smtClean="0">
                <a:latin typeface="Garamond" pitchFamily="18" charset="0"/>
              </a:rPr>
              <a:t/>
            </a:r>
            <a:br>
              <a:rPr lang="en-US" dirty="0" smtClean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 smtClean="0">
                <a:latin typeface="Garamond" pitchFamily="18" charset="0"/>
              </a:rPr>
              <a:t/>
            </a:r>
            <a:br>
              <a:rPr lang="en-US" dirty="0" smtClean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 smtClean="0">
                <a:latin typeface="Garamond" pitchFamily="18" charset="0"/>
              </a:rPr>
              <a:t/>
            </a:r>
            <a:br>
              <a:rPr lang="en-US" dirty="0" smtClean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 smtClean="0">
                <a:latin typeface="Garamond" pitchFamily="18" charset="0"/>
              </a:rPr>
              <a:t/>
            </a:r>
            <a:br>
              <a:rPr lang="en-US" dirty="0" smtClean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 smtClean="0">
                <a:latin typeface="Garamond" pitchFamily="18" charset="0"/>
              </a:rPr>
              <a:t/>
            </a:r>
            <a:br>
              <a:rPr lang="en-US" dirty="0" smtClean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 smtClean="0">
                <a:latin typeface="Garamond" pitchFamily="18" charset="0"/>
              </a:rPr>
              <a:t/>
            </a:r>
            <a:br>
              <a:rPr lang="en-US" dirty="0" smtClean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 smtClean="0">
                <a:latin typeface="Garamond" pitchFamily="18" charset="0"/>
              </a:rPr>
              <a:t/>
            </a:r>
            <a:br>
              <a:rPr lang="en-US" dirty="0" smtClean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 smtClean="0">
                <a:latin typeface="Garamond" pitchFamily="18" charset="0"/>
              </a:rPr>
              <a:t/>
            </a:r>
            <a:br>
              <a:rPr lang="en-US" dirty="0" smtClean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 smtClean="0">
                <a:latin typeface="Garamond" pitchFamily="18" charset="0"/>
              </a:rPr>
              <a:t/>
            </a:r>
            <a:br>
              <a:rPr lang="en-US" dirty="0" smtClean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 smtClean="0">
                <a:latin typeface="Garamond" pitchFamily="18" charset="0"/>
              </a:rPr>
              <a:t/>
            </a:r>
            <a:br>
              <a:rPr lang="en-US" dirty="0" smtClean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 smtClean="0">
                <a:latin typeface="Garamond" pitchFamily="18" charset="0"/>
              </a:rPr>
              <a:t/>
            </a:r>
            <a:br>
              <a:rPr lang="en-US" dirty="0" smtClean="0">
                <a:latin typeface="Garamond" pitchFamily="18" charset="0"/>
              </a:rPr>
            </a:b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 smtClean="0"/>
              <a:t> </a:t>
            </a: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r>
              <a:rPr lang="en-US" dirty="0">
                <a:latin typeface="Arial Narrow" panose="020B0606020202030204" pitchFamily="34" charset="0"/>
              </a:rPr>
              <a:t>House to House epilepsy surveys in Mvolo and Mundri 2020, and 2021</a:t>
            </a:r>
            <a:endParaRPr lang="en-US" sz="3200" dirty="0">
              <a:latin typeface="Arial Narrow" panose="020B0606020202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19201" y="3429000"/>
            <a:ext cx="8382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2927" y="2438400"/>
            <a:ext cx="66756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 Narrow" panose="020B0606020202030204" pitchFamily="34" charset="0"/>
              </a:rPr>
              <a:t>Two steps strategy was used to identify people with epilepsy:</a:t>
            </a:r>
          </a:p>
          <a:p>
            <a:endParaRPr lang="en-US" sz="2400" dirty="0">
              <a:latin typeface="Arial Narrow" panose="020B0606020202030204" pitchFamily="34" charset="0"/>
            </a:endParaRPr>
          </a:p>
          <a:p>
            <a:pPr marL="457227" indent="-457227">
              <a:buFont typeface="+mj-lt"/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Households were visited by a trained research team consisting of locally recruited research assistants</a:t>
            </a:r>
          </a:p>
          <a:p>
            <a:pPr marL="457227" indent="-457227">
              <a:buFont typeface="+mj-lt"/>
              <a:buAutoNum type="arabicPeriod"/>
            </a:pPr>
            <a:endParaRPr lang="en-US" sz="2400" dirty="0">
              <a:latin typeface="Arial Narrow" panose="020B0606020202030204" pitchFamily="34" charset="0"/>
            </a:endParaRPr>
          </a:p>
          <a:p>
            <a:pPr marL="457227" indent="-457227">
              <a:buFont typeface="+mj-lt"/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Persons suspected of having epilepsy by the research assistants were referred to be interviewed and examined by a medical doctor</a:t>
            </a:r>
          </a:p>
        </p:txBody>
      </p:sp>
      <p:pic>
        <p:nvPicPr>
          <p:cNvPr id="7" name="Picture 6" descr="C:\Users\Stephen.Jada\Desktop\Mvolo\20220614_13550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1688604"/>
            <a:ext cx="2625782" cy="243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C:\Users\Stephen.Jada\Desktop\Mvolo\DSC_062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798" y="4347916"/>
            <a:ext cx="2590802" cy="22536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/>
          <p:nvPr/>
        </p:nvPicPr>
        <p:blipFill>
          <a:blip r:embed="rId4"/>
          <a:stretch>
            <a:fillRect/>
          </a:stretch>
        </p:blipFill>
        <p:spPr>
          <a:xfrm>
            <a:off x="10210800" y="228600"/>
            <a:ext cx="1664936" cy="1004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83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685800"/>
            <a:ext cx="7848600" cy="879700"/>
          </a:xfrm>
        </p:spPr>
        <p:txBody>
          <a:bodyPr/>
          <a:lstStyle/>
          <a:p>
            <a:r>
              <a:rPr lang="en-US" sz="2800" dirty="0">
                <a:latin typeface="Arial Narrow" panose="020B0606020202030204" pitchFamily="34" charset="0"/>
              </a:rPr>
              <a:t>Results-Mvolo House to House Survey 2020 </a:t>
            </a:r>
            <a:br>
              <a:rPr lang="en-US" sz="2800" dirty="0">
                <a:latin typeface="Arial Narrow" panose="020B0606020202030204" pitchFamily="34" charset="0"/>
              </a:rPr>
            </a:br>
            <a:endParaRPr lang="en-US" sz="2800" dirty="0">
              <a:latin typeface="Arial Narrow" panose="020B0606020202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276600" y="2125227"/>
            <a:ext cx="6400800" cy="4459069"/>
            <a:chOff x="-2108" y="-4483"/>
            <a:chExt cx="5907025" cy="2780791"/>
          </a:xfrm>
          <a:solidFill>
            <a:srgbClr val="5B9BD5">
              <a:lumMod val="20000"/>
              <a:lumOff val="80000"/>
            </a:srgbClr>
          </a:solidFill>
        </p:grpSpPr>
        <p:pic>
          <p:nvPicPr>
            <p:cNvPr id="7" name="Picture 6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-2108" y="-4483"/>
              <a:ext cx="5907025" cy="1392936"/>
            </a:xfrm>
            <a:prstGeom prst="rect">
              <a:avLst/>
            </a:prstGeom>
            <a:grpFill/>
          </p:spPr>
        </p:pic>
        <p:pic>
          <p:nvPicPr>
            <p:cNvPr id="8" name="Picture 7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-2108" y="1386420"/>
              <a:ext cx="5907025" cy="1389888"/>
            </a:xfrm>
            <a:prstGeom prst="rect">
              <a:avLst/>
            </a:prstGeom>
            <a:grpFill/>
          </p:spPr>
        </p:pic>
      </p:grpSp>
      <p:pic>
        <p:nvPicPr>
          <p:cNvPr id="9" name="Picture 8"/>
          <p:cNvPicPr/>
          <p:nvPr/>
        </p:nvPicPr>
        <p:blipFill>
          <a:blip r:embed="rId4"/>
          <a:stretch>
            <a:fillRect/>
          </a:stretch>
        </p:blipFill>
        <p:spPr>
          <a:xfrm>
            <a:off x="9753600" y="381000"/>
            <a:ext cx="192722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457200"/>
            <a:ext cx="6794310" cy="1198159"/>
          </a:xfrm>
        </p:spPr>
        <p:txBody>
          <a:bodyPr/>
          <a:lstStyle/>
          <a:p>
            <a:r>
              <a:rPr lang="en-US" sz="2800" dirty="0">
                <a:latin typeface="Arial Narrow" panose="020B0606020202030204" pitchFamily="34" charset="0"/>
              </a:rPr>
              <a:t>Epilepsy prevalence and incidence in Mvolo</a:t>
            </a:r>
            <a:br>
              <a:rPr lang="en-US" sz="2800" dirty="0">
                <a:latin typeface="Arial Narrow" panose="020B0606020202030204" pitchFamily="34" charset="0"/>
              </a:rPr>
            </a:br>
            <a:r>
              <a:rPr lang="en-US" sz="3200" dirty="0">
                <a:latin typeface="Arial Narrow" panose="020B0606020202030204" pitchFamily="34" charset="0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" y="2209800"/>
            <a:ext cx="8382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Epilepsy prevalence was </a:t>
            </a:r>
            <a:r>
              <a:rPr lang="en-US" dirty="0">
                <a:solidFill>
                  <a:srgbClr val="FF0000"/>
                </a:solidFill>
              </a:rPr>
              <a:t>50.8/1000</a:t>
            </a:r>
            <a:r>
              <a:rPr lang="en-US" dirty="0"/>
              <a:t> (95% CI: 47.6–54.4/1000)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Nodding syndrome prevalence </a:t>
            </a:r>
            <a:r>
              <a:rPr lang="en-US" dirty="0">
                <a:solidFill>
                  <a:srgbClr val="FF0000"/>
                </a:solidFill>
              </a:rPr>
              <a:t>22.4/1000</a:t>
            </a:r>
            <a:r>
              <a:rPr lang="en-US" dirty="0"/>
              <a:t> (95% CI: 20.1–24.9/1000).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Annual epilepsy incidence </a:t>
            </a:r>
            <a:r>
              <a:rPr lang="en-US" dirty="0">
                <a:solidFill>
                  <a:srgbClr val="FF0000"/>
                </a:solidFill>
              </a:rPr>
              <a:t>82.8/100,000 </a:t>
            </a:r>
            <a:r>
              <a:rPr lang="en-US" dirty="0"/>
              <a:t>(95% CI: 44.1–141.6/100,000). </a:t>
            </a:r>
          </a:p>
          <a:p>
            <a:endParaRPr lang="en-US" dirty="0"/>
          </a:p>
          <a:p>
            <a:r>
              <a:rPr lang="en-US" dirty="0"/>
              <a:t>Prevalence blindness </a:t>
            </a:r>
            <a:r>
              <a:rPr lang="en-US" dirty="0">
                <a:solidFill>
                  <a:srgbClr val="FF0000"/>
                </a:solidFill>
              </a:rPr>
              <a:t>2.8%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510" y="3733800"/>
            <a:ext cx="2286000" cy="2971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1717535"/>
            <a:ext cx="2584260" cy="289560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9982200" y="304800"/>
            <a:ext cx="1894414" cy="914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2000" y="6339398"/>
            <a:ext cx="4704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600" b="1" i="1" dirty="0">
                <a:solidFill>
                  <a:prstClr val="black"/>
                </a:solidFill>
                <a:cs typeface="Arial" panose="020B0604020202020204" pitchFamily="34" charset="0"/>
              </a:rPr>
              <a:t>Raimon et.al. </a:t>
            </a:r>
            <a:r>
              <a:rPr lang="en-US" sz="1600" i="1" dirty="0">
                <a:solidFill>
                  <a:prstClr val="black"/>
                </a:solidFill>
                <a:latin typeface="Calibri" panose="020F0502020204030204"/>
              </a:rPr>
              <a:t>Pathogens, 2021;10,599</a:t>
            </a:r>
          </a:p>
        </p:txBody>
      </p:sp>
      <p:sp>
        <p:nvSpPr>
          <p:cNvPr id="4" name="Rectangle 3"/>
          <p:cNvSpPr/>
          <p:nvPr/>
        </p:nvSpPr>
        <p:spPr>
          <a:xfrm>
            <a:off x="7010400" y="4572000"/>
            <a:ext cx="533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0210800" y="2209800"/>
            <a:ext cx="30480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53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304800"/>
            <a:ext cx="7556310" cy="955900"/>
          </a:xfrm>
        </p:spPr>
        <p:txBody>
          <a:bodyPr/>
          <a:lstStyle/>
          <a:p>
            <a:pPr algn="l"/>
            <a:r>
              <a:rPr lang="en-US" sz="2400" dirty="0">
                <a:latin typeface="Arial Narrow" panose="020B0606020202030204" pitchFamily="34" charset="0"/>
              </a:rPr>
              <a:t>Prevalence of confirmed epilepsy in villages in Mvolo</a:t>
            </a:r>
            <a:br>
              <a:rPr lang="en-US" sz="2400" dirty="0">
                <a:latin typeface="Arial Narrow" panose="020B0606020202030204" pitchFamily="34" charset="0"/>
              </a:rPr>
            </a:br>
            <a:r>
              <a:rPr lang="en-US" sz="1400" dirty="0">
                <a:latin typeface="Arial Narrow" panose="020B0606020202030204" pitchFamily="34" charset="0"/>
              </a:rPr>
              <a:t>* Neighborhoods of Mvolo center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493138"/>
              </p:ext>
            </p:extLst>
          </p:nvPr>
        </p:nvGraphicFramePr>
        <p:xfrm>
          <a:off x="1066801" y="1828800"/>
          <a:ext cx="9753600" cy="4345526"/>
        </p:xfrm>
        <a:graphic>
          <a:graphicData uri="http://schemas.openxmlformats.org/drawingml/2006/table">
            <a:tbl>
              <a:tblPr firstRow="1" firstCol="1" bandRow="1"/>
              <a:tblGrid>
                <a:gridCol w="1753132">
                  <a:extLst>
                    <a:ext uri="{9D8B030D-6E8A-4147-A177-3AD203B41FA5}">
                      <a16:colId xmlns:a16="http://schemas.microsoft.com/office/drawing/2014/main" val="2510812342"/>
                    </a:ext>
                  </a:extLst>
                </a:gridCol>
                <a:gridCol w="2024351">
                  <a:extLst>
                    <a:ext uri="{9D8B030D-6E8A-4147-A177-3AD203B41FA5}">
                      <a16:colId xmlns:a16="http://schemas.microsoft.com/office/drawing/2014/main" val="3169902639"/>
                    </a:ext>
                  </a:extLst>
                </a:gridCol>
                <a:gridCol w="1614259">
                  <a:extLst>
                    <a:ext uri="{9D8B030D-6E8A-4147-A177-3AD203B41FA5}">
                      <a16:colId xmlns:a16="http://schemas.microsoft.com/office/drawing/2014/main" val="1181995050"/>
                    </a:ext>
                  </a:extLst>
                </a:gridCol>
                <a:gridCol w="1618392">
                  <a:extLst>
                    <a:ext uri="{9D8B030D-6E8A-4147-A177-3AD203B41FA5}">
                      <a16:colId xmlns:a16="http://schemas.microsoft.com/office/drawing/2014/main" val="2542275497"/>
                    </a:ext>
                  </a:extLst>
                </a:gridCol>
                <a:gridCol w="1611993">
                  <a:extLst>
                    <a:ext uri="{9D8B030D-6E8A-4147-A177-3AD203B41FA5}">
                      <a16:colId xmlns:a16="http://schemas.microsoft.com/office/drawing/2014/main" val="2137928946"/>
                    </a:ext>
                  </a:extLst>
                </a:gridCol>
                <a:gridCol w="1131473">
                  <a:extLst>
                    <a:ext uri="{9D8B030D-6E8A-4147-A177-3AD203B41FA5}">
                      <a16:colId xmlns:a16="http://schemas.microsoft.com/office/drawing/2014/main" val="3861599524"/>
                    </a:ext>
                  </a:extLst>
                </a:gridCol>
              </a:tblGrid>
              <a:tr h="533228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6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Village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10185" indent="-2101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Distance to the Naam River (in km)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94310" indent="-19431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Participants in Survey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indent="4826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Persons with Epilepsy, n (%)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Itching, n (%)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Blind, n (%)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4770575"/>
                  </a:ext>
                </a:extLst>
              </a:tr>
              <a:tr h="272307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6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Dogoyabulo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smtClean="0">
                          <a:effectLst/>
                        </a:rPr>
                        <a:t>*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48704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0.7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927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377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0510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 (5.3)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1239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111 (29.4)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5684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6 (1.6)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469467"/>
                  </a:ext>
                </a:extLst>
              </a:tr>
              <a:tr h="272307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6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Dokaburo</a:t>
                      </a:r>
                      <a:r>
                        <a:rPr lang="en-US" sz="1600" dirty="0">
                          <a:effectLst/>
                        </a:rPr>
                        <a:t> *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48704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2.3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206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93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3368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 (3.2)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409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17 (18.3)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5684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9 (9.7)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0802363"/>
                  </a:ext>
                </a:extLst>
              </a:tr>
              <a:tr h="272307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6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Hai </a:t>
                      </a:r>
                      <a:r>
                        <a:rPr lang="en-US" sz="1600" dirty="0" err="1">
                          <a:effectLst/>
                        </a:rPr>
                        <a:t>Bogori</a:t>
                      </a:r>
                      <a:r>
                        <a:rPr lang="en-US" sz="1600" dirty="0">
                          <a:effectLst/>
                        </a:rPr>
                        <a:t> *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48704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1.9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927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677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653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70 (10.3)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1239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210 (31.0)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28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32 (4.6)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1735377"/>
                  </a:ext>
                </a:extLst>
              </a:tr>
              <a:tr h="272307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6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Hai </a:t>
                      </a:r>
                      <a:r>
                        <a:rPr lang="en-US" sz="1600" dirty="0" err="1">
                          <a:effectLst/>
                        </a:rPr>
                        <a:t>Dileb</a:t>
                      </a:r>
                      <a:r>
                        <a:rPr lang="en-US" sz="1600" dirty="0">
                          <a:effectLst/>
                        </a:rPr>
                        <a:t> *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48704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1.8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927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194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3368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6 (3.1)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409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26 (13.4)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28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19 (9.8)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0243740"/>
                  </a:ext>
                </a:extLst>
              </a:tr>
              <a:tr h="272307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6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Hai-</a:t>
                      </a:r>
                      <a:r>
                        <a:rPr lang="en-US" sz="1600" dirty="0" err="1">
                          <a:effectLst/>
                        </a:rPr>
                        <a:t>Gira</a:t>
                      </a:r>
                      <a:r>
                        <a:rPr lang="en-US" sz="1600" dirty="0">
                          <a:effectLst/>
                        </a:rPr>
                        <a:t> *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48704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4.3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6416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1181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0510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93 (7.9)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1239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467 (39.5)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28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38 (3.2)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5692586"/>
                  </a:ext>
                </a:extLst>
              </a:tr>
              <a:tr h="272307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6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Hai </a:t>
                      </a:r>
                      <a:r>
                        <a:rPr lang="en-US" sz="1600" dirty="0" err="1">
                          <a:effectLst/>
                        </a:rPr>
                        <a:t>Korosona</a:t>
                      </a:r>
                      <a:r>
                        <a:rPr lang="en-US" sz="1600" dirty="0">
                          <a:effectLst/>
                        </a:rPr>
                        <a:t> *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48704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0.9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927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674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0510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59 (8.8)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1239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172 (25.5)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28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21 (3.1)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4224178"/>
                  </a:ext>
                </a:extLst>
              </a:tr>
              <a:tr h="272307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6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Hai Matara *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48704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1.9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6416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1205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0510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62 (5.1)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1239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341 (28.3)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28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23 (1.9)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7308694"/>
                  </a:ext>
                </a:extLst>
              </a:tr>
              <a:tr h="272307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6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Hai </a:t>
                      </a:r>
                      <a:r>
                        <a:rPr lang="en-US" sz="1600" dirty="0" err="1">
                          <a:effectLst/>
                        </a:rPr>
                        <a:t>Masura</a:t>
                      </a:r>
                      <a:r>
                        <a:rPr lang="en-US" sz="1600" dirty="0">
                          <a:effectLst/>
                        </a:rPr>
                        <a:t> *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48704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2.0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927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230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0510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16 (7.0)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409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61 (26.5)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5684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6 (2.6)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4988965"/>
                  </a:ext>
                </a:extLst>
              </a:tr>
              <a:tr h="272307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6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Mbadumu</a:t>
                      </a:r>
                      <a:r>
                        <a:rPr lang="en-US" sz="1600" dirty="0">
                          <a:effectLst/>
                        </a:rPr>
                        <a:t> *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48704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3.7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927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551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0510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33 (6.0)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1239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123 (22.3)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28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26 (4.7)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2766880"/>
                  </a:ext>
                </a:extLst>
              </a:tr>
              <a:tr h="272307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6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Muaskar</a:t>
                      </a:r>
                      <a:r>
                        <a:rPr lang="en-US" sz="1600" dirty="0">
                          <a:effectLst/>
                        </a:rPr>
                        <a:t> *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48704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0.9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206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17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0510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 (11.8)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6891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 (23.5)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5684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0 (0.0)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59780"/>
                  </a:ext>
                </a:extLst>
              </a:tr>
              <a:tr h="272307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6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Muduria</a:t>
                      </a:r>
                      <a:r>
                        <a:rPr lang="en-US" sz="1600" dirty="0">
                          <a:effectLst/>
                        </a:rPr>
                        <a:t> *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48704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0.9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927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484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0510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24 (5.0)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1239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105 (21.7)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5684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9 (1.9)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0122818"/>
                  </a:ext>
                </a:extLst>
              </a:tr>
              <a:tr h="272307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6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Hai Diocese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4584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35.6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927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551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0510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30 (5.4)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1239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175 (31.8)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28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19 (3.4)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064949"/>
                  </a:ext>
                </a:extLst>
              </a:tr>
              <a:tr h="272307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6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Hai Malakia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4584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33.7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927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363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0510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 (5.5)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1239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107 (29.5)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5684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5 (1.4)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2998151"/>
                  </a:ext>
                </a:extLst>
              </a:tr>
              <a:tr h="272307"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6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Overall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2098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15,699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653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798 (5.1)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8382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5046 (32.1)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1115094" rtl="0" eaLnBrk="1" latinLnBrk="0" hangingPunct="1">
                        <a:defRPr sz="22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9969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445 (2.8</a:t>
                      </a:r>
                      <a:r>
                        <a:rPr lang="en-US" sz="1600" dirty="0">
                          <a:effectLst/>
                        </a:rPr>
                        <a:t>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61306" marT="1138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620324"/>
                  </a:ext>
                </a:extLst>
              </a:tr>
            </a:tbl>
          </a:graphicData>
        </a:graphic>
      </p:graphicFrame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10058400" y="228600"/>
            <a:ext cx="1927225" cy="9356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37841" y="6403872"/>
            <a:ext cx="5811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600" b="1" i="1" dirty="0">
                <a:solidFill>
                  <a:prstClr val="black"/>
                </a:solidFill>
                <a:cs typeface="Arial" panose="020B0604020202020204" pitchFamily="34" charset="0"/>
              </a:rPr>
              <a:t>Raimon et.al. </a:t>
            </a:r>
            <a:r>
              <a:rPr lang="en-US" sz="1600" i="1" dirty="0">
                <a:solidFill>
                  <a:prstClr val="black"/>
                </a:solidFill>
                <a:latin typeface="Calibri" panose="020F0502020204030204"/>
              </a:rPr>
              <a:t>Pathogens, 2021;10,599</a:t>
            </a:r>
          </a:p>
        </p:txBody>
      </p:sp>
    </p:spTree>
    <p:extLst>
      <p:ext uri="{BB962C8B-B14F-4D97-AF65-F5344CB8AC3E}">
        <p14:creationId xmlns:p14="http://schemas.microsoft.com/office/powerpoint/2010/main" val="427843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1600200" y="1659655"/>
            <a:ext cx="8763000" cy="5136956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endParaRPr lang="en-US" sz="20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895600" y="0"/>
            <a:ext cx="7010400" cy="1239398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Garamond" pitchFamily="18" charset="0"/>
              </a:rPr>
              <a:t> </a:t>
            </a:r>
            <a:r>
              <a:rPr lang="en-US" dirty="0">
                <a:latin typeface="Garamond" pitchFamily="18" charset="0"/>
              </a:rPr>
              <a:t/>
            </a:r>
            <a:br>
              <a:rPr lang="en-US" dirty="0">
                <a:latin typeface="Garamond" pitchFamily="18" charset="0"/>
              </a:rPr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D51F3C-BC8F-44D6-8C44-77B8A8DDAC40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528656"/>
            <a:ext cx="8853616" cy="5267955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3"/>
          <a:stretch>
            <a:fillRect/>
          </a:stretch>
        </p:blipFill>
        <p:spPr>
          <a:xfrm>
            <a:off x="9982200" y="248797"/>
            <a:ext cx="1546225" cy="99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35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ic presentation">
  <a:themeElements>
    <a:clrScheme name="AMREF Standard Presentation 3">
      <a:dk1>
        <a:srgbClr val="000000"/>
      </a:dk1>
      <a:lt1>
        <a:srgbClr val="FFFFFF"/>
      </a:lt1>
      <a:dk2>
        <a:srgbClr val="F8F8F8"/>
      </a:dk2>
      <a:lt2>
        <a:srgbClr val="C0C0C0"/>
      </a:lt2>
      <a:accent1>
        <a:srgbClr val="336633"/>
      </a:accent1>
      <a:accent2>
        <a:srgbClr val="336666"/>
      </a:accent2>
      <a:accent3>
        <a:srgbClr val="FFFFFF"/>
      </a:accent3>
      <a:accent4>
        <a:srgbClr val="000000"/>
      </a:accent4>
      <a:accent5>
        <a:srgbClr val="ADB8AD"/>
      </a:accent5>
      <a:accent6>
        <a:srgbClr val="2D5C5C"/>
      </a:accent6>
      <a:hlink>
        <a:srgbClr val="990033"/>
      </a:hlink>
      <a:folHlink>
        <a:srgbClr val="666633"/>
      </a:folHlink>
    </a:clrScheme>
    <a:fontScheme name="AMREF Standard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MREF Standard Presentation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MREF Standard Presentation 2">
        <a:dk1>
          <a:srgbClr val="000000"/>
        </a:dk1>
        <a:lt1>
          <a:srgbClr val="FFFFFF"/>
        </a:lt1>
        <a:dk2>
          <a:srgbClr val="F8F8F8"/>
        </a:dk2>
        <a:lt2>
          <a:srgbClr val="C0C0C0"/>
        </a:lt2>
        <a:accent1>
          <a:srgbClr val="006699"/>
        </a:accent1>
        <a:accent2>
          <a:srgbClr val="FF6600"/>
        </a:accent2>
        <a:accent3>
          <a:srgbClr val="FFFFFF"/>
        </a:accent3>
        <a:accent4>
          <a:srgbClr val="000000"/>
        </a:accent4>
        <a:accent5>
          <a:srgbClr val="AAB8CA"/>
        </a:accent5>
        <a:accent6>
          <a:srgbClr val="E75C00"/>
        </a:accent6>
        <a:hlink>
          <a:srgbClr val="663399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MREF Standard Presentation 3">
        <a:dk1>
          <a:srgbClr val="000000"/>
        </a:dk1>
        <a:lt1>
          <a:srgbClr val="FFFFFF"/>
        </a:lt1>
        <a:dk2>
          <a:srgbClr val="F8F8F8"/>
        </a:dk2>
        <a:lt2>
          <a:srgbClr val="C0C0C0"/>
        </a:lt2>
        <a:accent1>
          <a:srgbClr val="336633"/>
        </a:accent1>
        <a:accent2>
          <a:srgbClr val="336666"/>
        </a:accent2>
        <a:accent3>
          <a:srgbClr val="FFFFFF"/>
        </a:accent3>
        <a:accent4>
          <a:srgbClr val="000000"/>
        </a:accent4>
        <a:accent5>
          <a:srgbClr val="ADB8AD"/>
        </a:accent5>
        <a:accent6>
          <a:srgbClr val="2D5C5C"/>
        </a:accent6>
        <a:hlink>
          <a:srgbClr val="9900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MREF Standard Presentation 4">
        <a:dk1>
          <a:srgbClr val="000000"/>
        </a:dk1>
        <a:lt1>
          <a:srgbClr val="FFFFFF"/>
        </a:lt1>
        <a:dk2>
          <a:srgbClr val="F8F8F8"/>
        </a:dk2>
        <a:lt2>
          <a:srgbClr val="C0C0C0"/>
        </a:lt2>
        <a:accent1>
          <a:srgbClr val="CCCC33"/>
        </a:accent1>
        <a:accent2>
          <a:srgbClr val="66CC00"/>
        </a:accent2>
        <a:accent3>
          <a:srgbClr val="FFFFFF"/>
        </a:accent3>
        <a:accent4>
          <a:srgbClr val="000000"/>
        </a:accent4>
        <a:accent5>
          <a:srgbClr val="E2E2AD"/>
        </a:accent5>
        <a:accent6>
          <a:srgbClr val="5CB900"/>
        </a:accent6>
        <a:hlink>
          <a:srgbClr val="0099CC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omic presentation">
  <a:themeElements>
    <a:clrScheme name="AMREF Standard Presentation 3">
      <a:dk1>
        <a:srgbClr val="000000"/>
      </a:dk1>
      <a:lt1>
        <a:srgbClr val="FFFFFF"/>
      </a:lt1>
      <a:dk2>
        <a:srgbClr val="F8F8F8"/>
      </a:dk2>
      <a:lt2>
        <a:srgbClr val="C0C0C0"/>
      </a:lt2>
      <a:accent1>
        <a:srgbClr val="336633"/>
      </a:accent1>
      <a:accent2>
        <a:srgbClr val="336666"/>
      </a:accent2>
      <a:accent3>
        <a:srgbClr val="FFFFFF"/>
      </a:accent3>
      <a:accent4>
        <a:srgbClr val="000000"/>
      </a:accent4>
      <a:accent5>
        <a:srgbClr val="ADB8AD"/>
      </a:accent5>
      <a:accent6>
        <a:srgbClr val="2D5C5C"/>
      </a:accent6>
      <a:hlink>
        <a:srgbClr val="990033"/>
      </a:hlink>
      <a:folHlink>
        <a:srgbClr val="666633"/>
      </a:folHlink>
    </a:clrScheme>
    <a:fontScheme name="AMREF Standard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MREF Standard Presentation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MREF Standard Presentation 2">
        <a:dk1>
          <a:srgbClr val="000000"/>
        </a:dk1>
        <a:lt1>
          <a:srgbClr val="FFFFFF"/>
        </a:lt1>
        <a:dk2>
          <a:srgbClr val="F8F8F8"/>
        </a:dk2>
        <a:lt2>
          <a:srgbClr val="C0C0C0"/>
        </a:lt2>
        <a:accent1>
          <a:srgbClr val="006699"/>
        </a:accent1>
        <a:accent2>
          <a:srgbClr val="FF6600"/>
        </a:accent2>
        <a:accent3>
          <a:srgbClr val="FFFFFF"/>
        </a:accent3>
        <a:accent4>
          <a:srgbClr val="000000"/>
        </a:accent4>
        <a:accent5>
          <a:srgbClr val="AAB8CA"/>
        </a:accent5>
        <a:accent6>
          <a:srgbClr val="E75C00"/>
        </a:accent6>
        <a:hlink>
          <a:srgbClr val="663399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MREF Standard Presentation 3">
        <a:dk1>
          <a:srgbClr val="000000"/>
        </a:dk1>
        <a:lt1>
          <a:srgbClr val="FFFFFF"/>
        </a:lt1>
        <a:dk2>
          <a:srgbClr val="F8F8F8"/>
        </a:dk2>
        <a:lt2>
          <a:srgbClr val="C0C0C0"/>
        </a:lt2>
        <a:accent1>
          <a:srgbClr val="336633"/>
        </a:accent1>
        <a:accent2>
          <a:srgbClr val="336666"/>
        </a:accent2>
        <a:accent3>
          <a:srgbClr val="FFFFFF"/>
        </a:accent3>
        <a:accent4>
          <a:srgbClr val="000000"/>
        </a:accent4>
        <a:accent5>
          <a:srgbClr val="ADB8AD"/>
        </a:accent5>
        <a:accent6>
          <a:srgbClr val="2D5C5C"/>
        </a:accent6>
        <a:hlink>
          <a:srgbClr val="9900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MREF Standard Presentation 4">
        <a:dk1>
          <a:srgbClr val="000000"/>
        </a:dk1>
        <a:lt1>
          <a:srgbClr val="FFFFFF"/>
        </a:lt1>
        <a:dk2>
          <a:srgbClr val="F8F8F8"/>
        </a:dk2>
        <a:lt2>
          <a:srgbClr val="C0C0C0"/>
        </a:lt2>
        <a:accent1>
          <a:srgbClr val="CCCC33"/>
        </a:accent1>
        <a:accent2>
          <a:srgbClr val="66CC00"/>
        </a:accent2>
        <a:accent3>
          <a:srgbClr val="FFFFFF"/>
        </a:accent3>
        <a:accent4>
          <a:srgbClr val="000000"/>
        </a:accent4>
        <a:accent5>
          <a:srgbClr val="E2E2AD"/>
        </a:accent5>
        <a:accent6>
          <a:srgbClr val="5CB900"/>
        </a:accent6>
        <a:hlink>
          <a:srgbClr val="0099CC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13715</TotalTime>
  <Words>1770</Words>
  <Application>Microsoft Office PowerPoint</Application>
  <PresentationFormat>Widescreen</PresentationFormat>
  <Paragraphs>444</Paragraphs>
  <Slides>32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49" baseType="lpstr">
      <vt:lpstr>ＭＳ Ｐゴシック</vt:lpstr>
      <vt:lpstr>Albertus MT</vt:lpstr>
      <vt:lpstr>Algerian</vt:lpstr>
      <vt:lpstr>Arial</vt:lpstr>
      <vt:lpstr>Arial Black</vt:lpstr>
      <vt:lpstr>Arial Narrow</vt:lpstr>
      <vt:lpstr>Calibri</vt:lpstr>
      <vt:lpstr>Comic Sans MS</vt:lpstr>
      <vt:lpstr>Garamond</vt:lpstr>
      <vt:lpstr>Gill Sans MT</vt:lpstr>
      <vt:lpstr>Segoe Print</vt:lpstr>
      <vt:lpstr>Tahoma</vt:lpstr>
      <vt:lpstr>Times New Roman</vt:lpstr>
      <vt:lpstr>Verdana</vt:lpstr>
      <vt:lpstr>Wingdings</vt:lpstr>
      <vt:lpstr>Comic presentation</vt:lpstr>
      <vt:lpstr>1_Comic presentation</vt:lpstr>
      <vt:lpstr> </vt:lpstr>
      <vt:lpstr>       Background  </vt:lpstr>
      <vt:lpstr> </vt:lpstr>
      <vt:lpstr>Approach and Methods </vt:lpstr>
      <vt:lpstr>                                            House to House epilepsy surveys in Mvolo and Mundri 2020, and 2021</vt:lpstr>
      <vt:lpstr>Results-Mvolo House to House Survey 2020  </vt:lpstr>
      <vt:lpstr>Epilepsy prevalence and incidence in Mvolo  </vt:lpstr>
      <vt:lpstr>Prevalence of confirmed epilepsy in villages in Mvolo * Neighborhoods of Mvolo center</vt:lpstr>
      <vt:lpstr>  </vt:lpstr>
      <vt:lpstr>Everybody is at the Naam River</vt:lpstr>
      <vt:lpstr>Ov16 seropositivity and ivermectin intake of children 3–9 years old  Mvolo  </vt:lpstr>
      <vt:lpstr>Characteristics of the 798 persons with epilepsy </vt:lpstr>
      <vt:lpstr>Characteristics of the 798 persons with epilepsy  </vt:lpstr>
      <vt:lpstr>Characteristics of the 798 persons with epilepsy  </vt:lpstr>
      <vt:lpstr>Characteristics of the 798 persons with epilepsy</vt:lpstr>
      <vt:lpstr>2021 House to House survey in Mundri</vt:lpstr>
      <vt:lpstr>Prevalence and incidence of epilepsy in Mundri</vt:lpstr>
      <vt:lpstr>Number of persons with potential onchocerciasis-related conditions and ivermectin use by study village.</vt:lpstr>
      <vt:lpstr>Characteristics of the 86 persons with epilepsy (PWE) examined by clinicians.</vt:lpstr>
      <vt:lpstr>Characteristics of the 86 persons with epilepsy (PWE) examined by clinicians.</vt:lpstr>
      <vt:lpstr>Characteristics of the 86 persons with epilepsy (PWE) examined by clinicians.</vt:lpstr>
      <vt:lpstr>Characteristics of the 86 persons with epilepsy (PWE) examined by clinicians.</vt:lpstr>
      <vt:lpstr>Characteristics of the 86 persons with epilepsy (PWE) examined by clinicians.</vt:lpstr>
      <vt:lpstr>Ov16 seroprevalence among children in Amadi and Mundri Centre</vt:lpstr>
      <vt:lpstr>Focus group Discussions, and interviews  </vt:lpstr>
      <vt:lpstr>PowerPoint Presentation</vt:lpstr>
      <vt:lpstr>Summary of main findings by themes and by target group. </vt:lpstr>
      <vt:lpstr>Common Misconceptions about epilepsy and its treatment </vt:lpstr>
      <vt:lpstr>Epilepsy stigma scores in the study sites.</vt:lpstr>
      <vt:lpstr>Monthly costs of epilepsy in Maridi State, South Sudan.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Usability test Objectives</dc:title>
  <dc:creator>Bigirwa June Patrick</dc:creator>
  <cp:lastModifiedBy>Stephen Jada</cp:lastModifiedBy>
  <cp:revision>1024</cp:revision>
  <cp:lastPrinted>2020-05-14T13:37:09Z</cp:lastPrinted>
  <dcterms:created xsi:type="dcterms:W3CDTF">2015-05-07T13:00:59Z</dcterms:created>
  <dcterms:modified xsi:type="dcterms:W3CDTF">2022-08-10T20:58:26Z</dcterms:modified>
</cp:coreProperties>
</file>