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21"/>
  </p:notesMasterIdLst>
  <p:sldIdLst>
    <p:sldId id="256" r:id="rId2"/>
    <p:sldId id="257" r:id="rId3"/>
    <p:sldId id="258" r:id="rId4"/>
    <p:sldId id="259" r:id="rId5"/>
    <p:sldId id="261" r:id="rId6"/>
    <p:sldId id="262" r:id="rId7"/>
    <p:sldId id="317" r:id="rId8"/>
    <p:sldId id="263" r:id="rId9"/>
    <p:sldId id="318" r:id="rId10"/>
    <p:sldId id="319" r:id="rId11"/>
    <p:sldId id="320" r:id="rId12"/>
    <p:sldId id="321" r:id="rId13"/>
    <p:sldId id="322" r:id="rId14"/>
    <p:sldId id="323" r:id="rId15"/>
    <p:sldId id="267" r:id="rId16"/>
    <p:sldId id="324" r:id="rId17"/>
    <p:sldId id="305" r:id="rId18"/>
    <p:sldId id="325" r:id="rId19"/>
    <p:sldId id="311" r:id="rId20"/>
  </p:sldIdLst>
  <p:sldSz cx="9144000" cy="6858000" type="screen4x3"/>
  <p:notesSz cx="9144000" cy="6858000"/>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880">
          <p15:clr>
            <a:srgbClr val="A4A3A4"/>
          </p15:clr>
        </p15:guide>
        <p15:guide id="2" pos="216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77598" autoAdjust="0"/>
  </p:normalViewPr>
  <p:slideViewPr>
    <p:cSldViewPr>
      <p:cViewPr varScale="1">
        <p:scale>
          <a:sx n="88" d="100"/>
          <a:sy n="88" d="100"/>
        </p:scale>
        <p:origin x="2274" y="66"/>
      </p:cViewPr>
      <p:guideLst>
        <p:guide orient="horz" pos="2880"/>
        <p:guide pos="216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3962400" cy="344488"/>
          </a:xfrm>
          <a:prstGeom prst="rect">
            <a:avLst/>
          </a:prstGeom>
        </p:spPr>
        <p:txBody>
          <a:bodyPr vert="horz" lIns="91440" tIns="45720" rIns="91440" bIns="45720" rtlCol="0"/>
          <a:lstStyle>
            <a:lvl1pPr algn="l">
              <a:defRPr sz="1200"/>
            </a:lvl1pPr>
          </a:lstStyle>
          <a:p>
            <a:endParaRPr lang="it-IT"/>
          </a:p>
        </p:txBody>
      </p:sp>
      <p:sp>
        <p:nvSpPr>
          <p:cNvPr id="3" name="Segnaposto data 2"/>
          <p:cNvSpPr>
            <a:spLocks noGrp="1"/>
          </p:cNvSpPr>
          <p:nvPr>
            <p:ph type="dt" idx="1"/>
          </p:nvPr>
        </p:nvSpPr>
        <p:spPr>
          <a:xfrm>
            <a:off x="5180013" y="0"/>
            <a:ext cx="3962400" cy="344488"/>
          </a:xfrm>
          <a:prstGeom prst="rect">
            <a:avLst/>
          </a:prstGeom>
        </p:spPr>
        <p:txBody>
          <a:bodyPr vert="horz" lIns="91440" tIns="45720" rIns="91440" bIns="45720" rtlCol="0"/>
          <a:lstStyle>
            <a:lvl1pPr algn="r">
              <a:defRPr sz="1200"/>
            </a:lvl1pPr>
          </a:lstStyle>
          <a:p>
            <a:fld id="{C49BE685-D85E-454F-A223-1F996E5771DC}" type="datetimeFigureOut">
              <a:rPr lang="it-IT" smtClean="0"/>
              <a:t>07/08/2020</a:t>
            </a:fld>
            <a:endParaRPr lang="it-IT"/>
          </a:p>
        </p:txBody>
      </p:sp>
      <p:sp>
        <p:nvSpPr>
          <p:cNvPr id="4" name="Segnaposto immagine diapositiva 3"/>
          <p:cNvSpPr>
            <a:spLocks noGrp="1" noRot="1" noChangeAspect="1"/>
          </p:cNvSpPr>
          <p:nvPr>
            <p:ph type="sldImg" idx="2"/>
          </p:nvPr>
        </p:nvSpPr>
        <p:spPr>
          <a:xfrm>
            <a:off x="3028950" y="857250"/>
            <a:ext cx="3086100" cy="2314575"/>
          </a:xfrm>
          <a:prstGeom prst="rect">
            <a:avLst/>
          </a:prstGeom>
          <a:noFill/>
          <a:ln w="12700">
            <a:solidFill>
              <a:prstClr val="black"/>
            </a:solidFill>
          </a:ln>
        </p:spPr>
        <p:txBody>
          <a:bodyPr vert="horz" lIns="91440" tIns="45720" rIns="91440" bIns="45720" rtlCol="0" anchor="ctr"/>
          <a:lstStyle/>
          <a:p>
            <a:endParaRPr lang="it-IT"/>
          </a:p>
        </p:txBody>
      </p:sp>
      <p:sp>
        <p:nvSpPr>
          <p:cNvPr id="5" name="Segnaposto note 4"/>
          <p:cNvSpPr>
            <a:spLocks noGrp="1"/>
          </p:cNvSpPr>
          <p:nvPr>
            <p:ph type="body" sz="quarter" idx="3"/>
          </p:nvPr>
        </p:nvSpPr>
        <p:spPr>
          <a:xfrm>
            <a:off x="914400" y="3300413"/>
            <a:ext cx="7315200" cy="2700337"/>
          </a:xfrm>
          <a:prstGeom prst="rect">
            <a:avLst/>
          </a:prstGeom>
        </p:spPr>
        <p:txBody>
          <a:bodyPr vert="horz" lIns="91440" tIns="45720" rIns="91440" bIns="45720" rtlCol="0"/>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6" name="Segnaposto piè di pagina 5"/>
          <p:cNvSpPr>
            <a:spLocks noGrp="1"/>
          </p:cNvSpPr>
          <p:nvPr>
            <p:ph type="ftr" sz="quarter" idx="4"/>
          </p:nvPr>
        </p:nvSpPr>
        <p:spPr>
          <a:xfrm>
            <a:off x="0" y="6513513"/>
            <a:ext cx="3962400" cy="344487"/>
          </a:xfrm>
          <a:prstGeom prst="rect">
            <a:avLst/>
          </a:prstGeom>
        </p:spPr>
        <p:txBody>
          <a:bodyPr vert="horz" lIns="91440" tIns="45720" rIns="91440" bIns="45720" rtlCol="0" anchor="b"/>
          <a:lstStyle>
            <a:lvl1pPr algn="l">
              <a:defRPr sz="1200"/>
            </a:lvl1pPr>
          </a:lstStyle>
          <a:p>
            <a:endParaRPr lang="it-IT"/>
          </a:p>
        </p:txBody>
      </p:sp>
      <p:sp>
        <p:nvSpPr>
          <p:cNvPr id="7" name="Segnaposto numero diapositiva 6"/>
          <p:cNvSpPr>
            <a:spLocks noGrp="1"/>
          </p:cNvSpPr>
          <p:nvPr>
            <p:ph type="sldNum" sz="quarter" idx="5"/>
          </p:nvPr>
        </p:nvSpPr>
        <p:spPr>
          <a:xfrm>
            <a:off x="5180013" y="6513513"/>
            <a:ext cx="3962400" cy="344487"/>
          </a:xfrm>
          <a:prstGeom prst="rect">
            <a:avLst/>
          </a:prstGeom>
        </p:spPr>
        <p:txBody>
          <a:bodyPr vert="horz" lIns="91440" tIns="45720" rIns="91440" bIns="45720" rtlCol="0" anchor="b"/>
          <a:lstStyle>
            <a:lvl1pPr algn="r">
              <a:defRPr sz="1200"/>
            </a:lvl1pPr>
          </a:lstStyle>
          <a:p>
            <a:fld id="{64F48F1F-DFD8-445D-9CF1-192CA33ABDD3}" type="slidenum">
              <a:rPr lang="it-IT" smtClean="0"/>
              <a:t>‹N›</a:t>
            </a:fld>
            <a:endParaRPr lang="it-IT"/>
          </a:p>
        </p:txBody>
      </p:sp>
    </p:spTree>
    <p:extLst>
      <p:ext uri="{BB962C8B-B14F-4D97-AF65-F5344CB8AC3E}">
        <p14:creationId xmlns:p14="http://schemas.microsoft.com/office/powerpoint/2010/main" val="41198789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en-US" dirty="0"/>
              <a:t>Begin the session by briefly listing the topics that will be covered</a:t>
            </a:r>
            <a:endParaRPr lang="it-IT" dirty="0"/>
          </a:p>
        </p:txBody>
      </p:sp>
      <p:sp>
        <p:nvSpPr>
          <p:cNvPr id="4" name="Segnaposto numero diapositiva 3"/>
          <p:cNvSpPr>
            <a:spLocks noGrp="1"/>
          </p:cNvSpPr>
          <p:nvPr>
            <p:ph type="sldNum" sz="quarter" idx="5"/>
          </p:nvPr>
        </p:nvSpPr>
        <p:spPr/>
        <p:txBody>
          <a:bodyPr/>
          <a:lstStyle/>
          <a:p>
            <a:fld id="{64F48F1F-DFD8-445D-9CF1-192CA33ABDD3}" type="slidenum">
              <a:rPr lang="it-IT" smtClean="0"/>
              <a:t>2</a:t>
            </a:fld>
            <a:endParaRPr lang="it-IT"/>
          </a:p>
        </p:txBody>
      </p:sp>
    </p:spTree>
    <p:extLst>
      <p:ext uri="{BB962C8B-B14F-4D97-AF65-F5344CB8AC3E}">
        <p14:creationId xmlns:p14="http://schemas.microsoft.com/office/powerpoint/2010/main" val="319601161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it-IT" dirty="0"/>
              <a:t>Take </a:t>
            </a:r>
            <a:r>
              <a:rPr lang="it-IT" dirty="0" err="1"/>
              <a:t>at</a:t>
            </a:r>
            <a:r>
              <a:rPr lang="it-IT" dirty="0"/>
              <a:t> </a:t>
            </a:r>
            <a:r>
              <a:rPr lang="it-IT" dirty="0" err="1"/>
              <a:t>least</a:t>
            </a:r>
            <a:r>
              <a:rPr lang="it-IT" dirty="0"/>
              <a:t> 10 minutes </a:t>
            </a:r>
            <a:r>
              <a:rPr lang="it-IT" dirty="0" err="1"/>
              <a:t>clearly</a:t>
            </a:r>
            <a:r>
              <a:rPr lang="it-IT" dirty="0"/>
              <a:t> </a:t>
            </a:r>
            <a:r>
              <a:rPr lang="it-IT" dirty="0" err="1"/>
              <a:t>explaining</a:t>
            </a:r>
            <a:r>
              <a:rPr lang="it-IT" dirty="0"/>
              <a:t> </a:t>
            </a:r>
            <a:r>
              <a:rPr lang="it-IT" dirty="0" err="1"/>
              <a:t>each</a:t>
            </a:r>
            <a:r>
              <a:rPr lang="it-IT" dirty="0"/>
              <a:t> of the features and </a:t>
            </a:r>
            <a:r>
              <a:rPr lang="it-IT" dirty="0" err="1"/>
              <a:t>signs</a:t>
            </a:r>
            <a:r>
              <a:rPr lang="it-IT" dirty="0"/>
              <a:t>. </a:t>
            </a:r>
            <a:r>
              <a:rPr lang="it-IT" dirty="0" err="1"/>
              <a:t>Their</a:t>
            </a:r>
            <a:r>
              <a:rPr lang="it-IT" dirty="0"/>
              <a:t> </a:t>
            </a:r>
            <a:r>
              <a:rPr lang="it-IT" dirty="0" err="1"/>
              <a:t>understanding</a:t>
            </a:r>
            <a:r>
              <a:rPr lang="it-IT" dirty="0"/>
              <a:t> </a:t>
            </a:r>
            <a:r>
              <a:rPr lang="it-IT" dirty="0" err="1"/>
              <a:t>will</a:t>
            </a:r>
            <a:r>
              <a:rPr lang="it-IT" dirty="0"/>
              <a:t> </a:t>
            </a:r>
            <a:r>
              <a:rPr lang="it-IT" dirty="0" err="1"/>
              <a:t>contribute</a:t>
            </a:r>
            <a:r>
              <a:rPr lang="it-IT" dirty="0"/>
              <a:t> to the </a:t>
            </a:r>
            <a:r>
              <a:rPr lang="it-IT" dirty="0" err="1"/>
              <a:t>participants</a:t>
            </a:r>
            <a:r>
              <a:rPr lang="it-IT" dirty="0"/>
              <a:t>’ </a:t>
            </a:r>
            <a:r>
              <a:rPr lang="it-IT" dirty="0" err="1"/>
              <a:t>ability</a:t>
            </a:r>
            <a:r>
              <a:rPr lang="it-IT" dirty="0"/>
              <a:t> to </a:t>
            </a:r>
            <a:r>
              <a:rPr lang="it-IT" dirty="0" err="1"/>
              <a:t>effectively</a:t>
            </a:r>
            <a:r>
              <a:rPr lang="it-IT" dirty="0"/>
              <a:t> </a:t>
            </a:r>
            <a:r>
              <a:rPr lang="it-IT" dirty="0" err="1"/>
              <a:t>identify</a:t>
            </a:r>
            <a:r>
              <a:rPr lang="it-IT" dirty="0"/>
              <a:t> </a:t>
            </a:r>
            <a:r>
              <a:rPr lang="it-IT" dirty="0" err="1"/>
              <a:t>suspected</a:t>
            </a:r>
            <a:r>
              <a:rPr lang="it-IT" dirty="0"/>
              <a:t> </a:t>
            </a:r>
            <a:r>
              <a:rPr lang="it-IT" dirty="0" err="1"/>
              <a:t>cases</a:t>
            </a:r>
            <a:r>
              <a:rPr lang="it-IT" dirty="0"/>
              <a:t> of </a:t>
            </a:r>
            <a:r>
              <a:rPr lang="it-IT" dirty="0" err="1"/>
              <a:t>Nodding</a:t>
            </a:r>
            <a:r>
              <a:rPr lang="it-IT" dirty="0"/>
              <a:t> </a:t>
            </a:r>
            <a:r>
              <a:rPr lang="it-IT" dirty="0" err="1"/>
              <a:t>Syndrome</a:t>
            </a:r>
            <a:r>
              <a:rPr lang="it-IT" dirty="0"/>
              <a:t>.</a:t>
            </a:r>
          </a:p>
        </p:txBody>
      </p:sp>
      <p:sp>
        <p:nvSpPr>
          <p:cNvPr id="4" name="Segnaposto numero diapositiva 3"/>
          <p:cNvSpPr>
            <a:spLocks noGrp="1"/>
          </p:cNvSpPr>
          <p:nvPr>
            <p:ph type="sldNum" sz="quarter" idx="5"/>
          </p:nvPr>
        </p:nvSpPr>
        <p:spPr/>
        <p:txBody>
          <a:bodyPr/>
          <a:lstStyle/>
          <a:p>
            <a:fld id="{64F48F1F-DFD8-445D-9CF1-192CA33ABDD3}" type="slidenum">
              <a:rPr lang="it-IT" smtClean="0"/>
              <a:t>11</a:t>
            </a:fld>
            <a:endParaRPr lang="it-IT"/>
          </a:p>
        </p:txBody>
      </p:sp>
    </p:spTree>
    <p:extLst>
      <p:ext uri="{BB962C8B-B14F-4D97-AF65-F5344CB8AC3E}">
        <p14:creationId xmlns:p14="http://schemas.microsoft.com/office/powerpoint/2010/main" val="32462678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it-IT" dirty="0" err="1"/>
              <a:t>Present</a:t>
            </a:r>
            <a:r>
              <a:rPr lang="it-IT" dirty="0"/>
              <a:t> the </a:t>
            </a:r>
            <a:r>
              <a:rPr lang="it-IT" dirty="0" err="1"/>
              <a:t>different</a:t>
            </a:r>
            <a:r>
              <a:rPr lang="it-IT" dirty="0"/>
              <a:t> NS </a:t>
            </a:r>
            <a:r>
              <a:rPr lang="it-IT" dirty="0" err="1"/>
              <a:t>diagnoses</a:t>
            </a:r>
            <a:r>
              <a:rPr lang="it-IT" dirty="0"/>
              <a:t>.</a:t>
            </a:r>
          </a:p>
          <a:p>
            <a:r>
              <a:rPr lang="it-IT" dirty="0"/>
              <a:t> </a:t>
            </a:r>
          </a:p>
          <a:p>
            <a:r>
              <a:rPr lang="it-IT" dirty="0" err="1"/>
              <a:t>Clearly</a:t>
            </a:r>
            <a:r>
              <a:rPr lang="it-IT" dirty="0"/>
              <a:t> </a:t>
            </a:r>
            <a:r>
              <a:rPr lang="it-IT" dirty="0" err="1"/>
              <a:t>explain</a:t>
            </a:r>
            <a:r>
              <a:rPr lang="it-IT" dirty="0"/>
              <a:t> </a:t>
            </a:r>
            <a:r>
              <a:rPr lang="it-IT" dirty="0" err="1"/>
              <a:t>that</a:t>
            </a:r>
            <a:r>
              <a:rPr lang="it-IT" dirty="0"/>
              <a:t> non-</a:t>
            </a:r>
            <a:r>
              <a:rPr lang="it-IT" dirty="0" err="1"/>
              <a:t>qualified</a:t>
            </a:r>
            <a:r>
              <a:rPr lang="it-IT" dirty="0"/>
              <a:t> </a:t>
            </a:r>
            <a:r>
              <a:rPr lang="it-IT" dirty="0" err="1"/>
              <a:t>health</a:t>
            </a:r>
            <a:r>
              <a:rPr lang="it-IT" dirty="0"/>
              <a:t> workers, </a:t>
            </a:r>
            <a:r>
              <a:rPr lang="it-IT" dirty="0" err="1"/>
              <a:t>such</a:t>
            </a:r>
            <a:r>
              <a:rPr lang="it-IT" dirty="0"/>
              <a:t> </a:t>
            </a:r>
            <a:r>
              <a:rPr lang="it-IT" dirty="0" err="1"/>
              <a:t>as</a:t>
            </a:r>
            <a:r>
              <a:rPr lang="it-IT" dirty="0"/>
              <a:t> </a:t>
            </a:r>
            <a:r>
              <a:rPr lang="it-IT" b="1" dirty="0"/>
              <a:t>Boma Health Workers and </a:t>
            </a:r>
            <a:r>
              <a:rPr lang="it-IT" b="1" dirty="0" err="1"/>
              <a:t>Household</a:t>
            </a:r>
            <a:r>
              <a:rPr lang="it-IT" b="1" dirty="0"/>
              <a:t> Health Promoters, can </a:t>
            </a:r>
            <a:r>
              <a:rPr lang="it-IT" b="1" dirty="0" err="1"/>
              <a:t>only</a:t>
            </a:r>
            <a:r>
              <a:rPr lang="it-IT" b="1" dirty="0"/>
              <a:t> </a:t>
            </a:r>
            <a:r>
              <a:rPr lang="it-IT" b="1" dirty="0" err="1"/>
              <a:t>determine</a:t>
            </a:r>
            <a:r>
              <a:rPr lang="it-IT" b="1" dirty="0"/>
              <a:t> </a:t>
            </a:r>
            <a:r>
              <a:rPr lang="it-IT" b="1" dirty="0" err="1"/>
              <a:t>if</a:t>
            </a:r>
            <a:r>
              <a:rPr lang="it-IT" b="1" dirty="0"/>
              <a:t> a </a:t>
            </a:r>
            <a:r>
              <a:rPr lang="it-IT" b="1" dirty="0" err="1"/>
              <a:t>patient</a:t>
            </a:r>
            <a:r>
              <a:rPr lang="it-IT" b="1" dirty="0"/>
              <a:t> </a:t>
            </a:r>
            <a:r>
              <a:rPr lang="it-IT" b="1" dirty="0" err="1"/>
              <a:t>is</a:t>
            </a:r>
            <a:r>
              <a:rPr lang="it-IT" b="1" dirty="0"/>
              <a:t> a SUSPECTED CASE of NS or </a:t>
            </a:r>
            <a:r>
              <a:rPr lang="it-IT" b="1" dirty="0" err="1"/>
              <a:t>not</a:t>
            </a:r>
            <a:r>
              <a:rPr lang="it-IT" dirty="0"/>
              <a:t>.</a:t>
            </a:r>
          </a:p>
          <a:p>
            <a:r>
              <a:rPr lang="it-IT" dirty="0"/>
              <a:t>PROBABLE CASE and CONFIRMED CASE of NS are </a:t>
            </a:r>
            <a:r>
              <a:rPr lang="it-IT" dirty="0" err="1"/>
              <a:t>diagnoses</a:t>
            </a:r>
            <a:r>
              <a:rPr lang="it-IT" dirty="0"/>
              <a:t> made </a:t>
            </a:r>
            <a:r>
              <a:rPr lang="it-IT" dirty="0" err="1"/>
              <a:t>exclusively</a:t>
            </a:r>
            <a:r>
              <a:rPr lang="it-IT" dirty="0"/>
              <a:t> by </a:t>
            </a:r>
            <a:r>
              <a:rPr lang="it-IT" dirty="0" err="1"/>
              <a:t>qualified</a:t>
            </a:r>
            <a:r>
              <a:rPr lang="it-IT" dirty="0"/>
              <a:t> </a:t>
            </a:r>
            <a:r>
              <a:rPr lang="it-IT" dirty="0" err="1"/>
              <a:t>health</a:t>
            </a:r>
            <a:r>
              <a:rPr lang="it-IT" dirty="0"/>
              <a:t> workers.</a:t>
            </a:r>
          </a:p>
        </p:txBody>
      </p:sp>
      <p:sp>
        <p:nvSpPr>
          <p:cNvPr id="4" name="Segnaposto numero diapositiva 3"/>
          <p:cNvSpPr>
            <a:spLocks noGrp="1"/>
          </p:cNvSpPr>
          <p:nvPr>
            <p:ph type="sldNum" sz="quarter" idx="5"/>
          </p:nvPr>
        </p:nvSpPr>
        <p:spPr/>
        <p:txBody>
          <a:bodyPr/>
          <a:lstStyle/>
          <a:p>
            <a:fld id="{64F48F1F-DFD8-445D-9CF1-192CA33ABDD3}" type="slidenum">
              <a:rPr lang="it-IT" smtClean="0"/>
              <a:t>12</a:t>
            </a:fld>
            <a:endParaRPr lang="it-IT"/>
          </a:p>
        </p:txBody>
      </p:sp>
    </p:spTree>
    <p:extLst>
      <p:ext uri="{BB962C8B-B14F-4D97-AF65-F5344CB8AC3E}">
        <p14:creationId xmlns:p14="http://schemas.microsoft.com/office/powerpoint/2010/main" val="61693055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it-IT" dirty="0" err="1"/>
              <a:t>If</a:t>
            </a:r>
            <a:r>
              <a:rPr lang="it-IT" dirty="0"/>
              <a:t> a </a:t>
            </a:r>
            <a:r>
              <a:rPr lang="it-IT" dirty="0" err="1"/>
              <a:t>previously</a:t>
            </a:r>
            <a:r>
              <a:rPr lang="it-IT" dirty="0"/>
              <a:t> </a:t>
            </a:r>
            <a:r>
              <a:rPr lang="it-IT" dirty="0" err="1"/>
              <a:t>normal</a:t>
            </a:r>
            <a:r>
              <a:rPr lang="it-IT" dirty="0"/>
              <a:t> </a:t>
            </a:r>
            <a:r>
              <a:rPr lang="it-IT" dirty="0" err="1"/>
              <a:t>person</a:t>
            </a:r>
            <a:r>
              <a:rPr lang="it-IT" dirty="0"/>
              <a:t> reports </a:t>
            </a:r>
            <a:r>
              <a:rPr lang="it-IT" dirty="0" err="1"/>
              <a:t>nodding</a:t>
            </a:r>
            <a:r>
              <a:rPr lang="it-IT" dirty="0"/>
              <a:t>, the </a:t>
            </a:r>
            <a:r>
              <a:rPr lang="it-IT" dirty="0" err="1"/>
              <a:t>patient</a:t>
            </a:r>
            <a:r>
              <a:rPr lang="it-IT" dirty="0"/>
              <a:t> </a:t>
            </a:r>
            <a:r>
              <a:rPr lang="it-IT" dirty="0" err="1"/>
              <a:t>is</a:t>
            </a:r>
            <a:r>
              <a:rPr lang="it-IT" b="1" dirty="0"/>
              <a:t> a SUSPECTED CASE of NS: he or </a:t>
            </a:r>
            <a:r>
              <a:rPr lang="it-IT" b="1" dirty="0" err="1"/>
              <a:t>she</a:t>
            </a:r>
            <a:r>
              <a:rPr lang="it-IT" b="1" dirty="0"/>
              <a:t> must be </a:t>
            </a:r>
            <a:r>
              <a:rPr lang="it-IT" b="1" dirty="0" err="1"/>
              <a:t>referred</a:t>
            </a:r>
            <a:r>
              <a:rPr lang="it-IT" b="1" dirty="0"/>
              <a:t> </a:t>
            </a:r>
            <a:r>
              <a:rPr lang="en-US" sz="1200" b="1" i="0" u="none" strike="noStrike" kern="1200" baseline="0" dirty="0">
                <a:solidFill>
                  <a:schemeClr val="tx1"/>
                </a:solidFill>
                <a:latin typeface="+mn-lt"/>
                <a:ea typeface="+mn-ea"/>
                <a:cs typeface="+mn-cs"/>
              </a:rPr>
              <a:t>to the closest project health facility with an epilepsy clinic (Lui Hospital, </a:t>
            </a:r>
            <a:r>
              <a:rPr lang="en-US" sz="1200" b="1" i="0" u="none" strike="noStrike" kern="1200" baseline="0" dirty="0" err="1">
                <a:solidFill>
                  <a:schemeClr val="tx1"/>
                </a:solidFill>
                <a:latin typeface="+mn-lt"/>
                <a:ea typeface="+mn-ea"/>
                <a:cs typeface="+mn-cs"/>
              </a:rPr>
              <a:t>Mundri</a:t>
            </a:r>
            <a:r>
              <a:rPr lang="en-US" sz="1200" b="1" i="0" u="none" strike="noStrike" kern="1200" baseline="0" dirty="0">
                <a:solidFill>
                  <a:schemeClr val="tx1"/>
                </a:solidFill>
                <a:latin typeface="+mn-lt"/>
                <a:ea typeface="+mn-ea"/>
                <a:cs typeface="+mn-cs"/>
              </a:rPr>
              <a:t> PHCC or </a:t>
            </a:r>
            <a:r>
              <a:rPr lang="en-US" sz="1200" b="1" i="0" u="none" strike="noStrike" kern="1200" baseline="0" dirty="0" err="1">
                <a:solidFill>
                  <a:schemeClr val="tx1"/>
                </a:solidFill>
                <a:latin typeface="+mn-lt"/>
                <a:ea typeface="+mn-ea"/>
                <a:cs typeface="+mn-cs"/>
              </a:rPr>
              <a:t>Maridi</a:t>
            </a:r>
            <a:r>
              <a:rPr lang="en-US" sz="1200" b="1" i="0" u="none" strike="noStrike" kern="1200" baseline="0" dirty="0">
                <a:solidFill>
                  <a:schemeClr val="tx1"/>
                </a:solidFill>
                <a:latin typeface="+mn-lt"/>
                <a:ea typeface="+mn-ea"/>
                <a:cs typeface="+mn-cs"/>
              </a:rPr>
              <a:t> Hospital). </a:t>
            </a:r>
            <a:r>
              <a:rPr lang="en-US" sz="1200" b="0" i="0" u="none" strike="noStrike" kern="1200" baseline="0" dirty="0">
                <a:solidFill>
                  <a:schemeClr val="tx1"/>
                </a:solidFill>
                <a:latin typeface="+mn-lt"/>
                <a:ea typeface="+mn-ea"/>
                <a:cs typeface="+mn-cs"/>
              </a:rPr>
              <a:t>There, a qualified and trained health worker will further assess the patient.</a:t>
            </a:r>
            <a:endParaRPr lang="it-IT" dirty="0"/>
          </a:p>
        </p:txBody>
      </p:sp>
      <p:sp>
        <p:nvSpPr>
          <p:cNvPr id="4" name="Segnaposto numero diapositiva 3"/>
          <p:cNvSpPr>
            <a:spLocks noGrp="1"/>
          </p:cNvSpPr>
          <p:nvPr>
            <p:ph type="sldNum" sz="quarter" idx="5"/>
          </p:nvPr>
        </p:nvSpPr>
        <p:spPr/>
        <p:txBody>
          <a:bodyPr/>
          <a:lstStyle/>
          <a:p>
            <a:fld id="{64F48F1F-DFD8-445D-9CF1-192CA33ABDD3}" type="slidenum">
              <a:rPr lang="it-IT" smtClean="0"/>
              <a:t>13</a:t>
            </a:fld>
            <a:endParaRPr lang="it-IT"/>
          </a:p>
        </p:txBody>
      </p:sp>
    </p:spTree>
    <p:extLst>
      <p:ext uri="{BB962C8B-B14F-4D97-AF65-F5344CB8AC3E}">
        <p14:creationId xmlns:p14="http://schemas.microsoft.com/office/powerpoint/2010/main" val="169029121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it-IT" dirty="0" err="1"/>
              <a:t>Explain</a:t>
            </a:r>
            <a:r>
              <a:rPr lang="it-IT" dirty="0"/>
              <a:t> clustering</a:t>
            </a:r>
            <a:r>
              <a:rPr lang="en-US" sz="1200" b="0" i="0" u="none" strike="noStrike" kern="1200" baseline="0" dirty="0">
                <a:solidFill>
                  <a:schemeClr val="tx1"/>
                </a:solidFill>
                <a:latin typeface="+mn-lt"/>
                <a:ea typeface="+mn-ea"/>
                <a:cs typeface="+mn-cs"/>
              </a:rPr>
              <a:t>.</a:t>
            </a:r>
          </a:p>
          <a:p>
            <a:r>
              <a:rPr lang="en-US" sz="1200" b="0" i="0" u="none" strike="noStrike" kern="1200" baseline="0" dirty="0">
                <a:solidFill>
                  <a:schemeClr val="tx1"/>
                </a:solidFill>
                <a:latin typeface="+mn-lt"/>
                <a:ea typeface="+mn-ea"/>
                <a:cs typeface="+mn-cs"/>
              </a:rPr>
              <a:t>Participants should be aware that, within the same village and even within the same family it is likely to find multiple case of NS. All of them should be reported, documented, assisted.</a:t>
            </a:r>
            <a:endParaRPr lang="it-IT" dirty="0"/>
          </a:p>
        </p:txBody>
      </p:sp>
      <p:sp>
        <p:nvSpPr>
          <p:cNvPr id="4" name="Segnaposto numero diapositiva 3"/>
          <p:cNvSpPr>
            <a:spLocks noGrp="1"/>
          </p:cNvSpPr>
          <p:nvPr>
            <p:ph type="sldNum" sz="quarter" idx="5"/>
          </p:nvPr>
        </p:nvSpPr>
        <p:spPr/>
        <p:txBody>
          <a:bodyPr/>
          <a:lstStyle/>
          <a:p>
            <a:fld id="{64F48F1F-DFD8-445D-9CF1-192CA33ABDD3}" type="slidenum">
              <a:rPr lang="it-IT" smtClean="0"/>
              <a:t>14</a:t>
            </a:fld>
            <a:endParaRPr lang="it-IT"/>
          </a:p>
        </p:txBody>
      </p:sp>
    </p:spTree>
    <p:extLst>
      <p:ext uri="{BB962C8B-B14F-4D97-AF65-F5344CB8AC3E}">
        <p14:creationId xmlns:p14="http://schemas.microsoft.com/office/powerpoint/2010/main" val="192988099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en-US" dirty="0"/>
              <a:t>Emphasize the first point on the slide indicating that NS can be treated effectively in non-specialized health settings. Explain the difference between treatment and cure: epilepsy can be treated, i.e. seizures controlled and nodding reduced with AEDs, but not cured once and forever. If the patient stops taking AEDs, he will experience seizures and nodding again.</a:t>
            </a:r>
          </a:p>
        </p:txBody>
      </p:sp>
      <p:sp>
        <p:nvSpPr>
          <p:cNvPr id="4" name="Segnaposto numero diapositiva 3"/>
          <p:cNvSpPr>
            <a:spLocks noGrp="1"/>
          </p:cNvSpPr>
          <p:nvPr>
            <p:ph type="sldNum" sz="quarter" idx="5"/>
          </p:nvPr>
        </p:nvSpPr>
        <p:spPr/>
        <p:txBody>
          <a:bodyPr/>
          <a:lstStyle/>
          <a:p>
            <a:fld id="{64F48F1F-DFD8-445D-9CF1-192CA33ABDD3}" type="slidenum">
              <a:rPr lang="it-IT" smtClean="0"/>
              <a:t>15</a:t>
            </a:fld>
            <a:endParaRPr lang="it-IT"/>
          </a:p>
        </p:txBody>
      </p:sp>
    </p:spTree>
    <p:extLst>
      <p:ext uri="{BB962C8B-B14F-4D97-AF65-F5344CB8AC3E}">
        <p14:creationId xmlns:p14="http://schemas.microsoft.com/office/powerpoint/2010/main" val="372815964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en-US" dirty="0"/>
              <a:t>Explain each of the points. Use examples from the local context, from real cases, to better explain each point.</a:t>
            </a:r>
          </a:p>
        </p:txBody>
      </p:sp>
      <p:sp>
        <p:nvSpPr>
          <p:cNvPr id="4" name="Segnaposto numero diapositiva 3"/>
          <p:cNvSpPr>
            <a:spLocks noGrp="1"/>
          </p:cNvSpPr>
          <p:nvPr>
            <p:ph type="sldNum" sz="quarter" idx="5"/>
          </p:nvPr>
        </p:nvSpPr>
        <p:spPr/>
        <p:txBody>
          <a:bodyPr/>
          <a:lstStyle/>
          <a:p>
            <a:fld id="{64F48F1F-DFD8-445D-9CF1-192CA33ABDD3}" type="slidenum">
              <a:rPr lang="it-IT" smtClean="0"/>
              <a:t>16</a:t>
            </a:fld>
            <a:endParaRPr lang="it-IT"/>
          </a:p>
        </p:txBody>
      </p:sp>
    </p:spTree>
    <p:extLst>
      <p:ext uri="{BB962C8B-B14F-4D97-AF65-F5344CB8AC3E}">
        <p14:creationId xmlns:p14="http://schemas.microsoft.com/office/powerpoint/2010/main" val="236800908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en-US" sz="1200" b="0" i="0" u="none" strike="noStrike" kern="1200" baseline="0" dirty="0">
                <a:solidFill>
                  <a:schemeClr val="tx1"/>
                </a:solidFill>
                <a:latin typeface="+mn-lt"/>
                <a:ea typeface="+mn-ea"/>
                <a:cs typeface="+mn-cs"/>
              </a:rPr>
              <a:t>Talk through the points on the slide and use the below for extra emphasis. </a:t>
            </a:r>
          </a:p>
          <a:p>
            <a:endParaRPr lang="en-US" sz="1200" b="0" i="0" u="none" strike="noStrike" kern="1200" baseline="0" dirty="0">
              <a:solidFill>
                <a:schemeClr val="tx1"/>
              </a:solidFill>
              <a:latin typeface="+mn-lt"/>
              <a:ea typeface="+mn-ea"/>
              <a:cs typeface="+mn-cs"/>
            </a:endParaRPr>
          </a:p>
          <a:p>
            <a:r>
              <a:rPr lang="it-IT" sz="1200" b="1" i="0" u="none" strike="noStrike" kern="1200" baseline="0" dirty="0">
                <a:solidFill>
                  <a:schemeClr val="tx1"/>
                </a:solidFill>
                <a:latin typeface="+mn-lt"/>
                <a:ea typeface="+mn-ea"/>
                <a:cs typeface="+mn-cs"/>
              </a:rPr>
              <a:t>Key </a:t>
            </a:r>
            <a:r>
              <a:rPr lang="it-IT" sz="1200" b="1" i="0" u="none" strike="noStrike" kern="1200" baseline="0" dirty="0" err="1">
                <a:solidFill>
                  <a:schemeClr val="tx1"/>
                </a:solidFill>
                <a:latin typeface="+mn-lt"/>
                <a:ea typeface="+mn-ea"/>
                <a:cs typeface="+mn-cs"/>
              </a:rPr>
              <a:t>messages</a:t>
            </a:r>
            <a:r>
              <a:rPr lang="it-IT" sz="1200" b="1" i="0" u="none" strike="noStrike" kern="1200" baseline="0" dirty="0">
                <a:solidFill>
                  <a:schemeClr val="tx1"/>
                </a:solidFill>
                <a:latin typeface="+mn-lt"/>
                <a:ea typeface="+mn-ea"/>
                <a:cs typeface="+mn-cs"/>
              </a:rPr>
              <a:t>: </a:t>
            </a:r>
          </a:p>
          <a:p>
            <a:r>
              <a:rPr lang="en-US" sz="1200" b="0" i="0" u="none" strike="noStrike" kern="1200" baseline="0" dirty="0">
                <a:solidFill>
                  <a:schemeClr val="tx1"/>
                </a:solidFill>
                <a:latin typeface="+mn-lt"/>
                <a:ea typeface="+mn-ea"/>
                <a:cs typeface="+mn-cs"/>
              </a:rPr>
              <a:t>• Explain to the person and the </a:t>
            </a:r>
            <a:r>
              <a:rPr lang="en-US" sz="1200" b="0" i="0" u="none" strike="noStrike" kern="1200" baseline="0" dirty="0" err="1">
                <a:solidFill>
                  <a:schemeClr val="tx1"/>
                </a:solidFill>
                <a:latin typeface="+mn-lt"/>
                <a:ea typeface="+mn-ea"/>
                <a:cs typeface="+mn-cs"/>
              </a:rPr>
              <a:t>carer</a:t>
            </a:r>
            <a:r>
              <a:rPr lang="en-US" sz="1200" b="0" i="0" u="none" strike="noStrike" kern="1200" baseline="0" dirty="0">
                <a:solidFill>
                  <a:schemeClr val="tx1"/>
                </a:solidFill>
                <a:latin typeface="+mn-lt"/>
                <a:ea typeface="+mn-ea"/>
                <a:cs typeface="+mn-cs"/>
              </a:rPr>
              <a:t> the need for medication. </a:t>
            </a:r>
          </a:p>
          <a:p>
            <a:r>
              <a:rPr lang="en-US" sz="1200" b="0" i="0" u="none" strike="noStrike" kern="1200" baseline="0" dirty="0">
                <a:solidFill>
                  <a:schemeClr val="tx1"/>
                </a:solidFill>
                <a:latin typeface="+mn-lt"/>
                <a:ea typeface="+mn-ea"/>
                <a:cs typeface="+mn-cs"/>
              </a:rPr>
              <a:t>• Explain the importance of taking the medication as prescribed. </a:t>
            </a:r>
          </a:p>
          <a:p>
            <a:r>
              <a:rPr lang="en-US" sz="1200" b="0" i="0" u="none" strike="noStrike" kern="1200" baseline="0" dirty="0">
                <a:solidFill>
                  <a:schemeClr val="tx1"/>
                </a:solidFill>
                <a:latin typeface="+mn-lt"/>
                <a:ea typeface="+mn-ea"/>
                <a:cs typeface="+mn-cs"/>
              </a:rPr>
              <a:t>• Explain that if they take the medication as prescribed they can expect to control the seizures. </a:t>
            </a:r>
          </a:p>
          <a:p>
            <a:r>
              <a:rPr lang="en-US" sz="1200" b="0" i="0" u="none" strike="noStrike" kern="1200" baseline="0" dirty="0">
                <a:solidFill>
                  <a:schemeClr val="tx1"/>
                </a:solidFill>
                <a:latin typeface="+mn-lt"/>
                <a:ea typeface="+mn-ea"/>
                <a:cs typeface="+mn-cs"/>
              </a:rPr>
              <a:t>• </a:t>
            </a:r>
            <a:r>
              <a:rPr lang="en-US" sz="1200" b="1" i="0" u="none" strike="noStrike" kern="1200" baseline="0" dirty="0">
                <a:solidFill>
                  <a:schemeClr val="tx1"/>
                </a:solidFill>
                <a:latin typeface="+mn-lt"/>
                <a:ea typeface="+mn-ea"/>
                <a:cs typeface="+mn-cs"/>
              </a:rPr>
              <a:t>Explain the potential side-effects and what to look out for and what to do. Earmark enough time to ensure that the participants are aware of side effects, so that they know they will be called to counter the reluctancy of patients/families to adhere to treatment.</a:t>
            </a:r>
          </a:p>
          <a:p>
            <a:r>
              <a:rPr lang="en-US" sz="1200" b="0" i="0" u="none" strike="noStrike" kern="1200" baseline="0" dirty="0">
                <a:solidFill>
                  <a:schemeClr val="tx1"/>
                </a:solidFill>
                <a:latin typeface="+mn-lt"/>
                <a:ea typeface="+mn-ea"/>
                <a:cs typeface="+mn-cs"/>
              </a:rPr>
              <a:t>• Explain the risk of further seizures if doses are missed. </a:t>
            </a:r>
          </a:p>
          <a:p>
            <a:r>
              <a:rPr lang="en-US" sz="1200" b="0" i="0" u="none" strike="noStrike" kern="1200" baseline="0" dirty="0">
                <a:solidFill>
                  <a:schemeClr val="tx1"/>
                </a:solidFill>
                <a:latin typeface="+mn-lt"/>
                <a:ea typeface="+mn-ea"/>
                <a:cs typeface="+mn-cs"/>
              </a:rPr>
              <a:t>• Plan for a follow-up session to show that you are still there to support them. </a:t>
            </a:r>
            <a:endParaRPr lang="it-IT" dirty="0"/>
          </a:p>
        </p:txBody>
      </p:sp>
      <p:sp>
        <p:nvSpPr>
          <p:cNvPr id="4" name="Segnaposto numero diapositiva 3"/>
          <p:cNvSpPr>
            <a:spLocks noGrp="1"/>
          </p:cNvSpPr>
          <p:nvPr>
            <p:ph type="sldNum" sz="quarter" idx="5"/>
          </p:nvPr>
        </p:nvSpPr>
        <p:spPr/>
        <p:txBody>
          <a:bodyPr/>
          <a:lstStyle/>
          <a:p>
            <a:fld id="{64F48F1F-DFD8-445D-9CF1-192CA33ABDD3}" type="slidenum">
              <a:rPr lang="it-IT" smtClean="0"/>
              <a:t>17</a:t>
            </a:fld>
            <a:endParaRPr lang="it-IT"/>
          </a:p>
        </p:txBody>
      </p:sp>
    </p:spTree>
    <p:extLst>
      <p:ext uri="{BB962C8B-B14F-4D97-AF65-F5344CB8AC3E}">
        <p14:creationId xmlns:p14="http://schemas.microsoft.com/office/powerpoint/2010/main" val="423198716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en-US" sz="1200" b="0" i="0" u="none" strike="noStrike" kern="1200" baseline="0" dirty="0">
                <a:solidFill>
                  <a:schemeClr val="tx1"/>
                </a:solidFill>
                <a:latin typeface="+mn-lt"/>
                <a:ea typeface="+mn-ea"/>
                <a:cs typeface="+mn-cs"/>
              </a:rPr>
              <a:t>Talk through the points on the slide</a:t>
            </a:r>
            <a:endParaRPr lang="it-IT" dirty="0"/>
          </a:p>
        </p:txBody>
      </p:sp>
      <p:sp>
        <p:nvSpPr>
          <p:cNvPr id="4" name="Segnaposto numero diapositiva 3"/>
          <p:cNvSpPr>
            <a:spLocks noGrp="1"/>
          </p:cNvSpPr>
          <p:nvPr>
            <p:ph type="sldNum" sz="quarter" idx="5"/>
          </p:nvPr>
        </p:nvSpPr>
        <p:spPr/>
        <p:txBody>
          <a:bodyPr/>
          <a:lstStyle/>
          <a:p>
            <a:fld id="{64F48F1F-DFD8-445D-9CF1-192CA33ABDD3}" type="slidenum">
              <a:rPr lang="it-IT" smtClean="0"/>
              <a:t>18</a:t>
            </a:fld>
            <a:endParaRPr lang="it-IT"/>
          </a:p>
        </p:txBody>
      </p:sp>
    </p:spTree>
    <p:extLst>
      <p:ext uri="{BB962C8B-B14F-4D97-AF65-F5344CB8AC3E}">
        <p14:creationId xmlns:p14="http://schemas.microsoft.com/office/powerpoint/2010/main" val="235502337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en-US" sz="1200" spc="-25" dirty="0">
                <a:latin typeface="+mn-lt"/>
                <a:cs typeface="Calibri"/>
              </a:rPr>
              <a:t>Recap key concepts, including the Community-Level Case Definition for NS to be adopted by the participants (</a:t>
            </a:r>
            <a:r>
              <a:rPr lang="en-US" sz="1200" b="1" i="0" u="none" strike="noStrike" kern="1200" baseline="0" dirty="0">
                <a:solidFill>
                  <a:schemeClr val="tx1"/>
                </a:solidFill>
                <a:latin typeface="+mn-lt"/>
                <a:ea typeface="+mn-ea"/>
                <a:cs typeface="+mn-cs"/>
              </a:rPr>
              <a:t>a previously normal person is reported to be nodding) </a:t>
            </a:r>
            <a:r>
              <a:rPr lang="en-US" sz="1200" b="0" i="0" u="none" strike="noStrike" kern="1200" baseline="0" dirty="0">
                <a:solidFill>
                  <a:schemeClr val="tx1"/>
                </a:solidFill>
                <a:latin typeface="+mn-lt"/>
                <a:ea typeface="+mn-ea"/>
                <a:cs typeface="+mn-cs"/>
              </a:rPr>
              <a:t> and the most important psychoeducation actions that the participants can take to promote treatment and fight stigma.</a:t>
            </a: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en-US" sz="1200" b="0" i="0" u="none" strike="noStrike" kern="1200" baseline="0" dirty="0">
                <a:solidFill>
                  <a:schemeClr val="tx1"/>
                </a:solidFill>
                <a:latin typeface="+mn-lt"/>
                <a:ea typeface="+mn-ea"/>
                <a:cs typeface="+mn-cs"/>
              </a:rPr>
              <a:t>Answer any questions posed by the participants.</a:t>
            </a:r>
            <a:endParaRPr lang="en-US" sz="1200" dirty="0">
              <a:latin typeface="+mn-lt"/>
              <a:cs typeface="Calibri"/>
            </a:endParaRPr>
          </a:p>
          <a:p>
            <a:endParaRPr lang="it-IT" dirty="0"/>
          </a:p>
        </p:txBody>
      </p:sp>
      <p:sp>
        <p:nvSpPr>
          <p:cNvPr id="4" name="Segnaposto numero diapositiva 3"/>
          <p:cNvSpPr>
            <a:spLocks noGrp="1"/>
          </p:cNvSpPr>
          <p:nvPr>
            <p:ph type="sldNum" sz="quarter" idx="5"/>
          </p:nvPr>
        </p:nvSpPr>
        <p:spPr/>
        <p:txBody>
          <a:bodyPr/>
          <a:lstStyle/>
          <a:p>
            <a:fld id="{64F48F1F-DFD8-445D-9CF1-192CA33ABDD3}" type="slidenum">
              <a:rPr lang="it-IT" smtClean="0"/>
              <a:t>19</a:t>
            </a:fld>
            <a:endParaRPr lang="it-IT"/>
          </a:p>
        </p:txBody>
      </p:sp>
    </p:spTree>
    <p:extLst>
      <p:ext uri="{BB962C8B-B14F-4D97-AF65-F5344CB8AC3E}">
        <p14:creationId xmlns:p14="http://schemas.microsoft.com/office/powerpoint/2010/main" val="408853827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en-US" b="1" dirty="0"/>
              <a:t>If suitable, seek permission to use a person’s story from the local area. If there are parents of children with NS who would like to share their experiences, then ask them to share their story with you or to come and tell their story at the training. Ask them to describe how it feels to live with epilepsy and how it has impacted on their life. You can write this down and use their story, with their consent, to teach other participants.</a:t>
            </a:r>
          </a:p>
          <a:p>
            <a:endParaRPr lang="en-US" dirty="0"/>
          </a:p>
          <a:p>
            <a:r>
              <a:rPr lang="en-US" dirty="0"/>
              <a:t>Using the person’s story to:</a:t>
            </a:r>
          </a:p>
          <a:p>
            <a:r>
              <a:rPr lang="en-US" dirty="0"/>
              <a:t>• Tell the person’s story – be creative in how you tell the story to ensure the participants are engaged.</a:t>
            </a:r>
          </a:p>
          <a:p>
            <a:r>
              <a:rPr lang="en-US" dirty="0"/>
              <a:t>• Immediate first thoughts – give participants time to give their immediate reflections on the story.</a:t>
            </a:r>
          </a:p>
          <a:p>
            <a:r>
              <a:rPr lang="en-US" dirty="0"/>
              <a:t>Ask participants to think about people they have encountered or cared for in the past with Nodding Syndrome?</a:t>
            </a:r>
          </a:p>
          <a:p>
            <a:r>
              <a:rPr lang="en-US" dirty="0"/>
              <a:t>Can they think of any cases? How did the person with NS behave, how did their family and </a:t>
            </a:r>
            <a:r>
              <a:rPr lang="en-US" dirty="0" err="1"/>
              <a:t>carers</a:t>
            </a:r>
            <a:r>
              <a:rPr lang="en-US" dirty="0"/>
              <a:t> cope?</a:t>
            </a:r>
            <a:endParaRPr lang="it-IT" dirty="0"/>
          </a:p>
        </p:txBody>
      </p:sp>
      <p:sp>
        <p:nvSpPr>
          <p:cNvPr id="4" name="Segnaposto numero diapositiva 3"/>
          <p:cNvSpPr>
            <a:spLocks noGrp="1"/>
          </p:cNvSpPr>
          <p:nvPr>
            <p:ph type="sldNum" sz="quarter" idx="5"/>
          </p:nvPr>
        </p:nvSpPr>
        <p:spPr/>
        <p:txBody>
          <a:bodyPr/>
          <a:lstStyle/>
          <a:p>
            <a:fld id="{64F48F1F-DFD8-445D-9CF1-192CA33ABDD3}" type="slidenum">
              <a:rPr lang="it-IT" smtClean="0"/>
              <a:t>3</a:t>
            </a:fld>
            <a:endParaRPr lang="it-IT"/>
          </a:p>
        </p:txBody>
      </p:sp>
    </p:spTree>
    <p:extLst>
      <p:ext uri="{BB962C8B-B14F-4D97-AF65-F5344CB8AC3E}">
        <p14:creationId xmlns:p14="http://schemas.microsoft.com/office/powerpoint/2010/main" val="298218025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en-US" sz="1200" b="0" i="0" u="none" strike="noStrike" kern="1200" baseline="0" dirty="0">
                <a:solidFill>
                  <a:schemeClr val="tx1"/>
                </a:solidFill>
                <a:latin typeface="+mn-lt"/>
                <a:ea typeface="+mn-ea"/>
                <a:cs typeface="+mn-cs"/>
              </a:rPr>
              <a:t>On a flip chart: write a list of local terms and descriptions for Nodding Syndrome, and write answers to the second question as well</a:t>
            </a:r>
          </a:p>
        </p:txBody>
      </p:sp>
      <p:sp>
        <p:nvSpPr>
          <p:cNvPr id="4" name="Segnaposto numero diapositiva 3"/>
          <p:cNvSpPr>
            <a:spLocks noGrp="1"/>
          </p:cNvSpPr>
          <p:nvPr>
            <p:ph type="sldNum" sz="quarter" idx="5"/>
          </p:nvPr>
        </p:nvSpPr>
        <p:spPr/>
        <p:txBody>
          <a:bodyPr/>
          <a:lstStyle/>
          <a:p>
            <a:fld id="{64F48F1F-DFD8-445D-9CF1-192CA33ABDD3}" type="slidenum">
              <a:rPr lang="it-IT" smtClean="0"/>
              <a:t>4</a:t>
            </a:fld>
            <a:endParaRPr lang="it-IT"/>
          </a:p>
        </p:txBody>
      </p:sp>
    </p:spTree>
    <p:extLst>
      <p:ext uri="{BB962C8B-B14F-4D97-AF65-F5344CB8AC3E}">
        <p14:creationId xmlns:p14="http://schemas.microsoft.com/office/powerpoint/2010/main" val="26551665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it-IT" dirty="0"/>
              <a:t>Play the video.</a:t>
            </a:r>
          </a:p>
        </p:txBody>
      </p:sp>
      <p:sp>
        <p:nvSpPr>
          <p:cNvPr id="4" name="Segnaposto numero diapositiva 3"/>
          <p:cNvSpPr>
            <a:spLocks noGrp="1"/>
          </p:cNvSpPr>
          <p:nvPr>
            <p:ph type="sldNum" sz="quarter" idx="5"/>
          </p:nvPr>
        </p:nvSpPr>
        <p:spPr/>
        <p:txBody>
          <a:bodyPr/>
          <a:lstStyle/>
          <a:p>
            <a:fld id="{64F48F1F-DFD8-445D-9CF1-192CA33ABDD3}" type="slidenum">
              <a:rPr lang="it-IT" smtClean="0"/>
              <a:t>5</a:t>
            </a:fld>
            <a:endParaRPr lang="it-IT"/>
          </a:p>
        </p:txBody>
      </p:sp>
    </p:spTree>
    <p:extLst>
      <p:ext uri="{BB962C8B-B14F-4D97-AF65-F5344CB8AC3E}">
        <p14:creationId xmlns:p14="http://schemas.microsoft.com/office/powerpoint/2010/main" val="258653001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u="none" strike="noStrike" kern="1200" baseline="0" dirty="0">
                <a:solidFill>
                  <a:schemeClr val="tx1"/>
                </a:solidFill>
                <a:latin typeface="+mn-lt"/>
                <a:ea typeface="+mn-ea"/>
                <a:cs typeface="+mn-cs"/>
              </a:rPr>
              <a:t>Take 10 minutes to clearly explain what NS is and to address the issue of the unknown etiology. Whereas a definite cause has not been determined yet, a growing body of evidence points to the fact that severe infection with OV is strongly and almost causally associated with this form of epilepsy.</a:t>
            </a:r>
            <a:br>
              <a:rPr lang="en-US" sz="1200" b="0" i="0" u="none" strike="noStrike" kern="1200" baseline="0" dirty="0">
                <a:solidFill>
                  <a:schemeClr val="tx1"/>
                </a:solidFill>
                <a:latin typeface="+mn-lt"/>
                <a:ea typeface="+mn-ea"/>
                <a:cs typeface="+mn-cs"/>
              </a:rPr>
            </a:br>
            <a:r>
              <a:rPr lang="en-US" sz="1200" b="0" i="0" u="none" strike="noStrike" kern="1200" baseline="0" dirty="0">
                <a:solidFill>
                  <a:schemeClr val="tx1"/>
                </a:solidFill>
                <a:latin typeface="+mn-lt"/>
                <a:ea typeface="+mn-ea"/>
                <a:cs typeface="+mn-cs"/>
              </a:rPr>
              <a:t>If needed, take some extra time to expand more on onchocerciasis and its association with NS.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b="0" i="0" u="none" strike="noStrike" kern="1200" baseline="0" dirty="0">
              <a:solidFill>
                <a:schemeClr val="tx1"/>
              </a:solidFill>
              <a:latin typeface="+mn-lt"/>
              <a:ea typeface="+mn-ea"/>
              <a:cs typeface="+mn-cs"/>
            </a:endParaRPr>
          </a:p>
        </p:txBody>
      </p:sp>
      <p:sp>
        <p:nvSpPr>
          <p:cNvPr id="4" name="Segnaposto numero diapositiva 3"/>
          <p:cNvSpPr>
            <a:spLocks noGrp="1"/>
          </p:cNvSpPr>
          <p:nvPr>
            <p:ph type="sldNum" sz="quarter" idx="5"/>
          </p:nvPr>
        </p:nvSpPr>
        <p:spPr/>
        <p:txBody>
          <a:bodyPr/>
          <a:lstStyle/>
          <a:p>
            <a:fld id="{64F48F1F-DFD8-445D-9CF1-192CA33ABDD3}" type="slidenum">
              <a:rPr lang="it-IT" smtClean="0"/>
              <a:t>6</a:t>
            </a:fld>
            <a:endParaRPr lang="it-IT"/>
          </a:p>
        </p:txBody>
      </p:sp>
    </p:spTree>
    <p:extLst>
      <p:ext uri="{BB962C8B-B14F-4D97-AF65-F5344CB8AC3E}">
        <p14:creationId xmlns:p14="http://schemas.microsoft.com/office/powerpoint/2010/main" val="55131378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u="none" strike="noStrike" kern="1200" baseline="0" dirty="0">
                <a:solidFill>
                  <a:schemeClr val="tx1"/>
                </a:solidFill>
                <a:latin typeface="+mn-lt"/>
                <a:ea typeface="+mn-ea"/>
                <a:cs typeface="+mn-cs"/>
              </a:rPr>
              <a:t>Make sure that the trainees understand the 3 sets of characteristics of NS – </a:t>
            </a:r>
            <a:r>
              <a:rPr lang="en-US" sz="1200" b="1" i="0" u="none" strike="noStrike" kern="1200" baseline="0" dirty="0">
                <a:solidFill>
                  <a:schemeClr val="tx1"/>
                </a:solidFill>
                <a:latin typeface="+mn-lt"/>
                <a:ea typeface="+mn-ea"/>
                <a:cs typeface="+mn-cs"/>
              </a:rPr>
              <a:t>all of them, combined, characterize the syndrome.</a:t>
            </a:r>
          </a:p>
        </p:txBody>
      </p:sp>
      <p:sp>
        <p:nvSpPr>
          <p:cNvPr id="4" name="Segnaposto numero diapositiva 3"/>
          <p:cNvSpPr>
            <a:spLocks noGrp="1"/>
          </p:cNvSpPr>
          <p:nvPr>
            <p:ph type="sldNum" sz="quarter" idx="5"/>
          </p:nvPr>
        </p:nvSpPr>
        <p:spPr/>
        <p:txBody>
          <a:bodyPr/>
          <a:lstStyle/>
          <a:p>
            <a:fld id="{64F48F1F-DFD8-445D-9CF1-192CA33ABDD3}" type="slidenum">
              <a:rPr lang="it-IT" smtClean="0"/>
              <a:t>7</a:t>
            </a:fld>
            <a:endParaRPr lang="it-IT"/>
          </a:p>
        </p:txBody>
      </p:sp>
    </p:spTree>
    <p:extLst>
      <p:ext uri="{BB962C8B-B14F-4D97-AF65-F5344CB8AC3E}">
        <p14:creationId xmlns:p14="http://schemas.microsoft.com/office/powerpoint/2010/main" val="266783852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it-IT" dirty="0" err="1"/>
              <a:t>Explain</a:t>
            </a:r>
            <a:r>
              <a:rPr lang="it-IT" dirty="0"/>
              <a:t> </a:t>
            </a:r>
            <a:r>
              <a:rPr lang="it-IT" dirty="0" err="1"/>
              <a:t>these</a:t>
            </a:r>
            <a:r>
              <a:rPr lang="it-IT" dirty="0"/>
              <a:t> more </a:t>
            </a:r>
            <a:r>
              <a:rPr lang="it-IT" dirty="0" err="1"/>
              <a:t>practical</a:t>
            </a:r>
            <a:r>
              <a:rPr lang="it-IT" dirty="0"/>
              <a:t>, </a:t>
            </a:r>
            <a:r>
              <a:rPr lang="it-IT" dirty="0" err="1"/>
              <a:t>detailed</a:t>
            </a:r>
            <a:r>
              <a:rPr lang="it-IT" dirty="0"/>
              <a:t> features – </a:t>
            </a:r>
            <a:r>
              <a:rPr lang="it-IT" b="1" dirty="0" err="1"/>
              <a:t>especially</a:t>
            </a:r>
            <a:r>
              <a:rPr lang="it-IT" b="1" dirty="0"/>
              <a:t> «a», «b» and «c».</a:t>
            </a:r>
          </a:p>
        </p:txBody>
      </p:sp>
      <p:sp>
        <p:nvSpPr>
          <p:cNvPr id="4" name="Segnaposto numero diapositiva 3"/>
          <p:cNvSpPr>
            <a:spLocks noGrp="1"/>
          </p:cNvSpPr>
          <p:nvPr>
            <p:ph type="sldNum" sz="quarter" idx="5"/>
          </p:nvPr>
        </p:nvSpPr>
        <p:spPr/>
        <p:txBody>
          <a:bodyPr/>
          <a:lstStyle/>
          <a:p>
            <a:fld id="{64F48F1F-DFD8-445D-9CF1-192CA33ABDD3}" type="slidenum">
              <a:rPr lang="it-IT" smtClean="0"/>
              <a:t>8</a:t>
            </a:fld>
            <a:endParaRPr lang="it-IT"/>
          </a:p>
        </p:txBody>
      </p:sp>
    </p:spTree>
    <p:extLst>
      <p:ext uri="{BB962C8B-B14F-4D97-AF65-F5344CB8AC3E}">
        <p14:creationId xmlns:p14="http://schemas.microsoft.com/office/powerpoint/2010/main" val="72622342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it-IT" dirty="0"/>
              <a:t>Play the video.</a:t>
            </a:r>
          </a:p>
          <a:p>
            <a:r>
              <a:rPr lang="it-IT" dirty="0"/>
              <a:t>The boy with the </a:t>
            </a:r>
            <a:r>
              <a:rPr lang="it-IT" dirty="0" err="1"/>
              <a:t>purple</a:t>
            </a:r>
            <a:r>
              <a:rPr lang="it-IT" dirty="0"/>
              <a:t> shirt shows </a:t>
            </a:r>
            <a:r>
              <a:rPr lang="it-IT" dirty="0" err="1"/>
              <a:t>clearly</a:t>
            </a:r>
            <a:r>
              <a:rPr lang="it-IT" dirty="0"/>
              <a:t> the </a:t>
            </a:r>
            <a:r>
              <a:rPr lang="it-IT" dirty="0" err="1"/>
              <a:t>nodding</a:t>
            </a:r>
            <a:r>
              <a:rPr lang="it-IT" dirty="0"/>
              <a:t>.</a:t>
            </a:r>
          </a:p>
        </p:txBody>
      </p:sp>
      <p:sp>
        <p:nvSpPr>
          <p:cNvPr id="4" name="Segnaposto numero diapositiva 3"/>
          <p:cNvSpPr>
            <a:spLocks noGrp="1"/>
          </p:cNvSpPr>
          <p:nvPr>
            <p:ph type="sldNum" sz="quarter" idx="5"/>
          </p:nvPr>
        </p:nvSpPr>
        <p:spPr/>
        <p:txBody>
          <a:bodyPr/>
          <a:lstStyle/>
          <a:p>
            <a:fld id="{64F48F1F-DFD8-445D-9CF1-192CA33ABDD3}" type="slidenum">
              <a:rPr lang="it-IT" smtClean="0"/>
              <a:t>9</a:t>
            </a:fld>
            <a:endParaRPr lang="it-IT"/>
          </a:p>
        </p:txBody>
      </p:sp>
    </p:spTree>
    <p:extLst>
      <p:ext uri="{BB962C8B-B14F-4D97-AF65-F5344CB8AC3E}">
        <p14:creationId xmlns:p14="http://schemas.microsoft.com/office/powerpoint/2010/main" val="214722574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it-IT" dirty="0"/>
              <a:t>Play the video.</a:t>
            </a:r>
          </a:p>
          <a:p>
            <a:r>
              <a:rPr lang="it-IT" dirty="0"/>
              <a:t>Here the </a:t>
            </a:r>
            <a:r>
              <a:rPr lang="it-IT" dirty="0" err="1"/>
              <a:t>staring</a:t>
            </a:r>
            <a:r>
              <a:rPr lang="it-IT" dirty="0"/>
              <a:t> and </a:t>
            </a:r>
            <a:r>
              <a:rPr lang="it-IT" dirty="0" err="1"/>
              <a:t>unresponsiveness</a:t>
            </a:r>
            <a:r>
              <a:rPr lang="it-IT" dirty="0"/>
              <a:t> features are </a:t>
            </a:r>
            <a:r>
              <a:rPr lang="it-IT" dirty="0" err="1"/>
              <a:t>clearer</a:t>
            </a:r>
            <a:r>
              <a:rPr lang="it-IT" dirty="0"/>
              <a:t>.</a:t>
            </a:r>
          </a:p>
        </p:txBody>
      </p:sp>
      <p:sp>
        <p:nvSpPr>
          <p:cNvPr id="4" name="Segnaposto numero diapositiva 3"/>
          <p:cNvSpPr>
            <a:spLocks noGrp="1"/>
          </p:cNvSpPr>
          <p:nvPr>
            <p:ph type="sldNum" sz="quarter" idx="5"/>
          </p:nvPr>
        </p:nvSpPr>
        <p:spPr/>
        <p:txBody>
          <a:bodyPr/>
          <a:lstStyle/>
          <a:p>
            <a:fld id="{64F48F1F-DFD8-445D-9CF1-192CA33ABDD3}" type="slidenum">
              <a:rPr lang="it-IT" smtClean="0"/>
              <a:t>10</a:t>
            </a:fld>
            <a:endParaRPr lang="it-IT"/>
          </a:p>
        </p:txBody>
      </p:sp>
    </p:spTree>
    <p:extLst>
      <p:ext uri="{BB962C8B-B14F-4D97-AF65-F5344CB8AC3E}">
        <p14:creationId xmlns:p14="http://schemas.microsoft.com/office/powerpoint/2010/main" val="245815928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Slide">
    <p:spTree>
      <p:nvGrpSpPr>
        <p:cNvPr id="1" name=""/>
        <p:cNvGrpSpPr/>
        <p:nvPr/>
      </p:nvGrpSpPr>
      <p:grpSpPr>
        <a:xfrm>
          <a:off x="0" y="0"/>
          <a:ext cx="0" cy="0"/>
          <a:chOff x="0" y="0"/>
          <a:chExt cx="0" cy="0"/>
        </a:xfrm>
      </p:grpSpPr>
      <p:sp>
        <p:nvSpPr>
          <p:cNvPr id="2" name="Holder 2"/>
          <p:cNvSpPr>
            <a:spLocks noGrp="1"/>
          </p:cNvSpPr>
          <p:nvPr>
            <p:ph type="ctrTitle"/>
          </p:nvPr>
        </p:nvSpPr>
        <p:spPr>
          <a:xfrm>
            <a:off x="685800" y="2125980"/>
            <a:ext cx="7772400" cy="1440180"/>
          </a:xfrm>
          <a:prstGeom prst="rect">
            <a:avLst/>
          </a:prstGeom>
        </p:spPr>
        <p:txBody>
          <a:bodyPr wrap="square" lIns="0" tIns="0" rIns="0" bIns="0">
            <a:spAutoFit/>
          </a:bodyPr>
          <a:lstStyle>
            <a:lvl1pPr>
              <a:defRPr/>
            </a:lvl1pPr>
          </a:lstStyle>
          <a:p>
            <a:endParaRPr/>
          </a:p>
        </p:txBody>
      </p:sp>
      <p:sp>
        <p:nvSpPr>
          <p:cNvPr id="3" name="Holder 3"/>
          <p:cNvSpPr>
            <a:spLocks noGrp="1"/>
          </p:cNvSpPr>
          <p:nvPr>
            <p:ph type="subTitle" idx="4"/>
          </p:nvPr>
        </p:nvSpPr>
        <p:spPr>
          <a:xfrm>
            <a:off x="1371600" y="3840480"/>
            <a:ext cx="6400800" cy="1714500"/>
          </a:xfrm>
          <a:prstGeom prst="rect">
            <a:avLst/>
          </a:prstGeom>
        </p:spPr>
        <p:txBody>
          <a:bodyPr wrap="square" lIns="0" tIns="0" rIns="0" bIns="0">
            <a:spAutoFit/>
          </a:bodyPr>
          <a:lstStyle>
            <a:lvl1pPr>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8/7/2020</a:t>
            </a:fld>
            <a:endParaRPr lang="en-US"/>
          </a:p>
        </p:txBody>
      </p:sp>
      <p:sp>
        <p:nvSpPr>
          <p:cNvPr id="6" name="Holder 6"/>
          <p:cNvSpPr>
            <a:spLocks noGrp="1"/>
          </p:cNvSpPr>
          <p:nvPr>
            <p:ph type="sldNum" sz="quarter" idx="7"/>
          </p:nvPr>
        </p:nvSpPr>
        <p:spPr/>
        <p:txBody>
          <a:bodyPr lIns="0" tIns="0" rIns="0" bIns="0"/>
          <a:lstStyle>
            <a:lvl1pPr>
              <a:defRPr sz="1200" b="0" i="0">
                <a:solidFill>
                  <a:srgbClr val="888888"/>
                </a:solidFill>
                <a:latin typeface="Calibri"/>
                <a:cs typeface="Calibri"/>
              </a:defRPr>
            </a:lvl1pPr>
          </a:lstStyle>
          <a:p>
            <a:pPr marL="170180">
              <a:lnSpc>
                <a:spcPts val="1240"/>
              </a:lnSpc>
            </a:pPr>
            <a:fld id="{81D60167-4931-47E6-BA6A-407CBD079E47}" type="slidenum">
              <a:rPr dirty="0"/>
              <a:t>‹N›</a:t>
            </a:fld>
            <a:endParaRPr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Title and Content">
    <p:bg>
      <p:bgPr>
        <a:solidFill>
          <a:schemeClr val="bg1"/>
        </a:solidFill>
        <a:effectLst/>
      </p:bgPr>
    </p:bg>
    <p:spTree>
      <p:nvGrpSpPr>
        <p:cNvPr id="1" name=""/>
        <p:cNvGrpSpPr/>
        <p:nvPr/>
      </p:nvGrpSpPr>
      <p:grpSpPr>
        <a:xfrm>
          <a:off x="0" y="0"/>
          <a:ext cx="0" cy="0"/>
          <a:chOff x="0" y="0"/>
          <a:chExt cx="0" cy="0"/>
        </a:xfrm>
      </p:grpSpPr>
      <p:sp>
        <p:nvSpPr>
          <p:cNvPr id="16" name="bg object 16"/>
          <p:cNvSpPr/>
          <p:nvPr/>
        </p:nvSpPr>
        <p:spPr>
          <a:xfrm>
            <a:off x="0" y="0"/>
            <a:ext cx="9144000" cy="1744345"/>
          </a:xfrm>
          <a:custGeom>
            <a:avLst/>
            <a:gdLst/>
            <a:ahLst/>
            <a:cxnLst/>
            <a:rect l="l" t="t" r="r" b="b"/>
            <a:pathLst>
              <a:path w="9144000" h="1744345">
                <a:moveTo>
                  <a:pt x="9144000" y="0"/>
                </a:moveTo>
                <a:lnTo>
                  <a:pt x="0" y="0"/>
                </a:lnTo>
                <a:lnTo>
                  <a:pt x="0" y="1744345"/>
                </a:lnTo>
                <a:lnTo>
                  <a:pt x="9144000" y="1744345"/>
                </a:lnTo>
                <a:lnTo>
                  <a:pt x="9144000" y="0"/>
                </a:lnTo>
                <a:close/>
              </a:path>
            </a:pathLst>
          </a:custGeom>
          <a:solidFill>
            <a:srgbClr val="0082B9"/>
          </a:solidFill>
        </p:spPr>
        <p:txBody>
          <a:bodyPr wrap="square" lIns="0" tIns="0" rIns="0" bIns="0" rtlCol="0"/>
          <a:lstStyle/>
          <a:p>
            <a:endParaRPr/>
          </a:p>
        </p:txBody>
      </p:sp>
      <p:sp>
        <p:nvSpPr>
          <p:cNvPr id="2" name="Holder 2"/>
          <p:cNvSpPr>
            <a:spLocks noGrp="1"/>
          </p:cNvSpPr>
          <p:nvPr>
            <p:ph type="title"/>
          </p:nvPr>
        </p:nvSpPr>
        <p:spPr/>
        <p:txBody>
          <a:bodyPr lIns="0" tIns="0" rIns="0" bIns="0"/>
          <a:lstStyle>
            <a:lvl1pPr>
              <a:defRPr sz="4400" b="0" i="0">
                <a:solidFill>
                  <a:schemeClr val="bg1"/>
                </a:solidFill>
                <a:latin typeface="Calibri"/>
                <a:cs typeface="Calibri"/>
              </a:defRPr>
            </a:lvl1pPr>
          </a:lstStyle>
          <a:p>
            <a:endParaRPr/>
          </a:p>
        </p:txBody>
      </p:sp>
      <p:sp>
        <p:nvSpPr>
          <p:cNvPr id="3" name="Holder 3"/>
          <p:cNvSpPr>
            <a:spLocks noGrp="1"/>
          </p:cNvSpPr>
          <p:nvPr>
            <p:ph type="body" idx="1"/>
          </p:nvPr>
        </p:nvSpPr>
        <p:spPr/>
        <p:txBody>
          <a:bodyPr lIns="0" tIns="0" rIns="0" bIns="0"/>
          <a:lstStyle>
            <a:lvl1pPr>
              <a:defRPr b="0" i="0">
                <a:solidFill>
                  <a:schemeClr val="tx1"/>
                </a:solidFill>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8/7/2020</a:t>
            </a:fld>
            <a:endParaRPr lang="en-US"/>
          </a:p>
        </p:txBody>
      </p:sp>
      <p:sp>
        <p:nvSpPr>
          <p:cNvPr id="6" name="Holder 6"/>
          <p:cNvSpPr>
            <a:spLocks noGrp="1"/>
          </p:cNvSpPr>
          <p:nvPr>
            <p:ph type="sldNum" sz="quarter" idx="7"/>
          </p:nvPr>
        </p:nvSpPr>
        <p:spPr/>
        <p:txBody>
          <a:bodyPr lIns="0" tIns="0" rIns="0" bIns="0"/>
          <a:lstStyle>
            <a:lvl1pPr>
              <a:defRPr sz="1200" b="0" i="0">
                <a:solidFill>
                  <a:srgbClr val="888888"/>
                </a:solidFill>
                <a:latin typeface="Calibri"/>
                <a:cs typeface="Calibri"/>
              </a:defRPr>
            </a:lvl1pPr>
          </a:lstStyle>
          <a:p>
            <a:pPr marL="170180">
              <a:lnSpc>
                <a:spcPts val="1240"/>
              </a:lnSpc>
            </a:pPr>
            <a:fld id="{81D60167-4931-47E6-BA6A-407CBD079E47}" type="slidenum">
              <a:rPr dirty="0"/>
              <a:t>‹N›</a:t>
            </a:fld>
            <a:endParaRPr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wo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4400" b="0" i="0">
                <a:solidFill>
                  <a:schemeClr val="bg1"/>
                </a:solidFill>
                <a:latin typeface="Calibri"/>
                <a:cs typeface="Calibri"/>
              </a:defRPr>
            </a:lvl1pPr>
          </a:lstStyle>
          <a:p>
            <a:endParaRPr/>
          </a:p>
        </p:txBody>
      </p:sp>
      <p:sp>
        <p:nvSpPr>
          <p:cNvPr id="3" name="Holder 3"/>
          <p:cNvSpPr>
            <a:spLocks noGrp="1"/>
          </p:cNvSpPr>
          <p:nvPr>
            <p:ph sz="half" idx="2"/>
          </p:nvPr>
        </p:nvSpPr>
        <p:spPr>
          <a:xfrm>
            <a:off x="457200" y="1577340"/>
            <a:ext cx="3977640" cy="4526280"/>
          </a:xfrm>
          <a:prstGeom prst="rect">
            <a:avLst/>
          </a:prstGeom>
        </p:spPr>
        <p:txBody>
          <a:bodyPr wrap="square" lIns="0" tIns="0" rIns="0" bIns="0">
            <a:spAutoFit/>
          </a:bodyPr>
          <a:lstStyle>
            <a:lvl1pPr>
              <a:defRPr/>
            </a:lvl1pPr>
          </a:lstStyle>
          <a:p>
            <a:endParaRPr/>
          </a:p>
        </p:txBody>
      </p:sp>
      <p:sp>
        <p:nvSpPr>
          <p:cNvPr id="4" name="Holder 4"/>
          <p:cNvSpPr>
            <a:spLocks noGrp="1"/>
          </p:cNvSpPr>
          <p:nvPr>
            <p:ph sz="half" idx="3"/>
          </p:nvPr>
        </p:nvSpPr>
        <p:spPr>
          <a:xfrm>
            <a:off x="4709160" y="1577340"/>
            <a:ext cx="3977640" cy="4526280"/>
          </a:xfrm>
          <a:prstGeom prst="rect">
            <a:avLst/>
          </a:prstGeom>
        </p:spPr>
        <p:txBody>
          <a:bodyPr wrap="square" lIns="0" tIns="0" rIns="0" bIns="0">
            <a:spAutoFit/>
          </a:bodyPr>
          <a:lstStyle>
            <a:lvl1pPr>
              <a:defRPr/>
            </a:lvl1pPr>
          </a:lstStyle>
          <a:p>
            <a:endParaRPr/>
          </a:p>
        </p:txBody>
      </p:sp>
      <p:sp>
        <p:nvSpPr>
          <p:cNvPr id="5" name="Holder 5"/>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6" name="Holder 6"/>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8/7/2020</a:t>
            </a:fld>
            <a:endParaRPr lang="en-US"/>
          </a:p>
        </p:txBody>
      </p:sp>
      <p:sp>
        <p:nvSpPr>
          <p:cNvPr id="7" name="Holder 7"/>
          <p:cNvSpPr>
            <a:spLocks noGrp="1"/>
          </p:cNvSpPr>
          <p:nvPr>
            <p:ph type="sldNum" sz="quarter" idx="7"/>
          </p:nvPr>
        </p:nvSpPr>
        <p:spPr/>
        <p:txBody>
          <a:bodyPr lIns="0" tIns="0" rIns="0" bIns="0"/>
          <a:lstStyle>
            <a:lvl1pPr>
              <a:defRPr sz="1200" b="0" i="0">
                <a:solidFill>
                  <a:srgbClr val="888888"/>
                </a:solidFill>
                <a:latin typeface="Calibri"/>
                <a:cs typeface="Calibri"/>
              </a:defRPr>
            </a:lvl1pPr>
          </a:lstStyle>
          <a:p>
            <a:pPr marL="170180">
              <a:lnSpc>
                <a:spcPts val="1240"/>
              </a:lnSpc>
            </a:pPr>
            <a:fld id="{81D60167-4931-47E6-BA6A-407CBD079E47}" type="slidenum">
              <a:rPr dirty="0"/>
              <a:t>‹N›</a:t>
            </a:fld>
            <a:endParaRPr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Only">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4400" b="0" i="0">
                <a:solidFill>
                  <a:schemeClr val="bg1"/>
                </a:solidFill>
                <a:latin typeface="Calibri"/>
                <a:cs typeface="Calibri"/>
              </a:defRPr>
            </a:lvl1pPr>
          </a:lstStyle>
          <a:p>
            <a:endParaRPr/>
          </a:p>
        </p:txBody>
      </p:sp>
      <p:sp>
        <p:nvSpPr>
          <p:cNvPr id="3" name="Holder 3"/>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4" name="Holder 4"/>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8/7/2020</a:t>
            </a:fld>
            <a:endParaRPr lang="en-US"/>
          </a:p>
        </p:txBody>
      </p:sp>
      <p:sp>
        <p:nvSpPr>
          <p:cNvPr id="5" name="Holder 5"/>
          <p:cNvSpPr>
            <a:spLocks noGrp="1"/>
          </p:cNvSpPr>
          <p:nvPr>
            <p:ph type="sldNum" sz="quarter" idx="7"/>
          </p:nvPr>
        </p:nvSpPr>
        <p:spPr/>
        <p:txBody>
          <a:bodyPr lIns="0" tIns="0" rIns="0" bIns="0"/>
          <a:lstStyle>
            <a:lvl1pPr>
              <a:defRPr sz="1200" b="0" i="0">
                <a:solidFill>
                  <a:srgbClr val="888888"/>
                </a:solidFill>
                <a:latin typeface="Calibri"/>
                <a:cs typeface="Calibri"/>
              </a:defRPr>
            </a:lvl1pPr>
          </a:lstStyle>
          <a:p>
            <a:pPr marL="170180">
              <a:lnSpc>
                <a:spcPts val="1240"/>
              </a:lnSpc>
            </a:pPr>
            <a:fld id="{81D60167-4931-47E6-BA6A-407CBD079E47}" type="slidenum">
              <a:rPr dirty="0"/>
              <a:t>‹N›</a:t>
            </a:fld>
            <a:endParaRPr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Blank">
    <p:spTree>
      <p:nvGrpSpPr>
        <p:cNvPr id="1" name=""/>
        <p:cNvGrpSpPr/>
        <p:nvPr/>
      </p:nvGrpSpPr>
      <p:grpSpPr>
        <a:xfrm>
          <a:off x="0" y="0"/>
          <a:ext cx="0" cy="0"/>
          <a:chOff x="0" y="0"/>
          <a:chExt cx="0" cy="0"/>
        </a:xfrm>
      </p:grpSpPr>
      <p:sp>
        <p:nvSpPr>
          <p:cNvPr id="2" name="Holder 2"/>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3" name="Holder 3"/>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8/7/2020</a:t>
            </a:fld>
            <a:endParaRPr lang="en-US"/>
          </a:p>
        </p:txBody>
      </p:sp>
      <p:sp>
        <p:nvSpPr>
          <p:cNvPr id="4" name="Holder 4"/>
          <p:cNvSpPr>
            <a:spLocks noGrp="1"/>
          </p:cNvSpPr>
          <p:nvPr>
            <p:ph type="sldNum" sz="quarter" idx="7"/>
          </p:nvPr>
        </p:nvSpPr>
        <p:spPr/>
        <p:txBody>
          <a:bodyPr lIns="0" tIns="0" rIns="0" bIns="0"/>
          <a:lstStyle>
            <a:lvl1pPr>
              <a:defRPr sz="1200" b="0" i="0">
                <a:solidFill>
                  <a:srgbClr val="888888"/>
                </a:solidFill>
                <a:latin typeface="Calibri"/>
                <a:cs typeface="Calibri"/>
              </a:defRPr>
            </a:lvl1pPr>
          </a:lstStyle>
          <a:p>
            <a:pPr marL="170180">
              <a:lnSpc>
                <a:spcPts val="1240"/>
              </a:lnSpc>
            </a:pPr>
            <a:fld id="{81D60167-4931-47E6-BA6A-407CBD079E47}" type="slidenum">
              <a:rPr dirty="0"/>
              <a:t>‹N›</a:t>
            </a:fld>
            <a:endParaRPr dirty="0"/>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older 2"/>
          <p:cNvSpPr>
            <a:spLocks noGrp="1"/>
          </p:cNvSpPr>
          <p:nvPr>
            <p:ph type="title"/>
          </p:nvPr>
        </p:nvSpPr>
        <p:spPr>
          <a:xfrm>
            <a:off x="920902" y="178053"/>
            <a:ext cx="7302195" cy="1367790"/>
          </a:xfrm>
          <a:prstGeom prst="rect">
            <a:avLst/>
          </a:prstGeom>
        </p:spPr>
        <p:txBody>
          <a:bodyPr wrap="square" lIns="0" tIns="0" rIns="0" bIns="0">
            <a:spAutoFit/>
          </a:bodyPr>
          <a:lstStyle>
            <a:lvl1pPr>
              <a:defRPr sz="4400" b="0" i="0">
                <a:solidFill>
                  <a:schemeClr val="bg1"/>
                </a:solidFill>
                <a:latin typeface="Calibri"/>
                <a:cs typeface="Calibri"/>
              </a:defRPr>
            </a:lvl1pPr>
          </a:lstStyle>
          <a:p>
            <a:endParaRPr/>
          </a:p>
        </p:txBody>
      </p:sp>
      <p:sp>
        <p:nvSpPr>
          <p:cNvPr id="3" name="Holder 3"/>
          <p:cNvSpPr>
            <a:spLocks noGrp="1"/>
          </p:cNvSpPr>
          <p:nvPr>
            <p:ph type="body" idx="1"/>
          </p:nvPr>
        </p:nvSpPr>
        <p:spPr>
          <a:xfrm>
            <a:off x="490537" y="2687573"/>
            <a:ext cx="8209280" cy="3415029"/>
          </a:xfrm>
          <a:prstGeom prst="rect">
            <a:avLst/>
          </a:prstGeom>
        </p:spPr>
        <p:txBody>
          <a:bodyPr wrap="square" lIns="0" tIns="0" rIns="0" bIns="0">
            <a:spAutoFit/>
          </a:bodyPr>
          <a:lstStyle>
            <a:lvl1pPr>
              <a:defRPr b="0" i="0">
                <a:solidFill>
                  <a:schemeClr val="tx1"/>
                </a:solidFill>
              </a:defRPr>
            </a:lvl1pPr>
          </a:lstStyle>
          <a:p>
            <a:endParaRPr/>
          </a:p>
        </p:txBody>
      </p:sp>
      <p:sp>
        <p:nvSpPr>
          <p:cNvPr id="4" name="Holder 4"/>
          <p:cNvSpPr>
            <a:spLocks noGrp="1"/>
          </p:cNvSpPr>
          <p:nvPr>
            <p:ph type="ftr" sz="quarter" idx="5"/>
          </p:nvPr>
        </p:nvSpPr>
        <p:spPr>
          <a:xfrm>
            <a:off x="3108960" y="6377940"/>
            <a:ext cx="2926080" cy="342900"/>
          </a:xfrm>
          <a:prstGeom prst="rect">
            <a:avLst/>
          </a:prstGeom>
        </p:spPr>
        <p:txBody>
          <a:bodyPr wrap="square" lIns="0" tIns="0" rIns="0" bIns="0">
            <a:spAutoFit/>
          </a:bodyPr>
          <a:lstStyle>
            <a:lvl1pPr algn="ctr">
              <a:defRPr>
                <a:solidFill>
                  <a:schemeClr val="tx1">
                    <a:tint val="75000"/>
                  </a:schemeClr>
                </a:solidFill>
              </a:defRPr>
            </a:lvl1pPr>
          </a:lstStyle>
          <a:p>
            <a:endParaRPr/>
          </a:p>
        </p:txBody>
      </p:sp>
      <p:sp>
        <p:nvSpPr>
          <p:cNvPr id="5" name="Holder 5"/>
          <p:cNvSpPr>
            <a:spLocks noGrp="1"/>
          </p:cNvSpPr>
          <p:nvPr>
            <p:ph type="dt" sz="half" idx="6"/>
          </p:nvPr>
        </p:nvSpPr>
        <p:spPr>
          <a:xfrm>
            <a:off x="457200" y="6377940"/>
            <a:ext cx="2103120" cy="342900"/>
          </a:xfrm>
          <a:prstGeom prst="rect">
            <a:avLst/>
          </a:prstGeom>
        </p:spPr>
        <p:txBody>
          <a:bodyPr wrap="square" lIns="0" tIns="0" rIns="0" bIns="0">
            <a:spAutoFit/>
          </a:bodyPr>
          <a:lstStyle>
            <a:lvl1pPr algn="l">
              <a:defRPr>
                <a:solidFill>
                  <a:schemeClr val="tx1">
                    <a:tint val="75000"/>
                  </a:schemeClr>
                </a:solidFill>
              </a:defRPr>
            </a:lvl1pPr>
          </a:lstStyle>
          <a:p>
            <a:fld id="{1D8BD707-D9CF-40AE-B4C6-C98DA3205C09}" type="datetimeFigureOut">
              <a:rPr lang="en-US"/>
              <a:t>8/7/2020</a:t>
            </a:fld>
            <a:endParaRPr lang="en-US"/>
          </a:p>
        </p:txBody>
      </p:sp>
      <p:sp>
        <p:nvSpPr>
          <p:cNvPr id="6" name="Holder 6"/>
          <p:cNvSpPr>
            <a:spLocks noGrp="1"/>
          </p:cNvSpPr>
          <p:nvPr>
            <p:ph type="sldNum" sz="quarter" idx="7"/>
          </p:nvPr>
        </p:nvSpPr>
        <p:spPr>
          <a:xfrm>
            <a:off x="8269223" y="6465214"/>
            <a:ext cx="364490" cy="314959"/>
          </a:xfrm>
          <a:prstGeom prst="rect">
            <a:avLst/>
          </a:prstGeom>
        </p:spPr>
        <p:txBody>
          <a:bodyPr wrap="square" lIns="0" tIns="0" rIns="0" bIns="0">
            <a:spAutoFit/>
          </a:bodyPr>
          <a:lstStyle>
            <a:lvl1pPr>
              <a:defRPr sz="1200" b="0" i="0">
                <a:solidFill>
                  <a:srgbClr val="888888"/>
                </a:solidFill>
                <a:latin typeface="Calibri"/>
                <a:cs typeface="Calibri"/>
              </a:defRPr>
            </a:lvl1pPr>
          </a:lstStyle>
          <a:p>
            <a:pPr marL="170180">
              <a:lnSpc>
                <a:spcPts val="1240"/>
              </a:lnSpc>
            </a:pPr>
            <a:fld id="{81D60167-4931-47E6-BA6A-407CBD079E47}" type="slidenum">
              <a:rPr dirty="0"/>
              <a:t>‹N›</a:t>
            </a:fld>
            <a:endParaRPr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Lst>
  <p:txStyles>
    <p:titleStyle>
      <a:lvl1pPr>
        <a:defRPr>
          <a:latin typeface="+mj-lt"/>
          <a:ea typeface="+mj-ea"/>
          <a:cs typeface="+mj-cs"/>
        </a:defRPr>
      </a:lvl1pPr>
    </p:titleStyle>
    <p:body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bodyStyle>
    <p:other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4.xml"/><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1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1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1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1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1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1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1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7.xml"/><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1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8.xml"/><Relationship Id="rId1" Type="http://schemas.openxmlformats.org/officeDocument/2006/relationships/slideLayout" Target="../slideLayouts/slideLayout4.xml"/><Relationship Id="rId4" Type="http://schemas.openxmlformats.org/officeDocument/2006/relationships/image" Target="../media/image5.jpeg"/></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5.xml"/><Relationship Id="rId4" Type="http://schemas.openxmlformats.org/officeDocument/2006/relationships/image" Target="../media/image5.jpeg"/></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5.jpe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object 2"/>
          <p:cNvSpPr/>
          <p:nvPr/>
        </p:nvSpPr>
        <p:spPr>
          <a:xfrm>
            <a:off x="0" y="0"/>
            <a:ext cx="9144000" cy="6858000"/>
          </a:xfrm>
          <a:custGeom>
            <a:avLst/>
            <a:gdLst/>
            <a:ahLst/>
            <a:cxnLst/>
            <a:rect l="l" t="t" r="r" b="b"/>
            <a:pathLst>
              <a:path w="9144000" h="6858000">
                <a:moveTo>
                  <a:pt x="9144000" y="0"/>
                </a:moveTo>
                <a:lnTo>
                  <a:pt x="0" y="0"/>
                </a:lnTo>
                <a:lnTo>
                  <a:pt x="0" y="6858000"/>
                </a:lnTo>
                <a:lnTo>
                  <a:pt x="9144000" y="6858000"/>
                </a:lnTo>
                <a:lnTo>
                  <a:pt x="9144000" y="0"/>
                </a:lnTo>
                <a:close/>
              </a:path>
            </a:pathLst>
          </a:custGeom>
          <a:solidFill>
            <a:srgbClr val="C00000"/>
          </a:solidFill>
        </p:spPr>
        <p:txBody>
          <a:bodyPr wrap="square" lIns="0" tIns="0" rIns="0" bIns="0" rtlCol="0"/>
          <a:lstStyle/>
          <a:p>
            <a:endParaRPr/>
          </a:p>
        </p:txBody>
      </p:sp>
      <p:sp>
        <p:nvSpPr>
          <p:cNvPr id="3" name="object 3"/>
          <p:cNvSpPr txBox="1">
            <a:spLocks noGrp="1"/>
          </p:cNvSpPr>
          <p:nvPr>
            <p:ph type="title"/>
          </p:nvPr>
        </p:nvSpPr>
        <p:spPr>
          <a:xfrm>
            <a:off x="2329029" y="2997397"/>
            <a:ext cx="4485941" cy="690574"/>
          </a:xfrm>
          <a:prstGeom prst="rect">
            <a:avLst/>
          </a:prstGeom>
        </p:spPr>
        <p:txBody>
          <a:bodyPr vert="horz" wrap="square" lIns="0" tIns="13335" rIns="0" bIns="0" rtlCol="0">
            <a:spAutoFit/>
          </a:bodyPr>
          <a:lstStyle/>
          <a:p>
            <a:pPr marL="12700">
              <a:lnSpc>
                <a:spcPct val="100000"/>
              </a:lnSpc>
              <a:spcBef>
                <a:spcPts val="105"/>
              </a:spcBef>
            </a:pPr>
            <a:r>
              <a:rPr lang="it-IT" spc="-5" dirty="0" err="1"/>
              <a:t>Nodding</a:t>
            </a:r>
            <a:r>
              <a:rPr lang="it-IT" spc="-5" dirty="0"/>
              <a:t> </a:t>
            </a:r>
            <a:r>
              <a:rPr lang="it-IT" spc="-5" dirty="0" err="1"/>
              <a:t>Syndrome</a:t>
            </a:r>
            <a:endParaRPr dirty="0"/>
          </a:p>
        </p:txBody>
      </p:sp>
      <p:pic>
        <p:nvPicPr>
          <p:cNvPr id="4" name="Immagine 3">
            <a:extLst>
              <a:ext uri="{FF2B5EF4-FFF2-40B4-BE49-F238E27FC236}">
                <a16:creationId xmlns:a16="http://schemas.microsoft.com/office/drawing/2014/main" id="{0115134F-EE70-486E-878A-CC17F8C4C3B9}"/>
              </a:ext>
            </a:extLst>
          </p:cNvPr>
          <p:cNvPicPr>
            <a:picLocks noChangeAspect="1"/>
          </p:cNvPicPr>
          <p:nvPr/>
        </p:nvPicPr>
        <p:blipFill rotWithShape="1">
          <a:blip r:embed="rId2">
            <a:extLst>
              <a:ext uri="{28A0092B-C50C-407E-A947-70E740481C1C}">
                <a14:useLocalDpi xmlns:a14="http://schemas.microsoft.com/office/drawing/2010/main" val="0"/>
              </a:ext>
            </a:extLst>
          </a:blip>
          <a:srcRect t="13569" b="11632"/>
          <a:stretch/>
        </p:blipFill>
        <p:spPr>
          <a:xfrm>
            <a:off x="1143000" y="4951512"/>
            <a:ext cx="1457658" cy="1090302"/>
          </a:xfrm>
          <a:prstGeom prst="rect">
            <a:avLst/>
          </a:prstGeom>
        </p:spPr>
      </p:pic>
      <p:pic>
        <p:nvPicPr>
          <p:cNvPr id="5" name="Immagine 4">
            <a:extLst>
              <a:ext uri="{FF2B5EF4-FFF2-40B4-BE49-F238E27FC236}">
                <a16:creationId xmlns:a16="http://schemas.microsoft.com/office/drawing/2014/main" id="{9879240F-48E5-4E88-8CCA-E0568C510C9E}"/>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12920" t="-2" r="12920" b="-142"/>
          <a:stretch/>
        </p:blipFill>
        <p:spPr>
          <a:xfrm>
            <a:off x="6435090" y="4965623"/>
            <a:ext cx="1461444" cy="1090302"/>
          </a:xfrm>
          <a:prstGeom prst="rect">
            <a:avLst/>
          </a:prstGeom>
        </p:spPr>
      </p:pic>
      <p:pic>
        <p:nvPicPr>
          <p:cNvPr id="6" name="Picture 2" descr="BAND Foundation">
            <a:extLst>
              <a:ext uri="{FF2B5EF4-FFF2-40B4-BE49-F238E27FC236}">
                <a16:creationId xmlns:a16="http://schemas.microsoft.com/office/drawing/2014/main" id="{FE099865-08AD-40A6-951D-CC818CF2BCC3}"/>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178383" y="990600"/>
            <a:ext cx="1974857" cy="609600"/>
          </a:xfrm>
          <a:prstGeom prst="rect">
            <a:avLst/>
          </a:prstGeom>
          <a:noFill/>
          <a:extLst>
            <a:ext uri="{909E8E84-426E-40DD-AFC4-6F175D3DCCD1}">
              <a14:hiddenFill xmlns:a14="http://schemas.microsoft.com/office/drawing/2010/main">
                <a:solidFill>
                  <a:srgbClr val="FFFFFF"/>
                </a:solidFill>
              </a14:hiddenFill>
            </a:ext>
          </a:extLst>
        </p:spPr>
      </p:pic>
      <p:pic>
        <p:nvPicPr>
          <p:cNvPr id="7" name="Immagine 6">
            <a:extLst>
              <a:ext uri="{FF2B5EF4-FFF2-40B4-BE49-F238E27FC236}">
                <a16:creationId xmlns:a16="http://schemas.microsoft.com/office/drawing/2014/main" id="{CB9F3A79-D11D-43F6-B10D-3D296A8C038D}"/>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143000" y="672298"/>
            <a:ext cx="1457658" cy="1200424"/>
          </a:xfrm>
          <a:prstGeom prst="rect">
            <a:avLst/>
          </a:prstGeom>
          <a:solidFill>
            <a:schemeClr val="bg1"/>
          </a:solidFill>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ttangolo 8">
            <a:extLst>
              <a:ext uri="{FF2B5EF4-FFF2-40B4-BE49-F238E27FC236}">
                <a16:creationId xmlns:a16="http://schemas.microsoft.com/office/drawing/2014/main" id="{1F21F9A5-DDAD-42F6-97DB-EFD12ACA7EDF}"/>
              </a:ext>
            </a:extLst>
          </p:cNvPr>
          <p:cNvSpPr/>
          <p:nvPr/>
        </p:nvSpPr>
        <p:spPr>
          <a:xfrm>
            <a:off x="0" y="0"/>
            <a:ext cx="9144000" cy="175260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 name="object 2"/>
          <p:cNvSpPr txBox="1">
            <a:spLocks noGrp="1"/>
          </p:cNvSpPr>
          <p:nvPr>
            <p:ph type="title"/>
          </p:nvPr>
        </p:nvSpPr>
        <p:spPr>
          <a:xfrm>
            <a:off x="2296788" y="498585"/>
            <a:ext cx="4550423" cy="690574"/>
          </a:xfrm>
          <a:prstGeom prst="rect">
            <a:avLst/>
          </a:prstGeom>
        </p:spPr>
        <p:txBody>
          <a:bodyPr vert="horz" wrap="square" lIns="0" tIns="13335" rIns="0" bIns="0" rtlCol="0">
            <a:spAutoFit/>
          </a:bodyPr>
          <a:lstStyle/>
          <a:p>
            <a:pPr marL="12700">
              <a:lnSpc>
                <a:spcPct val="100000"/>
              </a:lnSpc>
              <a:spcBef>
                <a:spcPts val="105"/>
              </a:spcBef>
            </a:pPr>
            <a:r>
              <a:rPr lang="it-IT" spc="-40" dirty="0"/>
              <a:t>Features of NS</a:t>
            </a:r>
            <a:endParaRPr spc="-15" dirty="0"/>
          </a:p>
        </p:txBody>
      </p:sp>
      <p:sp>
        <p:nvSpPr>
          <p:cNvPr id="4" name="object 4"/>
          <p:cNvSpPr txBox="1">
            <a:spLocks noGrp="1"/>
          </p:cNvSpPr>
          <p:nvPr>
            <p:ph type="sldNum" sz="quarter" idx="7"/>
          </p:nvPr>
        </p:nvSpPr>
        <p:spPr>
          <a:prstGeom prst="rect">
            <a:avLst/>
          </a:prstGeom>
        </p:spPr>
        <p:txBody>
          <a:bodyPr vert="horz" wrap="square" lIns="0" tIns="0" rIns="0" bIns="0" rtlCol="0">
            <a:spAutoFit/>
          </a:bodyPr>
          <a:lstStyle/>
          <a:p>
            <a:pPr marL="170180">
              <a:lnSpc>
                <a:spcPts val="1240"/>
              </a:lnSpc>
            </a:pPr>
            <a:fld id="{81D60167-4931-47E6-BA6A-407CBD079E47}" type="slidenum">
              <a:rPr dirty="0"/>
              <a:t>10</a:t>
            </a:fld>
            <a:endParaRPr dirty="0"/>
          </a:p>
        </p:txBody>
      </p:sp>
      <p:pic>
        <p:nvPicPr>
          <p:cNvPr id="7" name="Immagine 6">
            <a:extLst>
              <a:ext uri="{FF2B5EF4-FFF2-40B4-BE49-F238E27FC236}">
                <a16:creationId xmlns:a16="http://schemas.microsoft.com/office/drawing/2014/main" id="{6EAD262C-7AC5-4FF4-ADB6-FFE625D4C961}"/>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229600" y="304800"/>
            <a:ext cx="644097" cy="644097"/>
          </a:xfrm>
          <a:prstGeom prst="rect">
            <a:avLst/>
          </a:prstGeom>
        </p:spPr>
      </p:pic>
      <p:pic>
        <p:nvPicPr>
          <p:cNvPr id="8" name="Immagine 7">
            <a:extLst>
              <a:ext uri="{FF2B5EF4-FFF2-40B4-BE49-F238E27FC236}">
                <a16:creationId xmlns:a16="http://schemas.microsoft.com/office/drawing/2014/main" id="{1EC8CF14-AEEB-4A6A-949C-0112F854D27D}"/>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12920" t="-2" r="12920" b="-142"/>
          <a:stretch/>
        </p:blipFill>
        <p:spPr>
          <a:xfrm>
            <a:off x="8229600" y="948897"/>
            <a:ext cx="644097" cy="480525"/>
          </a:xfrm>
          <a:prstGeom prst="rect">
            <a:avLst/>
          </a:prstGeom>
        </p:spPr>
      </p:pic>
      <p:sp>
        <p:nvSpPr>
          <p:cNvPr id="10" name="Rettangolo 9">
            <a:extLst>
              <a:ext uri="{FF2B5EF4-FFF2-40B4-BE49-F238E27FC236}">
                <a16:creationId xmlns:a16="http://schemas.microsoft.com/office/drawing/2014/main" id="{80DA39F9-2CC2-4F95-A2CB-274F9FFF3351}"/>
              </a:ext>
            </a:extLst>
          </p:cNvPr>
          <p:cNvSpPr/>
          <p:nvPr/>
        </p:nvSpPr>
        <p:spPr>
          <a:xfrm>
            <a:off x="1426807" y="3581400"/>
            <a:ext cx="6726008" cy="646331"/>
          </a:xfrm>
          <a:prstGeom prst="rect">
            <a:avLst/>
          </a:prstGeom>
        </p:spPr>
        <p:txBody>
          <a:bodyPr wrap="none">
            <a:spAutoFit/>
          </a:bodyPr>
          <a:lstStyle/>
          <a:p>
            <a:r>
              <a:rPr lang="en-US" sz="3600" b="1" dirty="0"/>
              <a:t>Play Video no. 6_Features of NS_2</a:t>
            </a:r>
            <a:endParaRPr lang="it-IT" sz="3600" b="1" dirty="0"/>
          </a:p>
        </p:txBody>
      </p:sp>
    </p:spTree>
    <p:extLst>
      <p:ext uri="{BB962C8B-B14F-4D97-AF65-F5344CB8AC3E}">
        <p14:creationId xmlns:p14="http://schemas.microsoft.com/office/powerpoint/2010/main" val="22269712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ttangolo 8">
            <a:extLst>
              <a:ext uri="{FF2B5EF4-FFF2-40B4-BE49-F238E27FC236}">
                <a16:creationId xmlns:a16="http://schemas.microsoft.com/office/drawing/2014/main" id="{1F21F9A5-DDAD-42F6-97DB-EFD12ACA7EDF}"/>
              </a:ext>
            </a:extLst>
          </p:cNvPr>
          <p:cNvSpPr/>
          <p:nvPr/>
        </p:nvSpPr>
        <p:spPr>
          <a:xfrm>
            <a:off x="0" y="0"/>
            <a:ext cx="9144000" cy="175260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 name="object 2"/>
          <p:cNvSpPr txBox="1">
            <a:spLocks noGrp="1"/>
          </p:cNvSpPr>
          <p:nvPr>
            <p:ph type="title"/>
          </p:nvPr>
        </p:nvSpPr>
        <p:spPr>
          <a:xfrm>
            <a:off x="1143000" y="319216"/>
            <a:ext cx="5704211" cy="1367682"/>
          </a:xfrm>
          <a:prstGeom prst="rect">
            <a:avLst/>
          </a:prstGeom>
        </p:spPr>
        <p:txBody>
          <a:bodyPr vert="horz" wrap="square" lIns="0" tIns="13335" rIns="0" bIns="0" rtlCol="0">
            <a:spAutoFit/>
          </a:bodyPr>
          <a:lstStyle/>
          <a:p>
            <a:pPr marL="12700">
              <a:lnSpc>
                <a:spcPct val="100000"/>
              </a:lnSpc>
              <a:spcBef>
                <a:spcPts val="105"/>
              </a:spcBef>
            </a:pPr>
            <a:r>
              <a:rPr lang="it-IT" spc="-40" dirty="0" err="1"/>
              <a:t>Additional</a:t>
            </a:r>
            <a:r>
              <a:rPr lang="it-IT" spc="-40" dirty="0"/>
              <a:t> features of NS and </a:t>
            </a:r>
            <a:r>
              <a:rPr lang="it-IT" spc="-40" dirty="0" err="1"/>
              <a:t>other</a:t>
            </a:r>
            <a:r>
              <a:rPr lang="it-IT" spc="-40" dirty="0"/>
              <a:t> </a:t>
            </a:r>
            <a:r>
              <a:rPr lang="it-IT" spc="-40" dirty="0" err="1"/>
              <a:t>signs</a:t>
            </a:r>
            <a:endParaRPr spc="-15" dirty="0"/>
          </a:p>
        </p:txBody>
      </p:sp>
      <p:sp>
        <p:nvSpPr>
          <p:cNvPr id="4" name="object 4"/>
          <p:cNvSpPr txBox="1">
            <a:spLocks noGrp="1"/>
          </p:cNvSpPr>
          <p:nvPr>
            <p:ph type="sldNum" sz="quarter" idx="7"/>
          </p:nvPr>
        </p:nvSpPr>
        <p:spPr>
          <a:prstGeom prst="rect">
            <a:avLst/>
          </a:prstGeom>
        </p:spPr>
        <p:txBody>
          <a:bodyPr vert="horz" wrap="square" lIns="0" tIns="0" rIns="0" bIns="0" rtlCol="0">
            <a:spAutoFit/>
          </a:bodyPr>
          <a:lstStyle/>
          <a:p>
            <a:pPr marL="170180">
              <a:lnSpc>
                <a:spcPts val="1240"/>
              </a:lnSpc>
            </a:pPr>
            <a:fld id="{81D60167-4931-47E6-BA6A-407CBD079E47}" type="slidenum">
              <a:rPr dirty="0"/>
              <a:t>11</a:t>
            </a:fld>
            <a:endParaRPr dirty="0"/>
          </a:p>
        </p:txBody>
      </p:sp>
      <p:pic>
        <p:nvPicPr>
          <p:cNvPr id="7" name="Immagine 6">
            <a:extLst>
              <a:ext uri="{FF2B5EF4-FFF2-40B4-BE49-F238E27FC236}">
                <a16:creationId xmlns:a16="http://schemas.microsoft.com/office/drawing/2014/main" id="{6EAD262C-7AC5-4FF4-ADB6-FFE625D4C961}"/>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229600" y="304800"/>
            <a:ext cx="644097" cy="644097"/>
          </a:xfrm>
          <a:prstGeom prst="rect">
            <a:avLst/>
          </a:prstGeom>
        </p:spPr>
      </p:pic>
      <p:pic>
        <p:nvPicPr>
          <p:cNvPr id="8" name="Immagine 7">
            <a:extLst>
              <a:ext uri="{FF2B5EF4-FFF2-40B4-BE49-F238E27FC236}">
                <a16:creationId xmlns:a16="http://schemas.microsoft.com/office/drawing/2014/main" id="{1EC8CF14-AEEB-4A6A-949C-0112F854D27D}"/>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12920" t="-2" r="12920" b="-142"/>
          <a:stretch/>
        </p:blipFill>
        <p:spPr>
          <a:xfrm>
            <a:off x="8229600" y="948897"/>
            <a:ext cx="644097" cy="480525"/>
          </a:xfrm>
          <a:prstGeom prst="rect">
            <a:avLst/>
          </a:prstGeom>
        </p:spPr>
      </p:pic>
      <p:sp>
        <p:nvSpPr>
          <p:cNvPr id="3" name="Rettangolo 2">
            <a:extLst>
              <a:ext uri="{FF2B5EF4-FFF2-40B4-BE49-F238E27FC236}">
                <a16:creationId xmlns:a16="http://schemas.microsoft.com/office/drawing/2014/main" id="{8B93A5A3-2717-4162-842D-9CB0461C44F8}"/>
              </a:ext>
            </a:extLst>
          </p:cNvPr>
          <p:cNvSpPr/>
          <p:nvPr/>
        </p:nvSpPr>
        <p:spPr>
          <a:xfrm>
            <a:off x="609600" y="1962383"/>
            <a:ext cx="8024113" cy="4801314"/>
          </a:xfrm>
          <a:prstGeom prst="rect">
            <a:avLst/>
          </a:prstGeom>
        </p:spPr>
        <p:txBody>
          <a:bodyPr wrap="square">
            <a:spAutoFit/>
          </a:bodyPr>
          <a:lstStyle/>
          <a:p>
            <a:pPr marL="342900" indent="-342900" algn="just">
              <a:lnSpc>
                <a:spcPct val="100000"/>
              </a:lnSpc>
              <a:buFont typeface="+mj-lt"/>
              <a:buAutoNum type="alphaLcParenR"/>
            </a:pPr>
            <a:r>
              <a:rPr lang="it-IT" b="1" dirty="0"/>
              <a:t>Cognitive </a:t>
            </a:r>
            <a:r>
              <a:rPr lang="it-IT" b="1" dirty="0" err="1"/>
              <a:t>dysfunction</a:t>
            </a:r>
            <a:r>
              <a:rPr lang="it-IT" b="1" dirty="0"/>
              <a:t> </a:t>
            </a:r>
            <a:r>
              <a:rPr lang="it-IT" dirty="0">
                <a:sym typeface="Wingdings" panose="05000000000000000000" pitchFamily="2" charset="2"/>
              </a:rPr>
              <a:t></a:t>
            </a:r>
            <a:r>
              <a:rPr lang="it-IT" dirty="0"/>
              <a:t> </a:t>
            </a:r>
            <a:r>
              <a:rPr lang="it-IT" dirty="0" err="1"/>
              <a:t>decline</a:t>
            </a:r>
            <a:r>
              <a:rPr lang="it-IT" dirty="0"/>
              <a:t> in </a:t>
            </a:r>
            <a:r>
              <a:rPr lang="it-IT" dirty="0" err="1"/>
              <a:t>understanding</a:t>
            </a:r>
            <a:r>
              <a:rPr lang="it-IT" dirty="0"/>
              <a:t> </a:t>
            </a:r>
            <a:r>
              <a:rPr lang="it-IT" dirty="0" err="1"/>
              <a:t>instructions</a:t>
            </a:r>
            <a:r>
              <a:rPr lang="it-IT" dirty="0"/>
              <a:t> and </a:t>
            </a:r>
            <a:r>
              <a:rPr lang="it-IT" dirty="0" err="1"/>
              <a:t>language</a:t>
            </a:r>
            <a:r>
              <a:rPr lang="it-IT" dirty="0"/>
              <a:t> </a:t>
            </a:r>
            <a:r>
              <a:rPr lang="it-IT" dirty="0" err="1"/>
              <a:t>ability</a:t>
            </a:r>
            <a:r>
              <a:rPr lang="it-IT" dirty="0"/>
              <a:t>,  learning </a:t>
            </a:r>
            <a:r>
              <a:rPr lang="it-IT" dirty="0" err="1"/>
              <a:t>difficulties</a:t>
            </a:r>
            <a:r>
              <a:rPr lang="it-IT" dirty="0"/>
              <a:t>, </a:t>
            </a:r>
            <a:r>
              <a:rPr lang="it-IT" dirty="0" err="1"/>
              <a:t>poor</a:t>
            </a:r>
            <a:r>
              <a:rPr lang="it-IT" dirty="0"/>
              <a:t> </a:t>
            </a:r>
            <a:r>
              <a:rPr lang="it-IT" dirty="0" err="1"/>
              <a:t>attention</a:t>
            </a:r>
            <a:r>
              <a:rPr lang="it-IT" dirty="0"/>
              <a:t> and </a:t>
            </a:r>
            <a:r>
              <a:rPr lang="it-IT" dirty="0" err="1"/>
              <a:t>memory</a:t>
            </a:r>
            <a:endParaRPr lang="it-IT" dirty="0"/>
          </a:p>
          <a:p>
            <a:pPr marL="342900" indent="-342900" algn="just">
              <a:buFont typeface="+mj-lt"/>
              <a:buAutoNum type="alphaLcParenR"/>
            </a:pPr>
            <a:endParaRPr lang="it-IT" dirty="0"/>
          </a:p>
          <a:p>
            <a:pPr marL="342900" indent="-342900" algn="just">
              <a:lnSpc>
                <a:spcPct val="100000"/>
              </a:lnSpc>
              <a:buFont typeface="+mj-lt"/>
              <a:buAutoNum type="alphaLcParenR"/>
            </a:pPr>
            <a:r>
              <a:rPr lang="it-IT" b="1" dirty="0" err="1">
                <a:sym typeface="Wingdings" panose="05000000000000000000" pitchFamily="2" charset="2"/>
              </a:rPr>
              <a:t>Deterioration</a:t>
            </a:r>
            <a:r>
              <a:rPr lang="it-IT" b="1" dirty="0">
                <a:sym typeface="Wingdings" panose="05000000000000000000" pitchFamily="2" charset="2"/>
              </a:rPr>
              <a:t> of </a:t>
            </a:r>
            <a:r>
              <a:rPr lang="it-IT" b="1" dirty="0" err="1">
                <a:sym typeface="Wingdings" panose="05000000000000000000" pitchFamily="2" charset="2"/>
              </a:rPr>
              <a:t>behaviour</a:t>
            </a:r>
            <a:r>
              <a:rPr lang="it-IT" b="1" dirty="0">
                <a:sym typeface="Wingdings" panose="05000000000000000000" pitchFamily="2" charset="2"/>
              </a:rPr>
              <a:t> </a:t>
            </a:r>
            <a:r>
              <a:rPr lang="it-IT" dirty="0">
                <a:sym typeface="Wingdings" panose="05000000000000000000" pitchFamily="2" charset="2"/>
              </a:rPr>
              <a:t> </a:t>
            </a:r>
            <a:r>
              <a:rPr lang="it-IT" dirty="0" err="1">
                <a:sym typeface="Wingdings" panose="05000000000000000000" pitchFamily="2" charset="2"/>
              </a:rPr>
              <a:t>aggression</a:t>
            </a:r>
            <a:r>
              <a:rPr lang="it-IT" dirty="0">
                <a:sym typeface="Wingdings" panose="05000000000000000000" pitchFamily="2" charset="2"/>
              </a:rPr>
              <a:t>, </a:t>
            </a:r>
            <a:r>
              <a:rPr lang="it-IT" dirty="0" err="1">
                <a:sym typeface="Wingdings" panose="05000000000000000000" pitchFamily="2" charset="2"/>
              </a:rPr>
              <a:t>hyperactivity</a:t>
            </a:r>
            <a:r>
              <a:rPr lang="it-IT" dirty="0">
                <a:sym typeface="Wingdings" panose="05000000000000000000" pitchFamily="2" charset="2"/>
              </a:rPr>
              <a:t>, mood </a:t>
            </a:r>
            <a:r>
              <a:rPr lang="it-IT" dirty="0" err="1">
                <a:sym typeface="Wingdings" panose="05000000000000000000" pitchFamily="2" charset="2"/>
              </a:rPr>
              <a:t>changes</a:t>
            </a:r>
            <a:r>
              <a:rPr lang="it-IT" dirty="0">
                <a:sym typeface="Wingdings" panose="05000000000000000000" pitchFamily="2" charset="2"/>
              </a:rPr>
              <a:t>,  </a:t>
            </a:r>
            <a:r>
              <a:rPr lang="it-IT" dirty="0" err="1">
                <a:sym typeface="Wingdings" panose="05000000000000000000" pitchFamily="2" charset="2"/>
              </a:rPr>
              <a:t>apathy</a:t>
            </a:r>
            <a:endParaRPr lang="it-IT" dirty="0">
              <a:sym typeface="Wingdings" panose="05000000000000000000" pitchFamily="2" charset="2"/>
            </a:endParaRPr>
          </a:p>
          <a:p>
            <a:pPr marL="342900" indent="-342900" algn="just">
              <a:lnSpc>
                <a:spcPct val="100000"/>
              </a:lnSpc>
              <a:buFont typeface="+mj-lt"/>
              <a:buAutoNum type="alphaLcParenR"/>
            </a:pPr>
            <a:endParaRPr lang="it-IT" dirty="0">
              <a:sym typeface="Wingdings" panose="05000000000000000000" pitchFamily="2" charset="2"/>
            </a:endParaRPr>
          </a:p>
          <a:p>
            <a:pPr marL="342900" indent="-342900" algn="just">
              <a:lnSpc>
                <a:spcPct val="100000"/>
              </a:lnSpc>
              <a:buFont typeface="+mj-lt"/>
              <a:buAutoNum type="alphaLcParenR"/>
            </a:pPr>
            <a:r>
              <a:rPr lang="it-IT" b="1" dirty="0" err="1">
                <a:sym typeface="Wingdings" panose="05000000000000000000" pitchFamily="2" charset="2"/>
              </a:rPr>
              <a:t>Physical</a:t>
            </a:r>
            <a:r>
              <a:rPr lang="it-IT" b="1" dirty="0">
                <a:sym typeface="Wingdings" panose="05000000000000000000" pitchFamily="2" charset="2"/>
              </a:rPr>
              <a:t> </a:t>
            </a:r>
            <a:r>
              <a:rPr lang="it-IT" b="1" dirty="0" err="1">
                <a:sym typeface="Wingdings" panose="05000000000000000000" pitchFamily="2" charset="2"/>
              </a:rPr>
              <a:t>deterioration</a:t>
            </a:r>
            <a:r>
              <a:rPr lang="it-IT" b="1" dirty="0">
                <a:sym typeface="Wingdings" panose="05000000000000000000" pitchFamily="2" charset="2"/>
              </a:rPr>
              <a:t> </a:t>
            </a:r>
            <a:r>
              <a:rPr lang="it-IT" dirty="0">
                <a:sym typeface="Wingdings" panose="05000000000000000000" pitchFamily="2" charset="2"/>
              </a:rPr>
              <a:t> </a:t>
            </a:r>
            <a:r>
              <a:rPr lang="it-IT" dirty="0" err="1">
                <a:sym typeface="Wingdings" panose="05000000000000000000" pitchFamily="2" charset="2"/>
              </a:rPr>
              <a:t>generalized</a:t>
            </a:r>
            <a:r>
              <a:rPr lang="it-IT" dirty="0">
                <a:sym typeface="Wingdings" panose="05000000000000000000" pitchFamily="2" charset="2"/>
              </a:rPr>
              <a:t> </a:t>
            </a:r>
            <a:r>
              <a:rPr lang="it-IT" dirty="0" err="1">
                <a:sym typeface="Wingdings" panose="05000000000000000000" pitchFamily="2" charset="2"/>
              </a:rPr>
              <a:t>weakness</a:t>
            </a:r>
            <a:r>
              <a:rPr lang="it-IT" dirty="0">
                <a:sym typeface="Wingdings" panose="05000000000000000000" pitchFamily="2" charset="2"/>
              </a:rPr>
              <a:t>, </a:t>
            </a:r>
            <a:r>
              <a:rPr lang="it-IT" dirty="0" err="1">
                <a:sym typeface="Wingdings" panose="05000000000000000000" pitchFamily="2" charset="2"/>
              </a:rPr>
              <a:t>muscular-skeletal</a:t>
            </a:r>
            <a:r>
              <a:rPr lang="it-IT" dirty="0">
                <a:sym typeface="Wingdings" panose="05000000000000000000" pitchFamily="2" charset="2"/>
              </a:rPr>
              <a:t> </a:t>
            </a:r>
            <a:r>
              <a:rPr lang="it-IT" dirty="0" err="1">
                <a:sym typeface="Wingdings" panose="05000000000000000000" pitchFamily="2" charset="2"/>
              </a:rPr>
              <a:t>deformities</a:t>
            </a:r>
            <a:r>
              <a:rPr lang="it-IT" dirty="0">
                <a:sym typeface="Wingdings" panose="05000000000000000000" pitchFamily="2" charset="2"/>
              </a:rPr>
              <a:t>. At times severe </a:t>
            </a:r>
            <a:r>
              <a:rPr lang="it-IT" dirty="0" err="1">
                <a:sym typeface="Wingdings" panose="05000000000000000000" pitchFamily="2" charset="2"/>
              </a:rPr>
              <a:t>disability</a:t>
            </a:r>
            <a:r>
              <a:rPr lang="it-IT" dirty="0">
                <a:sym typeface="Wingdings" panose="05000000000000000000" pitchFamily="2" charset="2"/>
              </a:rPr>
              <a:t> (</a:t>
            </a:r>
            <a:r>
              <a:rPr lang="it-IT" dirty="0" err="1">
                <a:sym typeface="Wingdings" panose="05000000000000000000" pitchFamily="2" charset="2"/>
              </a:rPr>
              <a:t>unable</a:t>
            </a:r>
            <a:r>
              <a:rPr lang="it-IT" dirty="0">
                <a:sym typeface="Wingdings" panose="05000000000000000000" pitchFamily="2" charset="2"/>
              </a:rPr>
              <a:t> to </a:t>
            </a:r>
            <a:r>
              <a:rPr lang="it-IT" dirty="0" err="1">
                <a:sym typeface="Wingdings" panose="05000000000000000000" pitchFamily="2" charset="2"/>
              </a:rPr>
              <a:t>walk</a:t>
            </a:r>
            <a:r>
              <a:rPr lang="it-IT" dirty="0">
                <a:sym typeface="Wingdings" panose="05000000000000000000" pitchFamily="2" charset="2"/>
              </a:rPr>
              <a:t>)</a:t>
            </a:r>
          </a:p>
          <a:p>
            <a:pPr marL="342900" indent="-342900" algn="just">
              <a:lnSpc>
                <a:spcPct val="100000"/>
              </a:lnSpc>
              <a:buFont typeface="+mj-lt"/>
              <a:buAutoNum type="alphaLcParenR"/>
            </a:pPr>
            <a:endParaRPr lang="it-IT" dirty="0">
              <a:sym typeface="Wingdings" panose="05000000000000000000" pitchFamily="2" charset="2"/>
            </a:endParaRPr>
          </a:p>
          <a:p>
            <a:pPr marL="342900" indent="-342900" algn="just">
              <a:lnSpc>
                <a:spcPct val="100000"/>
              </a:lnSpc>
              <a:buFont typeface="+mj-lt"/>
              <a:buAutoNum type="alphaLcParenR"/>
            </a:pPr>
            <a:r>
              <a:rPr lang="it-IT" dirty="0" err="1">
                <a:sym typeface="Wingdings" panose="05000000000000000000" pitchFamily="2" charset="2"/>
              </a:rPr>
              <a:t>Drooling</a:t>
            </a:r>
            <a:r>
              <a:rPr lang="it-IT" dirty="0">
                <a:sym typeface="Wingdings" panose="05000000000000000000" pitchFamily="2" charset="2"/>
              </a:rPr>
              <a:t> / </a:t>
            </a:r>
            <a:r>
              <a:rPr lang="it-IT" dirty="0" err="1">
                <a:sym typeface="Wingdings" panose="05000000000000000000" pitchFamily="2" charset="2"/>
              </a:rPr>
              <a:t>salivating</a:t>
            </a:r>
            <a:r>
              <a:rPr lang="it-IT" dirty="0">
                <a:sym typeface="Wingdings" panose="05000000000000000000" pitchFamily="2" charset="2"/>
              </a:rPr>
              <a:t> </a:t>
            </a:r>
          </a:p>
          <a:p>
            <a:pPr marL="342900" indent="-342900" algn="just">
              <a:lnSpc>
                <a:spcPct val="100000"/>
              </a:lnSpc>
              <a:buFont typeface="+mj-lt"/>
              <a:buAutoNum type="alphaLcParenR"/>
            </a:pPr>
            <a:endParaRPr lang="it-IT" dirty="0">
              <a:sym typeface="Wingdings" panose="05000000000000000000" pitchFamily="2" charset="2"/>
            </a:endParaRPr>
          </a:p>
          <a:p>
            <a:pPr marL="342900" indent="-342900" algn="just">
              <a:lnSpc>
                <a:spcPct val="100000"/>
              </a:lnSpc>
              <a:buFont typeface="+mj-lt"/>
              <a:buAutoNum type="alphaLcParenR"/>
            </a:pPr>
            <a:r>
              <a:rPr lang="it-IT" dirty="0" err="1"/>
              <a:t>Protruding</a:t>
            </a:r>
            <a:r>
              <a:rPr lang="it-IT" dirty="0"/>
              <a:t> </a:t>
            </a:r>
            <a:r>
              <a:rPr lang="it-IT" dirty="0" err="1"/>
              <a:t>teeth</a:t>
            </a:r>
            <a:endParaRPr lang="it-IT" dirty="0"/>
          </a:p>
          <a:p>
            <a:pPr marL="342900" indent="-342900" algn="just">
              <a:lnSpc>
                <a:spcPct val="100000"/>
              </a:lnSpc>
              <a:buFont typeface="+mj-lt"/>
              <a:buAutoNum type="alphaLcParenR"/>
            </a:pPr>
            <a:endParaRPr lang="it-IT" dirty="0"/>
          </a:p>
          <a:p>
            <a:pPr marL="342900" indent="-342900" algn="just">
              <a:lnSpc>
                <a:spcPct val="100000"/>
              </a:lnSpc>
              <a:buFont typeface="+mj-lt"/>
              <a:buAutoNum type="alphaLcParenR"/>
            </a:pPr>
            <a:r>
              <a:rPr lang="it-IT" dirty="0" err="1"/>
              <a:t>Stunting</a:t>
            </a:r>
            <a:r>
              <a:rPr lang="it-IT" dirty="0"/>
              <a:t> or </a:t>
            </a:r>
            <a:r>
              <a:rPr lang="it-IT" dirty="0" err="1"/>
              <a:t>wasting</a:t>
            </a:r>
            <a:endParaRPr lang="it-IT" dirty="0"/>
          </a:p>
          <a:p>
            <a:pPr marL="342900" indent="-342900" algn="just">
              <a:lnSpc>
                <a:spcPct val="100000"/>
              </a:lnSpc>
              <a:buFont typeface="+mj-lt"/>
              <a:buAutoNum type="alphaLcParenR"/>
            </a:pPr>
            <a:endParaRPr lang="it-IT" dirty="0"/>
          </a:p>
          <a:p>
            <a:pPr marL="342900" indent="-342900" algn="just">
              <a:lnSpc>
                <a:spcPct val="100000"/>
              </a:lnSpc>
              <a:buFont typeface="+mj-lt"/>
              <a:buAutoNum type="alphaLcParenR"/>
            </a:pPr>
            <a:r>
              <a:rPr lang="it-IT" dirty="0"/>
              <a:t>Delay of </a:t>
            </a:r>
            <a:r>
              <a:rPr lang="it-IT" dirty="0" err="1"/>
              <a:t>growth</a:t>
            </a:r>
            <a:endParaRPr lang="it-IT" dirty="0"/>
          </a:p>
          <a:p>
            <a:pPr marL="342900" indent="-342900" algn="just">
              <a:lnSpc>
                <a:spcPct val="100000"/>
              </a:lnSpc>
              <a:buFont typeface="+mj-lt"/>
              <a:buAutoNum type="alphaLcParenR"/>
            </a:pPr>
            <a:endParaRPr lang="it-IT" dirty="0"/>
          </a:p>
          <a:p>
            <a:pPr marL="342900" indent="-342900" algn="just">
              <a:lnSpc>
                <a:spcPct val="100000"/>
              </a:lnSpc>
              <a:buFont typeface="+mj-lt"/>
              <a:buAutoNum type="alphaLcParenR"/>
            </a:pPr>
            <a:r>
              <a:rPr lang="it-IT" dirty="0"/>
              <a:t>Delay of </a:t>
            </a:r>
            <a:r>
              <a:rPr lang="it-IT" dirty="0" err="1"/>
              <a:t>puberty</a:t>
            </a:r>
            <a:endParaRPr lang="it-IT" dirty="0"/>
          </a:p>
        </p:txBody>
      </p:sp>
    </p:spTree>
    <p:extLst>
      <p:ext uri="{BB962C8B-B14F-4D97-AF65-F5344CB8AC3E}">
        <p14:creationId xmlns:p14="http://schemas.microsoft.com/office/powerpoint/2010/main" val="383337849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ttangolo 8">
            <a:extLst>
              <a:ext uri="{FF2B5EF4-FFF2-40B4-BE49-F238E27FC236}">
                <a16:creationId xmlns:a16="http://schemas.microsoft.com/office/drawing/2014/main" id="{1F21F9A5-DDAD-42F6-97DB-EFD12ACA7EDF}"/>
              </a:ext>
            </a:extLst>
          </p:cNvPr>
          <p:cNvSpPr/>
          <p:nvPr/>
        </p:nvSpPr>
        <p:spPr>
          <a:xfrm>
            <a:off x="0" y="0"/>
            <a:ext cx="9144000" cy="175260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 name="object 2"/>
          <p:cNvSpPr txBox="1">
            <a:spLocks noGrp="1"/>
          </p:cNvSpPr>
          <p:nvPr>
            <p:ph type="title"/>
          </p:nvPr>
        </p:nvSpPr>
        <p:spPr>
          <a:xfrm>
            <a:off x="1143000" y="498585"/>
            <a:ext cx="5704211" cy="690574"/>
          </a:xfrm>
          <a:prstGeom prst="rect">
            <a:avLst/>
          </a:prstGeom>
        </p:spPr>
        <p:txBody>
          <a:bodyPr vert="horz" wrap="square" lIns="0" tIns="13335" rIns="0" bIns="0" rtlCol="0">
            <a:spAutoFit/>
          </a:bodyPr>
          <a:lstStyle/>
          <a:p>
            <a:pPr marL="12700">
              <a:lnSpc>
                <a:spcPct val="100000"/>
              </a:lnSpc>
              <a:spcBef>
                <a:spcPts val="105"/>
              </a:spcBef>
            </a:pPr>
            <a:r>
              <a:rPr lang="it-IT" spc="-40" dirty="0" err="1"/>
              <a:t>Diagnosis</a:t>
            </a:r>
            <a:r>
              <a:rPr lang="it-IT" spc="-40" dirty="0"/>
              <a:t> of NS</a:t>
            </a:r>
            <a:endParaRPr spc="-15" dirty="0"/>
          </a:p>
        </p:txBody>
      </p:sp>
      <p:sp>
        <p:nvSpPr>
          <p:cNvPr id="4" name="object 4"/>
          <p:cNvSpPr txBox="1">
            <a:spLocks noGrp="1"/>
          </p:cNvSpPr>
          <p:nvPr>
            <p:ph type="sldNum" sz="quarter" idx="7"/>
          </p:nvPr>
        </p:nvSpPr>
        <p:spPr>
          <a:prstGeom prst="rect">
            <a:avLst/>
          </a:prstGeom>
        </p:spPr>
        <p:txBody>
          <a:bodyPr vert="horz" wrap="square" lIns="0" tIns="0" rIns="0" bIns="0" rtlCol="0">
            <a:spAutoFit/>
          </a:bodyPr>
          <a:lstStyle/>
          <a:p>
            <a:pPr marL="170180">
              <a:lnSpc>
                <a:spcPts val="1240"/>
              </a:lnSpc>
            </a:pPr>
            <a:fld id="{81D60167-4931-47E6-BA6A-407CBD079E47}" type="slidenum">
              <a:rPr dirty="0"/>
              <a:t>12</a:t>
            </a:fld>
            <a:endParaRPr dirty="0"/>
          </a:p>
        </p:txBody>
      </p:sp>
      <p:pic>
        <p:nvPicPr>
          <p:cNvPr id="7" name="Immagine 6">
            <a:extLst>
              <a:ext uri="{FF2B5EF4-FFF2-40B4-BE49-F238E27FC236}">
                <a16:creationId xmlns:a16="http://schemas.microsoft.com/office/drawing/2014/main" id="{6EAD262C-7AC5-4FF4-ADB6-FFE625D4C961}"/>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229600" y="304800"/>
            <a:ext cx="644097" cy="644097"/>
          </a:xfrm>
          <a:prstGeom prst="rect">
            <a:avLst/>
          </a:prstGeom>
        </p:spPr>
      </p:pic>
      <p:pic>
        <p:nvPicPr>
          <p:cNvPr id="8" name="Immagine 7">
            <a:extLst>
              <a:ext uri="{FF2B5EF4-FFF2-40B4-BE49-F238E27FC236}">
                <a16:creationId xmlns:a16="http://schemas.microsoft.com/office/drawing/2014/main" id="{1EC8CF14-AEEB-4A6A-949C-0112F854D27D}"/>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12920" t="-2" r="12920" b="-142"/>
          <a:stretch/>
        </p:blipFill>
        <p:spPr>
          <a:xfrm>
            <a:off x="8229600" y="948897"/>
            <a:ext cx="644097" cy="480525"/>
          </a:xfrm>
          <a:prstGeom prst="rect">
            <a:avLst/>
          </a:prstGeom>
        </p:spPr>
      </p:pic>
      <p:sp>
        <p:nvSpPr>
          <p:cNvPr id="3" name="Rettangolo 2">
            <a:extLst>
              <a:ext uri="{FF2B5EF4-FFF2-40B4-BE49-F238E27FC236}">
                <a16:creationId xmlns:a16="http://schemas.microsoft.com/office/drawing/2014/main" id="{8B93A5A3-2717-4162-842D-9CB0461C44F8}"/>
              </a:ext>
            </a:extLst>
          </p:cNvPr>
          <p:cNvSpPr/>
          <p:nvPr/>
        </p:nvSpPr>
        <p:spPr>
          <a:xfrm>
            <a:off x="609601" y="1962383"/>
            <a:ext cx="5791200" cy="4524315"/>
          </a:xfrm>
          <a:prstGeom prst="rect">
            <a:avLst/>
          </a:prstGeom>
        </p:spPr>
        <p:txBody>
          <a:bodyPr wrap="square">
            <a:spAutoFit/>
          </a:bodyPr>
          <a:lstStyle/>
          <a:p>
            <a:pPr algn="just">
              <a:lnSpc>
                <a:spcPct val="100000"/>
              </a:lnSpc>
            </a:pPr>
            <a:r>
              <a:rPr lang="it-IT" dirty="0"/>
              <a:t>Cases of NS can be:</a:t>
            </a:r>
          </a:p>
          <a:p>
            <a:pPr algn="just">
              <a:lnSpc>
                <a:spcPct val="100000"/>
              </a:lnSpc>
            </a:pPr>
            <a:endParaRPr lang="it-IT" dirty="0"/>
          </a:p>
          <a:p>
            <a:pPr marL="400050" indent="-400050" algn="just">
              <a:buFont typeface="+mj-lt"/>
              <a:buAutoNum type="romanUcPeriod"/>
            </a:pPr>
            <a:r>
              <a:rPr lang="it-IT" b="1" dirty="0"/>
              <a:t>SUSPECTED CASE</a:t>
            </a:r>
            <a:r>
              <a:rPr lang="it-IT" dirty="0"/>
              <a:t>: </a:t>
            </a:r>
            <a:r>
              <a:rPr lang="it-IT" dirty="0" err="1"/>
              <a:t>when</a:t>
            </a:r>
            <a:r>
              <a:rPr lang="it-IT" dirty="0"/>
              <a:t> </a:t>
            </a:r>
            <a:r>
              <a:rPr lang="en-US" dirty="0"/>
              <a:t>head nodding in a previously normal person is reported</a:t>
            </a:r>
            <a:endParaRPr lang="it-IT" dirty="0"/>
          </a:p>
          <a:p>
            <a:pPr algn="just">
              <a:lnSpc>
                <a:spcPct val="100000"/>
              </a:lnSpc>
            </a:pPr>
            <a:endParaRPr lang="it-IT" dirty="0"/>
          </a:p>
          <a:p>
            <a:pPr marL="400050" indent="-400050" algn="just">
              <a:lnSpc>
                <a:spcPct val="100000"/>
              </a:lnSpc>
              <a:buFont typeface="+mj-lt"/>
              <a:buAutoNum type="romanUcPeriod"/>
            </a:pPr>
            <a:endParaRPr lang="it-IT" dirty="0"/>
          </a:p>
          <a:p>
            <a:pPr marL="400050" indent="-400050" algn="just">
              <a:lnSpc>
                <a:spcPct val="100000"/>
              </a:lnSpc>
              <a:buFont typeface="+mj-lt"/>
              <a:buAutoNum type="romanUcPeriod"/>
            </a:pPr>
            <a:r>
              <a:rPr lang="it-IT" b="1" dirty="0"/>
              <a:t>PROBABLE CASE</a:t>
            </a:r>
            <a:r>
              <a:rPr lang="it-IT" dirty="0"/>
              <a:t>: a </a:t>
            </a:r>
            <a:r>
              <a:rPr lang="it-IT" u="sng" dirty="0"/>
              <a:t>SUSPECTED CASE </a:t>
            </a:r>
            <a:r>
              <a:rPr lang="it-IT" dirty="0" err="1"/>
              <a:t>who</a:t>
            </a:r>
            <a:r>
              <a:rPr lang="it-IT" dirty="0"/>
              <a:t> </a:t>
            </a:r>
            <a:r>
              <a:rPr lang="it-IT" dirty="0" err="1"/>
              <a:t>also</a:t>
            </a:r>
            <a:r>
              <a:rPr lang="it-IT" dirty="0"/>
              <a:t> reports:</a:t>
            </a:r>
          </a:p>
          <a:p>
            <a:pPr marL="857250" lvl="1" indent="-400050" algn="just">
              <a:buFont typeface="+mj-lt"/>
              <a:buAutoNum type="alphaLcPeriod"/>
            </a:pPr>
            <a:r>
              <a:rPr lang="it-IT" dirty="0"/>
              <a:t>Age of </a:t>
            </a:r>
            <a:r>
              <a:rPr lang="it-IT" dirty="0" err="1"/>
              <a:t>onset</a:t>
            </a:r>
            <a:r>
              <a:rPr lang="it-IT" dirty="0"/>
              <a:t> of </a:t>
            </a:r>
            <a:r>
              <a:rPr lang="it-IT" dirty="0" err="1"/>
              <a:t>nodding</a:t>
            </a:r>
            <a:r>
              <a:rPr lang="it-IT" dirty="0"/>
              <a:t> </a:t>
            </a:r>
            <a:r>
              <a:rPr lang="it-IT" dirty="0" err="1"/>
              <a:t>between</a:t>
            </a:r>
            <a:r>
              <a:rPr lang="it-IT" dirty="0"/>
              <a:t> 3 and 18 </a:t>
            </a:r>
            <a:r>
              <a:rPr lang="it-IT" dirty="0" err="1"/>
              <a:t>years</a:t>
            </a:r>
            <a:endParaRPr lang="it-IT" dirty="0"/>
          </a:p>
          <a:p>
            <a:pPr marL="857250" lvl="1" indent="-400050" algn="just">
              <a:buFont typeface="+mj-lt"/>
              <a:buAutoNum type="alphaLcPeriod"/>
            </a:pPr>
            <a:r>
              <a:rPr lang="en-US" altLang="it-IT" dirty="0">
                <a:latin typeface="Calibri" panose="020F0502020204030204" pitchFamily="34" charset="0"/>
                <a:cs typeface="Calibri" panose="020F0502020204030204" pitchFamily="34" charset="0"/>
              </a:rPr>
              <a:t>5–20 nods/min for several minutes</a:t>
            </a:r>
          </a:p>
          <a:p>
            <a:pPr marL="857250" lvl="1" indent="-400050" algn="just">
              <a:buFont typeface="+mj-lt"/>
              <a:buAutoNum type="alphaLcPeriod"/>
            </a:pPr>
            <a:r>
              <a:rPr lang="en-US" altLang="it-IT" dirty="0">
                <a:latin typeface="Calibri" panose="020F0502020204030204" pitchFamily="34" charset="0"/>
                <a:cs typeface="Calibri" panose="020F0502020204030204" pitchFamily="34" charset="0"/>
              </a:rPr>
              <a:t>One or more of the following minor features: stunting, delayed physical and sexual development, nodding triggered by eating or cold, etc.</a:t>
            </a:r>
          </a:p>
          <a:p>
            <a:pPr lvl="1" algn="just"/>
            <a:endParaRPr lang="it-IT" dirty="0"/>
          </a:p>
          <a:p>
            <a:pPr marL="400050" indent="-400050" algn="just">
              <a:lnSpc>
                <a:spcPct val="100000"/>
              </a:lnSpc>
              <a:buFont typeface="+mj-lt"/>
              <a:buAutoNum type="romanUcPeriod"/>
            </a:pPr>
            <a:r>
              <a:rPr lang="it-IT" b="1" dirty="0"/>
              <a:t>CONFIRMED CASE</a:t>
            </a:r>
            <a:r>
              <a:rPr lang="it-IT" dirty="0"/>
              <a:t>: a </a:t>
            </a:r>
            <a:r>
              <a:rPr lang="it-IT" u="sng" dirty="0"/>
              <a:t>PROBABLE CASE </a:t>
            </a:r>
            <a:r>
              <a:rPr lang="it-IT" dirty="0" err="1"/>
              <a:t>which</a:t>
            </a:r>
            <a:r>
              <a:rPr lang="it-IT" dirty="0"/>
              <a:t> </a:t>
            </a:r>
            <a:r>
              <a:rPr lang="it-IT" dirty="0" err="1"/>
              <a:t>is</a:t>
            </a:r>
            <a:r>
              <a:rPr lang="it-IT" dirty="0"/>
              <a:t> </a:t>
            </a:r>
            <a:r>
              <a:rPr lang="it-IT" dirty="0" err="1"/>
              <a:t>also</a:t>
            </a:r>
            <a:r>
              <a:rPr lang="it-IT" dirty="0"/>
              <a:t> </a:t>
            </a:r>
            <a:r>
              <a:rPr lang="it-IT" dirty="0" err="1"/>
              <a:t>documented</a:t>
            </a:r>
            <a:r>
              <a:rPr lang="it-IT" dirty="0"/>
              <a:t> / </a:t>
            </a:r>
            <a:r>
              <a:rPr lang="it-IT" dirty="0" err="1"/>
              <a:t>witnessed</a:t>
            </a:r>
            <a:r>
              <a:rPr lang="it-IT" dirty="0"/>
              <a:t> by a </a:t>
            </a:r>
            <a:r>
              <a:rPr lang="it-IT" dirty="0" err="1"/>
              <a:t>qualified</a:t>
            </a:r>
            <a:r>
              <a:rPr lang="it-IT" dirty="0"/>
              <a:t> Health Worker</a:t>
            </a:r>
          </a:p>
        </p:txBody>
      </p:sp>
      <p:sp>
        <p:nvSpPr>
          <p:cNvPr id="10" name="Rettangolo 9">
            <a:extLst>
              <a:ext uri="{FF2B5EF4-FFF2-40B4-BE49-F238E27FC236}">
                <a16:creationId xmlns:a16="http://schemas.microsoft.com/office/drawing/2014/main" id="{B89947A8-D852-4A89-8066-4717D05D459E}"/>
              </a:ext>
            </a:extLst>
          </p:cNvPr>
          <p:cNvSpPr/>
          <p:nvPr/>
        </p:nvSpPr>
        <p:spPr>
          <a:xfrm>
            <a:off x="6553200" y="1962383"/>
            <a:ext cx="2514600" cy="4139595"/>
          </a:xfrm>
          <a:prstGeom prst="rect">
            <a:avLst/>
          </a:prstGeom>
        </p:spPr>
        <p:txBody>
          <a:bodyPr wrap="square">
            <a:spAutoFit/>
          </a:bodyPr>
          <a:lstStyle/>
          <a:p>
            <a:pPr algn="just">
              <a:lnSpc>
                <a:spcPct val="100000"/>
              </a:lnSpc>
            </a:pPr>
            <a:endParaRPr lang="it-IT" dirty="0"/>
          </a:p>
          <a:p>
            <a:pPr algn="just">
              <a:lnSpc>
                <a:spcPct val="100000"/>
              </a:lnSpc>
            </a:pPr>
            <a:endParaRPr lang="it-IT" dirty="0"/>
          </a:p>
          <a:p>
            <a:pPr algn="just">
              <a:lnSpc>
                <a:spcPct val="100000"/>
              </a:lnSpc>
            </a:pPr>
            <a:r>
              <a:rPr lang="it-IT" b="1" dirty="0">
                <a:solidFill>
                  <a:schemeClr val="tx2"/>
                </a:solidFill>
              </a:rPr>
              <a:t>COMMUNITY LEVEL</a:t>
            </a:r>
          </a:p>
          <a:p>
            <a:pPr algn="just">
              <a:lnSpc>
                <a:spcPct val="100000"/>
              </a:lnSpc>
            </a:pPr>
            <a:endParaRPr lang="it-IT" b="1" dirty="0">
              <a:solidFill>
                <a:schemeClr val="tx2"/>
              </a:solidFill>
            </a:endParaRPr>
          </a:p>
          <a:p>
            <a:pPr algn="just">
              <a:lnSpc>
                <a:spcPct val="100000"/>
              </a:lnSpc>
            </a:pPr>
            <a:endParaRPr lang="it-IT" b="1" dirty="0">
              <a:solidFill>
                <a:schemeClr val="tx2"/>
              </a:solidFill>
            </a:endParaRPr>
          </a:p>
          <a:p>
            <a:pPr algn="just">
              <a:lnSpc>
                <a:spcPct val="100000"/>
              </a:lnSpc>
            </a:pPr>
            <a:endParaRPr lang="it-IT" b="1" dirty="0">
              <a:solidFill>
                <a:schemeClr val="tx2"/>
              </a:solidFill>
            </a:endParaRPr>
          </a:p>
          <a:p>
            <a:pPr algn="just">
              <a:lnSpc>
                <a:spcPct val="100000"/>
              </a:lnSpc>
            </a:pPr>
            <a:endParaRPr lang="it-IT" b="1" dirty="0">
              <a:solidFill>
                <a:schemeClr val="tx2"/>
              </a:solidFill>
            </a:endParaRPr>
          </a:p>
          <a:p>
            <a:pPr algn="just">
              <a:lnSpc>
                <a:spcPct val="100000"/>
              </a:lnSpc>
            </a:pPr>
            <a:endParaRPr lang="it-IT" b="1" dirty="0">
              <a:solidFill>
                <a:schemeClr val="tx2"/>
              </a:solidFill>
            </a:endParaRPr>
          </a:p>
          <a:p>
            <a:pPr algn="just">
              <a:lnSpc>
                <a:spcPct val="100000"/>
              </a:lnSpc>
            </a:pPr>
            <a:endParaRPr lang="it-IT" b="1" dirty="0">
              <a:solidFill>
                <a:schemeClr val="tx2"/>
              </a:solidFill>
            </a:endParaRPr>
          </a:p>
          <a:p>
            <a:pPr algn="just">
              <a:lnSpc>
                <a:spcPct val="100000"/>
              </a:lnSpc>
            </a:pPr>
            <a:endParaRPr lang="it-IT" b="1" dirty="0">
              <a:solidFill>
                <a:schemeClr val="tx2"/>
              </a:solidFill>
            </a:endParaRPr>
          </a:p>
          <a:p>
            <a:pPr algn="just">
              <a:lnSpc>
                <a:spcPct val="100000"/>
              </a:lnSpc>
            </a:pPr>
            <a:endParaRPr lang="it-IT" sz="1100" b="1" dirty="0">
              <a:solidFill>
                <a:schemeClr val="tx2"/>
              </a:solidFill>
            </a:endParaRPr>
          </a:p>
          <a:p>
            <a:pPr algn="just">
              <a:lnSpc>
                <a:spcPct val="100000"/>
              </a:lnSpc>
            </a:pPr>
            <a:r>
              <a:rPr lang="it-IT" b="1" dirty="0">
                <a:solidFill>
                  <a:schemeClr val="tx2"/>
                </a:solidFill>
              </a:rPr>
              <a:t>HEALTH FACILITY LEVEL</a:t>
            </a:r>
          </a:p>
          <a:p>
            <a:pPr algn="just">
              <a:lnSpc>
                <a:spcPct val="100000"/>
              </a:lnSpc>
            </a:pPr>
            <a:endParaRPr lang="it-IT" b="1" dirty="0">
              <a:solidFill>
                <a:schemeClr val="tx2"/>
              </a:solidFill>
            </a:endParaRPr>
          </a:p>
          <a:p>
            <a:pPr algn="just">
              <a:lnSpc>
                <a:spcPct val="100000"/>
              </a:lnSpc>
            </a:pPr>
            <a:endParaRPr lang="it-IT" b="1" dirty="0">
              <a:solidFill>
                <a:schemeClr val="tx2"/>
              </a:solidFill>
            </a:endParaRPr>
          </a:p>
          <a:p>
            <a:pPr algn="just">
              <a:lnSpc>
                <a:spcPct val="100000"/>
              </a:lnSpc>
            </a:pPr>
            <a:endParaRPr lang="it-IT" b="1" dirty="0">
              <a:solidFill>
                <a:schemeClr val="tx2"/>
              </a:solidFill>
            </a:endParaRPr>
          </a:p>
        </p:txBody>
      </p:sp>
      <p:sp>
        <p:nvSpPr>
          <p:cNvPr id="11" name="Parentesi graffa chiusa 10">
            <a:extLst>
              <a:ext uri="{FF2B5EF4-FFF2-40B4-BE49-F238E27FC236}">
                <a16:creationId xmlns:a16="http://schemas.microsoft.com/office/drawing/2014/main" id="{2285378B-6820-4E3C-A978-595895A767A5}"/>
              </a:ext>
            </a:extLst>
          </p:cNvPr>
          <p:cNvSpPr/>
          <p:nvPr/>
        </p:nvSpPr>
        <p:spPr>
          <a:xfrm>
            <a:off x="6400801" y="2286000"/>
            <a:ext cx="152399" cy="838200"/>
          </a:xfrm>
          <a:prstGeom prst="rightBrace">
            <a:avLst/>
          </a:prstGeom>
          <a:ln w="38100"/>
        </p:spPr>
        <p:style>
          <a:lnRef idx="1">
            <a:schemeClr val="accent1"/>
          </a:lnRef>
          <a:fillRef idx="0">
            <a:schemeClr val="accent1"/>
          </a:fillRef>
          <a:effectRef idx="0">
            <a:schemeClr val="accent1"/>
          </a:effectRef>
          <a:fontRef idx="minor">
            <a:schemeClr val="tx1"/>
          </a:fontRef>
        </p:style>
        <p:txBody>
          <a:bodyPr rtlCol="0" anchor="ctr"/>
          <a:lstStyle/>
          <a:p>
            <a:pPr algn="ctr"/>
            <a:endParaRPr lang="it-IT"/>
          </a:p>
        </p:txBody>
      </p:sp>
      <p:sp>
        <p:nvSpPr>
          <p:cNvPr id="12" name="Parentesi graffa chiusa 11">
            <a:extLst>
              <a:ext uri="{FF2B5EF4-FFF2-40B4-BE49-F238E27FC236}">
                <a16:creationId xmlns:a16="http://schemas.microsoft.com/office/drawing/2014/main" id="{6EE3E05F-09B3-4175-A7E5-2D99ED49E549}"/>
              </a:ext>
            </a:extLst>
          </p:cNvPr>
          <p:cNvSpPr/>
          <p:nvPr/>
        </p:nvSpPr>
        <p:spPr>
          <a:xfrm>
            <a:off x="6400801" y="3733801"/>
            <a:ext cx="152399" cy="2625614"/>
          </a:xfrm>
          <a:prstGeom prst="rightBrace">
            <a:avLst/>
          </a:prstGeom>
          <a:ln w="38100"/>
        </p:spPr>
        <p:style>
          <a:lnRef idx="1">
            <a:schemeClr val="accent1"/>
          </a:lnRef>
          <a:fillRef idx="0">
            <a:schemeClr val="accent1"/>
          </a:fillRef>
          <a:effectRef idx="0">
            <a:schemeClr val="accent1"/>
          </a:effectRef>
          <a:fontRef idx="minor">
            <a:schemeClr val="tx1"/>
          </a:fontRef>
        </p:style>
        <p:txBody>
          <a:bodyPr rtlCol="0" anchor="ctr"/>
          <a:lstStyle/>
          <a:p>
            <a:pPr algn="ctr"/>
            <a:endParaRPr lang="it-IT"/>
          </a:p>
        </p:txBody>
      </p:sp>
    </p:spTree>
    <p:extLst>
      <p:ext uri="{BB962C8B-B14F-4D97-AF65-F5344CB8AC3E}">
        <p14:creationId xmlns:p14="http://schemas.microsoft.com/office/powerpoint/2010/main" val="305917955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ttangolo 8">
            <a:extLst>
              <a:ext uri="{FF2B5EF4-FFF2-40B4-BE49-F238E27FC236}">
                <a16:creationId xmlns:a16="http://schemas.microsoft.com/office/drawing/2014/main" id="{1F21F9A5-DDAD-42F6-97DB-EFD12ACA7EDF}"/>
              </a:ext>
            </a:extLst>
          </p:cNvPr>
          <p:cNvSpPr/>
          <p:nvPr/>
        </p:nvSpPr>
        <p:spPr>
          <a:xfrm>
            <a:off x="0" y="0"/>
            <a:ext cx="9144000" cy="175260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 name="object 2"/>
          <p:cNvSpPr txBox="1">
            <a:spLocks noGrp="1"/>
          </p:cNvSpPr>
          <p:nvPr>
            <p:ph type="title"/>
          </p:nvPr>
        </p:nvSpPr>
        <p:spPr>
          <a:xfrm>
            <a:off x="1143000" y="319216"/>
            <a:ext cx="5704211" cy="1367682"/>
          </a:xfrm>
          <a:prstGeom prst="rect">
            <a:avLst/>
          </a:prstGeom>
        </p:spPr>
        <p:txBody>
          <a:bodyPr vert="horz" wrap="square" lIns="0" tIns="13335" rIns="0" bIns="0" rtlCol="0">
            <a:spAutoFit/>
          </a:bodyPr>
          <a:lstStyle/>
          <a:p>
            <a:pPr marL="12700">
              <a:lnSpc>
                <a:spcPct val="100000"/>
              </a:lnSpc>
              <a:spcBef>
                <a:spcPts val="105"/>
              </a:spcBef>
            </a:pPr>
            <a:r>
              <a:rPr lang="it-IT" spc="-40" dirty="0" err="1"/>
              <a:t>Diagnosis</a:t>
            </a:r>
            <a:r>
              <a:rPr lang="it-IT" spc="-40" dirty="0"/>
              <a:t> of SUSPECTED</a:t>
            </a:r>
            <a:br>
              <a:rPr lang="it-IT" spc="-40" dirty="0"/>
            </a:br>
            <a:r>
              <a:rPr lang="it-IT" spc="-40" dirty="0"/>
              <a:t>CASES of NS &amp; </a:t>
            </a:r>
            <a:r>
              <a:rPr lang="it-IT" spc="-40" dirty="0" err="1"/>
              <a:t>Referral</a:t>
            </a:r>
            <a:endParaRPr spc="-15" dirty="0"/>
          </a:p>
        </p:txBody>
      </p:sp>
      <p:sp>
        <p:nvSpPr>
          <p:cNvPr id="4" name="object 4"/>
          <p:cNvSpPr txBox="1">
            <a:spLocks noGrp="1"/>
          </p:cNvSpPr>
          <p:nvPr>
            <p:ph type="sldNum" sz="quarter" idx="7"/>
          </p:nvPr>
        </p:nvSpPr>
        <p:spPr>
          <a:prstGeom prst="rect">
            <a:avLst/>
          </a:prstGeom>
        </p:spPr>
        <p:txBody>
          <a:bodyPr vert="horz" wrap="square" lIns="0" tIns="0" rIns="0" bIns="0" rtlCol="0">
            <a:spAutoFit/>
          </a:bodyPr>
          <a:lstStyle/>
          <a:p>
            <a:pPr marL="170180">
              <a:lnSpc>
                <a:spcPts val="1240"/>
              </a:lnSpc>
            </a:pPr>
            <a:fld id="{81D60167-4931-47E6-BA6A-407CBD079E47}" type="slidenum">
              <a:rPr dirty="0"/>
              <a:t>13</a:t>
            </a:fld>
            <a:endParaRPr dirty="0"/>
          </a:p>
        </p:txBody>
      </p:sp>
      <p:pic>
        <p:nvPicPr>
          <p:cNvPr id="7" name="Immagine 6">
            <a:extLst>
              <a:ext uri="{FF2B5EF4-FFF2-40B4-BE49-F238E27FC236}">
                <a16:creationId xmlns:a16="http://schemas.microsoft.com/office/drawing/2014/main" id="{6EAD262C-7AC5-4FF4-ADB6-FFE625D4C961}"/>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229600" y="304800"/>
            <a:ext cx="644097" cy="644097"/>
          </a:xfrm>
          <a:prstGeom prst="rect">
            <a:avLst/>
          </a:prstGeom>
        </p:spPr>
      </p:pic>
      <p:pic>
        <p:nvPicPr>
          <p:cNvPr id="8" name="Immagine 7">
            <a:extLst>
              <a:ext uri="{FF2B5EF4-FFF2-40B4-BE49-F238E27FC236}">
                <a16:creationId xmlns:a16="http://schemas.microsoft.com/office/drawing/2014/main" id="{1EC8CF14-AEEB-4A6A-949C-0112F854D27D}"/>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12920" t="-2" r="12920" b="-142"/>
          <a:stretch/>
        </p:blipFill>
        <p:spPr>
          <a:xfrm>
            <a:off x="8229600" y="948897"/>
            <a:ext cx="644097" cy="480525"/>
          </a:xfrm>
          <a:prstGeom prst="rect">
            <a:avLst/>
          </a:prstGeom>
        </p:spPr>
      </p:pic>
      <p:sp>
        <p:nvSpPr>
          <p:cNvPr id="3" name="Rettangolo 2">
            <a:extLst>
              <a:ext uri="{FF2B5EF4-FFF2-40B4-BE49-F238E27FC236}">
                <a16:creationId xmlns:a16="http://schemas.microsoft.com/office/drawing/2014/main" id="{8B93A5A3-2717-4162-842D-9CB0461C44F8}"/>
              </a:ext>
            </a:extLst>
          </p:cNvPr>
          <p:cNvSpPr/>
          <p:nvPr/>
        </p:nvSpPr>
        <p:spPr>
          <a:xfrm>
            <a:off x="609600" y="2011810"/>
            <a:ext cx="8024113" cy="4431983"/>
          </a:xfrm>
          <a:prstGeom prst="rect">
            <a:avLst/>
          </a:prstGeom>
        </p:spPr>
        <p:txBody>
          <a:bodyPr wrap="square">
            <a:spAutoFit/>
          </a:bodyPr>
          <a:lstStyle/>
          <a:p>
            <a:pPr algn="just">
              <a:lnSpc>
                <a:spcPct val="100000"/>
              </a:lnSpc>
            </a:pPr>
            <a:r>
              <a:rPr lang="it-IT" sz="2400" dirty="0"/>
              <a:t>Non-</a:t>
            </a:r>
            <a:r>
              <a:rPr lang="it-IT" sz="2400" dirty="0" err="1"/>
              <a:t>qualified</a:t>
            </a:r>
            <a:r>
              <a:rPr lang="it-IT" sz="2400" dirty="0"/>
              <a:t> community </a:t>
            </a:r>
            <a:r>
              <a:rPr lang="it-IT" sz="2400" dirty="0" err="1"/>
              <a:t>volunteers</a:t>
            </a:r>
            <a:r>
              <a:rPr lang="it-IT" sz="2400" dirty="0"/>
              <a:t> can </a:t>
            </a:r>
            <a:r>
              <a:rPr lang="it-IT" sz="2400" dirty="0" err="1"/>
              <a:t>only</a:t>
            </a:r>
            <a:r>
              <a:rPr lang="it-IT" sz="2400" dirty="0"/>
              <a:t> </a:t>
            </a:r>
            <a:r>
              <a:rPr lang="it-IT" sz="2400" dirty="0" err="1"/>
              <a:t>determine</a:t>
            </a:r>
            <a:r>
              <a:rPr lang="it-IT" sz="2400" dirty="0"/>
              <a:t> SUSPECTED CASES of NS.</a:t>
            </a:r>
          </a:p>
          <a:p>
            <a:pPr algn="just">
              <a:lnSpc>
                <a:spcPct val="100000"/>
              </a:lnSpc>
            </a:pPr>
            <a:endParaRPr lang="it-IT" sz="2400" dirty="0"/>
          </a:p>
          <a:p>
            <a:pPr algn="just">
              <a:lnSpc>
                <a:spcPct val="100000"/>
              </a:lnSpc>
            </a:pPr>
            <a:endParaRPr lang="it-IT" sz="2400" dirty="0"/>
          </a:p>
          <a:p>
            <a:pPr algn="just">
              <a:lnSpc>
                <a:spcPct val="100000"/>
              </a:lnSpc>
            </a:pPr>
            <a:r>
              <a:rPr lang="it-IT" sz="2400" b="1" dirty="0"/>
              <a:t>«</a:t>
            </a:r>
            <a:r>
              <a:rPr lang="it-IT" sz="2400" b="1" dirty="0" err="1"/>
              <a:t>Does</a:t>
            </a:r>
            <a:r>
              <a:rPr lang="it-IT" sz="2400" b="1" dirty="0"/>
              <a:t> a </a:t>
            </a:r>
            <a:r>
              <a:rPr lang="it-IT" sz="2400" b="1" dirty="0" err="1"/>
              <a:t>previously</a:t>
            </a:r>
            <a:r>
              <a:rPr lang="it-IT" sz="2400" b="1" dirty="0"/>
              <a:t> </a:t>
            </a:r>
            <a:r>
              <a:rPr lang="it-IT" sz="2400" b="1" dirty="0" err="1"/>
              <a:t>normal</a:t>
            </a:r>
            <a:r>
              <a:rPr lang="it-IT" sz="2400" b="1" dirty="0"/>
              <a:t> </a:t>
            </a:r>
            <a:r>
              <a:rPr lang="it-IT" sz="2400" b="1" dirty="0" err="1"/>
              <a:t>child</a:t>
            </a:r>
            <a:r>
              <a:rPr lang="it-IT" sz="2400" b="1" dirty="0"/>
              <a:t> / </a:t>
            </a:r>
            <a:r>
              <a:rPr lang="it-IT" sz="2400" b="1" dirty="0" err="1"/>
              <a:t>adult</a:t>
            </a:r>
            <a:r>
              <a:rPr lang="it-IT" sz="2400" b="1" dirty="0"/>
              <a:t> report </a:t>
            </a:r>
            <a:r>
              <a:rPr lang="it-IT" sz="2400" b="1" dirty="0" err="1"/>
              <a:t>nodding</a:t>
            </a:r>
            <a:r>
              <a:rPr lang="it-IT" sz="2400" b="1" dirty="0"/>
              <a:t>?»</a:t>
            </a:r>
          </a:p>
          <a:p>
            <a:pPr algn="just">
              <a:lnSpc>
                <a:spcPct val="100000"/>
              </a:lnSpc>
            </a:pPr>
            <a:endParaRPr lang="it-IT" sz="2400" dirty="0"/>
          </a:p>
          <a:p>
            <a:pPr marL="285750" indent="-285750" algn="just">
              <a:lnSpc>
                <a:spcPct val="100000"/>
              </a:lnSpc>
              <a:buFontTx/>
              <a:buChar char="-"/>
            </a:pPr>
            <a:r>
              <a:rPr lang="it-IT" sz="2400" b="1" dirty="0"/>
              <a:t>YES = SUSPECTED CASE of NS</a:t>
            </a:r>
            <a:r>
              <a:rPr lang="it-IT" sz="2400" dirty="0"/>
              <a:t> </a:t>
            </a:r>
            <a:r>
              <a:rPr lang="it-IT" sz="2400" dirty="0">
                <a:sym typeface="Wingdings" panose="05000000000000000000" pitchFamily="2" charset="2"/>
              </a:rPr>
              <a:t> </a:t>
            </a:r>
            <a:r>
              <a:rPr lang="it-IT" sz="2400" b="1" dirty="0">
                <a:solidFill>
                  <a:schemeClr val="tx2"/>
                </a:solidFill>
                <a:sym typeface="Wingdings" panose="05000000000000000000" pitchFamily="2" charset="2"/>
              </a:rPr>
              <a:t>REFER THE PATIENT to one of the project </a:t>
            </a:r>
            <a:r>
              <a:rPr lang="it-IT" sz="2400" b="1" dirty="0" err="1">
                <a:solidFill>
                  <a:schemeClr val="tx2"/>
                </a:solidFill>
                <a:sym typeface="Wingdings" panose="05000000000000000000" pitchFamily="2" charset="2"/>
              </a:rPr>
              <a:t>health</a:t>
            </a:r>
            <a:r>
              <a:rPr lang="it-IT" sz="2400" b="1" dirty="0">
                <a:solidFill>
                  <a:schemeClr val="tx2"/>
                </a:solidFill>
                <a:sym typeface="Wingdings" panose="05000000000000000000" pitchFamily="2" charset="2"/>
              </a:rPr>
              <a:t> facilities with </a:t>
            </a:r>
            <a:r>
              <a:rPr lang="it-IT" sz="2400" b="1" dirty="0" err="1">
                <a:solidFill>
                  <a:schemeClr val="tx2"/>
                </a:solidFill>
                <a:sym typeface="Wingdings" panose="05000000000000000000" pitchFamily="2" charset="2"/>
              </a:rPr>
              <a:t>epilepsy</a:t>
            </a:r>
            <a:r>
              <a:rPr lang="it-IT" sz="2400" b="1" dirty="0">
                <a:solidFill>
                  <a:schemeClr val="tx2"/>
                </a:solidFill>
                <a:sym typeface="Wingdings" panose="05000000000000000000" pitchFamily="2" charset="2"/>
              </a:rPr>
              <a:t> clinics for </a:t>
            </a:r>
            <a:r>
              <a:rPr lang="it-IT" sz="2400" b="1" dirty="0" err="1">
                <a:solidFill>
                  <a:schemeClr val="tx2"/>
                </a:solidFill>
                <a:sym typeface="Wingdings" panose="05000000000000000000" pitchFamily="2" charset="2"/>
              </a:rPr>
              <a:t>further</a:t>
            </a:r>
            <a:r>
              <a:rPr lang="it-IT" sz="2400" b="1" dirty="0">
                <a:solidFill>
                  <a:schemeClr val="tx2"/>
                </a:solidFill>
                <a:sym typeface="Wingdings" panose="05000000000000000000" pitchFamily="2" charset="2"/>
              </a:rPr>
              <a:t> </a:t>
            </a:r>
            <a:r>
              <a:rPr lang="it-IT" sz="2400" b="1" dirty="0" err="1">
                <a:solidFill>
                  <a:schemeClr val="tx2"/>
                </a:solidFill>
                <a:sym typeface="Wingdings" panose="05000000000000000000" pitchFamily="2" charset="2"/>
              </a:rPr>
              <a:t>assessment</a:t>
            </a:r>
            <a:r>
              <a:rPr lang="it-IT" sz="2400" b="1" dirty="0">
                <a:solidFill>
                  <a:schemeClr val="tx2"/>
                </a:solidFill>
                <a:sym typeface="Wingdings" panose="05000000000000000000" pitchFamily="2" charset="2"/>
              </a:rPr>
              <a:t> by a </a:t>
            </a:r>
            <a:r>
              <a:rPr lang="it-IT" sz="2400" b="1" dirty="0" err="1">
                <a:solidFill>
                  <a:schemeClr val="tx2"/>
                </a:solidFill>
                <a:sym typeface="Wingdings" panose="05000000000000000000" pitchFamily="2" charset="2"/>
              </a:rPr>
              <a:t>qualified</a:t>
            </a:r>
            <a:r>
              <a:rPr lang="it-IT" sz="2400" b="1" dirty="0">
                <a:solidFill>
                  <a:schemeClr val="tx2"/>
                </a:solidFill>
                <a:sym typeface="Wingdings" panose="05000000000000000000" pitchFamily="2" charset="2"/>
              </a:rPr>
              <a:t> </a:t>
            </a:r>
            <a:r>
              <a:rPr lang="it-IT" sz="2400" b="1" dirty="0" err="1">
                <a:solidFill>
                  <a:schemeClr val="tx2"/>
                </a:solidFill>
                <a:sym typeface="Wingdings" panose="05000000000000000000" pitchFamily="2" charset="2"/>
              </a:rPr>
              <a:t>health</a:t>
            </a:r>
            <a:r>
              <a:rPr lang="it-IT" sz="2400" b="1" dirty="0">
                <a:solidFill>
                  <a:schemeClr val="tx2"/>
                </a:solidFill>
                <a:sym typeface="Wingdings" panose="05000000000000000000" pitchFamily="2" charset="2"/>
              </a:rPr>
              <a:t> worker</a:t>
            </a:r>
          </a:p>
          <a:p>
            <a:pPr algn="just">
              <a:lnSpc>
                <a:spcPct val="100000"/>
              </a:lnSpc>
            </a:pPr>
            <a:endParaRPr lang="it-IT" sz="2400" dirty="0"/>
          </a:p>
          <a:p>
            <a:pPr marL="285750" indent="-285750" algn="just">
              <a:lnSpc>
                <a:spcPct val="100000"/>
              </a:lnSpc>
              <a:buFontTx/>
              <a:buChar char="-"/>
            </a:pPr>
            <a:r>
              <a:rPr lang="it-IT" sz="2400" b="1" dirty="0"/>
              <a:t>NO = </a:t>
            </a:r>
            <a:r>
              <a:rPr lang="it-IT" sz="2400" dirty="0" err="1"/>
              <a:t>not</a:t>
            </a:r>
            <a:r>
              <a:rPr lang="it-IT" sz="2400" dirty="0"/>
              <a:t> a </a:t>
            </a:r>
            <a:r>
              <a:rPr lang="it-IT" sz="2400" dirty="0" err="1"/>
              <a:t>probable</a:t>
            </a:r>
            <a:r>
              <a:rPr lang="it-IT" sz="2400" dirty="0"/>
              <a:t>  case</a:t>
            </a:r>
          </a:p>
          <a:p>
            <a:pPr algn="just">
              <a:lnSpc>
                <a:spcPct val="100000"/>
              </a:lnSpc>
            </a:pPr>
            <a:endParaRPr lang="it-IT" dirty="0"/>
          </a:p>
        </p:txBody>
      </p:sp>
    </p:spTree>
    <p:extLst>
      <p:ext uri="{BB962C8B-B14F-4D97-AF65-F5344CB8AC3E}">
        <p14:creationId xmlns:p14="http://schemas.microsoft.com/office/powerpoint/2010/main" val="87013086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ttangolo 8">
            <a:extLst>
              <a:ext uri="{FF2B5EF4-FFF2-40B4-BE49-F238E27FC236}">
                <a16:creationId xmlns:a16="http://schemas.microsoft.com/office/drawing/2014/main" id="{1F21F9A5-DDAD-42F6-97DB-EFD12ACA7EDF}"/>
              </a:ext>
            </a:extLst>
          </p:cNvPr>
          <p:cNvSpPr/>
          <p:nvPr/>
        </p:nvSpPr>
        <p:spPr>
          <a:xfrm>
            <a:off x="0" y="0"/>
            <a:ext cx="9144000" cy="175260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 name="object 2"/>
          <p:cNvSpPr txBox="1">
            <a:spLocks noGrp="1"/>
          </p:cNvSpPr>
          <p:nvPr>
            <p:ph type="title"/>
          </p:nvPr>
        </p:nvSpPr>
        <p:spPr>
          <a:xfrm>
            <a:off x="1143000" y="443039"/>
            <a:ext cx="5704211" cy="690574"/>
          </a:xfrm>
          <a:prstGeom prst="rect">
            <a:avLst/>
          </a:prstGeom>
        </p:spPr>
        <p:txBody>
          <a:bodyPr vert="horz" wrap="square" lIns="0" tIns="13335" rIns="0" bIns="0" rtlCol="0">
            <a:spAutoFit/>
          </a:bodyPr>
          <a:lstStyle/>
          <a:p>
            <a:pPr marL="12700">
              <a:lnSpc>
                <a:spcPct val="100000"/>
              </a:lnSpc>
              <a:spcBef>
                <a:spcPts val="105"/>
              </a:spcBef>
            </a:pPr>
            <a:r>
              <a:rPr lang="it-IT" spc="-40" dirty="0"/>
              <a:t>Clustering of NS </a:t>
            </a:r>
            <a:r>
              <a:rPr lang="it-IT" spc="-40" dirty="0" err="1"/>
              <a:t>cases</a:t>
            </a:r>
            <a:endParaRPr spc="-15" dirty="0"/>
          </a:p>
        </p:txBody>
      </p:sp>
      <p:sp>
        <p:nvSpPr>
          <p:cNvPr id="4" name="object 4"/>
          <p:cNvSpPr txBox="1">
            <a:spLocks noGrp="1"/>
          </p:cNvSpPr>
          <p:nvPr>
            <p:ph type="sldNum" sz="quarter" idx="7"/>
          </p:nvPr>
        </p:nvSpPr>
        <p:spPr>
          <a:prstGeom prst="rect">
            <a:avLst/>
          </a:prstGeom>
        </p:spPr>
        <p:txBody>
          <a:bodyPr vert="horz" wrap="square" lIns="0" tIns="0" rIns="0" bIns="0" rtlCol="0">
            <a:spAutoFit/>
          </a:bodyPr>
          <a:lstStyle/>
          <a:p>
            <a:pPr marL="170180">
              <a:lnSpc>
                <a:spcPts val="1240"/>
              </a:lnSpc>
            </a:pPr>
            <a:fld id="{81D60167-4931-47E6-BA6A-407CBD079E47}" type="slidenum">
              <a:rPr dirty="0"/>
              <a:t>14</a:t>
            </a:fld>
            <a:endParaRPr dirty="0"/>
          </a:p>
        </p:txBody>
      </p:sp>
      <p:pic>
        <p:nvPicPr>
          <p:cNvPr id="7" name="Immagine 6">
            <a:extLst>
              <a:ext uri="{FF2B5EF4-FFF2-40B4-BE49-F238E27FC236}">
                <a16:creationId xmlns:a16="http://schemas.microsoft.com/office/drawing/2014/main" id="{6EAD262C-7AC5-4FF4-ADB6-FFE625D4C961}"/>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229600" y="304800"/>
            <a:ext cx="644097" cy="644097"/>
          </a:xfrm>
          <a:prstGeom prst="rect">
            <a:avLst/>
          </a:prstGeom>
        </p:spPr>
      </p:pic>
      <p:pic>
        <p:nvPicPr>
          <p:cNvPr id="8" name="Immagine 7">
            <a:extLst>
              <a:ext uri="{FF2B5EF4-FFF2-40B4-BE49-F238E27FC236}">
                <a16:creationId xmlns:a16="http://schemas.microsoft.com/office/drawing/2014/main" id="{1EC8CF14-AEEB-4A6A-949C-0112F854D27D}"/>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12920" t="-2" r="12920" b="-142"/>
          <a:stretch/>
        </p:blipFill>
        <p:spPr>
          <a:xfrm>
            <a:off x="8229600" y="948897"/>
            <a:ext cx="644097" cy="480525"/>
          </a:xfrm>
          <a:prstGeom prst="rect">
            <a:avLst/>
          </a:prstGeom>
        </p:spPr>
      </p:pic>
      <p:sp>
        <p:nvSpPr>
          <p:cNvPr id="3" name="Rettangolo 2">
            <a:extLst>
              <a:ext uri="{FF2B5EF4-FFF2-40B4-BE49-F238E27FC236}">
                <a16:creationId xmlns:a16="http://schemas.microsoft.com/office/drawing/2014/main" id="{8B93A5A3-2717-4162-842D-9CB0461C44F8}"/>
              </a:ext>
            </a:extLst>
          </p:cNvPr>
          <p:cNvSpPr/>
          <p:nvPr/>
        </p:nvSpPr>
        <p:spPr>
          <a:xfrm>
            <a:off x="582827" y="2321004"/>
            <a:ext cx="8024113" cy="2215991"/>
          </a:xfrm>
          <a:prstGeom prst="rect">
            <a:avLst/>
          </a:prstGeom>
        </p:spPr>
        <p:txBody>
          <a:bodyPr wrap="square">
            <a:spAutoFit/>
          </a:bodyPr>
          <a:lstStyle/>
          <a:p>
            <a:pPr algn="just">
              <a:lnSpc>
                <a:spcPct val="100000"/>
              </a:lnSpc>
            </a:pPr>
            <a:r>
              <a:rPr lang="it-IT" sz="2400" dirty="0" err="1"/>
              <a:t>It</a:t>
            </a:r>
            <a:r>
              <a:rPr lang="it-IT" sz="2400" dirty="0"/>
              <a:t> </a:t>
            </a:r>
            <a:r>
              <a:rPr lang="it-IT" sz="2400" dirty="0" err="1"/>
              <a:t>is</a:t>
            </a:r>
            <a:r>
              <a:rPr lang="it-IT" sz="2400" dirty="0"/>
              <a:t> </a:t>
            </a:r>
            <a:r>
              <a:rPr lang="it-IT" sz="2400" dirty="0" err="1"/>
              <a:t>not</a:t>
            </a:r>
            <a:r>
              <a:rPr lang="it-IT" sz="2400" dirty="0"/>
              <a:t> </a:t>
            </a:r>
            <a:r>
              <a:rPr lang="it-IT" sz="2400" dirty="0" err="1"/>
              <a:t>uncommon</a:t>
            </a:r>
            <a:r>
              <a:rPr lang="it-IT" sz="2400" dirty="0"/>
              <a:t> to </a:t>
            </a:r>
            <a:r>
              <a:rPr lang="it-IT" sz="2400" dirty="0" err="1"/>
              <a:t>find</a:t>
            </a:r>
            <a:r>
              <a:rPr lang="it-IT" sz="2400" dirty="0"/>
              <a:t> </a:t>
            </a:r>
            <a:r>
              <a:rPr lang="it-IT" sz="2400" dirty="0" err="1"/>
              <a:t>several</a:t>
            </a:r>
            <a:r>
              <a:rPr lang="it-IT" sz="2400" dirty="0"/>
              <a:t> </a:t>
            </a:r>
            <a:r>
              <a:rPr lang="it-IT" sz="2400" dirty="0" err="1"/>
              <a:t>cases</a:t>
            </a:r>
            <a:r>
              <a:rPr lang="it-IT" sz="2400" dirty="0"/>
              <a:t> of NS </a:t>
            </a:r>
            <a:r>
              <a:rPr lang="it-IT" sz="2400" dirty="0" err="1"/>
              <a:t>clustered</a:t>
            </a:r>
            <a:r>
              <a:rPr lang="it-IT" sz="2400" dirty="0"/>
              <a:t> in </a:t>
            </a:r>
            <a:r>
              <a:rPr lang="it-IT" sz="2400" dirty="0" err="1"/>
              <a:t>space</a:t>
            </a:r>
            <a:r>
              <a:rPr lang="it-IT" sz="2400" dirty="0"/>
              <a:t> and time.</a:t>
            </a:r>
          </a:p>
          <a:p>
            <a:pPr algn="just">
              <a:lnSpc>
                <a:spcPct val="100000"/>
              </a:lnSpc>
            </a:pPr>
            <a:endParaRPr lang="it-IT" sz="2400" dirty="0"/>
          </a:p>
          <a:p>
            <a:pPr algn="just">
              <a:lnSpc>
                <a:spcPct val="100000"/>
              </a:lnSpc>
            </a:pPr>
            <a:r>
              <a:rPr lang="it-IT" sz="2400" dirty="0"/>
              <a:t>For </a:t>
            </a:r>
            <a:r>
              <a:rPr lang="it-IT" sz="2400" dirty="0" err="1"/>
              <a:t>instance</a:t>
            </a:r>
            <a:r>
              <a:rPr lang="it-IT" sz="2400" dirty="0"/>
              <a:t>, multiple </a:t>
            </a:r>
            <a:r>
              <a:rPr lang="it-IT" sz="2400" dirty="0" err="1"/>
              <a:t>children</a:t>
            </a:r>
            <a:r>
              <a:rPr lang="it-IT" sz="2400" dirty="0"/>
              <a:t> </a:t>
            </a:r>
            <a:r>
              <a:rPr lang="it-IT" sz="2400" dirty="0" err="1"/>
              <a:t>within</a:t>
            </a:r>
            <a:r>
              <a:rPr lang="it-IT" sz="2400" dirty="0"/>
              <a:t> the </a:t>
            </a:r>
            <a:r>
              <a:rPr lang="it-IT" sz="2400" dirty="0" err="1"/>
              <a:t>same</a:t>
            </a:r>
            <a:r>
              <a:rPr lang="it-IT" sz="2400" dirty="0"/>
              <a:t> family </a:t>
            </a:r>
            <a:r>
              <a:rPr lang="it-IT" sz="2400" dirty="0" err="1"/>
              <a:t>may</a:t>
            </a:r>
            <a:r>
              <a:rPr lang="it-IT" sz="2400" dirty="0"/>
              <a:t> </a:t>
            </a:r>
            <a:r>
              <a:rPr lang="it-IT" sz="2400" dirty="0" err="1"/>
              <a:t>suffer</a:t>
            </a:r>
            <a:r>
              <a:rPr lang="it-IT" sz="2400" dirty="0"/>
              <a:t> from NS.</a:t>
            </a:r>
          </a:p>
          <a:p>
            <a:pPr algn="just">
              <a:lnSpc>
                <a:spcPct val="100000"/>
              </a:lnSpc>
            </a:pPr>
            <a:endParaRPr lang="it-IT" dirty="0"/>
          </a:p>
        </p:txBody>
      </p:sp>
    </p:spTree>
    <p:extLst>
      <p:ext uri="{BB962C8B-B14F-4D97-AF65-F5344CB8AC3E}">
        <p14:creationId xmlns:p14="http://schemas.microsoft.com/office/powerpoint/2010/main" val="91407516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ttangolo 6">
            <a:extLst>
              <a:ext uri="{FF2B5EF4-FFF2-40B4-BE49-F238E27FC236}">
                <a16:creationId xmlns:a16="http://schemas.microsoft.com/office/drawing/2014/main" id="{119247BE-59C4-488A-A681-945C87D3D741}"/>
              </a:ext>
            </a:extLst>
          </p:cNvPr>
          <p:cNvSpPr/>
          <p:nvPr/>
        </p:nvSpPr>
        <p:spPr>
          <a:xfrm>
            <a:off x="-1" y="-12895"/>
            <a:ext cx="9144000" cy="175260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 name="object 2"/>
          <p:cNvSpPr txBox="1">
            <a:spLocks noGrp="1"/>
          </p:cNvSpPr>
          <p:nvPr>
            <p:ph type="title"/>
          </p:nvPr>
        </p:nvSpPr>
        <p:spPr>
          <a:xfrm>
            <a:off x="920901" y="426889"/>
            <a:ext cx="7302195" cy="689932"/>
          </a:xfrm>
          <a:prstGeom prst="rect">
            <a:avLst/>
          </a:prstGeom>
        </p:spPr>
        <p:txBody>
          <a:bodyPr vert="horz" wrap="square" lIns="0" tIns="12700" rIns="0" bIns="0" rtlCol="0">
            <a:spAutoFit/>
          </a:bodyPr>
          <a:lstStyle/>
          <a:p>
            <a:pPr marL="1978660" marR="5080" indent="-1569085">
              <a:lnSpc>
                <a:spcPct val="100000"/>
              </a:lnSpc>
              <a:spcBef>
                <a:spcPts val="100"/>
              </a:spcBef>
            </a:pPr>
            <a:r>
              <a:rPr lang="it-IT" spc="-20" dirty="0"/>
              <a:t>NS</a:t>
            </a:r>
            <a:r>
              <a:rPr spc="-20" dirty="0"/>
              <a:t> </a:t>
            </a:r>
            <a:r>
              <a:rPr lang="it-IT" dirty="0"/>
              <a:t>treatment</a:t>
            </a:r>
            <a:endParaRPr spc="-10" dirty="0"/>
          </a:p>
        </p:txBody>
      </p:sp>
      <p:sp>
        <p:nvSpPr>
          <p:cNvPr id="4" name="object 4"/>
          <p:cNvSpPr txBox="1">
            <a:spLocks noGrp="1"/>
          </p:cNvSpPr>
          <p:nvPr>
            <p:ph type="sldNum" sz="quarter" idx="7"/>
          </p:nvPr>
        </p:nvSpPr>
        <p:spPr>
          <a:prstGeom prst="rect">
            <a:avLst/>
          </a:prstGeom>
        </p:spPr>
        <p:txBody>
          <a:bodyPr vert="horz" wrap="square" lIns="0" tIns="0" rIns="0" bIns="0" rtlCol="0">
            <a:spAutoFit/>
          </a:bodyPr>
          <a:lstStyle/>
          <a:p>
            <a:pPr marL="170180">
              <a:lnSpc>
                <a:spcPts val="1240"/>
              </a:lnSpc>
            </a:pPr>
            <a:fld id="{81D60167-4931-47E6-BA6A-407CBD079E47}" type="slidenum">
              <a:rPr dirty="0"/>
              <a:t>15</a:t>
            </a:fld>
            <a:endParaRPr dirty="0"/>
          </a:p>
        </p:txBody>
      </p:sp>
      <p:sp>
        <p:nvSpPr>
          <p:cNvPr id="3" name="object 3"/>
          <p:cNvSpPr txBox="1"/>
          <p:nvPr/>
        </p:nvSpPr>
        <p:spPr>
          <a:xfrm>
            <a:off x="634390" y="2101722"/>
            <a:ext cx="8035290" cy="3307058"/>
          </a:xfrm>
          <a:prstGeom prst="rect">
            <a:avLst/>
          </a:prstGeom>
        </p:spPr>
        <p:txBody>
          <a:bodyPr vert="horz" wrap="square" lIns="0" tIns="58419" rIns="0" bIns="0" rtlCol="0">
            <a:spAutoFit/>
          </a:bodyPr>
          <a:lstStyle/>
          <a:p>
            <a:pPr marL="469265" marR="5080" indent="-457200">
              <a:lnSpc>
                <a:spcPct val="90000"/>
              </a:lnSpc>
              <a:spcBef>
                <a:spcPts val="459"/>
              </a:spcBef>
              <a:buFont typeface="+mj-lt"/>
              <a:buAutoNum type="arabicPeriod"/>
              <a:tabLst>
                <a:tab pos="355600" algn="l"/>
                <a:tab pos="356235" algn="l"/>
              </a:tabLst>
            </a:pPr>
            <a:r>
              <a:rPr lang="it-IT" sz="2400" spc="-10" dirty="0">
                <a:latin typeface="Calibri"/>
                <a:cs typeface="Calibri"/>
              </a:rPr>
              <a:t>C</a:t>
            </a:r>
            <a:r>
              <a:rPr sz="2400" spc="-10" dirty="0" err="1">
                <a:latin typeface="Calibri"/>
                <a:cs typeface="Calibri"/>
              </a:rPr>
              <a:t>hildren</a:t>
            </a:r>
            <a:r>
              <a:rPr sz="2400" spc="-10" dirty="0">
                <a:latin typeface="Calibri"/>
                <a:cs typeface="Calibri"/>
              </a:rPr>
              <a:t> </a:t>
            </a:r>
            <a:r>
              <a:rPr sz="2400" dirty="0">
                <a:latin typeface="Calibri"/>
                <a:cs typeface="Calibri"/>
              </a:rPr>
              <a:t>and adults with </a:t>
            </a:r>
            <a:r>
              <a:rPr lang="it-IT" sz="2400" spc="-15" dirty="0">
                <a:latin typeface="Calibri"/>
                <a:cs typeface="Calibri"/>
              </a:rPr>
              <a:t>NS </a:t>
            </a:r>
            <a:r>
              <a:rPr sz="2400" spc="-5" dirty="0">
                <a:latin typeface="Calibri"/>
                <a:cs typeface="Calibri"/>
              </a:rPr>
              <a:t>can </a:t>
            </a:r>
            <a:r>
              <a:rPr lang="it-IT" sz="2400" spc="-5" dirty="0">
                <a:latin typeface="Calibri"/>
                <a:cs typeface="Calibri"/>
              </a:rPr>
              <a:t>be </a:t>
            </a:r>
            <a:r>
              <a:rPr sz="2400" spc="-15" dirty="0">
                <a:latin typeface="Calibri"/>
                <a:cs typeface="Calibri"/>
              </a:rPr>
              <a:t>treated </a:t>
            </a:r>
            <a:r>
              <a:rPr lang="it-IT" sz="2400" spc="-5" dirty="0">
                <a:latin typeface="Calibri"/>
                <a:cs typeface="Calibri"/>
                <a:sym typeface="Wingdings" panose="05000000000000000000" pitchFamily="2" charset="2"/>
              </a:rPr>
              <a:t> </a:t>
            </a:r>
            <a:r>
              <a:rPr lang="it-IT" sz="2400" i="1" spc="-5" dirty="0" err="1">
                <a:latin typeface="Calibri"/>
                <a:cs typeface="Calibri"/>
                <a:sym typeface="Wingdings" panose="05000000000000000000" pitchFamily="2" charset="2"/>
              </a:rPr>
              <a:t>treated</a:t>
            </a:r>
            <a:r>
              <a:rPr lang="it-IT" sz="2400" i="1" spc="-5" dirty="0">
                <a:latin typeface="Calibri"/>
                <a:cs typeface="Calibri"/>
                <a:sym typeface="Wingdings" panose="05000000000000000000" pitchFamily="2" charset="2"/>
              </a:rPr>
              <a:t>, </a:t>
            </a:r>
            <a:r>
              <a:rPr lang="it-IT" sz="2400" i="1" spc="-5" dirty="0" err="1">
                <a:latin typeface="Calibri"/>
                <a:cs typeface="Calibri"/>
                <a:sym typeface="Wingdings" panose="05000000000000000000" pitchFamily="2" charset="2"/>
              </a:rPr>
              <a:t>not</a:t>
            </a:r>
            <a:r>
              <a:rPr lang="it-IT" sz="2400" i="1" spc="-5" dirty="0">
                <a:latin typeface="Calibri"/>
                <a:cs typeface="Calibri"/>
                <a:sym typeface="Wingdings" panose="05000000000000000000" pitchFamily="2" charset="2"/>
              </a:rPr>
              <a:t> </a:t>
            </a:r>
            <a:r>
              <a:rPr lang="it-IT" sz="2400" i="1" spc="-5" dirty="0" err="1">
                <a:latin typeface="Calibri"/>
                <a:cs typeface="Calibri"/>
                <a:sym typeface="Wingdings" panose="05000000000000000000" pitchFamily="2" charset="2"/>
              </a:rPr>
              <a:t>cured</a:t>
            </a:r>
            <a:r>
              <a:rPr lang="it-IT" sz="2400" i="1" spc="-5" dirty="0">
                <a:latin typeface="Calibri"/>
                <a:cs typeface="Calibri"/>
                <a:sym typeface="Wingdings" panose="05000000000000000000" pitchFamily="2" charset="2"/>
              </a:rPr>
              <a:t>!</a:t>
            </a:r>
          </a:p>
          <a:p>
            <a:pPr marL="469265" marR="5080" indent="-457200">
              <a:lnSpc>
                <a:spcPct val="90000"/>
              </a:lnSpc>
              <a:spcBef>
                <a:spcPts val="459"/>
              </a:spcBef>
              <a:buFont typeface="+mj-lt"/>
              <a:buAutoNum type="arabicPeriod"/>
              <a:tabLst>
                <a:tab pos="355600" algn="l"/>
                <a:tab pos="356235" algn="l"/>
              </a:tabLst>
            </a:pPr>
            <a:endParaRPr lang="it-IT" sz="2400" i="1" spc="-5" dirty="0">
              <a:latin typeface="Calibri"/>
              <a:cs typeface="Calibri"/>
              <a:sym typeface="Wingdings" panose="05000000000000000000" pitchFamily="2" charset="2"/>
            </a:endParaRPr>
          </a:p>
          <a:p>
            <a:pPr marL="469265" marR="5080" indent="-457200">
              <a:lnSpc>
                <a:spcPct val="90000"/>
              </a:lnSpc>
              <a:spcBef>
                <a:spcPts val="459"/>
              </a:spcBef>
              <a:buFont typeface="+mj-lt"/>
              <a:buAutoNum type="arabicPeriod"/>
              <a:tabLst>
                <a:tab pos="355600" algn="l"/>
                <a:tab pos="356235" algn="l"/>
              </a:tabLst>
            </a:pPr>
            <a:r>
              <a:rPr lang="en-US" sz="2400" spc="-5" dirty="0">
                <a:cs typeface="Calibri"/>
              </a:rPr>
              <a:t>The recommended treatment for NS is anti-epileptic therapy: </a:t>
            </a:r>
            <a:r>
              <a:rPr lang="en-US" sz="2400" spc="-10" dirty="0">
                <a:cs typeface="Calibri"/>
              </a:rPr>
              <a:t>seizures and nodding are then </a:t>
            </a:r>
            <a:r>
              <a:rPr lang="en-US" sz="2400" spc="-15" dirty="0">
                <a:cs typeface="Calibri"/>
              </a:rPr>
              <a:t>controlled</a:t>
            </a:r>
          </a:p>
          <a:p>
            <a:pPr marL="469265" marR="5080" indent="-457200">
              <a:lnSpc>
                <a:spcPct val="90000"/>
              </a:lnSpc>
              <a:spcBef>
                <a:spcPts val="459"/>
              </a:spcBef>
              <a:buFont typeface="+mj-lt"/>
              <a:buAutoNum type="arabicPeriod"/>
              <a:tabLst>
                <a:tab pos="355600" algn="l"/>
                <a:tab pos="356235" algn="l"/>
              </a:tabLst>
            </a:pPr>
            <a:endParaRPr lang="en-US" sz="2400" spc="-15" dirty="0">
              <a:cs typeface="Calibri"/>
            </a:endParaRPr>
          </a:p>
          <a:p>
            <a:pPr marL="469265" marR="5080" indent="-457200">
              <a:lnSpc>
                <a:spcPct val="90000"/>
              </a:lnSpc>
              <a:spcBef>
                <a:spcPts val="459"/>
              </a:spcBef>
              <a:buFont typeface="+mj-lt"/>
              <a:buAutoNum type="arabicPeriod"/>
              <a:tabLst>
                <a:tab pos="355600" algn="l"/>
                <a:tab pos="356235" algn="l"/>
              </a:tabLst>
            </a:pPr>
            <a:r>
              <a:rPr lang="en-US" sz="2400" spc="-15" dirty="0">
                <a:latin typeface="Calibri"/>
                <a:cs typeface="Calibri"/>
              </a:rPr>
              <a:t>If a child adheres to treatment, seizures and nodding decrease and his ability to interact, study, grow healthier etc. increases significantly</a:t>
            </a:r>
          </a:p>
        </p:txBody>
      </p:sp>
      <p:pic>
        <p:nvPicPr>
          <p:cNvPr id="5" name="Immagine 4">
            <a:extLst>
              <a:ext uri="{FF2B5EF4-FFF2-40B4-BE49-F238E27FC236}">
                <a16:creationId xmlns:a16="http://schemas.microsoft.com/office/drawing/2014/main" id="{20D7201C-5692-483D-A6DF-3DC8081949DE}"/>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229600" y="304800"/>
            <a:ext cx="644097" cy="644097"/>
          </a:xfrm>
          <a:prstGeom prst="rect">
            <a:avLst/>
          </a:prstGeom>
        </p:spPr>
      </p:pic>
      <p:pic>
        <p:nvPicPr>
          <p:cNvPr id="6" name="Immagine 5">
            <a:extLst>
              <a:ext uri="{FF2B5EF4-FFF2-40B4-BE49-F238E27FC236}">
                <a16:creationId xmlns:a16="http://schemas.microsoft.com/office/drawing/2014/main" id="{0867B20D-2136-4CAE-B59A-5F661D5330FA}"/>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12920" t="-2" r="12920" b="-142"/>
          <a:stretch/>
        </p:blipFill>
        <p:spPr>
          <a:xfrm>
            <a:off x="8229600" y="948897"/>
            <a:ext cx="644097" cy="480525"/>
          </a:xfrm>
          <a:prstGeom prst="rect">
            <a:avLst/>
          </a:prstGeom>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ttangolo 6">
            <a:extLst>
              <a:ext uri="{FF2B5EF4-FFF2-40B4-BE49-F238E27FC236}">
                <a16:creationId xmlns:a16="http://schemas.microsoft.com/office/drawing/2014/main" id="{119247BE-59C4-488A-A681-945C87D3D741}"/>
              </a:ext>
            </a:extLst>
          </p:cNvPr>
          <p:cNvSpPr/>
          <p:nvPr/>
        </p:nvSpPr>
        <p:spPr>
          <a:xfrm>
            <a:off x="-1" y="-12895"/>
            <a:ext cx="9144000" cy="175260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 name="object 2"/>
          <p:cNvSpPr txBox="1">
            <a:spLocks noGrp="1"/>
          </p:cNvSpPr>
          <p:nvPr>
            <p:ph type="title"/>
          </p:nvPr>
        </p:nvSpPr>
        <p:spPr>
          <a:xfrm>
            <a:off x="634391" y="426889"/>
            <a:ext cx="7588706" cy="689932"/>
          </a:xfrm>
          <a:prstGeom prst="rect">
            <a:avLst/>
          </a:prstGeom>
        </p:spPr>
        <p:txBody>
          <a:bodyPr vert="horz" wrap="square" lIns="0" tIns="12700" rIns="0" bIns="0" rtlCol="0">
            <a:spAutoFit/>
          </a:bodyPr>
          <a:lstStyle/>
          <a:p>
            <a:pPr marL="1978660" marR="5080" indent="-1569085">
              <a:lnSpc>
                <a:spcPct val="100000"/>
              </a:lnSpc>
              <a:spcBef>
                <a:spcPts val="100"/>
              </a:spcBef>
            </a:pPr>
            <a:r>
              <a:rPr lang="it-IT" spc="-20" dirty="0" err="1"/>
              <a:t>Why</a:t>
            </a:r>
            <a:r>
              <a:rPr lang="it-IT" spc="-20" dirty="0"/>
              <a:t> </a:t>
            </a:r>
            <a:r>
              <a:rPr lang="it-IT" spc="-20" dirty="0" err="1"/>
              <a:t>is</a:t>
            </a:r>
            <a:r>
              <a:rPr lang="it-IT" spc="-20" dirty="0"/>
              <a:t> NS</a:t>
            </a:r>
            <a:r>
              <a:rPr spc="-20" dirty="0"/>
              <a:t> </a:t>
            </a:r>
            <a:r>
              <a:rPr lang="it-IT" dirty="0"/>
              <a:t>a </a:t>
            </a:r>
            <a:r>
              <a:rPr lang="it-IT" dirty="0" err="1"/>
              <a:t>serious</a:t>
            </a:r>
            <a:r>
              <a:rPr lang="it-IT" dirty="0"/>
              <a:t> </a:t>
            </a:r>
            <a:r>
              <a:rPr lang="it-IT" dirty="0" err="1"/>
              <a:t>condition</a:t>
            </a:r>
            <a:r>
              <a:rPr lang="it-IT" dirty="0"/>
              <a:t>?</a:t>
            </a:r>
            <a:endParaRPr spc="-10" dirty="0"/>
          </a:p>
        </p:txBody>
      </p:sp>
      <p:sp>
        <p:nvSpPr>
          <p:cNvPr id="4" name="object 4"/>
          <p:cNvSpPr txBox="1">
            <a:spLocks noGrp="1"/>
          </p:cNvSpPr>
          <p:nvPr>
            <p:ph type="sldNum" sz="quarter" idx="7"/>
          </p:nvPr>
        </p:nvSpPr>
        <p:spPr>
          <a:prstGeom prst="rect">
            <a:avLst/>
          </a:prstGeom>
        </p:spPr>
        <p:txBody>
          <a:bodyPr vert="horz" wrap="square" lIns="0" tIns="0" rIns="0" bIns="0" rtlCol="0">
            <a:spAutoFit/>
          </a:bodyPr>
          <a:lstStyle/>
          <a:p>
            <a:pPr marL="170180">
              <a:lnSpc>
                <a:spcPts val="1240"/>
              </a:lnSpc>
            </a:pPr>
            <a:fld id="{81D60167-4931-47E6-BA6A-407CBD079E47}" type="slidenum">
              <a:rPr dirty="0"/>
              <a:t>16</a:t>
            </a:fld>
            <a:endParaRPr dirty="0"/>
          </a:p>
        </p:txBody>
      </p:sp>
      <p:sp>
        <p:nvSpPr>
          <p:cNvPr id="3" name="object 3"/>
          <p:cNvSpPr txBox="1"/>
          <p:nvPr/>
        </p:nvSpPr>
        <p:spPr>
          <a:xfrm>
            <a:off x="381000" y="1905000"/>
            <a:ext cx="8492697" cy="5353772"/>
          </a:xfrm>
          <a:prstGeom prst="rect">
            <a:avLst/>
          </a:prstGeom>
        </p:spPr>
        <p:txBody>
          <a:bodyPr vert="horz" wrap="square" lIns="0" tIns="58419" rIns="0" bIns="0" rtlCol="0">
            <a:spAutoFit/>
          </a:bodyPr>
          <a:lstStyle/>
          <a:p>
            <a:pPr marL="469265" marR="5080" indent="-457200">
              <a:lnSpc>
                <a:spcPct val="90000"/>
              </a:lnSpc>
              <a:spcBef>
                <a:spcPts val="459"/>
              </a:spcBef>
              <a:buFont typeface="+mj-lt"/>
              <a:buAutoNum type="arabicPeriod"/>
              <a:tabLst>
                <a:tab pos="355600" algn="l"/>
                <a:tab pos="356235" algn="l"/>
              </a:tabLst>
            </a:pPr>
            <a:r>
              <a:rPr lang="en-US" sz="2400" spc="-15" dirty="0">
                <a:latin typeface="Calibri"/>
                <a:cs typeface="Calibri"/>
              </a:rPr>
              <a:t>It is a deteriorating, debilitating chronic condition</a:t>
            </a:r>
          </a:p>
          <a:p>
            <a:pPr marL="469265" marR="5080" indent="-457200">
              <a:lnSpc>
                <a:spcPct val="90000"/>
              </a:lnSpc>
              <a:spcBef>
                <a:spcPts val="459"/>
              </a:spcBef>
              <a:buFont typeface="+mj-lt"/>
              <a:buAutoNum type="arabicPeriod"/>
              <a:tabLst>
                <a:tab pos="355600" algn="l"/>
                <a:tab pos="356235" algn="l"/>
              </a:tabLst>
            </a:pPr>
            <a:endParaRPr lang="en-US" sz="2400" spc="-15" dirty="0">
              <a:latin typeface="Calibri"/>
              <a:cs typeface="Calibri"/>
            </a:endParaRPr>
          </a:p>
          <a:p>
            <a:pPr marL="469265" marR="5080" indent="-457200">
              <a:lnSpc>
                <a:spcPct val="90000"/>
              </a:lnSpc>
              <a:spcBef>
                <a:spcPts val="459"/>
              </a:spcBef>
              <a:buFont typeface="+mj-lt"/>
              <a:buAutoNum type="arabicPeriod"/>
              <a:tabLst>
                <a:tab pos="355600" algn="l"/>
                <a:tab pos="356235" algn="l"/>
              </a:tabLst>
            </a:pPr>
            <a:r>
              <a:rPr lang="en-US" sz="2400" spc="-15" dirty="0">
                <a:latin typeface="Calibri"/>
                <a:cs typeface="Calibri"/>
              </a:rPr>
              <a:t>It makes it hard for people with the condition to fully participate in social life, economic development, school, family life</a:t>
            </a:r>
          </a:p>
          <a:p>
            <a:pPr marL="469265" marR="5080" indent="-457200">
              <a:lnSpc>
                <a:spcPct val="90000"/>
              </a:lnSpc>
              <a:spcBef>
                <a:spcPts val="459"/>
              </a:spcBef>
              <a:buFont typeface="+mj-lt"/>
              <a:buAutoNum type="arabicPeriod"/>
              <a:tabLst>
                <a:tab pos="355600" algn="l"/>
                <a:tab pos="356235" algn="l"/>
              </a:tabLst>
            </a:pPr>
            <a:endParaRPr lang="en-US" sz="2400" spc="-15" dirty="0">
              <a:latin typeface="Calibri"/>
              <a:cs typeface="Calibri"/>
            </a:endParaRPr>
          </a:p>
          <a:p>
            <a:pPr marL="469265" marR="5080" indent="-457200">
              <a:lnSpc>
                <a:spcPct val="90000"/>
              </a:lnSpc>
              <a:spcBef>
                <a:spcPts val="459"/>
              </a:spcBef>
              <a:buFont typeface="+mj-lt"/>
              <a:buAutoNum type="arabicPeriod"/>
              <a:tabLst>
                <a:tab pos="355600" algn="l"/>
                <a:tab pos="356235" algn="l"/>
              </a:tabLst>
            </a:pPr>
            <a:r>
              <a:rPr lang="en-US" sz="2400" spc="-15" dirty="0">
                <a:latin typeface="Calibri"/>
                <a:cs typeface="Calibri"/>
              </a:rPr>
              <a:t>NS represents an emotional, psychological, financial and time burden for the </a:t>
            </a:r>
            <a:r>
              <a:rPr lang="en-US" sz="2400" spc="-15" dirty="0" err="1">
                <a:latin typeface="Calibri"/>
                <a:cs typeface="Calibri"/>
              </a:rPr>
              <a:t>carers</a:t>
            </a:r>
            <a:r>
              <a:rPr lang="en-US" sz="2400" spc="-15" dirty="0">
                <a:latin typeface="Calibri"/>
                <a:cs typeface="Calibri"/>
              </a:rPr>
              <a:t> of people with NS</a:t>
            </a:r>
          </a:p>
          <a:p>
            <a:pPr marL="469265" marR="5080" indent="-457200">
              <a:lnSpc>
                <a:spcPct val="90000"/>
              </a:lnSpc>
              <a:spcBef>
                <a:spcPts val="459"/>
              </a:spcBef>
              <a:buFont typeface="+mj-lt"/>
              <a:buAutoNum type="arabicPeriod"/>
              <a:tabLst>
                <a:tab pos="355600" algn="l"/>
                <a:tab pos="356235" algn="l"/>
              </a:tabLst>
            </a:pPr>
            <a:endParaRPr lang="en-US" sz="2400" spc="-15" dirty="0">
              <a:latin typeface="Calibri"/>
              <a:cs typeface="Calibri"/>
            </a:endParaRPr>
          </a:p>
          <a:p>
            <a:pPr marL="469265" marR="5080" indent="-457200">
              <a:lnSpc>
                <a:spcPct val="90000"/>
              </a:lnSpc>
              <a:spcBef>
                <a:spcPts val="459"/>
              </a:spcBef>
              <a:buFont typeface="+mj-lt"/>
              <a:buAutoNum type="arabicPeriod"/>
              <a:tabLst>
                <a:tab pos="355600" algn="l"/>
                <a:tab pos="356235" algn="l"/>
              </a:tabLst>
            </a:pPr>
            <a:r>
              <a:rPr lang="en-US" sz="2400" spc="-15" dirty="0">
                <a:latin typeface="Calibri"/>
                <a:cs typeface="Calibri"/>
              </a:rPr>
              <a:t>Without treatment a person with NS is likely to experience </a:t>
            </a:r>
            <a:r>
              <a:rPr lang="en-US" sz="2400" b="1" spc="-15" dirty="0">
                <a:latin typeface="Calibri"/>
                <a:cs typeface="Calibri"/>
              </a:rPr>
              <a:t>premature death</a:t>
            </a:r>
            <a:r>
              <a:rPr lang="en-US" sz="2400" spc="-15" dirty="0">
                <a:latin typeface="Calibri"/>
                <a:cs typeface="Calibri"/>
              </a:rPr>
              <a:t>, due to – among others:</a:t>
            </a:r>
          </a:p>
          <a:p>
            <a:pPr marL="926465" marR="5080" lvl="1" indent="-457200">
              <a:lnSpc>
                <a:spcPct val="90000"/>
              </a:lnSpc>
              <a:spcBef>
                <a:spcPts val="459"/>
              </a:spcBef>
              <a:buFont typeface="+mj-lt"/>
              <a:buAutoNum type="alphaLcPeriod"/>
              <a:tabLst>
                <a:tab pos="355600" algn="l"/>
                <a:tab pos="356235" algn="l"/>
              </a:tabLst>
            </a:pPr>
            <a:r>
              <a:rPr lang="en-US" sz="2400" spc="-15" dirty="0">
                <a:latin typeface="Calibri"/>
                <a:cs typeface="Calibri"/>
              </a:rPr>
              <a:t>Sudden lethal seizure</a:t>
            </a:r>
          </a:p>
          <a:p>
            <a:pPr marL="926465" marR="5080" lvl="1" indent="-457200">
              <a:lnSpc>
                <a:spcPct val="90000"/>
              </a:lnSpc>
              <a:spcBef>
                <a:spcPts val="459"/>
              </a:spcBef>
              <a:buFont typeface="+mj-lt"/>
              <a:buAutoNum type="alphaLcPeriod"/>
              <a:tabLst>
                <a:tab pos="355600" algn="l"/>
                <a:tab pos="356235" algn="l"/>
              </a:tabLst>
            </a:pPr>
            <a:r>
              <a:rPr lang="en-US" sz="2400" spc="-15" dirty="0">
                <a:latin typeface="Calibri"/>
                <a:cs typeface="Calibri"/>
              </a:rPr>
              <a:t>Injuries such as burns</a:t>
            </a:r>
          </a:p>
          <a:p>
            <a:pPr marL="926465" marR="5080" lvl="1" indent="-457200">
              <a:lnSpc>
                <a:spcPct val="90000"/>
              </a:lnSpc>
              <a:spcBef>
                <a:spcPts val="459"/>
              </a:spcBef>
              <a:buFont typeface="+mj-lt"/>
              <a:buAutoNum type="alphaLcPeriod"/>
              <a:tabLst>
                <a:tab pos="355600" algn="l"/>
                <a:tab pos="356235" algn="l"/>
              </a:tabLst>
            </a:pPr>
            <a:r>
              <a:rPr lang="en-US" sz="2400" spc="-15" dirty="0">
                <a:latin typeface="Calibri"/>
                <a:cs typeface="Calibri"/>
              </a:rPr>
              <a:t>drowning</a:t>
            </a:r>
          </a:p>
          <a:p>
            <a:pPr marL="355600" marR="5080" indent="-343535">
              <a:lnSpc>
                <a:spcPct val="90000"/>
              </a:lnSpc>
              <a:spcBef>
                <a:spcPts val="459"/>
              </a:spcBef>
              <a:buFont typeface="Arial"/>
              <a:buChar char="•"/>
              <a:tabLst>
                <a:tab pos="355600" algn="l"/>
                <a:tab pos="356235" algn="l"/>
              </a:tabLst>
            </a:pPr>
            <a:endParaRPr lang="it-IT" sz="2400" i="1" spc="-5" dirty="0">
              <a:latin typeface="Calibri"/>
              <a:cs typeface="Calibri"/>
            </a:endParaRPr>
          </a:p>
        </p:txBody>
      </p:sp>
      <p:pic>
        <p:nvPicPr>
          <p:cNvPr id="5" name="Immagine 4">
            <a:extLst>
              <a:ext uri="{FF2B5EF4-FFF2-40B4-BE49-F238E27FC236}">
                <a16:creationId xmlns:a16="http://schemas.microsoft.com/office/drawing/2014/main" id="{20D7201C-5692-483D-A6DF-3DC8081949DE}"/>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229600" y="304800"/>
            <a:ext cx="644097" cy="644097"/>
          </a:xfrm>
          <a:prstGeom prst="rect">
            <a:avLst/>
          </a:prstGeom>
        </p:spPr>
      </p:pic>
      <p:pic>
        <p:nvPicPr>
          <p:cNvPr id="6" name="Immagine 5">
            <a:extLst>
              <a:ext uri="{FF2B5EF4-FFF2-40B4-BE49-F238E27FC236}">
                <a16:creationId xmlns:a16="http://schemas.microsoft.com/office/drawing/2014/main" id="{0867B20D-2136-4CAE-B59A-5F661D5330FA}"/>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12920" t="-2" r="12920" b="-142"/>
          <a:stretch/>
        </p:blipFill>
        <p:spPr>
          <a:xfrm>
            <a:off x="8229600" y="948897"/>
            <a:ext cx="644097" cy="480525"/>
          </a:xfrm>
          <a:prstGeom prst="rect">
            <a:avLst/>
          </a:prstGeom>
        </p:spPr>
      </p:pic>
    </p:spTree>
    <p:extLst>
      <p:ext uri="{BB962C8B-B14F-4D97-AF65-F5344CB8AC3E}">
        <p14:creationId xmlns:p14="http://schemas.microsoft.com/office/powerpoint/2010/main" val="293665152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p:nvPr/>
        </p:nvSpPr>
        <p:spPr>
          <a:xfrm>
            <a:off x="0" y="0"/>
            <a:ext cx="9144000" cy="1795780"/>
          </a:xfrm>
          <a:custGeom>
            <a:avLst/>
            <a:gdLst/>
            <a:ahLst/>
            <a:cxnLst/>
            <a:rect l="l" t="t" r="r" b="b"/>
            <a:pathLst>
              <a:path w="9144000" h="1795780">
                <a:moveTo>
                  <a:pt x="9144000" y="0"/>
                </a:moveTo>
                <a:lnTo>
                  <a:pt x="0" y="0"/>
                </a:lnTo>
                <a:lnTo>
                  <a:pt x="0" y="1795526"/>
                </a:lnTo>
                <a:lnTo>
                  <a:pt x="9144000" y="1795526"/>
                </a:lnTo>
                <a:lnTo>
                  <a:pt x="9144000" y="0"/>
                </a:lnTo>
                <a:close/>
              </a:path>
            </a:pathLst>
          </a:custGeom>
          <a:solidFill>
            <a:srgbClr val="0082B9"/>
          </a:solidFill>
        </p:spPr>
        <p:txBody>
          <a:bodyPr wrap="square" lIns="0" tIns="0" rIns="0" bIns="0" rtlCol="0"/>
          <a:lstStyle/>
          <a:p>
            <a:endParaRPr/>
          </a:p>
        </p:txBody>
      </p:sp>
      <p:sp>
        <p:nvSpPr>
          <p:cNvPr id="8" name="Rettangolo 7">
            <a:extLst>
              <a:ext uri="{FF2B5EF4-FFF2-40B4-BE49-F238E27FC236}">
                <a16:creationId xmlns:a16="http://schemas.microsoft.com/office/drawing/2014/main" id="{7B61809E-E46E-4EF1-9F37-702A1504A14E}"/>
              </a:ext>
            </a:extLst>
          </p:cNvPr>
          <p:cNvSpPr/>
          <p:nvPr/>
        </p:nvSpPr>
        <p:spPr>
          <a:xfrm>
            <a:off x="-1" y="-12896"/>
            <a:ext cx="9144000" cy="1808675"/>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3" name="object 3"/>
          <p:cNvSpPr txBox="1">
            <a:spLocks noGrp="1"/>
          </p:cNvSpPr>
          <p:nvPr>
            <p:ph type="title"/>
          </p:nvPr>
        </p:nvSpPr>
        <p:spPr>
          <a:xfrm>
            <a:off x="675314" y="499227"/>
            <a:ext cx="7283983" cy="689932"/>
          </a:xfrm>
          <a:prstGeom prst="rect">
            <a:avLst/>
          </a:prstGeom>
        </p:spPr>
        <p:txBody>
          <a:bodyPr vert="horz" wrap="square" lIns="0" tIns="12700" rIns="0" bIns="0" rtlCol="0">
            <a:spAutoFit/>
          </a:bodyPr>
          <a:lstStyle/>
          <a:p>
            <a:pPr marL="2141855" marR="5080" indent="-2129790">
              <a:lnSpc>
                <a:spcPct val="100000"/>
              </a:lnSpc>
              <a:spcBef>
                <a:spcPts val="100"/>
              </a:spcBef>
            </a:pPr>
            <a:r>
              <a:rPr lang="it-IT" spc="-20" dirty="0" err="1"/>
              <a:t>During</a:t>
            </a:r>
            <a:r>
              <a:rPr lang="it-IT" spc="-20" dirty="0"/>
              <a:t> home </a:t>
            </a:r>
            <a:r>
              <a:rPr lang="it-IT" spc="-20" dirty="0" err="1"/>
              <a:t>visits</a:t>
            </a:r>
            <a:r>
              <a:rPr lang="it-IT" spc="-20" dirty="0"/>
              <a:t>…</a:t>
            </a:r>
            <a:endParaRPr spc="-5" dirty="0"/>
          </a:p>
        </p:txBody>
      </p:sp>
      <p:sp>
        <p:nvSpPr>
          <p:cNvPr id="5" name="object 5"/>
          <p:cNvSpPr txBox="1">
            <a:spLocks noGrp="1"/>
          </p:cNvSpPr>
          <p:nvPr>
            <p:ph type="sldNum" sz="quarter" idx="7"/>
          </p:nvPr>
        </p:nvSpPr>
        <p:spPr>
          <a:prstGeom prst="rect">
            <a:avLst/>
          </a:prstGeom>
        </p:spPr>
        <p:txBody>
          <a:bodyPr vert="horz" wrap="square" lIns="0" tIns="0" rIns="0" bIns="0" rtlCol="0">
            <a:spAutoFit/>
          </a:bodyPr>
          <a:lstStyle/>
          <a:p>
            <a:pPr marL="170180">
              <a:lnSpc>
                <a:spcPts val="1240"/>
              </a:lnSpc>
            </a:pPr>
            <a:fld id="{81D60167-4931-47E6-BA6A-407CBD079E47}" type="slidenum">
              <a:rPr dirty="0"/>
              <a:t>17</a:t>
            </a:fld>
            <a:endParaRPr dirty="0"/>
          </a:p>
        </p:txBody>
      </p:sp>
      <p:sp>
        <p:nvSpPr>
          <p:cNvPr id="4" name="object 4"/>
          <p:cNvSpPr txBox="1"/>
          <p:nvPr/>
        </p:nvSpPr>
        <p:spPr>
          <a:xfrm>
            <a:off x="1176324" y="2244597"/>
            <a:ext cx="7386320" cy="4406334"/>
          </a:xfrm>
          <a:prstGeom prst="rect">
            <a:avLst/>
          </a:prstGeom>
        </p:spPr>
        <p:txBody>
          <a:bodyPr vert="horz" wrap="square" lIns="0" tIns="12700" rIns="0" bIns="0" rtlCol="0">
            <a:spAutoFit/>
          </a:bodyPr>
          <a:lstStyle/>
          <a:p>
            <a:pPr marL="12700" algn="just">
              <a:lnSpc>
                <a:spcPct val="100000"/>
              </a:lnSpc>
              <a:spcBef>
                <a:spcPts val="100"/>
              </a:spcBef>
            </a:pPr>
            <a:r>
              <a:rPr lang="it-IT" sz="2700" spc="-5" dirty="0" err="1">
                <a:latin typeface="Calibri"/>
                <a:cs typeface="Calibri"/>
              </a:rPr>
              <a:t>During</a:t>
            </a:r>
            <a:r>
              <a:rPr lang="it-IT" sz="2700" spc="-5" dirty="0">
                <a:latin typeface="Calibri"/>
                <a:cs typeface="Calibri"/>
              </a:rPr>
              <a:t> home </a:t>
            </a:r>
            <a:r>
              <a:rPr lang="it-IT" sz="2700" spc="-5" dirty="0" err="1">
                <a:latin typeface="Calibri"/>
                <a:cs typeface="Calibri"/>
              </a:rPr>
              <a:t>visits</a:t>
            </a:r>
            <a:r>
              <a:rPr lang="it-IT" sz="2700" spc="-5" dirty="0">
                <a:latin typeface="Calibri"/>
                <a:cs typeface="Calibri"/>
              </a:rPr>
              <a:t> </a:t>
            </a:r>
            <a:r>
              <a:rPr lang="it-IT" sz="2700" spc="-5" dirty="0" err="1">
                <a:latin typeface="Calibri"/>
                <a:cs typeface="Calibri"/>
              </a:rPr>
              <a:t>it</a:t>
            </a:r>
            <a:r>
              <a:rPr lang="it-IT" sz="2700" spc="-5" dirty="0">
                <a:latin typeface="Calibri"/>
                <a:cs typeface="Calibri"/>
              </a:rPr>
              <a:t> </a:t>
            </a:r>
            <a:r>
              <a:rPr lang="it-IT" sz="2700" spc="-5" dirty="0" err="1">
                <a:latin typeface="Calibri"/>
                <a:cs typeface="Calibri"/>
              </a:rPr>
              <a:t>is</a:t>
            </a:r>
            <a:r>
              <a:rPr lang="it-IT" sz="2700" spc="-5" dirty="0">
                <a:latin typeface="Calibri"/>
                <a:cs typeface="Calibri"/>
              </a:rPr>
              <a:t> </a:t>
            </a:r>
            <a:r>
              <a:rPr lang="it-IT" sz="2700" spc="-5" dirty="0" err="1">
                <a:latin typeface="Calibri"/>
                <a:cs typeface="Calibri"/>
              </a:rPr>
              <a:t>important</a:t>
            </a:r>
            <a:r>
              <a:rPr lang="it-IT" sz="2700" spc="-5" dirty="0">
                <a:latin typeface="Calibri"/>
                <a:cs typeface="Calibri"/>
              </a:rPr>
              <a:t> to e</a:t>
            </a:r>
            <a:r>
              <a:rPr sz="2700" spc="-5" dirty="0" err="1">
                <a:latin typeface="Calibri"/>
                <a:cs typeface="Calibri"/>
              </a:rPr>
              <a:t>xplain</a:t>
            </a:r>
            <a:r>
              <a:rPr sz="2700" spc="-5" dirty="0">
                <a:latin typeface="Calibri"/>
                <a:cs typeface="Calibri"/>
              </a:rPr>
              <a:t> </a:t>
            </a:r>
            <a:r>
              <a:rPr sz="2700" spc="-20" dirty="0">
                <a:latin typeface="Calibri"/>
                <a:cs typeface="Calibri"/>
              </a:rPr>
              <a:t>to </a:t>
            </a:r>
            <a:r>
              <a:rPr sz="2700" dirty="0">
                <a:latin typeface="Calibri"/>
                <a:cs typeface="Calibri"/>
              </a:rPr>
              <a:t>the </a:t>
            </a:r>
            <a:r>
              <a:rPr sz="2700" spc="-15" dirty="0">
                <a:latin typeface="Calibri"/>
                <a:cs typeface="Calibri"/>
              </a:rPr>
              <a:t>person </a:t>
            </a:r>
            <a:r>
              <a:rPr sz="2700" dirty="0">
                <a:latin typeface="Calibri"/>
                <a:cs typeface="Calibri"/>
              </a:rPr>
              <a:t>and the</a:t>
            </a:r>
            <a:r>
              <a:rPr sz="2700" spc="-50" dirty="0">
                <a:latin typeface="Calibri"/>
                <a:cs typeface="Calibri"/>
              </a:rPr>
              <a:t> </a:t>
            </a:r>
            <a:r>
              <a:rPr sz="2700" spc="-10" dirty="0">
                <a:latin typeface="Calibri"/>
                <a:cs typeface="Calibri"/>
              </a:rPr>
              <a:t>family:</a:t>
            </a:r>
            <a:endParaRPr lang="it-IT" sz="2700" spc="-10" dirty="0">
              <a:latin typeface="Calibri"/>
              <a:cs typeface="Calibri"/>
            </a:endParaRPr>
          </a:p>
          <a:p>
            <a:pPr marL="12700" algn="just">
              <a:lnSpc>
                <a:spcPct val="100000"/>
              </a:lnSpc>
              <a:spcBef>
                <a:spcPts val="100"/>
              </a:spcBef>
            </a:pPr>
            <a:endParaRPr sz="2700" dirty="0">
              <a:latin typeface="Calibri"/>
              <a:cs typeface="Calibri"/>
            </a:endParaRPr>
          </a:p>
          <a:p>
            <a:pPr marL="756285" indent="-287655" algn="just">
              <a:lnSpc>
                <a:spcPct val="100000"/>
              </a:lnSpc>
              <a:spcBef>
                <a:spcPts val="15"/>
              </a:spcBef>
              <a:buFont typeface="Arial"/>
              <a:buChar char="•"/>
              <a:tabLst>
                <a:tab pos="756920" algn="l"/>
              </a:tabLst>
            </a:pPr>
            <a:r>
              <a:rPr sz="2000" spc="-5" dirty="0">
                <a:latin typeface="Calibri"/>
                <a:cs typeface="Calibri"/>
              </a:rPr>
              <a:t>The need </a:t>
            </a:r>
            <a:r>
              <a:rPr sz="2000" spc="-20" dirty="0">
                <a:latin typeface="Calibri"/>
                <a:cs typeface="Calibri"/>
              </a:rPr>
              <a:t>for </a:t>
            </a:r>
            <a:r>
              <a:rPr sz="2000" spc="-15" dirty="0">
                <a:latin typeface="Calibri"/>
                <a:cs typeface="Calibri"/>
              </a:rPr>
              <a:t>prompt </a:t>
            </a:r>
            <a:r>
              <a:rPr sz="2000" spc="-5" dirty="0">
                <a:latin typeface="Calibri"/>
                <a:cs typeface="Calibri"/>
              </a:rPr>
              <a:t>medical</a:t>
            </a:r>
            <a:r>
              <a:rPr sz="2000" dirty="0">
                <a:latin typeface="Calibri"/>
                <a:cs typeface="Calibri"/>
              </a:rPr>
              <a:t> </a:t>
            </a:r>
            <a:r>
              <a:rPr sz="2000" spc="-10" dirty="0">
                <a:latin typeface="Calibri"/>
                <a:cs typeface="Calibri"/>
              </a:rPr>
              <a:t>treatment.</a:t>
            </a:r>
            <a:endParaRPr sz="2000" dirty="0">
              <a:latin typeface="Calibri"/>
              <a:cs typeface="Calibri"/>
            </a:endParaRPr>
          </a:p>
          <a:p>
            <a:pPr marL="756285" marR="938530" indent="-287020" algn="just">
              <a:lnSpc>
                <a:spcPts val="2300"/>
              </a:lnSpc>
              <a:spcBef>
                <a:spcPts val="560"/>
              </a:spcBef>
              <a:buFont typeface="Arial"/>
              <a:buChar char="•"/>
              <a:tabLst>
                <a:tab pos="756920" algn="l"/>
              </a:tabLst>
            </a:pPr>
            <a:r>
              <a:rPr sz="2000" spc="-5" dirty="0">
                <a:latin typeface="Calibri"/>
                <a:cs typeface="Calibri"/>
              </a:rPr>
              <a:t>Explain </a:t>
            </a:r>
            <a:r>
              <a:rPr sz="2000" spc="-10" dirty="0">
                <a:latin typeface="Calibri"/>
                <a:cs typeface="Calibri"/>
              </a:rPr>
              <a:t>that </a:t>
            </a:r>
            <a:r>
              <a:rPr sz="2000" dirty="0">
                <a:latin typeface="Calibri"/>
                <a:cs typeface="Calibri"/>
              </a:rPr>
              <a:t>this is a </a:t>
            </a:r>
            <a:r>
              <a:rPr sz="2000" spc="-10" dirty="0">
                <a:latin typeface="Calibri"/>
                <a:cs typeface="Calibri"/>
              </a:rPr>
              <a:t>chronic condition </a:t>
            </a:r>
            <a:r>
              <a:rPr sz="2000" dirty="0">
                <a:latin typeface="Calibri"/>
                <a:cs typeface="Calibri"/>
              </a:rPr>
              <a:t>and the  </a:t>
            </a:r>
            <a:r>
              <a:rPr sz="2000" spc="-5" dirty="0">
                <a:latin typeface="Calibri"/>
                <a:cs typeface="Calibri"/>
              </a:rPr>
              <a:t>medication </a:t>
            </a:r>
            <a:r>
              <a:rPr sz="2000" spc="-10" dirty="0">
                <a:latin typeface="Calibri"/>
                <a:cs typeface="Calibri"/>
              </a:rPr>
              <a:t>must </a:t>
            </a:r>
            <a:r>
              <a:rPr sz="2000" spc="-5" dirty="0">
                <a:latin typeface="Calibri"/>
                <a:cs typeface="Calibri"/>
              </a:rPr>
              <a:t>be </a:t>
            </a:r>
            <a:r>
              <a:rPr sz="2000" spc="-20" dirty="0">
                <a:latin typeface="Calibri"/>
                <a:cs typeface="Calibri"/>
              </a:rPr>
              <a:t>taken </a:t>
            </a:r>
            <a:r>
              <a:rPr sz="2000" dirty="0">
                <a:latin typeface="Calibri"/>
                <a:cs typeface="Calibri"/>
              </a:rPr>
              <a:t>as</a:t>
            </a:r>
            <a:r>
              <a:rPr sz="2000" spc="-45" dirty="0">
                <a:latin typeface="Calibri"/>
                <a:cs typeface="Calibri"/>
              </a:rPr>
              <a:t> </a:t>
            </a:r>
            <a:r>
              <a:rPr sz="2000" spc="-5" dirty="0">
                <a:latin typeface="Calibri"/>
                <a:cs typeface="Calibri"/>
              </a:rPr>
              <a:t>prescribed.</a:t>
            </a:r>
            <a:endParaRPr sz="2000" dirty="0">
              <a:latin typeface="Calibri"/>
              <a:cs typeface="Calibri"/>
            </a:endParaRPr>
          </a:p>
          <a:p>
            <a:pPr marL="756285" marR="557530" indent="-287020" algn="just">
              <a:lnSpc>
                <a:spcPct val="80000"/>
              </a:lnSpc>
              <a:spcBef>
                <a:spcPts val="600"/>
              </a:spcBef>
              <a:buFont typeface="Arial"/>
              <a:buChar char="•"/>
              <a:tabLst>
                <a:tab pos="756920" algn="l"/>
              </a:tabLst>
            </a:pPr>
            <a:r>
              <a:rPr sz="2000" dirty="0">
                <a:latin typeface="Calibri"/>
                <a:cs typeface="Calibri"/>
              </a:rPr>
              <a:t>If </a:t>
            </a:r>
            <a:r>
              <a:rPr sz="2000" spc="-10" dirty="0">
                <a:latin typeface="Calibri"/>
                <a:cs typeface="Calibri"/>
              </a:rPr>
              <a:t>you </a:t>
            </a:r>
            <a:r>
              <a:rPr sz="2000" spc="-30" dirty="0">
                <a:latin typeface="Calibri"/>
                <a:cs typeface="Calibri"/>
              </a:rPr>
              <a:t>take </a:t>
            </a:r>
            <a:r>
              <a:rPr sz="2000" dirty="0">
                <a:latin typeface="Calibri"/>
                <a:cs typeface="Calibri"/>
              </a:rPr>
              <a:t>the </a:t>
            </a:r>
            <a:r>
              <a:rPr sz="2000" spc="-5" dirty="0">
                <a:latin typeface="Calibri"/>
                <a:cs typeface="Calibri"/>
              </a:rPr>
              <a:t>medication </a:t>
            </a:r>
            <a:r>
              <a:rPr sz="2000" dirty="0">
                <a:latin typeface="Calibri"/>
                <a:cs typeface="Calibri"/>
              </a:rPr>
              <a:t>as </a:t>
            </a:r>
            <a:r>
              <a:rPr sz="2000" spc="-5" dirty="0">
                <a:latin typeface="Calibri"/>
                <a:cs typeface="Calibri"/>
              </a:rPr>
              <a:t>prescribed </a:t>
            </a:r>
            <a:r>
              <a:rPr sz="2000" dirty="0">
                <a:latin typeface="Calibri"/>
                <a:cs typeface="Calibri"/>
              </a:rPr>
              <a:t>then</a:t>
            </a:r>
            <a:r>
              <a:rPr sz="2000" spc="-85" dirty="0">
                <a:latin typeface="Calibri"/>
                <a:cs typeface="Calibri"/>
              </a:rPr>
              <a:t> </a:t>
            </a:r>
            <a:r>
              <a:rPr sz="2000" dirty="0">
                <a:latin typeface="Calibri"/>
                <a:cs typeface="Calibri"/>
              </a:rPr>
              <a:t>the  majority </a:t>
            </a:r>
            <a:r>
              <a:rPr sz="2000" spc="-5" dirty="0">
                <a:latin typeface="Calibri"/>
                <a:cs typeface="Calibri"/>
              </a:rPr>
              <a:t>of people find </a:t>
            </a:r>
            <a:r>
              <a:rPr sz="2000" spc="-10" dirty="0">
                <a:latin typeface="Calibri"/>
                <a:cs typeface="Calibri"/>
              </a:rPr>
              <a:t>that </a:t>
            </a:r>
            <a:r>
              <a:rPr sz="2000" dirty="0">
                <a:latin typeface="Calibri"/>
                <a:cs typeface="Calibri"/>
              </a:rPr>
              <a:t>the </a:t>
            </a:r>
            <a:r>
              <a:rPr sz="2000" spc="-10" dirty="0">
                <a:latin typeface="Calibri"/>
                <a:cs typeface="Calibri"/>
              </a:rPr>
              <a:t>seizures </a:t>
            </a:r>
            <a:r>
              <a:rPr lang="it-IT" sz="2000" spc="-10" dirty="0">
                <a:latin typeface="Calibri"/>
                <a:cs typeface="Calibri"/>
              </a:rPr>
              <a:t>and </a:t>
            </a:r>
            <a:r>
              <a:rPr lang="it-IT" sz="2000" spc="-10" dirty="0" err="1">
                <a:latin typeface="Calibri"/>
                <a:cs typeface="Calibri"/>
              </a:rPr>
              <a:t>nodding</a:t>
            </a:r>
            <a:r>
              <a:rPr lang="it-IT" sz="2000" spc="-10" dirty="0">
                <a:latin typeface="Calibri"/>
                <a:cs typeface="Calibri"/>
              </a:rPr>
              <a:t> </a:t>
            </a:r>
            <a:r>
              <a:rPr sz="2000" spc="-15" dirty="0">
                <a:latin typeface="Calibri"/>
                <a:cs typeface="Calibri"/>
              </a:rPr>
              <a:t>are controlled.</a:t>
            </a:r>
            <a:endParaRPr sz="2000" dirty="0">
              <a:latin typeface="Calibri"/>
              <a:cs typeface="Calibri"/>
            </a:endParaRPr>
          </a:p>
          <a:p>
            <a:pPr marL="756285" marR="401320" indent="-287020" algn="just">
              <a:lnSpc>
                <a:spcPts val="2300"/>
              </a:lnSpc>
              <a:spcBef>
                <a:spcPts val="560"/>
              </a:spcBef>
              <a:buFont typeface="Arial"/>
              <a:buChar char="•"/>
              <a:tabLst>
                <a:tab pos="756920" algn="l"/>
              </a:tabLst>
            </a:pPr>
            <a:r>
              <a:rPr sz="2000" spc="-5" dirty="0">
                <a:latin typeface="Calibri"/>
                <a:cs typeface="Calibri"/>
              </a:rPr>
              <a:t>Explain </a:t>
            </a:r>
            <a:r>
              <a:rPr sz="2000" dirty="0">
                <a:latin typeface="Calibri"/>
                <a:cs typeface="Calibri"/>
              </a:rPr>
              <a:t>the </a:t>
            </a:r>
            <a:r>
              <a:rPr sz="2000" b="1" spc="-10" dirty="0">
                <a:solidFill>
                  <a:srgbClr val="FF0000"/>
                </a:solidFill>
                <a:latin typeface="Calibri"/>
                <a:cs typeface="Calibri"/>
              </a:rPr>
              <a:t>potential side-effects</a:t>
            </a:r>
            <a:r>
              <a:rPr sz="2000" spc="-10" dirty="0">
                <a:latin typeface="Calibri"/>
                <a:cs typeface="Calibri"/>
              </a:rPr>
              <a:t> </a:t>
            </a:r>
            <a:r>
              <a:rPr sz="2000" dirty="0">
                <a:latin typeface="Calibri"/>
                <a:cs typeface="Calibri"/>
              </a:rPr>
              <a:t>and </a:t>
            </a:r>
            <a:r>
              <a:rPr sz="2000" spc="-10" dirty="0">
                <a:latin typeface="Calibri"/>
                <a:cs typeface="Calibri"/>
              </a:rPr>
              <a:t>what </a:t>
            </a:r>
            <a:r>
              <a:rPr sz="2000" spc="-15" dirty="0">
                <a:latin typeface="Calibri"/>
                <a:cs typeface="Calibri"/>
              </a:rPr>
              <a:t>to </a:t>
            </a:r>
            <a:r>
              <a:rPr sz="2000" spc="-5" dirty="0">
                <a:latin typeface="Calibri"/>
                <a:cs typeface="Calibri"/>
              </a:rPr>
              <a:t>do </a:t>
            </a:r>
            <a:r>
              <a:rPr sz="2000" dirty="0">
                <a:latin typeface="Calibri"/>
                <a:cs typeface="Calibri"/>
              </a:rPr>
              <a:t>if  </a:t>
            </a:r>
            <a:r>
              <a:rPr sz="2000" spc="-5" dirty="0">
                <a:latin typeface="Calibri"/>
                <a:cs typeface="Calibri"/>
              </a:rPr>
              <a:t>they</a:t>
            </a:r>
            <a:r>
              <a:rPr sz="2000" spc="-15" dirty="0">
                <a:latin typeface="Calibri"/>
                <a:cs typeface="Calibri"/>
              </a:rPr>
              <a:t> </a:t>
            </a:r>
            <a:r>
              <a:rPr sz="2000" spc="-45" dirty="0">
                <a:latin typeface="Calibri"/>
                <a:cs typeface="Calibri"/>
              </a:rPr>
              <a:t>occur.</a:t>
            </a:r>
            <a:endParaRPr sz="2000" dirty="0">
              <a:latin typeface="Calibri"/>
              <a:cs typeface="Calibri"/>
            </a:endParaRPr>
          </a:p>
          <a:p>
            <a:pPr marL="756285" indent="-287655" algn="just">
              <a:lnSpc>
                <a:spcPct val="100000"/>
              </a:lnSpc>
              <a:spcBef>
                <a:spcPts val="25"/>
              </a:spcBef>
              <a:buFont typeface="Arial"/>
              <a:buChar char="•"/>
              <a:tabLst>
                <a:tab pos="756920" algn="l"/>
              </a:tabLst>
            </a:pPr>
            <a:r>
              <a:rPr sz="2000" spc="-5" dirty="0">
                <a:latin typeface="Calibri"/>
                <a:cs typeface="Calibri"/>
              </a:rPr>
              <a:t>Explain </a:t>
            </a:r>
            <a:r>
              <a:rPr sz="2000" dirty="0">
                <a:latin typeface="Calibri"/>
                <a:cs typeface="Calibri"/>
              </a:rPr>
              <a:t>the risk </a:t>
            </a:r>
            <a:r>
              <a:rPr sz="2000" spc="-5" dirty="0">
                <a:latin typeface="Calibri"/>
                <a:cs typeface="Calibri"/>
              </a:rPr>
              <a:t>of further </a:t>
            </a:r>
            <a:r>
              <a:rPr sz="2000" spc="-10" dirty="0">
                <a:latin typeface="Calibri"/>
                <a:cs typeface="Calibri"/>
              </a:rPr>
              <a:t>seizures</a:t>
            </a:r>
            <a:r>
              <a:rPr lang="it-IT" sz="2000" spc="-10" dirty="0">
                <a:latin typeface="Calibri"/>
                <a:cs typeface="Calibri"/>
              </a:rPr>
              <a:t> and </a:t>
            </a:r>
            <a:r>
              <a:rPr lang="it-IT" sz="2000" spc="-10" dirty="0" err="1">
                <a:latin typeface="Calibri"/>
                <a:cs typeface="Calibri"/>
              </a:rPr>
              <a:t>nodding</a:t>
            </a:r>
            <a:r>
              <a:rPr sz="2000" spc="-10" dirty="0">
                <a:latin typeface="Calibri"/>
                <a:cs typeface="Calibri"/>
              </a:rPr>
              <a:t> </a:t>
            </a:r>
            <a:r>
              <a:rPr sz="2000" dirty="0">
                <a:latin typeface="Calibri"/>
                <a:cs typeface="Calibri"/>
              </a:rPr>
              <a:t>if </a:t>
            </a:r>
            <a:r>
              <a:rPr sz="2000" spc="-5" dirty="0">
                <a:latin typeface="Calibri"/>
                <a:cs typeface="Calibri"/>
              </a:rPr>
              <a:t>doses </a:t>
            </a:r>
            <a:r>
              <a:rPr sz="2000" spc="-15" dirty="0">
                <a:latin typeface="Calibri"/>
                <a:cs typeface="Calibri"/>
              </a:rPr>
              <a:t>are</a:t>
            </a:r>
            <a:r>
              <a:rPr sz="2000" spc="-60" dirty="0">
                <a:latin typeface="Calibri"/>
                <a:cs typeface="Calibri"/>
              </a:rPr>
              <a:t> </a:t>
            </a:r>
            <a:r>
              <a:rPr sz="2000" dirty="0">
                <a:latin typeface="Calibri"/>
                <a:cs typeface="Calibri"/>
              </a:rPr>
              <a:t>missed</a:t>
            </a:r>
          </a:p>
          <a:p>
            <a:pPr marL="756285" indent="-287655" algn="just">
              <a:lnSpc>
                <a:spcPct val="100000"/>
              </a:lnSpc>
              <a:buFont typeface="Arial"/>
              <a:buChar char="•"/>
              <a:tabLst>
                <a:tab pos="756920" algn="l"/>
              </a:tabLst>
            </a:pPr>
            <a:r>
              <a:rPr sz="2000" dirty="0">
                <a:latin typeface="Calibri"/>
                <a:cs typeface="Calibri"/>
              </a:rPr>
              <a:t>Plan </a:t>
            </a:r>
            <a:r>
              <a:rPr sz="2000" spc="-20" dirty="0">
                <a:latin typeface="Calibri"/>
                <a:cs typeface="Calibri"/>
              </a:rPr>
              <a:t>for </a:t>
            </a:r>
            <a:r>
              <a:rPr sz="2000" spc="-10" dirty="0">
                <a:latin typeface="Calibri"/>
                <a:cs typeface="Calibri"/>
              </a:rPr>
              <a:t>regular</a:t>
            </a:r>
            <a:r>
              <a:rPr sz="2000" dirty="0">
                <a:latin typeface="Calibri"/>
                <a:cs typeface="Calibri"/>
              </a:rPr>
              <a:t> </a:t>
            </a:r>
            <a:r>
              <a:rPr sz="2000" spc="-15" dirty="0">
                <a:latin typeface="Calibri"/>
                <a:cs typeface="Calibri"/>
              </a:rPr>
              <a:t>follow-ups.</a:t>
            </a:r>
            <a:endParaRPr sz="2000" dirty="0">
              <a:latin typeface="Calibri"/>
              <a:cs typeface="Calibri"/>
            </a:endParaRPr>
          </a:p>
        </p:txBody>
      </p:sp>
      <p:pic>
        <p:nvPicPr>
          <p:cNvPr id="6" name="Immagine 5">
            <a:extLst>
              <a:ext uri="{FF2B5EF4-FFF2-40B4-BE49-F238E27FC236}">
                <a16:creationId xmlns:a16="http://schemas.microsoft.com/office/drawing/2014/main" id="{694E7F71-8809-40E9-96F0-753F9B4A09B2}"/>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229600" y="304800"/>
            <a:ext cx="644097" cy="644097"/>
          </a:xfrm>
          <a:prstGeom prst="rect">
            <a:avLst/>
          </a:prstGeom>
        </p:spPr>
      </p:pic>
      <p:pic>
        <p:nvPicPr>
          <p:cNvPr id="7" name="Immagine 6">
            <a:extLst>
              <a:ext uri="{FF2B5EF4-FFF2-40B4-BE49-F238E27FC236}">
                <a16:creationId xmlns:a16="http://schemas.microsoft.com/office/drawing/2014/main" id="{2DE04702-A3C2-430B-B61C-64F359AE1B90}"/>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12920" t="-2" r="12920" b="-142"/>
          <a:stretch/>
        </p:blipFill>
        <p:spPr>
          <a:xfrm>
            <a:off x="8229600" y="948897"/>
            <a:ext cx="644097" cy="480525"/>
          </a:xfrm>
          <a:prstGeom prst="rect">
            <a:avLst/>
          </a:prstGeom>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0" y="0"/>
            <a:ext cx="9144000" cy="1795780"/>
          </a:xfrm>
          <a:custGeom>
            <a:avLst/>
            <a:gdLst/>
            <a:ahLst/>
            <a:cxnLst/>
            <a:rect l="l" t="t" r="r" b="b"/>
            <a:pathLst>
              <a:path w="9144000" h="1795780">
                <a:moveTo>
                  <a:pt x="9144000" y="0"/>
                </a:moveTo>
                <a:lnTo>
                  <a:pt x="0" y="0"/>
                </a:lnTo>
                <a:lnTo>
                  <a:pt x="0" y="1795526"/>
                </a:lnTo>
                <a:lnTo>
                  <a:pt x="9144000" y="1795526"/>
                </a:lnTo>
                <a:lnTo>
                  <a:pt x="9144000" y="0"/>
                </a:lnTo>
                <a:close/>
              </a:path>
            </a:pathLst>
          </a:custGeom>
          <a:solidFill>
            <a:srgbClr val="C00000"/>
          </a:solidFill>
        </p:spPr>
        <p:txBody>
          <a:bodyPr wrap="square" lIns="0" tIns="0" rIns="0" bIns="0" rtlCol="0"/>
          <a:lstStyle/>
          <a:p>
            <a:endParaRPr/>
          </a:p>
        </p:txBody>
      </p:sp>
      <p:sp>
        <p:nvSpPr>
          <p:cNvPr id="3" name="object 3"/>
          <p:cNvSpPr txBox="1">
            <a:spLocks noGrp="1"/>
          </p:cNvSpPr>
          <p:nvPr>
            <p:ph type="title"/>
          </p:nvPr>
        </p:nvSpPr>
        <p:spPr>
          <a:xfrm>
            <a:off x="675314" y="529268"/>
            <a:ext cx="7283983" cy="689932"/>
          </a:xfrm>
          <a:prstGeom prst="rect">
            <a:avLst/>
          </a:prstGeom>
        </p:spPr>
        <p:txBody>
          <a:bodyPr vert="horz" wrap="square" lIns="0" tIns="12700" rIns="0" bIns="0" rtlCol="0">
            <a:spAutoFit/>
          </a:bodyPr>
          <a:lstStyle/>
          <a:p>
            <a:pPr marL="2141855" marR="5080" indent="-2129790">
              <a:lnSpc>
                <a:spcPct val="100000"/>
              </a:lnSpc>
              <a:spcBef>
                <a:spcPts val="100"/>
              </a:spcBef>
            </a:pPr>
            <a:r>
              <a:rPr lang="it-IT" spc="-20" dirty="0"/>
              <a:t>…</a:t>
            </a:r>
            <a:r>
              <a:rPr lang="it-IT" spc="-20" dirty="0" err="1"/>
              <a:t>concerning</a:t>
            </a:r>
            <a:r>
              <a:rPr lang="it-IT" spc="-20" dirty="0"/>
              <a:t> treatment</a:t>
            </a:r>
            <a:endParaRPr spc="-5" dirty="0"/>
          </a:p>
        </p:txBody>
      </p:sp>
      <p:sp>
        <p:nvSpPr>
          <p:cNvPr id="4" name="object 4"/>
          <p:cNvSpPr txBox="1"/>
          <p:nvPr/>
        </p:nvSpPr>
        <p:spPr>
          <a:xfrm>
            <a:off x="228600" y="1927819"/>
            <a:ext cx="8645097" cy="4919295"/>
          </a:xfrm>
          <a:prstGeom prst="rect">
            <a:avLst/>
          </a:prstGeom>
        </p:spPr>
        <p:txBody>
          <a:bodyPr vert="horz" wrap="square" lIns="0" tIns="12700" rIns="0" bIns="0" rtlCol="0">
            <a:spAutoFit/>
          </a:bodyPr>
          <a:lstStyle/>
          <a:p>
            <a:pPr marL="12700" algn="just">
              <a:lnSpc>
                <a:spcPct val="100000"/>
              </a:lnSpc>
              <a:spcBef>
                <a:spcPts val="100"/>
              </a:spcBef>
            </a:pPr>
            <a:r>
              <a:rPr lang="en-US" sz="2000" u="sng" spc="-10" dirty="0">
                <a:cs typeface="Calibri"/>
              </a:rPr>
              <a:t>It is important to give the following instructions to the patient and family:</a:t>
            </a:r>
          </a:p>
          <a:p>
            <a:pPr marL="12700" algn="just">
              <a:lnSpc>
                <a:spcPct val="100000"/>
              </a:lnSpc>
              <a:spcBef>
                <a:spcPts val="100"/>
              </a:spcBef>
            </a:pPr>
            <a:endParaRPr u="sng" dirty="0">
              <a:latin typeface="Calibri"/>
              <a:cs typeface="Calibri"/>
            </a:endParaRPr>
          </a:p>
          <a:p>
            <a:pPr marL="925830" indent="-457200" algn="just">
              <a:lnSpc>
                <a:spcPct val="100000"/>
              </a:lnSpc>
              <a:spcBef>
                <a:spcPts val="15"/>
              </a:spcBef>
              <a:buFont typeface="+mj-lt"/>
              <a:buAutoNum type="arabicParenR"/>
              <a:tabLst>
                <a:tab pos="756920" algn="l"/>
              </a:tabLst>
            </a:pPr>
            <a:r>
              <a:rPr lang="en-US" sz="2000" b="1" spc="-5" dirty="0">
                <a:cs typeface="Calibri"/>
              </a:rPr>
              <a:t>Take the medicine at bedtime, regularly, not missing even a single dose</a:t>
            </a:r>
            <a:r>
              <a:rPr lang="en-US" sz="2000" spc="-5" dirty="0">
                <a:cs typeface="Calibri"/>
              </a:rPr>
              <a:t>.</a:t>
            </a:r>
          </a:p>
          <a:p>
            <a:pPr marL="925830" indent="-457200" algn="just">
              <a:lnSpc>
                <a:spcPct val="100000"/>
              </a:lnSpc>
              <a:spcBef>
                <a:spcPts val="15"/>
              </a:spcBef>
              <a:buFont typeface="+mj-lt"/>
              <a:buAutoNum type="arabicParenR"/>
              <a:tabLst>
                <a:tab pos="756920" algn="l"/>
              </a:tabLst>
            </a:pPr>
            <a:r>
              <a:rPr lang="en-US" sz="2000" b="1" spc="-5" dirty="0">
                <a:cs typeface="Calibri"/>
              </a:rPr>
              <a:t>The patient can feel drowsy in the beginning of the treatment</a:t>
            </a:r>
            <a:r>
              <a:rPr lang="en-US" sz="2000" spc="-5" dirty="0">
                <a:cs typeface="Calibri"/>
              </a:rPr>
              <a:t>. This should not lead to any change in the drug dosage.</a:t>
            </a:r>
          </a:p>
          <a:p>
            <a:pPr marL="925830" indent="-457200" algn="just">
              <a:lnSpc>
                <a:spcPct val="100000"/>
              </a:lnSpc>
              <a:spcBef>
                <a:spcPts val="15"/>
              </a:spcBef>
              <a:buFont typeface="+mj-lt"/>
              <a:buAutoNum type="arabicParenR"/>
              <a:tabLst>
                <a:tab pos="756920" algn="l"/>
              </a:tabLst>
            </a:pPr>
            <a:r>
              <a:rPr lang="en-US" sz="2000" dirty="0">
                <a:cs typeface="Calibri"/>
              </a:rPr>
              <a:t>Missing of the dose can result in an attack. </a:t>
            </a:r>
          </a:p>
          <a:p>
            <a:pPr marL="925830" indent="-457200" algn="just">
              <a:lnSpc>
                <a:spcPct val="100000"/>
              </a:lnSpc>
              <a:spcBef>
                <a:spcPts val="15"/>
              </a:spcBef>
              <a:buFont typeface="+mj-lt"/>
              <a:buAutoNum type="arabicParenR"/>
              <a:tabLst>
                <a:tab pos="756920" algn="l"/>
              </a:tabLst>
            </a:pPr>
            <a:r>
              <a:rPr lang="en-US" sz="2000" b="1" dirty="0">
                <a:cs typeface="Calibri"/>
              </a:rPr>
              <a:t>Keep the medicine in a safe container </a:t>
            </a:r>
            <a:r>
              <a:rPr lang="en-US" sz="2000" dirty="0">
                <a:cs typeface="Calibri"/>
              </a:rPr>
              <a:t>to avoid misuse or accidental use.</a:t>
            </a:r>
          </a:p>
          <a:p>
            <a:pPr marL="925830" indent="-457200" algn="just">
              <a:lnSpc>
                <a:spcPct val="100000"/>
              </a:lnSpc>
              <a:spcBef>
                <a:spcPts val="15"/>
              </a:spcBef>
              <a:buFont typeface="+mj-lt"/>
              <a:buAutoNum type="arabicParenR"/>
              <a:tabLst>
                <a:tab pos="756920" algn="l"/>
              </a:tabLst>
            </a:pPr>
            <a:r>
              <a:rPr lang="en-US" sz="2000" dirty="0">
                <a:cs typeface="Calibri"/>
              </a:rPr>
              <a:t>Regular follow-up is essential for the adjustment of the dosage and assessment of any side effects.</a:t>
            </a:r>
          </a:p>
          <a:p>
            <a:pPr marL="925830" indent="-457200" algn="just">
              <a:lnSpc>
                <a:spcPct val="100000"/>
              </a:lnSpc>
              <a:spcBef>
                <a:spcPts val="15"/>
              </a:spcBef>
              <a:buFont typeface="+mj-lt"/>
              <a:buAutoNum type="arabicParenR"/>
              <a:tabLst>
                <a:tab pos="756920" algn="l"/>
              </a:tabLst>
            </a:pPr>
            <a:r>
              <a:rPr lang="en-US" sz="2000" b="1" dirty="0">
                <a:cs typeface="Calibri"/>
              </a:rPr>
              <a:t>Follow-up visits </a:t>
            </a:r>
            <a:r>
              <a:rPr lang="en-US" sz="2000" dirty="0">
                <a:cs typeface="Calibri"/>
              </a:rPr>
              <a:t>to the clinic should be once a month.</a:t>
            </a:r>
          </a:p>
          <a:p>
            <a:pPr marL="925830" indent="-457200" algn="just">
              <a:lnSpc>
                <a:spcPct val="100000"/>
              </a:lnSpc>
              <a:spcBef>
                <a:spcPts val="15"/>
              </a:spcBef>
              <a:buFont typeface="+mj-lt"/>
              <a:buAutoNum type="arabicParenR"/>
              <a:tabLst>
                <a:tab pos="756920" algn="l"/>
              </a:tabLst>
            </a:pPr>
            <a:r>
              <a:rPr lang="en-US" sz="2000" dirty="0">
                <a:cs typeface="Calibri"/>
              </a:rPr>
              <a:t>Till the attacks are under control, do not work near fire, water, moving wheels, do not climb trees and do not drive vehicles.</a:t>
            </a:r>
          </a:p>
          <a:p>
            <a:pPr marL="925830" indent="-457200" algn="just">
              <a:lnSpc>
                <a:spcPct val="100000"/>
              </a:lnSpc>
              <a:spcBef>
                <a:spcPts val="15"/>
              </a:spcBef>
              <a:buFont typeface="+mj-lt"/>
              <a:buAutoNum type="arabicParenR"/>
              <a:tabLst>
                <a:tab pos="756920" algn="l"/>
              </a:tabLst>
            </a:pPr>
            <a:r>
              <a:rPr lang="en-US" sz="2000" dirty="0">
                <a:cs typeface="Calibri"/>
              </a:rPr>
              <a:t>There are </a:t>
            </a:r>
            <a:r>
              <a:rPr lang="en-US" sz="2000" b="1" dirty="0">
                <a:cs typeface="Calibri"/>
              </a:rPr>
              <a:t>no food restrictions </a:t>
            </a:r>
            <a:r>
              <a:rPr lang="en-US" sz="2000" dirty="0">
                <a:cs typeface="Calibri"/>
              </a:rPr>
              <a:t>during treatment.</a:t>
            </a:r>
          </a:p>
          <a:p>
            <a:pPr marL="925830" indent="-457200" algn="just">
              <a:lnSpc>
                <a:spcPct val="100000"/>
              </a:lnSpc>
              <a:spcBef>
                <a:spcPts val="15"/>
              </a:spcBef>
              <a:buFont typeface="+mj-lt"/>
              <a:buAutoNum type="arabicParenR"/>
              <a:tabLst>
                <a:tab pos="756920" algn="l"/>
              </a:tabLst>
            </a:pPr>
            <a:r>
              <a:rPr lang="en-US" sz="2000" b="1" dirty="0">
                <a:cs typeface="Calibri"/>
              </a:rPr>
              <a:t>The patient can continue all routine work </a:t>
            </a:r>
            <a:r>
              <a:rPr lang="en-US" sz="2000" dirty="0">
                <a:cs typeface="Calibri"/>
              </a:rPr>
              <a:t>(going to school, work etc.)</a:t>
            </a:r>
          </a:p>
          <a:p>
            <a:pPr marL="925830" indent="-457200" algn="just">
              <a:lnSpc>
                <a:spcPct val="100000"/>
              </a:lnSpc>
              <a:spcBef>
                <a:spcPts val="15"/>
              </a:spcBef>
              <a:buFont typeface="+mj-lt"/>
              <a:buAutoNum type="arabicParenR"/>
              <a:tabLst>
                <a:tab pos="756920" algn="l"/>
              </a:tabLst>
            </a:pPr>
            <a:r>
              <a:rPr lang="en-US" sz="2000" b="1" dirty="0">
                <a:cs typeface="Calibri"/>
              </a:rPr>
              <a:t>Drugs take a minimum of two weeks to show results</a:t>
            </a:r>
            <a:r>
              <a:rPr lang="en-US" sz="2000" dirty="0">
                <a:cs typeface="Calibri"/>
              </a:rPr>
              <a:t>. Do not worry if there is an attack during this period.</a:t>
            </a:r>
            <a:endParaRPr sz="2000" dirty="0">
              <a:latin typeface="Calibri"/>
              <a:cs typeface="Calibri"/>
            </a:endParaRPr>
          </a:p>
        </p:txBody>
      </p:sp>
      <p:pic>
        <p:nvPicPr>
          <p:cNvPr id="6" name="Immagine 5">
            <a:extLst>
              <a:ext uri="{FF2B5EF4-FFF2-40B4-BE49-F238E27FC236}">
                <a16:creationId xmlns:a16="http://schemas.microsoft.com/office/drawing/2014/main" id="{694E7F71-8809-40E9-96F0-753F9B4A09B2}"/>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229600" y="304800"/>
            <a:ext cx="644097" cy="644097"/>
          </a:xfrm>
          <a:prstGeom prst="rect">
            <a:avLst/>
          </a:prstGeom>
        </p:spPr>
      </p:pic>
      <p:pic>
        <p:nvPicPr>
          <p:cNvPr id="7" name="Immagine 6">
            <a:extLst>
              <a:ext uri="{FF2B5EF4-FFF2-40B4-BE49-F238E27FC236}">
                <a16:creationId xmlns:a16="http://schemas.microsoft.com/office/drawing/2014/main" id="{2DE04702-A3C2-430B-B61C-64F359AE1B90}"/>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12920" t="-2" r="12920" b="-142"/>
          <a:stretch/>
        </p:blipFill>
        <p:spPr>
          <a:xfrm>
            <a:off x="8229600" y="948897"/>
            <a:ext cx="644097" cy="480525"/>
          </a:xfrm>
          <a:prstGeom prst="rect">
            <a:avLst/>
          </a:prstGeom>
        </p:spPr>
      </p:pic>
    </p:spTree>
    <p:extLst>
      <p:ext uri="{BB962C8B-B14F-4D97-AF65-F5344CB8AC3E}">
        <p14:creationId xmlns:p14="http://schemas.microsoft.com/office/powerpoint/2010/main" val="218529850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p:nvPr/>
        </p:nvSpPr>
        <p:spPr>
          <a:xfrm>
            <a:off x="0" y="0"/>
            <a:ext cx="9144000" cy="1744345"/>
          </a:xfrm>
          <a:custGeom>
            <a:avLst/>
            <a:gdLst/>
            <a:ahLst/>
            <a:cxnLst/>
            <a:rect l="l" t="t" r="r" b="b"/>
            <a:pathLst>
              <a:path w="9144000" h="1744345">
                <a:moveTo>
                  <a:pt x="9144000" y="0"/>
                </a:moveTo>
                <a:lnTo>
                  <a:pt x="0" y="0"/>
                </a:lnTo>
                <a:lnTo>
                  <a:pt x="0" y="1744345"/>
                </a:lnTo>
                <a:lnTo>
                  <a:pt x="9144000" y="1744345"/>
                </a:lnTo>
                <a:lnTo>
                  <a:pt x="9144000" y="0"/>
                </a:lnTo>
                <a:close/>
              </a:path>
            </a:pathLst>
          </a:custGeom>
          <a:solidFill>
            <a:srgbClr val="0082B9"/>
          </a:solidFill>
        </p:spPr>
        <p:txBody>
          <a:bodyPr wrap="square" lIns="0" tIns="0" rIns="0" bIns="0" rtlCol="0"/>
          <a:lstStyle/>
          <a:p>
            <a:endParaRPr/>
          </a:p>
        </p:txBody>
      </p:sp>
      <p:sp>
        <p:nvSpPr>
          <p:cNvPr id="7" name="Rettangolo 6">
            <a:extLst>
              <a:ext uri="{FF2B5EF4-FFF2-40B4-BE49-F238E27FC236}">
                <a16:creationId xmlns:a16="http://schemas.microsoft.com/office/drawing/2014/main" id="{82B272AB-A69E-4A48-9996-2175991BC6D4}"/>
              </a:ext>
            </a:extLst>
          </p:cNvPr>
          <p:cNvSpPr/>
          <p:nvPr/>
        </p:nvSpPr>
        <p:spPr>
          <a:xfrm>
            <a:off x="-1" y="-12896"/>
            <a:ext cx="9144000" cy="1808675"/>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3" name="object 3"/>
          <p:cNvSpPr txBox="1">
            <a:spLocks noGrp="1"/>
          </p:cNvSpPr>
          <p:nvPr>
            <p:ph type="title"/>
          </p:nvPr>
        </p:nvSpPr>
        <p:spPr>
          <a:xfrm>
            <a:off x="3656838" y="487807"/>
            <a:ext cx="1831339" cy="696595"/>
          </a:xfrm>
          <a:prstGeom prst="rect">
            <a:avLst/>
          </a:prstGeom>
        </p:spPr>
        <p:txBody>
          <a:bodyPr vert="horz" wrap="square" lIns="0" tIns="13335" rIns="0" bIns="0" rtlCol="0">
            <a:spAutoFit/>
          </a:bodyPr>
          <a:lstStyle/>
          <a:p>
            <a:pPr marL="12700">
              <a:lnSpc>
                <a:spcPct val="100000"/>
              </a:lnSpc>
              <a:spcBef>
                <a:spcPts val="105"/>
              </a:spcBef>
            </a:pPr>
            <a:r>
              <a:rPr dirty="0"/>
              <a:t>REVIEW</a:t>
            </a:r>
          </a:p>
        </p:txBody>
      </p:sp>
      <p:pic>
        <p:nvPicPr>
          <p:cNvPr id="5" name="Immagine 4">
            <a:extLst>
              <a:ext uri="{FF2B5EF4-FFF2-40B4-BE49-F238E27FC236}">
                <a16:creationId xmlns:a16="http://schemas.microsoft.com/office/drawing/2014/main" id="{F5598304-EE81-4266-B14C-82B4598B3AF9}"/>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229600" y="304800"/>
            <a:ext cx="644097" cy="644097"/>
          </a:xfrm>
          <a:prstGeom prst="rect">
            <a:avLst/>
          </a:prstGeom>
        </p:spPr>
      </p:pic>
      <p:pic>
        <p:nvPicPr>
          <p:cNvPr id="6" name="Immagine 5">
            <a:extLst>
              <a:ext uri="{FF2B5EF4-FFF2-40B4-BE49-F238E27FC236}">
                <a16:creationId xmlns:a16="http://schemas.microsoft.com/office/drawing/2014/main" id="{F897C3FD-9697-48A2-8F33-7D5F6F2DABDD}"/>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12920" t="-2" r="12920" b="-142"/>
          <a:stretch/>
        </p:blipFill>
        <p:spPr>
          <a:xfrm>
            <a:off x="8229600" y="948897"/>
            <a:ext cx="644097" cy="480525"/>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bject 3"/>
          <p:cNvSpPr txBox="1"/>
          <p:nvPr/>
        </p:nvSpPr>
        <p:spPr>
          <a:xfrm>
            <a:off x="1429638" y="2344648"/>
            <a:ext cx="6301105" cy="2880917"/>
          </a:xfrm>
          <a:prstGeom prst="rect">
            <a:avLst/>
          </a:prstGeom>
        </p:spPr>
        <p:txBody>
          <a:bodyPr vert="horz" wrap="square" lIns="0" tIns="109855" rIns="0" bIns="0" rtlCol="0">
            <a:spAutoFit/>
          </a:bodyPr>
          <a:lstStyle/>
          <a:p>
            <a:pPr marL="355600" indent="-342900">
              <a:lnSpc>
                <a:spcPct val="100000"/>
              </a:lnSpc>
              <a:spcBef>
                <a:spcPts val="865"/>
              </a:spcBef>
              <a:buFont typeface="Arial"/>
              <a:buChar char="•"/>
              <a:tabLst>
                <a:tab pos="354965" algn="l"/>
                <a:tab pos="355600" algn="l"/>
              </a:tabLst>
            </a:pPr>
            <a:r>
              <a:rPr sz="3200" spc="-10" dirty="0">
                <a:latin typeface="Calibri"/>
                <a:cs typeface="Calibri"/>
              </a:rPr>
              <a:t>Introduction </a:t>
            </a:r>
            <a:r>
              <a:rPr sz="3200" spc="-25" dirty="0">
                <a:latin typeface="Calibri"/>
                <a:cs typeface="Calibri"/>
              </a:rPr>
              <a:t>to</a:t>
            </a:r>
            <a:r>
              <a:rPr sz="3200" spc="30" dirty="0">
                <a:latin typeface="Calibri"/>
                <a:cs typeface="Calibri"/>
              </a:rPr>
              <a:t> </a:t>
            </a:r>
            <a:r>
              <a:rPr lang="it-IT" sz="3200" spc="-35" dirty="0">
                <a:latin typeface="Calibri"/>
                <a:cs typeface="Calibri"/>
              </a:rPr>
              <a:t>NS and </a:t>
            </a:r>
            <a:r>
              <a:rPr lang="it-IT" sz="3200" spc="-35" dirty="0" err="1">
                <a:latin typeface="Calibri"/>
                <a:cs typeface="Calibri"/>
              </a:rPr>
              <a:t>its</a:t>
            </a:r>
            <a:r>
              <a:rPr lang="it-IT" sz="3200" spc="-35" dirty="0">
                <a:latin typeface="Calibri"/>
                <a:cs typeface="Calibri"/>
              </a:rPr>
              <a:t> </a:t>
            </a:r>
            <a:r>
              <a:rPr lang="it-IT" sz="3200" spc="-35" dirty="0" err="1">
                <a:latin typeface="Calibri"/>
                <a:cs typeface="Calibri"/>
              </a:rPr>
              <a:t>main</a:t>
            </a:r>
            <a:r>
              <a:rPr lang="it-IT" sz="3200" spc="-35" dirty="0">
                <a:latin typeface="Calibri"/>
                <a:cs typeface="Calibri"/>
              </a:rPr>
              <a:t> features</a:t>
            </a:r>
            <a:r>
              <a:rPr sz="3200" spc="-35" dirty="0">
                <a:latin typeface="Calibri"/>
                <a:cs typeface="Calibri"/>
              </a:rPr>
              <a:t>.</a:t>
            </a:r>
            <a:endParaRPr sz="3200" dirty="0">
              <a:latin typeface="Calibri"/>
              <a:cs typeface="Calibri"/>
            </a:endParaRPr>
          </a:p>
          <a:p>
            <a:pPr marL="355600" indent="-342900">
              <a:lnSpc>
                <a:spcPct val="100000"/>
              </a:lnSpc>
              <a:spcBef>
                <a:spcPts val="770"/>
              </a:spcBef>
              <a:buFont typeface="Arial"/>
              <a:buChar char="•"/>
              <a:tabLst>
                <a:tab pos="354965" algn="l"/>
                <a:tab pos="355600" algn="l"/>
              </a:tabLst>
            </a:pPr>
            <a:r>
              <a:rPr sz="3200" spc="-10" dirty="0">
                <a:latin typeface="Calibri"/>
                <a:cs typeface="Calibri"/>
              </a:rPr>
              <a:t>Assessment </a:t>
            </a:r>
            <a:r>
              <a:rPr sz="3200" spc="-5" dirty="0">
                <a:latin typeface="Calibri"/>
                <a:cs typeface="Calibri"/>
              </a:rPr>
              <a:t>of</a:t>
            </a:r>
            <a:r>
              <a:rPr sz="3200" dirty="0">
                <a:latin typeface="Calibri"/>
                <a:cs typeface="Calibri"/>
              </a:rPr>
              <a:t> </a:t>
            </a:r>
            <a:r>
              <a:rPr lang="it-IT" sz="3200" spc="-35" dirty="0">
                <a:latin typeface="Calibri"/>
                <a:cs typeface="Calibri"/>
              </a:rPr>
              <a:t>NS</a:t>
            </a:r>
            <a:r>
              <a:rPr sz="3200" spc="-35" dirty="0">
                <a:latin typeface="Calibri"/>
                <a:cs typeface="Calibri"/>
              </a:rPr>
              <a:t>.</a:t>
            </a:r>
            <a:endParaRPr lang="it-IT" sz="3200" spc="-35" dirty="0">
              <a:latin typeface="Calibri"/>
              <a:cs typeface="Calibri"/>
            </a:endParaRPr>
          </a:p>
          <a:p>
            <a:pPr marL="355600" indent="-342900">
              <a:lnSpc>
                <a:spcPct val="100000"/>
              </a:lnSpc>
              <a:spcBef>
                <a:spcPts val="770"/>
              </a:spcBef>
              <a:buFont typeface="Arial"/>
              <a:buChar char="•"/>
              <a:tabLst>
                <a:tab pos="354965" algn="l"/>
                <a:tab pos="355600" algn="l"/>
              </a:tabLst>
            </a:pPr>
            <a:r>
              <a:rPr lang="it-IT" sz="3200" dirty="0">
                <a:latin typeface="Calibri"/>
                <a:cs typeface="Calibri"/>
              </a:rPr>
              <a:t>NS treatment and follow </a:t>
            </a:r>
            <a:r>
              <a:rPr lang="it-IT" sz="3200" dirty="0" err="1">
                <a:latin typeface="Calibri"/>
                <a:cs typeface="Calibri"/>
              </a:rPr>
              <a:t>ups</a:t>
            </a:r>
            <a:r>
              <a:rPr lang="it-IT" sz="3200" dirty="0">
                <a:latin typeface="Calibri"/>
                <a:cs typeface="Calibri"/>
              </a:rPr>
              <a:t>.</a:t>
            </a:r>
            <a:endParaRPr sz="3200" dirty="0">
              <a:latin typeface="Calibri"/>
              <a:cs typeface="Calibri"/>
            </a:endParaRPr>
          </a:p>
          <a:p>
            <a:pPr marL="355600" indent="-342900">
              <a:lnSpc>
                <a:spcPct val="100000"/>
              </a:lnSpc>
              <a:spcBef>
                <a:spcPts val="775"/>
              </a:spcBef>
              <a:buFont typeface="Arial"/>
              <a:buChar char="•"/>
              <a:tabLst>
                <a:tab pos="354965" algn="l"/>
                <a:tab pos="355600" algn="l"/>
              </a:tabLst>
            </a:pPr>
            <a:r>
              <a:rPr sz="3200" spc="-15" dirty="0">
                <a:latin typeface="Calibri"/>
                <a:cs typeface="Calibri"/>
              </a:rPr>
              <a:t>Review </a:t>
            </a:r>
            <a:r>
              <a:rPr sz="3200" dirty="0">
                <a:latin typeface="Calibri"/>
                <a:cs typeface="Calibri"/>
              </a:rPr>
              <a:t>or </a:t>
            </a:r>
            <a:r>
              <a:rPr sz="3200" spc="-10" dirty="0">
                <a:latin typeface="Calibri"/>
                <a:cs typeface="Calibri"/>
              </a:rPr>
              <a:t>materials </a:t>
            </a:r>
            <a:r>
              <a:rPr sz="3200" dirty="0">
                <a:latin typeface="Calibri"/>
                <a:cs typeface="Calibri"/>
              </a:rPr>
              <a:t>and</a:t>
            </a:r>
            <a:r>
              <a:rPr sz="3200" spc="-5" dirty="0">
                <a:latin typeface="Calibri"/>
                <a:cs typeface="Calibri"/>
              </a:rPr>
              <a:t> skills.</a:t>
            </a:r>
            <a:endParaRPr sz="3200" dirty="0">
              <a:latin typeface="Calibri"/>
              <a:cs typeface="Calibri"/>
            </a:endParaRPr>
          </a:p>
        </p:txBody>
      </p:sp>
      <p:sp>
        <p:nvSpPr>
          <p:cNvPr id="6" name="Rettangolo 5">
            <a:extLst>
              <a:ext uri="{FF2B5EF4-FFF2-40B4-BE49-F238E27FC236}">
                <a16:creationId xmlns:a16="http://schemas.microsoft.com/office/drawing/2014/main" id="{7AEBAC76-90A2-431B-8061-35B31FA35FF3}"/>
              </a:ext>
            </a:extLst>
          </p:cNvPr>
          <p:cNvSpPr/>
          <p:nvPr/>
        </p:nvSpPr>
        <p:spPr>
          <a:xfrm>
            <a:off x="0" y="0"/>
            <a:ext cx="9144000" cy="175260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 name="object 2"/>
          <p:cNvSpPr txBox="1">
            <a:spLocks noGrp="1"/>
          </p:cNvSpPr>
          <p:nvPr>
            <p:ph type="title"/>
          </p:nvPr>
        </p:nvSpPr>
        <p:spPr>
          <a:xfrm>
            <a:off x="2667000" y="492564"/>
            <a:ext cx="3445510" cy="696595"/>
          </a:xfrm>
          <a:prstGeom prst="rect">
            <a:avLst/>
          </a:prstGeom>
        </p:spPr>
        <p:txBody>
          <a:bodyPr vert="horz" wrap="square" lIns="0" tIns="13335" rIns="0" bIns="0" rtlCol="0">
            <a:spAutoFit/>
          </a:bodyPr>
          <a:lstStyle/>
          <a:p>
            <a:pPr marL="12700">
              <a:lnSpc>
                <a:spcPct val="100000"/>
              </a:lnSpc>
              <a:spcBef>
                <a:spcPts val="105"/>
              </a:spcBef>
            </a:pPr>
            <a:r>
              <a:rPr spc="-5" dirty="0"/>
              <a:t>Session</a:t>
            </a:r>
            <a:r>
              <a:rPr spc="-60" dirty="0"/>
              <a:t> </a:t>
            </a:r>
            <a:r>
              <a:rPr spc="-5" dirty="0"/>
              <a:t>outline</a:t>
            </a:r>
          </a:p>
        </p:txBody>
      </p:sp>
      <p:pic>
        <p:nvPicPr>
          <p:cNvPr id="4" name="Immagine 3">
            <a:extLst>
              <a:ext uri="{FF2B5EF4-FFF2-40B4-BE49-F238E27FC236}">
                <a16:creationId xmlns:a16="http://schemas.microsoft.com/office/drawing/2014/main" id="{8A5358AA-5030-4C35-82A7-5FDC6474880A}"/>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135413" y="282531"/>
            <a:ext cx="644097" cy="644097"/>
          </a:xfrm>
          <a:prstGeom prst="rect">
            <a:avLst/>
          </a:prstGeom>
        </p:spPr>
      </p:pic>
      <p:pic>
        <p:nvPicPr>
          <p:cNvPr id="5" name="Immagine 4">
            <a:extLst>
              <a:ext uri="{FF2B5EF4-FFF2-40B4-BE49-F238E27FC236}">
                <a16:creationId xmlns:a16="http://schemas.microsoft.com/office/drawing/2014/main" id="{B9ED0ACD-8CC7-442D-A4F8-1B919666142F}"/>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12920" t="-2" r="12920" b="-142"/>
          <a:stretch/>
        </p:blipFill>
        <p:spPr>
          <a:xfrm>
            <a:off x="8135413" y="967045"/>
            <a:ext cx="644097" cy="480525"/>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ttangolo 8">
            <a:extLst>
              <a:ext uri="{FF2B5EF4-FFF2-40B4-BE49-F238E27FC236}">
                <a16:creationId xmlns:a16="http://schemas.microsoft.com/office/drawing/2014/main" id="{99F042E9-1B5D-41C7-9DB5-A653597C3F8C}"/>
              </a:ext>
            </a:extLst>
          </p:cNvPr>
          <p:cNvSpPr/>
          <p:nvPr/>
        </p:nvSpPr>
        <p:spPr>
          <a:xfrm>
            <a:off x="0" y="0"/>
            <a:ext cx="9144000" cy="175260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 name="object 2"/>
          <p:cNvSpPr txBox="1">
            <a:spLocks noGrp="1"/>
          </p:cNvSpPr>
          <p:nvPr>
            <p:ph type="title"/>
          </p:nvPr>
        </p:nvSpPr>
        <p:spPr>
          <a:xfrm>
            <a:off x="1795652" y="494791"/>
            <a:ext cx="5550535" cy="696595"/>
          </a:xfrm>
          <a:prstGeom prst="rect">
            <a:avLst/>
          </a:prstGeom>
        </p:spPr>
        <p:txBody>
          <a:bodyPr vert="horz" wrap="square" lIns="0" tIns="13335" rIns="0" bIns="0" rtlCol="0">
            <a:spAutoFit/>
          </a:bodyPr>
          <a:lstStyle/>
          <a:p>
            <a:pPr marL="12700">
              <a:lnSpc>
                <a:spcPct val="100000"/>
              </a:lnSpc>
              <a:spcBef>
                <a:spcPts val="105"/>
              </a:spcBef>
            </a:pPr>
            <a:r>
              <a:rPr spc="-5" dirty="0"/>
              <a:t>Activity </a:t>
            </a:r>
            <a:r>
              <a:rPr dirty="0"/>
              <a:t>1: </a:t>
            </a:r>
            <a:r>
              <a:rPr spc="-55" dirty="0"/>
              <a:t>Person’s</a:t>
            </a:r>
            <a:r>
              <a:rPr spc="-45" dirty="0"/>
              <a:t> </a:t>
            </a:r>
            <a:r>
              <a:rPr spc="-15" dirty="0"/>
              <a:t>story</a:t>
            </a:r>
          </a:p>
        </p:txBody>
      </p:sp>
      <p:sp>
        <p:nvSpPr>
          <p:cNvPr id="3" name="object 3"/>
          <p:cNvSpPr txBox="1"/>
          <p:nvPr/>
        </p:nvSpPr>
        <p:spPr>
          <a:xfrm>
            <a:off x="1105916" y="2807335"/>
            <a:ext cx="7487284" cy="1490793"/>
          </a:xfrm>
          <a:prstGeom prst="rect">
            <a:avLst/>
          </a:prstGeom>
        </p:spPr>
        <p:txBody>
          <a:bodyPr vert="horz" wrap="square" lIns="0" tIns="13335" rIns="0" bIns="0" rtlCol="0">
            <a:spAutoFit/>
          </a:bodyPr>
          <a:lstStyle/>
          <a:p>
            <a:pPr marL="355600" marR="5080" indent="-342900">
              <a:lnSpc>
                <a:spcPct val="100000"/>
              </a:lnSpc>
              <a:spcBef>
                <a:spcPts val="105"/>
              </a:spcBef>
              <a:buFont typeface="Arial"/>
              <a:buChar char="•"/>
              <a:tabLst>
                <a:tab pos="354965" algn="l"/>
                <a:tab pos="355600" algn="l"/>
              </a:tabLst>
            </a:pPr>
            <a:r>
              <a:rPr sz="3200" spc="-10" dirty="0">
                <a:latin typeface="Calibri"/>
                <a:cs typeface="Calibri"/>
              </a:rPr>
              <a:t>Present </a:t>
            </a:r>
            <a:r>
              <a:rPr sz="3200" dirty="0">
                <a:latin typeface="Calibri"/>
                <a:cs typeface="Calibri"/>
              </a:rPr>
              <a:t>a </a:t>
            </a:r>
            <a:r>
              <a:rPr lang="it-IT" sz="3200" b="1" dirty="0" err="1">
                <a:solidFill>
                  <a:srgbClr val="0070C0"/>
                </a:solidFill>
                <a:latin typeface="Calibri"/>
                <a:cs typeface="Calibri"/>
              </a:rPr>
              <a:t>local</a:t>
            </a:r>
            <a:r>
              <a:rPr lang="it-IT" sz="3200" b="1" dirty="0">
                <a:solidFill>
                  <a:srgbClr val="0070C0"/>
                </a:solidFill>
                <a:latin typeface="Calibri"/>
                <a:cs typeface="Calibri"/>
              </a:rPr>
              <a:t> </a:t>
            </a:r>
            <a:r>
              <a:rPr lang="it-IT" sz="3200" b="1" spc="-35" dirty="0" err="1">
                <a:solidFill>
                  <a:srgbClr val="0070C0"/>
                </a:solidFill>
                <a:latin typeface="Calibri"/>
                <a:cs typeface="Calibri"/>
              </a:rPr>
              <a:t>parent</a:t>
            </a:r>
            <a:r>
              <a:rPr sz="3200" b="1" spc="-35" dirty="0">
                <a:solidFill>
                  <a:srgbClr val="0070C0"/>
                </a:solidFill>
                <a:latin typeface="Calibri"/>
                <a:cs typeface="Calibri"/>
              </a:rPr>
              <a:t>’s </a:t>
            </a:r>
            <a:r>
              <a:rPr sz="3200" b="1" spc="-20" dirty="0">
                <a:solidFill>
                  <a:srgbClr val="0070C0"/>
                </a:solidFill>
                <a:latin typeface="Calibri"/>
                <a:cs typeface="Calibri"/>
              </a:rPr>
              <a:t>story</a:t>
            </a:r>
            <a:r>
              <a:rPr sz="3200" b="1" spc="-20" dirty="0">
                <a:solidFill>
                  <a:srgbClr val="FF0000"/>
                </a:solidFill>
                <a:latin typeface="Calibri"/>
                <a:cs typeface="Calibri"/>
              </a:rPr>
              <a:t> </a:t>
            </a:r>
            <a:r>
              <a:rPr sz="3200" dirty="0">
                <a:latin typeface="Calibri"/>
                <a:cs typeface="Calibri"/>
              </a:rPr>
              <a:t>of </a:t>
            </a:r>
            <a:r>
              <a:rPr sz="3200" spc="-10" dirty="0">
                <a:latin typeface="Calibri"/>
                <a:cs typeface="Calibri"/>
              </a:rPr>
              <a:t>what </a:t>
            </a:r>
            <a:r>
              <a:rPr sz="3200" dirty="0">
                <a:latin typeface="Calibri"/>
                <a:cs typeface="Calibri"/>
              </a:rPr>
              <a:t>it </a:t>
            </a:r>
            <a:r>
              <a:rPr lang="it-IT" sz="3200" spc="-20" dirty="0" err="1">
                <a:latin typeface="Calibri"/>
                <a:cs typeface="Calibri"/>
              </a:rPr>
              <a:t>is</a:t>
            </a:r>
            <a:r>
              <a:rPr lang="it-IT" sz="3200" spc="-20" dirty="0">
                <a:latin typeface="Calibri"/>
                <a:cs typeface="Calibri"/>
              </a:rPr>
              <a:t> like </a:t>
            </a:r>
            <a:r>
              <a:rPr sz="3200" spc="-20" dirty="0">
                <a:latin typeface="Calibri"/>
                <a:cs typeface="Calibri"/>
              </a:rPr>
              <a:t>to </a:t>
            </a:r>
            <a:r>
              <a:rPr sz="3200" spc="-10" dirty="0">
                <a:latin typeface="Calibri"/>
                <a:cs typeface="Calibri"/>
              </a:rPr>
              <a:t>live </a:t>
            </a:r>
            <a:r>
              <a:rPr sz="3200" dirty="0">
                <a:latin typeface="Calibri"/>
                <a:cs typeface="Calibri"/>
              </a:rPr>
              <a:t>with</a:t>
            </a:r>
            <a:r>
              <a:rPr sz="3200" spc="25" dirty="0">
                <a:latin typeface="Calibri"/>
                <a:cs typeface="Calibri"/>
              </a:rPr>
              <a:t> </a:t>
            </a:r>
            <a:r>
              <a:rPr lang="it-IT" sz="3200" spc="-35" dirty="0">
                <a:latin typeface="Calibri"/>
                <a:cs typeface="Calibri"/>
              </a:rPr>
              <a:t>a </a:t>
            </a:r>
            <a:r>
              <a:rPr lang="it-IT" sz="3200" spc="-35" dirty="0" err="1">
                <a:latin typeface="Calibri"/>
                <a:cs typeface="Calibri"/>
              </a:rPr>
              <a:t>child</a:t>
            </a:r>
            <a:r>
              <a:rPr lang="it-IT" sz="3200" spc="-35" dirty="0">
                <a:latin typeface="Calibri"/>
                <a:cs typeface="Calibri"/>
              </a:rPr>
              <a:t> </a:t>
            </a:r>
            <a:r>
              <a:rPr lang="it-IT" sz="3200" spc="-35" dirty="0" err="1">
                <a:latin typeface="Calibri"/>
                <a:cs typeface="Calibri"/>
              </a:rPr>
              <a:t>suffering</a:t>
            </a:r>
            <a:r>
              <a:rPr lang="it-IT" sz="3200" spc="-35" dirty="0">
                <a:latin typeface="Calibri"/>
                <a:cs typeface="Calibri"/>
              </a:rPr>
              <a:t> from </a:t>
            </a:r>
            <a:r>
              <a:rPr lang="it-IT" sz="3200" spc="-35" dirty="0" err="1">
                <a:latin typeface="Calibri"/>
                <a:cs typeface="Calibri"/>
              </a:rPr>
              <a:t>Nodding</a:t>
            </a:r>
            <a:r>
              <a:rPr lang="it-IT" sz="3200" spc="-35" dirty="0">
                <a:latin typeface="Calibri"/>
                <a:cs typeface="Calibri"/>
              </a:rPr>
              <a:t> </a:t>
            </a:r>
            <a:r>
              <a:rPr lang="it-IT" sz="3200" spc="-35" dirty="0" err="1">
                <a:latin typeface="Calibri"/>
                <a:cs typeface="Calibri"/>
              </a:rPr>
              <a:t>Syndrome</a:t>
            </a:r>
            <a:r>
              <a:rPr sz="3200" spc="-35" dirty="0">
                <a:latin typeface="Calibri"/>
                <a:cs typeface="Calibri"/>
              </a:rPr>
              <a:t>.</a:t>
            </a:r>
            <a:endParaRPr sz="3200" dirty="0">
              <a:latin typeface="Calibri"/>
              <a:cs typeface="Calibri"/>
            </a:endParaRPr>
          </a:p>
        </p:txBody>
      </p:sp>
      <p:sp>
        <p:nvSpPr>
          <p:cNvPr id="4" name="object 3">
            <a:extLst>
              <a:ext uri="{FF2B5EF4-FFF2-40B4-BE49-F238E27FC236}">
                <a16:creationId xmlns:a16="http://schemas.microsoft.com/office/drawing/2014/main" id="{F8AF6F77-EC90-420C-A3DE-B28BBF929635}"/>
              </a:ext>
            </a:extLst>
          </p:cNvPr>
          <p:cNvSpPr txBox="1"/>
          <p:nvPr/>
        </p:nvSpPr>
        <p:spPr>
          <a:xfrm>
            <a:off x="1130630" y="4572000"/>
            <a:ext cx="7487284" cy="505908"/>
          </a:xfrm>
          <a:prstGeom prst="rect">
            <a:avLst/>
          </a:prstGeom>
        </p:spPr>
        <p:txBody>
          <a:bodyPr vert="horz" wrap="square" lIns="0" tIns="13335" rIns="0" bIns="0" rtlCol="0">
            <a:spAutoFit/>
          </a:bodyPr>
          <a:lstStyle/>
          <a:p>
            <a:pPr marL="355600" marR="5080" indent="-342900">
              <a:lnSpc>
                <a:spcPct val="100000"/>
              </a:lnSpc>
              <a:spcBef>
                <a:spcPts val="105"/>
              </a:spcBef>
              <a:buFont typeface="Arial"/>
              <a:buChar char="•"/>
              <a:tabLst>
                <a:tab pos="354965" algn="l"/>
                <a:tab pos="355600" algn="l"/>
              </a:tabLst>
            </a:pPr>
            <a:r>
              <a:rPr lang="it-IT" sz="3200" spc="-10" dirty="0">
                <a:latin typeface="Calibri"/>
                <a:cs typeface="Calibri"/>
              </a:rPr>
              <a:t>First </a:t>
            </a:r>
            <a:r>
              <a:rPr lang="it-IT" sz="3200" spc="-10" dirty="0" err="1">
                <a:latin typeface="Calibri"/>
                <a:cs typeface="Calibri"/>
              </a:rPr>
              <a:t>thoughts</a:t>
            </a:r>
            <a:r>
              <a:rPr lang="it-IT" sz="3200" spc="-10" dirty="0">
                <a:latin typeface="Calibri"/>
                <a:cs typeface="Calibri"/>
              </a:rPr>
              <a:t> from the </a:t>
            </a:r>
            <a:r>
              <a:rPr lang="it-IT" sz="3200" spc="-10" dirty="0" err="1">
                <a:latin typeface="Calibri"/>
                <a:cs typeface="Calibri"/>
              </a:rPr>
              <a:t>trainees</a:t>
            </a:r>
            <a:endParaRPr sz="3200" dirty="0">
              <a:latin typeface="Calibri"/>
              <a:cs typeface="Calibri"/>
            </a:endParaRPr>
          </a:p>
        </p:txBody>
      </p:sp>
      <p:pic>
        <p:nvPicPr>
          <p:cNvPr id="7" name="Immagine 6">
            <a:extLst>
              <a:ext uri="{FF2B5EF4-FFF2-40B4-BE49-F238E27FC236}">
                <a16:creationId xmlns:a16="http://schemas.microsoft.com/office/drawing/2014/main" id="{6C586A6B-FD55-4BAC-A976-D000F209B80E}"/>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229600" y="304800"/>
            <a:ext cx="644097" cy="644097"/>
          </a:xfrm>
          <a:prstGeom prst="rect">
            <a:avLst/>
          </a:prstGeom>
        </p:spPr>
      </p:pic>
      <p:pic>
        <p:nvPicPr>
          <p:cNvPr id="8" name="Immagine 7">
            <a:extLst>
              <a:ext uri="{FF2B5EF4-FFF2-40B4-BE49-F238E27FC236}">
                <a16:creationId xmlns:a16="http://schemas.microsoft.com/office/drawing/2014/main" id="{9AEA7FCC-499A-4DB5-BE19-F6C1E09282C1}"/>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12920" t="-2" r="12920" b="-142"/>
          <a:stretch/>
        </p:blipFill>
        <p:spPr>
          <a:xfrm>
            <a:off x="8229600" y="948897"/>
            <a:ext cx="644097" cy="480525"/>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2" presetClass="entr" presetSubtype="1"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wipe(up)">
                                      <p:cBhvr>
                                        <p:cTn id="11"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ttangolo 8">
            <a:extLst>
              <a:ext uri="{FF2B5EF4-FFF2-40B4-BE49-F238E27FC236}">
                <a16:creationId xmlns:a16="http://schemas.microsoft.com/office/drawing/2014/main" id="{3CD54B07-B014-4121-9EAB-D8DCF3292416}"/>
              </a:ext>
            </a:extLst>
          </p:cNvPr>
          <p:cNvSpPr/>
          <p:nvPr/>
        </p:nvSpPr>
        <p:spPr>
          <a:xfrm>
            <a:off x="0" y="0"/>
            <a:ext cx="9144000" cy="175260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 name="object 2"/>
          <p:cNvSpPr txBox="1">
            <a:spLocks noGrp="1"/>
          </p:cNvSpPr>
          <p:nvPr>
            <p:ph type="title"/>
          </p:nvPr>
        </p:nvSpPr>
        <p:spPr>
          <a:prstGeom prst="rect">
            <a:avLst/>
          </a:prstGeom>
        </p:spPr>
        <p:txBody>
          <a:bodyPr vert="horz" wrap="square" lIns="0" tIns="12700" rIns="0" bIns="0" rtlCol="0">
            <a:spAutoFit/>
          </a:bodyPr>
          <a:lstStyle/>
          <a:p>
            <a:pPr marL="720725" marR="5080" indent="411480">
              <a:lnSpc>
                <a:spcPct val="100000"/>
              </a:lnSpc>
              <a:spcBef>
                <a:spcPts val="100"/>
              </a:spcBef>
            </a:pPr>
            <a:r>
              <a:rPr spc="-10" dirty="0"/>
              <a:t>Local </a:t>
            </a:r>
            <a:r>
              <a:rPr dirty="0"/>
              <a:t>descriptions an</a:t>
            </a:r>
            <a:r>
              <a:rPr lang="it-IT" dirty="0"/>
              <a:t>d </a:t>
            </a:r>
            <a:r>
              <a:rPr spc="-15" dirty="0"/>
              <a:t>understanding </a:t>
            </a:r>
            <a:r>
              <a:rPr dirty="0"/>
              <a:t>of</a:t>
            </a:r>
            <a:r>
              <a:rPr spc="-40" dirty="0"/>
              <a:t> </a:t>
            </a:r>
            <a:r>
              <a:rPr lang="it-IT" spc="-15" dirty="0"/>
              <a:t>NS</a:t>
            </a:r>
            <a:endParaRPr spc="-15" dirty="0"/>
          </a:p>
        </p:txBody>
      </p:sp>
      <p:sp>
        <p:nvSpPr>
          <p:cNvPr id="4" name="object 4"/>
          <p:cNvSpPr txBox="1"/>
          <p:nvPr/>
        </p:nvSpPr>
        <p:spPr>
          <a:xfrm>
            <a:off x="8479535" y="6465214"/>
            <a:ext cx="153670" cy="177800"/>
          </a:xfrm>
          <a:prstGeom prst="rect">
            <a:avLst/>
          </a:prstGeom>
        </p:spPr>
        <p:txBody>
          <a:bodyPr vert="horz" wrap="square" lIns="0" tIns="0" rIns="0" bIns="0" rtlCol="0">
            <a:spAutoFit/>
          </a:bodyPr>
          <a:lstStyle/>
          <a:p>
            <a:pPr marL="38100">
              <a:lnSpc>
                <a:spcPts val="1240"/>
              </a:lnSpc>
            </a:pPr>
            <a:fld id="{81D60167-4931-47E6-BA6A-407CBD079E47}" type="slidenum">
              <a:rPr sz="1200" dirty="0">
                <a:solidFill>
                  <a:srgbClr val="888888"/>
                </a:solidFill>
                <a:latin typeface="Calibri"/>
                <a:cs typeface="Calibri"/>
              </a:rPr>
              <a:t>4</a:t>
            </a:fld>
            <a:endParaRPr sz="1200">
              <a:latin typeface="Calibri"/>
              <a:cs typeface="Calibri"/>
            </a:endParaRPr>
          </a:p>
        </p:txBody>
      </p:sp>
      <p:sp>
        <p:nvSpPr>
          <p:cNvPr id="3" name="object 3"/>
          <p:cNvSpPr txBox="1"/>
          <p:nvPr/>
        </p:nvSpPr>
        <p:spPr>
          <a:xfrm>
            <a:off x="1105916" y="2427173"/>
            <a:ext cx="6915784" cy="2660344"/>
          </a:xfrm>
          <a:prstGeom prst="rect">
            <a:avLst/>
          </a:prstGeom>
        </p:spPr>
        <p:txBody>
          <a:bodyPr vert="horz" wrap="square" lIns="0" tIns="13335" rIns="0" bIns="0" rtlCol="0">
            <a:spAutoFit/>
          </a:bodyPr>
          <a:lstStyle/>
          <a:p>
            <a:pPr marL="355600" marR="5080" indent="-342900">
              <a:lnSpc>
                <a:spcPct val="100000"/>
              </a:lnSpc>
              <a:spcBef>
                <a:spcPts val="105"/>
              </a:spcBef>
              <a:buFont typeface="Arial"/>
              <a:buChar char="•"/>
              <a:tabLst>
                <a:tab pos="354965" algn="l"/>
                <a:tab pos="355600" algn="l"/>
              </a:tabLst>
            </a:pPr>
            <a:r>
              <a:rPr sz="3200" spc="-5" dirty="0">
                <a:latin typeface="Calibri"/>
                <a:cs typeface="Calibri"/>
              </a:rPr>
              <a:t>What </a:t>
            </a:r>
            <a:r>
              <a:rPr sz="3200" spc="-15" dirty="0">
                <a:latin typeface="Calibri"/>
                <a:cs typeface="Calibri"/>
              </a:rPr>
              <a:t>are </a:t>
            </a:r>
            <a:r>
              <a:rPr sz="3200" dirty="0">
                <a:latin typeface="Calibri"/>
                <a:cs typeface="Calibri"/>
              </a:rPr>
              <a:t>the </a:t>
            </a:r>
            <a:r>
              <a:rPr sz="3200" spc="-5" dirty="0">
                <a:latin typeface="Calibri"/>
                <a:cs typeface="Calibri"/>
              </a:rPr>
              <a:t>names </a:t>
            </a:r>
            <a:r>
              <a:rPr sz="3200" dirty="0">
                <a:latin typeface="Calibri"/>
                <a:cs typeface="Calibri"/>
              </a:rPr>
              <a:t>and </a:t>
            </a:r>
            <a:r>
              <a:rPr sz="3200" spc="-5" dirty="0">
                <a:latin typeface="Calibri"/>
                <a:cs typeface="Calibri"/>
              </a:rPr>
              <a:t>local </a:t>
            </a:r>
            <a:r>
              <a:rPr sz="3200" spc="-10" dirty="0">
                <a:latin typeface="Calibri"/>
                <a:cs typeface="Calibri"/>
              </a:rPr>
              <a:t>terms </a:t>
            </a:r>
            <a:r>
              <a:rPr sz="3200" spc="-30" dirty="0">
                <a:latin typeface="Calibri"/>
                <a:cs typeface="Calibri"/>
              </a:rPr>
              <a:t>for  </a:t>
            </a:r>
            <a:r>
              <a:rPr lang="it-IT" sz="3200" spc="-10" dirty="0" err="1">
                <a:latin typeface="Calibri"/>
                <a:cs typeface="Calibri"/>
              </a:rPr>
              <a:t>Nodding</a:t>
            </a:r>
            <a:r>
              <a:rPr lang="it-IT" sz="3200" spc="-10" dirty="0">
                <a:latin typeface="Calibri"/>
                <a:cs typeface="Calibri"/>
              </a:rPr>
              <a:t> </a:t>
            </a:r>
            <a:r>
              <a:rPr lang="it-IT" sz="3200" spc="-10" dirty="0" err="1">
                <a:latin typeface="Calibri"/>
                <a:cs typeface="Calibri"/>
              </a:rPr>
              <a:t>Syndrome</a:t>
            </a:r>
            <a:r>
              <a:rPr sz="3200" spc="-10" dirty="0">
                <a:latin typeface="Calibri"/>
                <a:cs typeface="Calibri"/>
              </a:rPr>
              <a:t>?</a:t>
            </a:r>
            <a:endParaRPr sz="3200" dirty="0">
              <a:latin typeface="Calibri"/>
              <a:cs typeface="Calibri"/>
            </a:endParaRPr>
          </a:p>
          <a:p>
            <a:pPr>
              <a:lnSpc>
                <a:spcPct val="100000"/>
              </a:lnSpc>
              <a:spcBef>
                <a:spcPts val="5"/>
              </a:spcBef>
              <a:buFont typeface="Arial"/>
              <a:buChar char="•"/>
            </a:pPr>
            <a:endParaRPr sz="4400" dirty="0">
              <a:latin typeface="Calibri"/>
              <a:cs typeface="Calibri"/>
            </a:endParaRPr>
          </a:p>
          <a:p>
            <a:pPr marL="355600" marR="327025" indent="-342900">
              <a:lnSpc>
                <a:spcPct val="100000"/>
              </a:lnSpc>
              <a:spcBef>
                <a:spcPts val="5"/>
              </a:spcBef>
              <a:buFont typeface="Arial"/>
              <a:buChar char="•"/>
              <a:tabLst>
                <a:tab pos="354965" algn="l"/>
                <a:tab pos="355600" algn="l"/>
              </a:tabLst>
            </a:pPr>
            <a:r>
              <a:rPr sz="3200" spc="-5" dirty="0">
                <a:latin typeface="Calibri"/>
                <a:cs typeface="Calibri"/>
              </a:rPr>
              <a:t>How does </a:t>
            </a:r>
            <a:r>
              <a:rPr sz="3200" dirty="0">
                <a:latin typeface="Calibri"/>
                <a:cs typeface="Calibri"/>
              </a:rPr>
              <a:t>the </a:t>
            </a:r>
            <a:r>
              <a:rPr sz="3200" spc="-10" dirty="0">
                <a:latin typeface="Calibri"/>
                <a:cs typeface="Calibri"/>
              </a:rPr>
              <a:t>community </a:t>
            </a:r>
            <a:r>
              <a:rPr sz="3200" spc="-20" dirty="0">
                <a:latin typeface="Calibri"/>
                <a:cs typeface="Calibri"/>
              </a:rPr>
              <a:t>understand  </a:t>
            </a:r>
            <a:r>
              <a:rPr lang="it-IT" sz="3200" spc="-10" dirty="0">
                <a:latin typeface="Calibri"/>
                <a:cs typeface="Calibri"/>
              </a:rPr>
              <a:t>NS</a:t>
            </a:r>
            <a:r>
              <a:rPr sz="3200" spc="-10" dirty="0">
                <a:latin typeface="Calibri"/>
                <a:cs typeface="Calibri"/>
              </a:rPr>
              <a:t>? </a:t>
            </a:r>
            <a:r>
              <a:rPr sz="3200" spc="-5" dirty="0">
                <a:latin typeface="Calibri"/>
                <a:cs typeface="Calibri"/>
              </a:rPr>
              <a:t>What causes </a:t>
            </a:r>
            <a:r>
              <a:rPr lang="it-IT" sz="3200" spc="-15" dirty="0" err="1">
                <a:latin typeface="Calibri"/>
                <a:cs typeface="Calibri"/>
              </a:rPr>
              <a:t>nodding</a:t>
            </a:r>
            <a:r>
              <a:rPr lang="it-IT" sz="3200" spc="-15" dirty="0">
                <a:latin typeface="Calibri"/>
                <a:cs typeface="Calibri"/>
              </a:rPr>
              <a:t> and NS</a:t>
            </a:r>
            <a:r>
              <a:rPr sz="3200" spc="-10" dirty="0">
                <a:latin typeface="Calibri"/>
                <a:cs typeface="Calibri"/>
              </a:rPr>
              <a:t>?</a:t>
            </a:r>
            <a:endParaRPr sz="3200" dirty="0">
              <a:latin typeface="Calibri"/>
              <a:cs typeface="Calibri"/>
            </a:endParaRPr>
          </a:p>
        </p:txBody>
      </p:sp>
      <p:pic>
        <p:nvPicPr>
          <p:cNvPr id="7" name="Immagine 6">
            <a:extLst>
              <a:ext uri="{FF2B5EF4-FFF2-40B4-BE49-F238E27FC236}">
                <a16:creationId xmlns:a16="http://schemas.microsoft.com/office/drawing/2014/main" id="{7015B590-45EB-4382-AF2F-086AFA3BADC5}"/>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229600" y="304800"/>
            <a:ext cx="644097" cy="644097"/>
          </a:xfrm>
          <a:prstGeom prst="rect">
            <a:avLst/>
          </a:prstGeom>
        </p:spPr>
      </p:pic>
      <p:pic>
        <p:nvPicPr>
          <p:cNvPr id="8" name="Immagine 7">
            <a:extLst>
              <a:ext uri="{FF2B5EF4-FFF2-40B4-BE49-F238E27FC236}">
                <a16:creationId xmlns:a16="http://schemas.microsoft.com/office/drawing/2014/main" id="{4D209845-2FC1-443D-8D2A-C5601731DB8D}"/>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12920" t="-2" r="12920" b="-142"/>
          <a:stretch/>
        </p:blipFill>
        <p:spPr>
          <a:xfrm>
            <a:off x="8229600" y="948897"/>
            <a:ext cx="644097" cy="480525"/>
          </a:xfrm>
          <a:prstGeom prst="rect">
            <a:avLst/>
          </a:prstGeom>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Rettangolo 4">
            <a:extLst>
              <a:ext uri="{FF2B5EF4-FFF2-40B4-BE49-F238E27FC236}">
                <a16:creationId xmlns:a16="http://schemas.microsoft.com/office/drawing/2014/main" id="{C791FFCA-2DB7-4D64-BD15-4A24353A9454}"/>
              </a:ext>
            </a:extLst>
          </p:cNvPr>
          <p:cNvSpPr/>
          <p:nvPr/>
        </p:nvSpPr>
        <p:spPr>
          <a:xfrm>
            <a:off x="0" y="0"/>
            <a:ext cx="9144000" cy="175260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pic>
        <p:nvPicPr>
          <p:cNvPr id="9" name="Immagine 8">
            <a:extLst>
              <a:ext uri="{FF2B5EF4-FFF2-40B4-BE49-F238E27FC236}">
                <a16:creationId xmlns:a16="http://schemas.microsoft.com/office/drawing/2014/main" id="{8FEC7BBE-6F10-47CF-8FFF-11CBC23C477A}"/>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229600" y="304800"/>
            <a:ext cx="644097" cy="644097"/>
          </a:xfrm>
          <a:prstGeom prst="rect">
            <a:avLst/>
          </a:prstGeom>
        </p:spPr>
      </p:pic>
      <p:pic>
        <p:nvPicPr>
          <p:cNvPr id="10" name="Immagine 9">
            <a:extLst>
              <a:ext uri="{FF2B5EF4-FFF2-40B4-BE49-F238E27FC236}">
                <a16:creationId xmlns:a16="http://schemas.microsoft.com/office/drawing/2014/main" id="{A17CF527-8EA9-4688-9A4F-0695A8AED428}"/>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12920" t="-2" r="12920" b="-142"/>
          <a:stretch/>
        </p:blipFill>
        <p:spPr>
          <a:xfrm>
            <a:off x="8229600" y="948897"/>
            <a:ext cx="644097" cy="480525"/>
          </a:xfrm>
          <a:prstGeom prst="rect">
            <a:avLst/>
          </a:prstGeom>
        </p:spPr>
      </p:pic>
      <p:sp>
        <p:nvSpPr>
          <p:cNvPr id="7" name="object 2">
            <a:extLst>
              <a:ext uri="{FF2B5EF4-FFF2-40B4-BE49-F238E27FC236}">
                <a16:creationId xmlns:a16="http://schemas.microsoft.com/office/drawing/2014/main" id="{71379DC1-997A-4E37-818E-F6D09760ECD5}"/>
              </a:ext>
            </a:extLst>
          </p:cNvPr>
          <p:cNvSpPr txBox="1">
            <a:spLocks/>
          </p:cNvSpPr>
          <p:nvPr/>
        </p:nvSpPr>
        <p:spPr>
          <a:xfrm>
            <a:off x="916519" y="499227"/>
            <a:ext cx="7302195" cy="689932"/>
          </a:xfrm>
          <a:prstGeom prst="rect">
            <a:avLst/>
          </a:prstGeom>
        </p:spPr>
        <p:txBody>
          <a:bodyPr vert="horz" wrap="square" lIns="0" tIns="12700" rIns="0" bIns="0" rtlCol="0">
            <a:spAutoFit/>
          </a:bodyPr>
          <a:lstStyle>
            <a:lvl1pPr>
              <a:defRPr>
                <a:latin typeface="+mj-lt"/>
                <a:ea typeface="+mj-ea"/>
                <a:cs typeface="+mj-cs"/>
              </a:defRPr>
            </a:lvl1pPr>
          </a:lstStyle>
          <a:p>
            <a:pPr marL="720725" marR="5080" indent="411480">
              <a:spcBef>
                <a:spcPts val="100"/>
              </a:spcBef>
            </a:pPr>
            <a:r>
              <a:rPr lang="en-US" sz="4400" kern="0" spc="-15" dirty="0">
                <a:solidFill>
                  <a:schemeClr val="bg1"/>
                </a:solidFill>
              </a:rPr>
              <a:t>Nodding Syndrome</a:t>
            </a:r>
          </a:p>
        </p:txBody>
      </p:sp>
      <p:sp>
        <p:nvSpPr>
          <p:cNvPr id="2" name="Rettangolo 1">
            <a:extLst>
              <a:ext uri="{FF2B5EF4-FFF2-40B4-BE49-F238E27FC236}">
                <a16:creationId xmlns:a16="http://schemas.microsoft.com/office/drawing/2014/main" id="{1684B936-9E73-4F3D-80E8-D888C3EAC299}"/>
              </a:ext>
            </a:extLst>
          </p:cNvPr>
          <p:cNvSpPr/>
          <p:nvPr/>
        </p:nvSpPr>
        <p:spPr>
          <a:xfrm>
            <a:off x="838200" y="3733800"/>
            <a:ext cx="7859780" cy="584775"/>
          </a:xfrm>
          <a:prstGeom prst="rect">
            <a:avLst/>
          </a:prstGeom>
        </p:spPr>
        <p:txBody>
          <a:bodyPr wrap="none">
            <a:spAutoFit/>
          </a:bodyPr>
          <a:lstStyle/>
          <a:p>
            <a:r>
              <a:rPr lang="es-ES" sz="3200" b="1" dirty="0"/>
              <a:t>Play Video no. 4_Nodding Disease_Al Jazeera</a:t>
            </a:r>
            <a:endParaRPr lang="it-IT" sz="3200" b="1"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ttangolo 7">
            <a:extLst>
              <a:ext uri="{FF2B5EF4-FFF2-40B4-BE49-F238E27FC236}">
                <a16:creationId xmlns:a16="http://schemas.microsoft.com/office/drawing/2014/main" id="{3C9BF22A-61A6-4FE5-83D6-40CDEBB27453}"/>
              </a:ext>
            </a:extLst>
          </p:cNvPr>
          <p:cNvSpPr/>
          <p:nvPr/>
        </p:nvSpPr>
        <p:spPr>
          <a:xfrm>
            <a:off x="0" y="0"/>
            <a:ext cx="9144000" cy="175260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 name="object 2"/>
          <p:cNvSpPr txBox="1">
            <a:spLocks noGrp="1"/>
          </p:cNvSpPr>
          <p:nvPr>
            <p:ph type="title"/>
          </p:nvPr>
        </p:nvSpPr>
        <p:spPr>
          <a:xfrm>
            <a:off x="457200" y="487807"/>
            <a:ext cx="7808874" cy="696595"/>
          </a:xfrm>
          <a:prstGeom prst="rect">
            <a:avLst/>
          </a:prstGeom>
        </p:spPr>
        <p:txBody>
          <a:bodyPr vert="horz" wrap="square" lIns="0" tIns="13335" rIns="0" bIns="0" rtlCol="0">
            <a:spAutoFit/>
          </a:bodyPr>
          <a:lstStyle/>
          <a:p>
            <a:pPr marL="12700">
              <a:lnSpc>
                <a:spcPct val="100000"/>
              </a:lnSpc>
              <a:spcBef>
                <a:spcPts val="105"/>
              </a:spcBef>
            </a:pPr>
            <a:r>
              <a:rPr lang="it-IT" dirty="0" err="1">
                <a:latin typeface="Calibri"/>
                <a:cs typeface="Calibri"/>
              </a:rPr>
              <a:t>What</a:t>
            </a:r>
            <a:r>
              <a:rPr lang="it-IT" dirty="0">
                <a:latin typeface="Calibri"/>
                <a:cs typeface="Calibri"/>
              </a:rPr>
              <a:t> </a:t>
            </a:r>
            <a:r>
              <a:rPr lang="it-IT" dirty="0" err="1">
                <a:latin typeface="Calibri"/>
                <a:cs typeface="Calibri"/>
              </a:rPr>
              <a:t>is</a:t>
            </a:r>
            <a:r>
              <a:rPr lang="it-IT" dirty="0">
                <a:latin typeface="Calibri"/>
                <a:cs typeface="Calibri"/>
              </a:rPr>
              <a:t> </a:t>
            </a:r>
            <a:r>
              <a:rPr lang="it-IT" dirty="0" err="1">
                <a:latin typeface="Calibri"/>
                <a:cs typeface="Calibri"/>
              </a:rPr>
              <a:t>Nodding</a:t>
            </a:r>
            <a:r>
              <a:rPr lang="it-IT" dirty="0">
                <a:latin typeface="Calibri"/>
                <a:cs typeface="Calibri"/>
              </a:rPr>
              <a:t> </a:t>
            </a:r>
            <a:r>
              <a:rPr lang="it-IT" dirty="0" err="1">
                <a:latin typeface="Calibri"/>
                <a:cs typeface="Calibri"/>
              </a:rPr>
              <a:t>Syndrome</a:t>
            </a:r>
            <a:r>
              <a:rPr lang="it-IT" dirty="0">
                <a:latin typeface="Calibri"/>
                <a:cs typeface="Calibri"/>
              </a:rPr>
              <a:t>?</a:t>
            </a:r>
            <a:endParaRPr spc="-20" dirty="0">
              <a:latin typeface="Calibri"/>
              <a:cs typeface="Calibri"/>
            </a:endParaRPr>
          </a:p>
        </p:txBody>
      </p:sp>
      <p:pic>
        <p:nvPicPr>
          <p:cNvPr id="6" name="Immagine 5">
            <a:extLst>
              <a:ext uri="{FF2B5EF4-FFF2-40B4-BE49-F238E27FC236}">
                <a16:creationId xmlns:a16="http://schemas.microsoft.com/office/drawing/2014/main" id="{E63287DF-8EB6-4B46-89E5-F7423330143B}"/>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229600" y="304800"/>
            <a:ext cx="644097" cy="644097"/>
          </a:xfrm>
          <a:prstGeom prst="rect">
            <a:avLst/>
          </a:prstGeom>
        </p:spPr>
      </p:pic>
      <p:pic>
        <p:nvPicPr>
          <p:cNvPr id="7" name="Immagine 6">
            <a:extLst>
              <a:ext uri="{FF2B5EF4-FFF2-40B4-BE49-F238E27FC236}">
                <a16:creationId xmlns:a16="http://schemas.microsoft.com/office/drawing/2014/main" id="{066C7EDA-E846-4D1F-9EBC-4CA2DCFC12B7}"/>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12920" t="-2" r="12920" b="-142"/>
          <a:stretch/>
        </p:blipFill>
        <p:spPr>
          <a:xfrm>
            <a:off x="8229600" y="948897"/>
            <a:ext cx="644097" cy="480525"/>
          </a:xfrm>
          <a:prstGeom prst="rect">
            <a:avLst/>
          </a:prstGeom>
        </p:spPr>
      </p:pic>
      <p:sp>
        <p:nvSpPr>
          <p:cNvPr id="9" name="Rettangolo 8">
            <a:extLst>
              <a:ext uri="{FF2B5EF4-FFF2-40B4-BE49-F238E27FC236}">
                <a16:creationId xmlns:a16="http://schemas.microsoft.com/office/drawing/2014/main" id="{CB4A84D3-8DE7-4186-8D77-47E5B7632616}"/>
              </a:ext>
            </a:extLst>
          </p:cNvPr>
          <p:cNvSpPr/>
          <p:nvPr/>
        </p:nvSpPr>
        <p:spPr>
          <a:xfrm>
            <a:off x="685800" y="2240407"/>
            <a:ext cx="8001000" cy="3970318"/>
          </a:xfrm>
          <a:prstGeom prst="rect">
            <a:avLst/>
          </a:prstGeom>
        </p:spPr>
        <p:txBody>
          <a:bodyPr wrap="square">
            <a:spAutoFit/>
          </a:bodyPr>
          <a:lstStyle/>
          <a:p>
            <a:r>
              <a:rPr lang="en-US" sz="2800" dirty="0"/>
              <a:t>NS is a brain disorder affecting primarily children (5  to 15 </a:t>
            </a:r>
            <a:r>
              <a:rPr lang="en-US" sz="2800" dirty="0" err="1"/>
              <a:t>yrs</a:t>
            </a:r>
            <a:r>
              <a:rPr lang="en-US" sz="2800" dirty="0"/>
              <a:t>). It can be defined as a </a:t>
            </a:r>
            <a:r>
              <a:rPr lang="en-US" sz="2800" b="1" dirty="0"/>
              <a:t>form of epilepsy, with additional features.</a:t>
            </a:r>
            <a:endParaRPr lang="en-US" sz="2800" dirty="0"/>
          </a:p>
          <a:p>
            <a:endParaRPr lang="en-US" sz="2800" dirty="0"/>
          </a:p>
          <a:p>
            <a:r>
              <a:rPr lang="en-US" sz="2800" b="1" u="sng" dirty="0">
                <a:solidFill>
                  <a:srgbClr val="0070C0"/>
                </a:solidFill>
              </a:rPr>
              <a:t>Its cause has not been determined with certainty. </a:t>
            </a:r>
            <a:r>
              <a:rPr lang="en-US" sz="2800" i="1" dirty="0"/>
              <a:t>However, growing evidence points towards the strong association between NS and severe infections with OV.</a:t>
            </a:r>
          </a:p>
          <a:p>
            <a:endParaRPr lang="en-US" sz="2800" dirty="0"/>
          </a:p>
          <a:p>
            <a:r>
              <a:rPr lang="en-US" sz="2800" dirty="0"/>
              <a:t>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ttangolo 7">
            <a:extLst>
              <a:ext uri="{FF2B5EF4-FFF2-40B4-BE49-F238E27FC236}">
                <a16:creationId xmlns:a16="http://schemas.microsoft.com/office/drawing/2014/main" id="{3C9BF22A-61A6-4FE5-83D6-40CDEBB27453}"/>
              </a:ext>
            </a:extLst>
          </p:cNvPr>
          <p:cNvSpPr/>
          <p:nvPr/>
        </p:nvSpPr>
        <p:spPr>
          <a:xfrm>
            <a:off x="0" y="0"/>
            <a:ext cx="9144000" cy="175260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 name="object 2"/>
          <p:cNvSpPr txBox="1">
            <a:spLocks noGrp="1"/>
          </p:cNvSpPr>
          <p:nvPr>
            <p:ph type="title"/>
          </p:nvPr>
        </p:nvSpPr>
        <p:spPr>
          <a:xfrm>
            <a:off x="457200" y="487807"/>
            <a:ext cx="7808874" cy="696595"/>
          </a:xfrm>
          <a:prstGeom prst="rect">
            <a:avLst/>
          </a:prstGeom>
        </p:spPr>
        <p:txBody>
          <a:bodyPr vert="horz" wrap="square" lIns="0" tIns="13335" rIns="0" bIns="0" rtlCol="0">
            <a:spAutoFit/>
          </a:bodyPr>
          <a:lstStyle/>
          <a:p>
            <a:pPr marL="12700">
              <a:lnSpc>
                <a:spcPct val="100000"/>
              </a:lnSpc>
              <a:spcBef>
                <a:spcPts val="105"/>
              </a:spcBef>
            </a:pPr>
            <a:r>
              <a:rPr lang="it-IT" dirty="0">
                <a:latin typeface="Calibri"/>
                <a:cs typeface="Calibri"/>
              </a:rPr>
              <a:t>NS </a:t>
            </a:r>
            <a:r>
              <a:rPr lang="it-IT" dirty="0" err="1">
                <a:latin typeface="Calibri"/>
                <a:cs typeface="Calibri"/>
              </a:rPr>
              <a:t>characteristics</a:t>
            </a:r>
            <a:endParaRPr spc="-20" dirty="0">
              <a:latin typeface="Calibri"/>
              <a:cs typeface="Calibri"/>
            </a:endParaRPr>
          </a:p>
        </p:txBody>
      </p:sp>
      <p:pic>
        <p:nvPicPr>
          <p:cNvPr id="6" name="Immagine 5">
            <a:extLst>
              <a:ext uri="{FF2B5EF4-FFF2-40B4-BE49-F238E27FC236}">
                <a16:creationId xmlns:a16="http://schemas.microsoft.com/office/drawing/2014/main" id="{E63287DF-8EB6-4B46-89E5-F7423330143B}"/>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229600" y="304800"/>
            <a:ext cx="644097" cy="644097"/>
          </a:xfrm>
          <a:prstGeom prst="rect">
            <a:avLst/>
          </a:prstGeom>
        </p:spPr>
      </p:pic>
      <p:pic>
        <p:nvPicPr>
          <p:cNvPr id="7" name="Immagine 6">
            <a:extLst>
              <a:ext uri="{FF2B5EF4-FFF2-40B4-BE49-F238E27FC236}">
                <a16:creationId xmlns:a16="http://schemas.microsoft.com/office/drawing/2014/main" id="{066C7EDA-E846-4D1F-9EBC-4CA2DCFC12B7}"/>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12920" t="-2" r="12920" b="-142"/>
          <a:stretch/>
        </p:blipFill>
        <p:spPr>
          <a:xfrm>
            <a:off x="8229600" y="948897"/>
            <a:ext cx="644097" cy="480525"/>
          </a:xfrm>
          <a:prstGeom prst="rect">
            <a:avLst/>
          </a:prstGeom>
        </p:spPr>
      </p:pic>
      <p:sp>
        <p:nvSpPr>
          <p:cNvPr id="9" name="Rettangolo 8">
            <a:extLst>
              <a:ext uri="{FF2B5EF4-FFF2-40B4-BE49-F238E27FC236}">
                <a16:creationId xmlns:a16="http://schemas.microsoft.com/office/drawing/2014/main" id="{CB4A84D3-8DE7-4186-8D77-47E5B7632616}"/>
              </a:ext>
            </a:extLst>
          </p:cNvPr>
          <p:cNvSpPr/>
          <p:nvPr/>
        </p:nvSpPr>
        <p:spPr>
          <a:xfrm>
            <a:off x="571500" y="2057400"/>
            <a:ext cx="8001000" cy="4401205"/>
          </a:xfrm>
          <a:prstGeom prst="rect">
            <a:avLst/>
          </a:prstGeom>
        </p:spPr>
        <p:txBody>
          <a:bodyPr wrap="square">
            <a:spAutoFit/>
          </a:bodyPr>
          <a:lstStyle/>
          <a:p>
            <a:r>
              <a:rPr lang="en-US" sz="2800" dirty="0"/>
              <a:t>Nodding Syndrome is characterized by:</a:t>
            </a:r>
          </a:p>
          <a:p>
            <a:endParaRPr lang="en-US" sz="2800" dirty="0"/>
          </a:p>
          <a:p>
            <a:pPr marL="514350" indent="-514350">
              <a:buFont typeface="+mj-lt"/>
              <a:buAutoNum type="arabicPeriod"/>
            </a:pPr>
            <a:r>
              <a:rPr lang="en-US" sz="2800" b="1" dirty="0"/>
              <a:t>Epilepsy</a:t>
            </a:r>
            <a:r>
              <a:rPr lang="en-US" sz="2800" dirty="0"/>
              <a:t>: head nodding and other seizure types (generally convulsive) </a:t>
            </a:r>
          </a:p>
          <a:p>
            <a:pPr marL="514350" indent="-514350">
              <a:buFont typeface="+mj-lt"/>
              <a:buAutoNum type="arabicPeriod"/>
            </a:pPr>
            <a:endParaRPr lang="en-US" sz="2800" dirty="0"/>
          </a:p>
          <a:p>
            <a:pPr marL="514350" indent="-514350">
              <a:buFont typeface="+mj-lt"/>
              <a:buAutoNum type="arabicPeriod"/>
            </a:pPr>
            <a:r>
              <a:rPr lang="en-US" sz="2800" dirty="0"/>
              <a:t>Progressive </a:t>
            </a:r>
            <a:r>
              <a:rPr lang="en-US" sz="2800" b="1" dirty="0"/>
              <a:t>deterioration of multiple brain functions</a:t>
            </a:r>
            <a:r>
              <a:rPr lang="en-US" sz="2800" dirty="0"/>
              <a:t>: cognition, language, movement, affect and </a:t>
            </a:r>
            <a:r>
              <a:rPr lang="en-US" sz="2800" dirty="0" err="1"/>
              <a:t>behaviour</a:t>
            </a:r>
            <a:r>
              <a:rPr lang="en-US" sz="2800" dirty="0"/>
              <a:t> </a:t>
            </a:r>
          </a:p>
          <a:p>
            <a:pPr marL="514350" indent="-514350">
              <a:buFont typeface="+mj-lt"/>
              <a:buAutoNum type="arabicPeriod"/>
            </a:pPr>
            <a:endParaRPr lang="en-US" sz="2800" dirty="0"/>
          </a:p>
          <a:p>
            <a:pPr marL="514350" indent="-514350">
              <a:buFont typeface="+mj-lt"/>
              <a:buAutoNum type="arabicPeriod"/>
            </a:pPr>
            <a:r>
              <a:rPr lang="en-US" sz="2800" b="1" dirty="0"/>
              <a:t>Delayed </a:t>
            </a:r>
            <a:r>
              <a:rPr lang="en-US" sz="2800" dirty="0"/>
              <a:t>mental, physical/sexual </a:t>
            </a:r>
            <a:r>
              <a:rPr lang="en-US" sz="2800" b="1" dirty="0"/>
              <a:t>growth</a:t>
            </a:r>
          </a:p>
        </p:txBody>
      </p:sp>
    </p:spTree>
    <p:extLst>
      <p:ext uri="{BB962C8B-B14F-4D97-AF65-F5344CB8AC3E}">
        <p14:creationId xmlns:p14="http://schemas.microsoft.com/office/powerpoint/2010/main" val="135745030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ttangolo 8">
            <a:extLst>
              <a:ext uri="{FF2B5EF4-FFF2-40B4-BE49-F238E27FC236}">
                <a16:creationId xmlns:a16="http://schemas.microsoft.com/office/drawing/2014/main" id="{1F21F9A5-DDAD-42F6-97DB-EFD12ACA7EDF}"/>
              </a:ext>
            </a:extLst>
          </p:cNvPr>
          <p:cNvSpPr/>
          <p:nvPr/>
        </p:nvSpPr>
        <p:spPr>
          <a:xfrm>
            <a:off x="0" y="0"/>
            <a:ext cx="9144000" cy="175260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 name="object 2"/>
          <p:cNvSpPr txBox="1">
            <a:spLocks noGrp="1"/>
          </p:cNvSpPr>
          <p:nvPr>
            <p:ph type="title"/>
          </p:nvPr>
        </p:nvSpPr>
        <p:spPr>
          <a:xfrm>
            <a:off x="2623566" y="480821"/>
            <a:ext cx="3897629" cy="696595"/>
          </a:xfrm>
          <a:prstGeom prst="rect">
            <a:avLst/>
          </a:prstGeom>
        </p:spPr>
        <p:txBody>
          <a:bodyPr vert="horz" wrap="square" lIns="0" tIns="13335" rIns="0" bIns="0" rtlCol="0">
            <a:spAutoFit/>
          </a:bodyPr>
          <a:lstStyle/>
          <a:p>
            <a:pPr marL="12700">
              <a:lnSpc>
                <a:spcPct val="100000"/>
              </a:lnSpc>
              <a:spcBef>
                <a:spcPts val="105"/>
              </a:spcBef>
            </a:pPr>
            <a:r>
              <a:rPr lang="it-IT" spc="-40" dirty="0"/>
              <a:t>Features of NS</a:t>
            </a:r>
            <a:endParaRPr spc="-15" dirty="0"/>
          </a:p>
        </p:txBody>
      </p:sp>
      <p:sp>
        <p:nvSpPr>
          <p:cNvPr id="4" name="object 4"/>
          <p:cNvSpPr txBox="1">
            <a:spLocks noGrp="1"/>
          </p:cNvSpPr>
          <p:nvPr>
            <p:ph type="sldNum" sz="quarter" idx="7"/>
          </p:nvPr>
        </p:nvSpPr>
        <p:spPr>
          <a:prstGeom prst="rect">
            <a:avLst/>
          </a:prstGeom>
        </p:spPr>
        <p:txBody>
          <a:bodyPr vert="horz" wrap="square" lIns="0" tIns="0" rIns="0" bIns="0" rtlCol="0">
            <a:spAutoFit/>
          </a:bodyPr>
          <a:lstStyle/>
          <a:p>
            <a:pPr marL="170180">
              <a:lnSpc>
                <a:spcPts val="1240"/>
              </a:lnSpc>
            </a:pPr>
            <a:fld id="{81D60167-4931-47E6-BA6A-407CBD079E47}" type="slidenum">
              <a:rPr dirty="0"/>
              <a:t>8</a:t>
            </a:fld>
            <a:endParaRPr dirty="0"/>
          </a:p>
        </p:txBody>
      </p:sp>
      <p:sp>
        <p:nvSpPr>
          <p:cNvPr id="3" name="object 3"/>
          <p:cNvSpPr txBox="1"/>
          <p:nvPr/>
        </p:nvSpPr>
        <p:spPr>
          <a:xfrm>
            <a:off x="510287" y="2093163"/>
            <a:ext cx="8252713" cy="4278351"/>
          </a:xfrm>
          <a:prstGeom prst="rect">
            <a:avLst/>
          </a:prstGeom>
        </p:spPr>
        <p:txBody>
          <a:bodyPr vert="horz" wrap="square" lIns="0" tIns="100965" rIns="0" bIns="0" rtlCol="0">
            <a:spAutoFit/>
          </a:bodyPr>
          <a:lstStyle/>
          <a:p>
            <a:pPr marL="514350" indent="-514350" algn="just">
              <a:buFont typeface="+mj-lt"/>
              <a:buAutoNum type="alphaLcParenR"/>
            </a:pPr>
            <a:r>
              <a:rPr lang="en-US" altLang="it-IT" sz="3000" dirty="0">
                <a:latin typeface="Calibri" panose="020F0502020204030204" pitchFamily="34" charset="0"/>
                <a:cs typeface="Calibri" panose="020F0502020204030204" pitchFamily="34" charset="0"/>
              </a:rPr>
              <a:t>The act of NODDING, defined as involuntary </a:t>
            </a:r>
            <a:r>
              <a:rPr lang="en-US" altLang="it-IT" sz="3000" b="1" dirty="0">
                <a:latin typeface="Calibri" panose="020F0502020204030204" pitchFamily="34" charset="0"/>
                <a:cs typeface="Calibri" panose="020F0502020204030204" pitchFamily="34" charset="0"/>
              </a:rPr>
              <a:t>vertical drop of the head </a:t>
            </a:r>
            <a:r>
              <a:rPr lang="en-US" altLang="it-IT" sz="3000" dirty="0">
                <a:latin typeface="Calibri" panose="020F0502020204030204" pitchFamily="34" charset="0"/>
                <a:cs typeface="Calibri" panose="020F0502020204030204" pitchFamily="34" charset="0"/>
              </a:rPr>
              <a:t>to the chest</a:t>
            </a:r>
          </a:p>
          <a:p>
            <a:pPr marL="514350" indent="-514350" algn="just">
              <a:buFont typeface="+mj-lt"/>
              <a:buAutoNum type="alphaLcParenR"/>
            </a:pPr>
            <a:r>
              <a:rPr lang="en-US" altLang="it-IT" sz="3000" b="1" dirty="0">
                <a:latin typeface="Calibri" panose="020F0502020204030204" pitchFamily="34" charset="0"/>
                <a:cs typeface="Calibri" panose="020F0502020204030204" pitchFamily="34" charset="0"/>
              </a:rPr>
              <a:t>5–20 nods/min </a:t>
            </a:r>
            <a:r>
              <a:rPr lang="en-US" altLang="it-IT" sz="3000" dirty="0">
                <a:latin typeface="Calibri" panose="020F0502020204030204" pitchFamily="34" charset="0"/>
                <a:cs typeface="Calibri" panose="020F0502020204030204" pitchFamily="34" charset="0"/>
              </a:rPr>
              <a:t>for several minutes</a:t>
            </a:r>
          </a:p>
          <a:p>
            <a:pPr marL="514350" indent="-514350" algn="just">
              <a:buFont typeface="+mj-lt"/>
              <a:buAutoNum type="alphaLcParenR"/>
            </a:pPr>
            <a:r>
              <a:rPr lang="en-US" altLang="it-IT" sz="3000" dirty="0">
                <a:latin typeface="Calibri" panose="020F0502020204030204" pitchFamily="34" charset="0"/>
                <a:cs typeface="Calibri" panose="020F0502020204030204" pitchFamily="34" charset="0"/>
              </a:rPr>
              <a:t>occurring several times a week to many times a day</a:t>
            </a:r>
          </a:p>
          <a:p>
            <a:pPr marL="514350" indent="-514350" algn="just">
              <a:buFont typeface="+mj-lt"/>
              <a:buAutoNum type="alphaLcParenR"/>
            </a:pPr>
            <a:r>
              <a:rPr lang="en-US" altLang="it-IT" sz="3000" dirty="0">
                <a:latin typeface="Calibri" panose="020F0502020204030204" pitchFamily="34" charset="0"/>
                <a:cs typeface="Calibri" panose="020F0502020204030204" pitchFamily="34" charset="0"/>
              </a:rPr>
              <a:t>often </a:t>
            </a:r>
            <a:r>
              <a:rPr lang="en-US" altLang="it-IT" sz="3000" b="1" dirty="0">
                <a:latin typeface="Calibri" panose="020F0502020204030204" pitchFamily="34" charset="0"/>
                <a:cs typeface="Calibri" panose="020F0502020204030204" pitchFamily="34" charset="0"/>
              </a:rPr>
              <a:t>triggered by eating or cold weather </a:t>
            </a:r>
          </a:p>
          <a:p>
            <a:pPr marL="514350" indent="-514350" algn="just">
              <a:buFont typeface="+mj-lt"/>
              <a:buAutoNum type="alphaLcParenR"/>
            </a:pPr>
            <a:r>
              <a:rPr lang="en-US" altLang="it-IT" sz="3000" dirty="0">
                <a:latin typeface="Calibri" panose="020F0502020204030204" pitchFamily="34" charset="0"/>
                <a:cs typeface="Calibri" panose="020F0502020204030204" pitchFamily="34" charset="0"/>
              </a:rPr>
              <a:t>may be accompanied by staring and unresponsiveness</a:t>
            </a:r>
          </a:p>
          <a:p>
            <a:pPr marL="526415" marR="5080" indent="-514350">
              <a:lnSpc>
                <a:spcPts val="2880"/>
              </a:lnSpc>
              <a:spcBef>
                <a:spcPts val="795"/>
              </a:spcBef>
              <a:buFont typeface="Arial" panose="020B0604020202020204" pitchFamily="34" charset="0"/>
              <a:buChar char="•"/>
              <a:tabLst>
                <a:tab pos="354965" algn="l"/>
                <a:tab pos="355600" algn="l"/>
              </a:tabLst>
            </a:pPr>
            <a:endParaRPr sz="3000" dirty="0">
              <a:latin typeface="Calibri"/>
              <a:cs typeface="Calibri"/>
            </a:endParaRPr>
          </a:p>
        </p:txBody>
      </p:sp>
      <p:pic>
        <p:nvPicPr>
          <p:cNvPr id="7" name="Immagine 6">
            <a:extLst>
              <a:ext uri="{FF2B5EF4-FFF2-40B4-BE49-F238E27FC236}">
                <a16:creationId xmlns:a16="http://schemas.microsoft.com/office/drawing/2014/main" id="{6EAD262C-7AC5-4FF4-ADB6-FFE625D4C961}"/>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229600" y="304800"/>
            <a:ext cx="644097" cy="644097"/>
          </a:xfrm>
          <a:prstGeom prst="rect">
            <a:avLst/>
          </a:prstGeom>
        </p:spPr>
      </p:pic>
      <p:pic>
        <p:nvPicPr>
          <p:cNvPr id="8" name="Immagine 7">
            <a:extLst>
              <a:ext uri="{FF2B5EF4-FFF2-40B4-BE49-F238E27FC236}">
                <a16:creationId xmlns:a16="http://schemas.microsoft.com/office/drawing/2014/main" id="{1EC8CF14-AEEB-4A6A-949C-0112F854D27D}"/>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12920" t="-2" r="12920" b="-142"/>
          <a:stretch/>
        </p:blipFill>
        <p:spPr>
          <a:xfrm>
            <a:off x="8229600" y="948897"/>
            <a:ext cx="644097" cy="480525"/>
          </a:xfrm>
          <a:prstGeom prst="rect">
            <a:avLst/>
          </a:prstGeom>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ttangolo 8">
            <a:extLst>
              <a:ext uri="{FF2B5EF4-FFF2-40B4-BE49-F238E27FC236}">
                <a16:creationId xmlns:a16="http://schemas.microsoft.com/office/drawing/2014/main" id="{1F21F9A5-DDAD-42F6-97DB-EFD12ACA7EDF}"/>
              </a:ext>
            </a:extLst>
          </p:cNvPr>
          <p:cNvSpPr/>
          <p:nvPr/>
        </p:nvSpPr>
        <p:spPr>
          <a:xfrm>
            <a:off x="0" y="0"/>
            <a:ext cx="9144000" cy="175260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 name="object 2"/>
          <p:cNvSpPr txBox="1">
            <a:spLocks noGrp="1"/>
          </p:cNvSpPr>
          <p:nvPr>
            <p:ph type="title"/>
          </p:nvPr>
        </p:nvSpPr>
        <p:spPr>
          <a:xfrm>
            <a:off x="2286000" y="531013"/>
            <a:ext cx="5007623" cy="690574"/>
          </a:xfrm>
          <a:prstGeom prst="rect">
            <a:avLst/>
          </a:prstGeom>
        </p:spPr>
        <p:txBody>
          <a:bodyPr vert="horz" wrap="square" lIns="0" tIns="13335" rIns="0" bIns="0" rtlCol="0">
            <a:spAutoFit/>
          </a:bodyPr>
          <a:lstStyle/>
          <a:p>
            <a:pPr marL="12700">
              <a:lnSpc>
                <a:spcPct val="100000"/>
              </a:lnSpc>
              <a:spcBef>
                <a:spcPts val="105"/>
              </a:spcBef>
            </a:pPr>
            <a:r>
              <a:rPr lang="it-IT" spc="-40" dirty="0"/>
              <a:t>Features of NS</a:t>
            </a:r>
            <a:endParaRPr spc="-15" dirty="0"/>
          </a:p>
        </p:txBody>
      </p:sp>
      <p:sp>
        <p:nvSpPr>
          <p:cNvPr id="4" name="object 4"/>
          <p:cNvSpPr txBox="1">
            <a:spLocks noGrp="1"/>
          </p:cNvSpPr>
          <p:nvPr>
            <p:ph type="sldNum" sz="quarter" idx="7"/>
          </p:nvPr>
        </p:nvSpPr>
        <p:spPr>
          <a:prstGeom prst="rect">
            <a:avLst/>
          </a:prstGeom>
        </p:spPr>
        <p:txBody>
          <a:bodyPr vert="horz" wrap="square" lIns="0" tIns="0" rIns="0" bIns="0" rtlCol="0">
            <a:spAutoFit/>
          </a:bodyPr>
          <a:lstStyle/>
          <a:p>
            <a:pPr marL="170180">
              <a:lnSpc>
                <a:spcPts val="1240"/>
              </a:lnSpc>
            </a:pPr>
            <a:fld id="{81D60167-4931-47E6-BA6A-407CBD079E47}" type="slidenum">
              <a:rPr dirty="0"/>
              <a:t>9</a:t>
            </a:fld>
            <a:endParaRPr dirty="0"/>
          </a:p>
        </p:txBody>
      </p:sp>
      <p:pic>
        <p:nvPicPr>
          <p:cNvPr id="7" name="Immagine 6">
            <a:extLst>
              <a:ext uri="{FF2B5EF4-FFF2-40B4-BE49-F238E27FC236}">
                <a16:creationId xmlns:a16="http://schemas.microsoft.com/office/drawing/2014/main" id="{6EAD262C-7AC5-4FF4-ADB6-FFE625D4C961}"/>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229600" y="304800"/>
            <a:ext cx="644097" cy="644097"/>
          </a:xfrm>
          <a:prstGeom prst="rect">
            <a:avLst/>
          </a:prstGeom>
        </p:spPr>
      </p:pic>
      <p:pic>
        <p:nvPicPr>
          <p:cNvPr id="8" name="Immagine 7">
            <a:extLst>
              <a:ext uri="{FF2B5EF4-FFF2-40B4-BE49-F238E27FC236}">
                <a16:creationId xmlns:a16="http://schemas.microsoft.com/office/drawing/2014/main" id="{1EC8CF14-AEEB-4A6A-949C-0112F854D27D}"/>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12920" t="-2" r="12920" b="-142"/>
          <a:stretch/>
        </p:blipFill>
        <p:spPr>
          <a:xfrm>
            <a:off x="8229600" y="948897"/>
            <a:ext cx="644097" cy="480525"/>
          </a:xfrm>
          <a:prstGeom prst="rect">
            <a:avLst/>
          </a:prstGeom>
        </p:spPr>
      </p:pic>
      <p:sp>
        <p:nvSpPr>
          <p:cNvPr id="3" name="Rettangolo 2">
            <a:extLst>
              <a:ext uri="{FF2B5EF4-FFF2-40B4-BE49-F238E27FC236}">
                <a16:creationId xmlns:a16="http://schemas.microsoft.com/office/drawing/2014/main" id="{C4879B5E-C7D3-42CF-B548-0F1EBCD37560}"/>
              </a:ext>
            </a:extLst>
          </p:cNvPr>
          <p:cNvSpPr/>
          <p:nvPr/>
        </p:nvSpPr>
        <p:spPr>
          <a:xfrm>
            <a:off x="1426807" y="3581400"/>
            <a:ext cx="6726008" cy="646331"/>
          </a:xfrm>
          <a:prstGeom prst="rect">
            <a:avLst/>
          </a:prstGeom>
        </p:spPr>
        <p:txBody>
          <a:bodyPr wrap="none">
            <a:spAutoFit/>
          </a:bodyPr>
          <a:lstStyle/>
          <a:p>
            <a:r>
              <a:rPr lang="en-US" sz="3600" b="1" dirty="0"/>
              <a:t>Play Video no. 5_Features of NS_1</a:t>
            </a:r>
            <a:endParaRPr lang="it-IT" sz="3600" b="1" dirty="0"/>
          </a:p>
        </p:txBody>
      </p:sp>
    </p:spTree>
    <p:extLst>
      <p:ext uri="{BB962C8B-B14F-4D97-AF65-F5344CB8AC3E}">
        <p14:creationId xmlns:p14="http://schemas.microsoft.com/office/powerpoint/2010/main" val="34552571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465</TotalTime>
  <Words>1831</Words>
  <Application>Microsoft Office PowerPoint</Application>
  <PresentationFormat>Presentazione su schermo (4:3)</PresentationFormat>
  <Paragraphs>201</Paragraphs>
  <Slides>19</Slides>
  <Notes>18</Notes>
  <HiddenSlides>0</HiddenSlides>
  <MMClips>0</MMClips>
  <ScaleCrop>false</ScaleCrop>
  <HeadingPairs>
    <vt:vector size="6" baseType="variant">
      <vt:variant>
        <vt:lpstr>Caratteri utilizzati</vt:lpstr>
      </vt:variant>
      <vt:variant>
        <vt:i4>2</vt:i4>
      </vt:variant>
      <vt:variant>
        <vt:lpstr>Tema</vt:lpstr>
      </vt:variant>
      <vt:variant>
        <vt:i4>1</vt:i4>
      </vt:variant>
      <vt:variant>
        <vt:lpstr>Titoli diapositive</vt:lpstr>
      </vt:variant>
      <vt:variant>
        <vt:i4>19</vt:i4>
      </vt:variant>
    </vt:vector>
  </HeadingPairs>
  <TitlesOfParts>
    <vt:vector size="22" baseType="lpstr">
      <vt:lpstr>Arial</vt:lpstr>
      <vt:lpstr>Calibri</vt:lpstr>
      <vt:lpstr>Office Theme</vt:lpstr>
      <vt:lpstr>Nodding Syndrome</vt:lpstr>
      <vt:lpstr>Session outline</vt:lpstr>
      <vt:lpstr>Activity 1: Person’s story</vt:lpstr>
      <vt:lpstr>Local descriptions and understanding of NS</vt:lpstr>
      <vt:lpstr>Presentazione standard di PowerPoint</vt:lpstr>
      <vt:lpstr>What is Nodding Syndrome?</vt:lpstr>
      <vt:lpstr>NS characteristics</vt:lpstr>
      <vt:lpstr>Features of NS</vt:lpstr>
      <vt:lpstr>Features of NS</vt:lpstr>
      <vt:lpstr>Features of NS</vt:lpstr>
      <vt:lpstr>Additional features of NS and other signs</vt:lpstr>
      <vt:lpstr>Diagnosis of NS</vt:lpstr>
      <vt:lpstr>Diagnosis of SUSPECTED CASES of NS &amp; Referral</vt:lpstr>
      <vt:lpstr>Clustering of NS cases</vt:lpstr>
      <vt:lpstr>NS treatment</vt:lpstr>
      <vt:lpstr>Why is NS a serious condition?</vt:lpstr>
      <vt:lpstr>During home visits…</vt:lpstr>
      <vt:lpstr>…concerning treatment</vt:lpstr>
      <vt:lpstr>REVIEW</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Epilepsy</dc:title>
  <dc:creator>Georgina Campbell</dc:creator>
  <cp:lastModifiedBy>Jacopo Rovarini</cp:lastModifiedBy>
  <cp:revision>33</cp:revision>
  <dcterms:created xsi:type="dcterms:W3CDTF">2020-07-24T12:49:34Z</dcterms:created>
  <dcterms:modified xsi:type="dcterms:W3CDTF">2020-08-07T17:25:45Z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2017-09-27T00:00:00Z</vt:filetime>
  </property>
  <property fmtid="{D5CDD505-2E9C-101B-9397-08002B2CF9AE}" pid="3" name="Creator">
    <vt:lpwstr>Microsoft® PowerPoint® 2010</vt:lpwstr>
  </property>
  <property fmtid="{D5CDD505-2E9C-101B-9397-08002B2CF9AE}" pid="4" name="LastSaved">
    <vt:filetime>2020-07-24T00:00:00Z</vt:filetime>
  </property>
</Properties>
</file>