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8" r:id="rId3"/>
    <p:sldId id="274" r:id="rId4"/>
    <p:sldId id="275" r:id="rId5"/>
    <p:sldId id="277" r:id="rId6"/>
    <p:sldId id="276" r:id="rId7"/>
    <p:sldId id="260" r:id="rId8"/>
    <p:sldId id="261" r:id="rId9"/>
    <p:sldId id="263" r:id="rId10"/>
    <p:sldId id="265" r:id="rId11"/>
    <p:sldId id="266" r:id="rId12"/>
    <p:sldId id="267" r:id="rId13"/>
    <p:sldId id="268" r:id="rId14"/>
    <p:sldId id="273" r:id="rId15"/>
  </p:sldIdLst>
  <p:sldSz cx="9906000" cy="6858000" type="A4"/>
  <p:notesSz cx="9906000" cy="6858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731" autoAdjust="0"/>
  </p:normalViewPr>
  <p:slideViewPr>
    <p:cSldViewPr>
      <p:cViewPr varScale="1">
        <p:scale>
          <a:sx n="85" d="100"/>
          <a:sy n="85" d="100"/>
        </p:scale>
        <p:origin x="2160" y="8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4292600" cy="3444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611813" y="0"/>
            <a:ext cx="4292600" cy="344488"/>
          </a:xfrm>
          <a:prstGeom prst="rect">
            <a:avLst/>
          </a:prstGeom>
        </p:spPr>
        <p:txBody>
          <a:bodyPr vert="horz" lIns="91440" tIns="45720" rIns="91440" bIns="45720" rtlCol="0"/>
          <a:lstStyle>
            <a:lvl1pPr algn="r">
              <a:defRPr sz="1200"/>
            </a:lvl1pPr>
          </a:lstStyle>
          <a:p>
            <a:fld id="{4A12FF22-3784-4833-8127-D9429B0470F3}" type="datetimeFigureOut">
              <a:rPr lang="it-IT" smtClean="0"/>
              <a:t>04/06/2020</a:t>
            </a:fld>
            <a:endParaRPr lang="it-IT"/>
          </a:p>
        </p:txBody>
      </p:sp>
      <p:sp>
        <p:nvSpPr>
          <p:cNvPr id="4" name="Segnaposto immagine diapositiva 3"/>
          <p:cNvSpPr>
            <a:spLocks noGrp="1" noRot="1" noChangeAspect="1"/>
          </p:cNvSpPr>
          <p:nvPr>
            <p:ph type="sldImg" idx="2"/>
          </p:nvPr>
        </p:nvSpPr>
        <p:spPr>
          <a:xfrm>
            <a:off x="3281363" y="857250"/>
            <a:ext cx="3343275"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90600" y="3300413"/>
            <a:ext cx="7924800" cy="2700337"/>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513513"/>
            <a:ext cx="4292600" cy="3444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611813" y="6513513"/>
            <a:ext cx="4292600" cy="344487"/>
          </a:xfrm>
          <a:prstGeom prst="rect">
            <a:avLst/>
          </a:prstGeom>
        </p:spPr>
        <p:txBody>
          <a:bodyPr vert="horz" lIns="91440" tIns="45720" rIns="91440" bIns="45720" rtlCol="0" anchor="b"/>
          <a:lstStyle>
            <a:lvl1pPr algn="r">
              <a:defRPr sz="1200"/>
            </a:lvl1pPr>
          </a:lstStyle>
          <a:p>
            <a:fld id="{67F624BD-87FC-4A0E-B8D5-99CB98398101}" type="slidenum">
              <a:rPr lang="it-IT" smtClean="0"/>
              <a:t>‹N›</a:t>
            </a:fld>
            <a:endParaRPr lang="it-IT"/>
          </a:p>
        </p:txBody>
      </p:sp>
    </p:spTree>
    <p:extLst>
      <p:ext uri="{BB962C8B-B14F-4D97-AF65-F5344CB8AC3E}">
        <p14:creationId xmlns:p14="http://schemas.microsoft.com/office/powerpoint/2010/main" val="3794720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who.int/mental_health/management/en/"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who.int/news-room/facts-in-pictures/detail/mental-health"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7F624BD-87FC-4A0E-B8D5-99CB98398101}" type="slidenum">
              <a:rPr lang="it-IT" smtClean="0"/>
              <a:t>1</a:t>
            </a:fld>
            <a:endParaRPr lang="it-IT"/>
          </a:p>
        </p:txBody>
      </p:sp>
    </p:spTree>
    <p:extLst>
      <p:ext uri="{BB962C8B-B14F-4D97-AF65-F5344CB8AC3E}">
        <p14:creationId xmlns:p14="http://schemas.microsoft.com/office/powerpoint/2010/main" val="40647064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Our</a:t>
            </a:r>
            <a:r>
              <a:rPr lang="it-IT" dirty="0"/>
              <a:t> training </a:t>
            </a:r>
            <a:r>
              <a:rPr lang="it-IT" dirty="0" err="1"/>
              <a:t>will</a:t>
            </a:r>
            <a:r>
              <a:rPr lang="it-IT" dirty="0"/>
              <a:t> focus on </a:t>
            </a:r>
            <a:r>
              <a:rPr lang="it-IT" dirty="0" err="1"/>
              <a:t>few</a:t>
            </a:r>
            <a:r>
              <a:rPr lang="it-IT" dirty="0"/>
              <a:t> key </a:t>
            </a:r>
            <a:r>
              <a:rPr lang="it-IT" dirty="0" err="1"/>
              <a:t>elements</a:t>
            </a:r>
            <a:r>
              <a:rPr lang="it-IT" dirty="0"/>
              <a:t> of </a:t>
            </a:r>
            <a:r>
              <a:rPr lang="it-IT" dirty="0" err="1"/>
              <a:t>essential</a:t>
            </a:r>
            <a:r>
              <a:rPr lang="it-IT" dirty="0"/>
              <a:t> care and </a:t>
            </a:r>
            <a:r>
              <a:rPr lang="it-IT" dirty="0" err="1"/>
              <a:t>practice</a:t>
            </a:r>
            <a:r>
              <a:rPr lang="it-IT" dirty="0"/>
              <a:t> </a:t>
            </a:r>
            <a:r>
              <a:rPr lang="it-IT" dirty="0" err="1"/>
              <a:t>related</a:t>
            </a:r>
            <a:r>
              <a:rPr lang="it-IT" dirty="0"/>
              <a:t> to </a:t>
            </a:r>
            <a:r>
              <a:rPr lang="it-IT" dirty="0" err="1"/>
              <a:t>mental</a:t>
            </a:r>
            <a:r>
              <a:rPr lang="it-IT" dirty="0"/>
              <a:t> </a:t>
            </a:r>
            <a:r>
              <a:rPr lang="it-IT" dirty="0" err="1"/>
              <a:t>health</a:t>
            </a:r>
            <a:r>
              <a:rPr lang="it-IT" dirty="0"/>
              <a:t> </a:t>
            </a:r>
            <a:r>
              <a:rPr lang="it-IT" dirty="0" err="1"/>
              <a:t>conditions</a:t>
            </a:r>
            <a:r>
              <a:rPr lang="it-IT" dirty="0"/>
              <a:t>, </a:t>
            </a:r>
            <a:r>
              <a:rPr lang="it-IT" dirty="0" err="1"/>
              <a:t>as</a:t>
            </a:r>
            <a:r>
              <a:rPr lang="it-IT" dirty="0"/>
              <a:t> </a:t>
            </a:r>
            <a:r>
              <a:rPr lang="it-IT" dirty="0" err="1"/>
              <a:t>well</a:t>
            </a:r>
            <a:r>
              <a:rPr lang="it-IT" dirty="0"/>
              <a:t> </a:t>
            </a:r>
            <a:r>
              <a:rPr lang="it-IT" dirty="0" err="1"/>
              <a:t>as</a:t>
            </a:r>
            <a:r>
              <a:rPr lang="it-IT" dirty="0"/>
              <a:t> on EPILEPSY.</a:t>
            </a:r>
          </a:p>
        </p:txBody>
      </p:sp>
      <p:sp>
        <p:nvSpPr>
          <p:cNvPr id="4" name="Segnaposto numero diapositiva 3"/>
          <p:cNvSpPr>
            <a:spLocks noGrp="1"/>
          </p:cNvSpPr>
          <p:nvPr>
            <p:ph type="sldNum" sz="quarter" idx="5"/>
          </p:nvPr>
        </p:nvSpPr>
        <p:spPr/>
        <p:txBody>
          <a:bodyPr/>
          <a:lstStyle/>
          <a:p>
            <a:fld id="{67F624BD-87FC-4A0E-B8D5-99CB98398101}" type="slidenum">
              <a:rPr lang="it-IT" smtClean="0"/>
              <a:t>11</a:t>
            </a:fld>
            <a:endParaRPr lang="it-IT"/>
          </a:p>
        </p:txBody>
      </p:sp>
    </p:spTree>
    <p:extLst>
      <p:ext uri="{BB962C8B-B14F-4D97-AF65-F5344CB8AC3E}">
        <p14:creationId xmlns:p14="http://schemas.microsoft.com/office/powerpoint/2010/main" val="26506519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Plenary discussion Duration: </a:t>
            </a:r>
            <a:r>
              <a:rPr lang="en-US" sz="1200" b="0" i="0" u="none" strike="noStrike" kern="1200" baseline="0" dirty="0">
                <a:solidFill>
                  <a:schemeClr val="tx1"/>
                </a:solidFill>
                <a:latin typeface="+mn-lt"/>
                <a:ea typeface="+mn-ea"/>
                <a:cs typeface="+mn-cs"/>
              </a:rPr>
              <a:t>5 minutes. </a:t>
            </a:r>
          </a:p>
          <a:p>
            <a:r>
              <a:rPr lang="en-US" sz="1200" b="1" i="0" u="none" strike="noStrike" kern="1200" baseline="0" dirty="0">
                <a:solidFill>
                  <a:schemeClr val="tx1"/>
                </a:solidFill>
                <a:latin typeface="+mn-lt"/>
                <a:ea typeface="+mn-ea"/>
                <a:cs typeface="+mn-cs"/>
              </a:rPr>
              <a:t>Process: </a:t>
            </a:r>
            <a:r>
              <a:rPr lang="en-US" sz="1200" b="0" i="0" u="none" strike="noStrike" kern="1200" baseline="0" dirty="0">
                <a:solidFill>
                  <a:schemeClr val="tx1"/>
                </a:solidFill>
                <a:latin typeface="+mn-lt"/>
                <a:ea typeface="+mn-ea"/>
                <a:cs typeface="+mn-cs"/>
              </a:rPr>
              <a:t>Ask each participant about their current role and responsibility related to the management of people with MNS disorders. Then ask the entire group the second question about the benefits of integrating MNS care into non-specialized health care. Encourage discussion. </a:t>
            </a:r>
            <a:endParaRPr lang="it-IT" dirty="0"/>
          </a:p>
        </p:txBody>
      </p:sp>
      <p:sp>
        <p:nvSpPr>
          <p:cNvPr id="4" name="Segnaposto numero diapositiva 3"/>
          <p:cNvSpPr>
            <a:spLocks noGrp="1"/>
          </p:cNvSpPr>
          <p:nvPr>
            <p:ph type="sldNum" sz="quarter" idx="5"/>
          </p:nvPr>
        </p:nvSpPr>
        <p:spPr/>
        <p:txBody>
          <a:bodyPr/>
          <a:lstStyle/>
          <a:p>
            <a:fld id="{67F624BD-87FC-4A0E-B8D5-99CB98398101}" type="slidenum">
              <a:rPr lang="it-IT" smtClean="0"/>
              <a:t>12</a:t>
            </a:fld>
            <a:endParaRPr lang="it-IT"/>
          </a:p>
        </p:txBody>
      </p:sp>
    </p:spTree>
    <p:extLst>
      <p:ext uri="{BB962C8B-B14F-4D97-AF65-F5344CB8AC3E}">
        <p14:creationId xmlns:p14="http://schemas.microsoft.com/office/powerpoint/2010/main" val="2982090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To summarize, talk through the seven good reasons for integrating mental health into Primary Health Care – PHC (i.e. non-specialized health care). </a:t>
            </a:r>
          </a:p>
          <a:p>
            <a:endParaRPr lang="en-US" sz="1200" b="0" i="0" u="none" strike="noStrike" kern="1200" baseline="0" dirty="0">
              <a:solidFill>
                <a:schemeClr val="tx1"/>
              </a:solidFill>
              <a:latin typeface="+mn-lt"/>
              <a:ea typeface="+mn-ea"/>
              <a:cs typeface="+mn-cs"/>
            </a:endParaRPr>
          </a:p>
          <a:p>
            <a:pPr marL="228600" indent="-228600">
              <a:buAutoNum type="arabicPeriod"/>
            </a:pPr>
            <a:r>
              <a:rPr lang="en-US" sz="1200" b="0" i="0" u="none" strike="noStrike" kern="1200" baseline="0" dirty="0">
                <a:solidFill>
                  <a:schemeClr val="tx1"/>
                </a:solidFill>
                <a:latin typeface="+mn-lt"/>
                <a:ea typeface="+mn-ea"/>
                <a:cs typeface="+mn-cs"/>
              </a:rPr>
              <a:t>The burden of mental disorders is great. Mental disorders are prevalent in all societies. They create a substantial personal burden for affected individuals and their families, and they produce significant economic and social hardships that affect society as a whole. </a:t>
            </a:r>
          </a:p>
          <a:p>
            <a:pPr marL="228600" indent="-228600">
              <a:buAutoNum type="arabicPeriod"/>
            </a:pPr>
            <a:r>
              <a:rPr lang="en-US" sz="1200" b="0" i="0" u="none" strike="noStrike" kern="1200" baseline="0" dirty="0">
                <a:solidFill>
                  <a:schemeClr val="tx1"/>
                </a:solidFill>
                <a:latin typeface="+mn-lt"/>
                <a:ea typeface="+mn-ea"/>
                <a:cs typeface="+mn-cs"/>
              </a:rPr>
              <a:t>Mental and physical health problems are interwoven. Many people suffer from both physical and mental health problems. Integrated non-specialized health settings help ensure that people are treated in a holistic manner, meeting the mental health needs of people with physical disorders, as well as the physical health needs of people with mental disorders. </a:t>
            </a:r>
          </a:p>
          <a:p>
            <a:pPr marL="228600" indent="-228600">
              <a:buAutoNum type="arabicPeriod"/>
            </a:pPr>
            <a:r>
              <a:rPr lang="en-US" sz="1200" b="0" i="0" u="none" strike="noStrike" kern="1200" baseline="0" dirty="0">
                <a:solidFill>
                  <a:schemeClr val="tx1"/>
                </a:solidFill>
                <a:latin typeface="+mn-lt"/>
                <a:ea typeface="+mn-ea"/>
                <a:cs typeface="+mn-cs"/>
              </a:rPr>
              <a:t>The treatment gap for mental disorders is enormous as we have already seen. In all countries, there is significant gap between the prevalence of mental disorders on one hand, and the number of people receiving treatment and care, on the other. Non- specialized health settings for mental health help close this gap. </a:t>
            </a:r>
          </a:p>
          <a:p>
            <a:pPr marL="228600" indent="-228600">
              <a:buAutoNum type="arabicPeriod"/>
            </a:pPr>
            <a:r>
              <a:rPr lang="en-US" sz="1200" b="0" i="0" u="none" strike="noStrike" kern="1200" baseline="0" dirty="0">
                <a:solidFill>
                  <a:schemeClr val="tx1"/>
                </a:solidFill>
                <a:latin typeface="+mn-lt"/>
                <a:ea typeface="+mn-ea"/>
                <a:cs typeface="+mn-cs"/>
              </a:rPr>
              <a:t>Non-specialized health care for mental health enhances access. When mental health is integrated into non-specialized health settings people can access mental health services closer to their homes, thus keeping their families together and maintaining their daily activities. Non-specialized health care for mental health also facilitates community outreach and mental health promotion, as well as long-term monitoring and management of affected individuals. </a:t>
            </a:r>
          </a:p>
          <a:p>
            <a:pPr marL="228600" indent="-228600">
              <a:buAutoNum type="arabicPeriod"/>
            </a:pPr>
            <a:r>
              <a:rPr lang="en-US" sz="1200" b="0" i="0" u="none" strike="noStrike" kern="1200" baseline="0" dirty="0">
                <a:solidFill>
                  <a:schemeClr val="tx1"/>
                </a:solidFill>
                <a:latin typeface="+mn-lt"/>
                <a:ea typeface="+mn-ea"/>
                <a:cs typeface="+mn-cs"/>
              </a:rPr>
              <a:t>Non-specialized health care for mental health promotes respect of human rights. Mental health services delivered in non-specialized health-care settings minimize stigma and discrimination. They also remove the risk of human rights violations that can occur in psychiatric hospitals. </a:t>
            </a:r>
          </a:p>
          <a:p>
            <a:pPr marL="228600" indent="-228600">
              <a:buAutoNum type="arabicPeriod"/>
            </a:pPr>
            <a:r>
              <a:rPr lang="en-US" sz="1200" b="0" i="0" u="none" strike="noStrike" kern="1200" baseline="0" dirty="0">
                <a:solidFill>
                  <a:schemeClr val="tx1"/>
                </a:solidFill>
                <a:latin typeface="+mn-lt"/>
                <a:ea typeface="+mn-ea"/>
                <a:cs typeface="+mn-cs"/>
              </a:rPr>
              <a:t>Non-specialized health care for mental health is affordable and cost effective. Non- specialized health-care services for mental health are less expensive than psychiatric hospitals, for patients, communities and governments alike. In addition, patients and families avoid indirect costs associated with seeking specialist care in distant locations. Treatment of common mental disorders is cost-effective, and investments by governments can bring important benefits. </a:t>
            </a:r>
          </a:p>
          <a:p>
            <a:pPr marL="228600" indent="-228600">
              <a:buAutoNum type="arabicPeriod"/>
            </a:pPr>
            <a:r>
              <a:rPr lang="en-US" sz="1200" b="0" i="0" u="none" strike="noStrike" kern="1200" baseline="0" dirty="0">
                <a:solidFill>
                  <a:schemeClr val="tx1"/>
                </a:solidFill>
                <a:latin typeface="+mn-lt"/>
                <a:ea typeface="+mn-ea"/>
                <a:cs typeface="+mn-cs"/>
              </a:rPr>
              <a:t>Non-specialized health care for mental health generates good health outcomes. The majority of people with mental disorders treated in non-specialized health care have good outcomes, particularly when linked to a network of services at secondary level and in the community. </a:t>
            </a:r>
            <a:endParaRPr lang="it-IT" dirty="0"/>
          </a:p>
        </p:txBody>
      </p:sp>
      <p:sp>
        <p:nvSpPr>
          <p:cNvPr id="4" name="Segnaposto numero diapositiva 3"/>
          <p:cNvSpPr>
            <a:spLocks noGrp="1"/>
          </p:cNvSpPr>
          <p:nvPr>
            <p:ph type="sldNum" sz="quarter" idx="5"/>
          </p:nvPr>
        </p:nvSpPr>
        <p:spPr/>
        <p:txBody>
          <a:bodyPr/>
          <a:lstStyle/>
          <a:p>
            <a:fld id="{67F624BD-87FC-4A0E-B8D5-99CB98398101}" type="slidenum">
              <a:rPr lang="it-IT" smtClean="0"/>
              <a:t>13</a:t>
            </a:fld>
            <a:endParaRPr lang="it-IT"/>
          </a:p>
        </p:txBody>
      </p:sp>
    </p:spTree>
    <p:extLst>
      <p:ext uri="{BB962C8B-B14F-4D97-AF65-F5344CB8AC3E}">
        <p14:creationId xmlns:p14="http://schemas.microsoft.com/office/powerpoint/2010/main" val="2754355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kern="1200" dirty="0">
                <a:solidFill>
                  <a:schemeClr val="tx1"/>
                </a:solidFill>
                <a:effectLst/>
                <a:latin typeface="+mn-lt"/>
                <a:ea typeface="+mn-ea"/>
                <a:cs typeface="+mn-cs"/>
              </a:rPr>
              <a:t>Mental health is an integral and essential component of health. The WHO constitution states: "Health is a state of complete physical, mental and social well-being and not merely the absence of disease or infirmity." An important implication of this definition is that mental health is more than just the absence of mental disorders or disabilities.</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Mental health is a state of well-being in which an individual realizes his or her own abilities, can cope with the normal stresses of life, can work productively and is able to make a contribution to his or her community.</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Mental health is fundamental to our collective and individual ability as humans to think, emote, interact with each other, earn a living and enjoy life. On this basis, the promotion, protection and restoration of mental health can be regarded as a vital concern of individuals, communities and societies throughout the world</a:t>
            </a:r>
          </a:p>
          <a:p>
            <a:endParaRPr lang="it-IT" dirty="0"/>
          </a:p>
        </p:txBody>
      </p:sp>
      <p:sp>
        <p:nvSpPr>
          <p:cNvPr id="4" name="Segnaposto numero diapositiva 3"/>
          <p:cNvSpPr>
            <a:spLocks noGrp="1"/>
          </p:cNvSpPr>
          <p:nvPr>
            <p:ph type="sldNum" sz="quarter" idx="5"/>
          </p:nvPr>
        </p:nvSpPr>
        <p:spPr/>
        <p:txBody>
          <a:bodyPr/>
          <a:lstStyle/>
          <a:p>
            <a:fld id="{67F624BD-87FC-4A0E-B8D5-99CB98398101}" type="slidenum">
              <a:rPr lang="it-IT" smtClean="0"/>
              <a:t>3</a:t>
            </a:fld>
            <a:endParaRPr lang="it-IT"/>
          </a:p>
        </p:txBody>
      </p:sp>
    </p:spTree>
    <p:extLst>
      <p:ext uri="{BB962C8B-B14F-4D97-AF65-F5344CB8AC3E}">
        <p14:creationId xmlns:p14="http://schemas.microsoft.com/office/powerpoint/2010/main" val="1607869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Source: </a:t>
            </a:r>
            <a:r>
              <a:rPr lang="it-IT" dirty="0">
                <a:hlinkClick r:id="rId3"/>
              </a:rPr>
              <a:t>https://www.who.int/mental_health/management/en/</a:t>
            </a:r>
            <a:endParaRPr lang="it-IT" dirty="0"/>
          </a:p>
        </p:txBody>
      </p:sp>
      <p:sp>
        <p:nvSpPr>
          <p:cNvPr id="4" name="Segnaposto numero diapositiva 3"/>
          <p:cNvSpPr>
            <a:spLocks noGrp="1"/>
          </p:cNvSpPr>
          <p:nvPr>
            <p:ph type="sldNum" sz="quarter" idx="5"/>
          </p:nvPr>
        </p:nvSpPr>
        <p:spPr/>
        <p:txBody>
          <a:bodyPr/>
          <a:lstStyle/>
          <a:p>
            <a:fld id="{67F624BD-87FC-4A0E-B8D5-99CB98398101}" type="slidenum">
              <a:rPr lang="it-IT" smtClean="0"/>
              <a:t>4</a:t>
            </a:fld>
            <a:endParaRPr lang="it-IT"/>
          </a:p>
        </p:txBody>
      </p:sp>
    </p:spTree>
    <p:extLst>
      <p:ext uri="{BB962C8B-B14F-4D97-AF65-F5344CB8AC3E}">
        <p14:creationId xmlns:p14="http://schemas.microsoft.com/office/powerpoint/2010/main" val="3322895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Source: </a:t>
            </a:r>
            <a:r>
              <a:rPr lang="it-IT" dirty="0">
                <a:hlinkClick r:id="rId3"/>
              </a:rPr>
              <a:t>https://www.who.int/news-room/facts-in-pictures/detail/mental-health</a:t>
            </a:r>
            <a:endParaRPr lang="it-IT" dirty="0"/>
          </a:p>
        </p:txBody>
      </p:sp>
      <p:sp>
        <p:nvSpPr>
          <p:cNvPr id="4" name="Segnaposto numero diapositiva 3"/>
          <p:cNvSpPr>
            <a:spLocks noGrp="1"/>
          </p:cNvSpPr>
          <p:nvPr>
            <p:ph type="sldNum" sz="quarter" idx="5"/>
          </p:nvPr>
        </p:nvSpPr>
        <p:spPr/>
        <p:txBody>
          <a:bodyPr/>
          <a:lstStyle/>
          <a:p>
            <a:fld id="{67F624BD-87FC-4A0E-B8D5-99CB98398101}" type="slidenum">
              <a:rPr lang="it-IT" smtClean="0"/>
              <a:t>5</a:t>
            </a:fld>
            <a:endParaRPr lang="it-IT"/>
          </a:p>
        </p:txBody>
      </p:sp>
    </p:spTree>
    <p:extLst>
      <p:ext uri="{BB962C8B-B14F-4D97-AF65-F5344CB8AC3E}">
        <p14:creationId xmlns:p14="http://schemas.microsoft.com/office/powerpoint/2010/main" val="3475972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It</a:t>
            </a:r>
            <a:r>
              <a:rPr lang="it-IT" dirty="0"/>
              <a:t> </a:t>
            </a:r>
            <a:r>
              <a:rPr lang="it-IT" dirty="0" err="1"/>
              <a:t>is</a:t>
            </a:r>
            <a:r>
              <a:rPr lang="it-IT" dirty="0"/>
              <a:t> </a:t>
            </a:r>
            <a:r>
              <a:rPr lang="it-IT" dirty="0" err="1"/>
              <a:t>important</a:t>
            </a:r>
            <a:r>
              <a:rPr lang="it-IT" dirty="0"/>
              <a:t> to stress </a:t>
            </a:r>
            <a:r>
              <a:rPr lang="it-IT" dirty="0" err="1"/>
              <a:t>that</a:t>
            </a:r>
            <a:r>
              <a:rPr lang="it-IT" dirty="0"/>
              <a:t> </a:t>
            </a:r>
            <a:r>
              <a:rPr lang="it-IT" dirty="0" err="1"/>
              <a:t>there</a:t>
            </a:r>
            <a:r>
              <a:rPr lang="it-IT" dirty="0"/>
              <a:t> are </a:t>
            </a:r>
            <a:r>
              <a:rPr lang="it-IT" dirty="0" err="1"/>
              <a:t>clear</a:t>
            </a:r>
            <a:r>
              <a:rPr lang="it-IT" dirty="0"/>
              <a:t> and </a:t>
            </a:r>
            <a:r>
              <a:rPr lang="it-IT" dirty="0" err="1"/>
              <a:t>defined</a:t>
            </a:r>
            <a:r>
              <a:rPr lang="it-IT" dirty="0"/>
              <a:t> </a:t>
            </a:r>
            <a:r>
              <a:rPr lang="it-IT" dirty="0" err="1"/>
              <a:t>determinants</a:t>
            </a:r>
            <a:r>
              <a:rPr lang="it-IT" dirty="0"/>
              <a:t> and </a:t>
            </a:r>
            <a:r>
              <a:rPr lang="it-IT" dirty="0" err="1"/>
              <a:t>causes</a:t>
            </a:r>
            <a:r>
              <a:rPr lang="it-IT" dirty="0"/>
              <a:t> of </a:t>
            </a:r>
            <a:r>
              <a:rPr lang="it-IT" dirty="0" err="1"/>
              <a:t>mental</a:t>
            </a:r>
            <a:r>
              <a:rPr lang="it-IT" dirty="0"/>
              <a:t> </a:t>
            </a:r>
            <a:r>
              <a:rPr lang="it-IT" dirty="0" err="1"/>
              <a:t>health</a:t>
            </a:r>
            <a:r>
              <a:rPr lang="it-IT" dirty="0"/>
              <a:t> disorders – to counter </a:t>
            </a:r>
            <a:r>
              <a:rPr lang="it-IT" dirty="0" err="1"/>
              <a:t>existing</a:t>
            </a:r>
            <a:r>
              <a:rPr lang="it-IT" dirty="0"/>
              <a:t> </a:t>
            </a:r>
            <a:r>
              <a:rPr lang="it-IT" dirty="0" err="1"/>
              <a:t>traditional</a:t>
            </a:r>
            <a:r>
              <a:rPr lang="it-IT" dirty="0"/>
              <a:t> </a:t>
            </a:r>
            <a:r>
              <a:rPr lang="it-IT" dirty="0" err="1"/>
              <a:t>beliefs</a:t>
            </a:r>
            <a:r>
              <a:rPr lang="it-IT" dirty="0"/>
              <a:t> and </a:t>
            </a:r>
            <a:r>
              <a:rPr lang="it-IT" dirty="0" err="1"/>
              <a:t>explanations</a:t>
            </a:r>
            <a:r>
              <a:rPr lang="it-IT" dirty="0"/>
              <a:t> of </a:t>
            </a:r>
            <a:r>
              <a:rPr lang="it-IT" dirty="0" err="1"/>
              <a:t>conditions</a:t>
            </a:r>
            <a:r>
              <a:rPr lang="it-IT" dirty="0"/>
              <a:t> </a:t>
            </a:r>
            <a:r>
              <a:rPr lang="it-IT" dirty="0" err="1"/>
              <a:t>such</a:t>
            </a:r>
            <a:r>
              <a:rPr lang="it-IT" dirty="0"/>
              <a:t> </a:t>
            </a:r>
            <a:r>
              <a:rPr lang="it-IT" dirty="0" err="1"/>
              <a:t>as</a:t>
            </a:r>
            <a:r>
              <a:rPr lang="it-IT" dirty="0"/>
              <a:t> </a:t>
            </a:r>
            <a:r>
              <a:rPr lang="it-IT" dirty="0" err="1"/>
              <a:t>epilepsy</a:t>
            </a:r>
            <a:r>
              <a:rPr lang="it-IT" dirty="0"/>
              <a:t>.</a:t>
            </a:r>
          </a:p>
        </p:txBody>
      </p:sp>
      <p:sp>
        <p:nvSpPr>
          <p:cNvPr id="4" name="Segnaposto numero diapositiva 3"/>
          <p:cNvSpPr>
            <a:spLocks noGrp="1"/>
          </p:cNvSpPr>
          <p:nvPr>
            <p:ph type="sldNum" sz="quarter" idx="5"/>
          </p:nvPr>
        </p:nvSpPr>
        <p:spPr/>
        <p:txBody>
          <a:bodyPr/>
          <a:lstStyle/>
          <a:p>
            <a:fld id="{67F624BD-87FC-4A0E-B8D5-99CB98398101}" type="slidenum">
              <a:rPr lang="it-IT" smtClean="0"/>
              <a:t>6</a:t>
            </a:fld>
            <a:endParaRPr lang="it-IT"/>
          </a:p>
        </p:txBody>
      </p:sp>
    </p:spTree>
    <p:extLst>
      <p:ext uri="{BB962C8B-B14F-4D97-AF65-F5344CB8AC3E}">
        <p14:creationId xmlns:p14="http://schemas.microsoft.com/office/powerpoint/2010/main" val="1201348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that worldwide, MNS conditions are major contributors to the global burden of disease accounting for 13% disability adjusted life years and rising, especially in low- and middle-income countries (LMIC). </a:t>
            </a:r>
          </a:p>
          <a:p>
            <a:r>
              <a:rPr lang="en-US" sz="1200" b="0" i="0" u="none" strike="noStrike" kern="1200" baseline="0" dirty="0">
                <a:solidFill>
                  <a:schemeClr val="tx1"/>
                </a:solidFill>
                <a:latin typeface="+mn-lt"/>
                <a:ea typeface="+mn-ea"/>
                <a:cs typeface="+mn-cs"/>
              </a:rPr>
              <a:t>MNS conditions commonly co-occur with other chronic health conditions (e.g. HIV/ AIDS, diabetes, cardiovascular disease), and, if untreated, worsen the outcome of these conditions. </a:t>
            </a:r>
          </a:p>
          <a:p>
            <a:r>
              <a:rPr lang="en-US" sz="1200" b="0" i="0" u="none" strike="noStrike" kern="1200" baseline="0" dirty="0">
                <a:solidFill>
                  <a:schemeClr val="tx1"/>
                </a:solidFill>
                <a:latin typeface="+mn-lt"/>
                <a:ea typeface="+mn-ea"/>
                <a:cs typeface="+mn-cs"/>
              </a:rPr>
              <a:t>People with MNS conditions and their families are also challenged by stigma that further worsens their quality of life, affects social inclusion, employability and interferes with help-seeking. </a:t>
            </a:r>
          </a:p>
          <a:p>
            <a:r>
              <a:rPr lang="en-US" sz="1200" b="0" i="0" u="none" strike="noStrike" kern="1200" baseline="0" dirty="0">
                <a:solidFill>
                  <a:schemeClr val="tx1"/>
                </a:solidFill>
                <a:latin typeface="+mn-lt"/>
                <a:ea typeface="+mn-ea"/>
                <a:cs typeface="+mn-cs"/>
              </a:rPr>
              <a:t>This public health concern is compounded by the fact that many individuals with MNS conditions remain untreated although effective treatment exists. This is called a treatment gap. </a:t>
            </a:r>
          </a:p>
          <a:p>
            <a:r>
              <a:rPr lang="en-US" sz="1200" b="0" i="0" u="none" strike="noStrike" kern="1200" baseline="0" dirty="0">
                <a:solidFill>
                  <a:schemeClr val="tx1"/>
                </a:solidFill>
                <a:latin typeface="+mn-lt"/>
                <a:ea typeface="+mn-ea"/>
                <a:cs typeface="+mn-cs"/>
              </a:rPr>
              <a:t>Currently between 75–90% of people with MNS conditions do not receive treatment. This represents the </a:t>
            </a:r>
            <a:r>
              <a:rPr lang="en-US" sz="1200" b="1" i="0" u="none" strike="noStrike" kern="1200" baseline="0" dirty="0">
                <a:solidFill>
                  <a:schemeClr val="tx1"/>
                </a:solidFill>
                <a:latin typeface="+mn-lt"/>
                <a:ea typeface="+mn-ea"/>
                <a:cs typeface="+mn-cs"/>
              </a:rPr>
              <a:t>mental health treatment gap</a:t>
            </a:r>
            <a:r>
              <a:rPr lang="en-US" sz="1200" b="0" i="0" u="none" strike="noStrike" kern="1200" baseline="0" dirty="0">
                <a:solidFill>
                  <a:schemeClr val="tx1"/>
                </a:solidFill>
                <a:latin typeface="+mn-lt"/>
                <a:ea typeface="+mn-ea"/>
                <a:cs typeface="+mn-cs"/>
              </a:rPr>
              <a:t>. </a:t>
            </a:r>
            <a:endParaRPr lang="it-IT" dirty="0"/>
          </a:p>
        </p:txBody>
      </p:sp>
      <p:sp>
        <p:nvSpPr>
          <p:cNvPr id="4" name="Segnaposto numero diapositiva 3"/>
          <p:cNvSpPr>
            <a:spLocks noGrp="1"/>
          </p:cNvSpPr>
          <p:nvPr>
            <p:ph type="sldNum" sz="quarter" idx="5"/>
          </p:nvPr>
        </p:nvSpPr>
        <p:spPr/>
        <p:txBody>
          <a:bodyPr/>
          <a:lstStyle/>
          <a:p>
            <a:fld id="{67F624BD-87FC-4A0E-B8D5-99CB98398101}" type="slidenum">
              <a:rPr lang="it-IT" smtClean="0"/>
              <a:t>7</a:t>
            </a:fld>
            <a:endParaRPr lang="it-IT"/>
          </a:p>
        </p:txBody>
      </p:sp>
    </p:spTree>
    <p:extLst>
      <p:ext uri="{BB962C8B-B14F-4D97-AF65-F5344CB8AC3E}">
        <p14:creationId xmlns:p14="http://schemas.microsoft.com/office/powerpoint/2010/main" val="3419641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that one reason for a large treatment gap is a lack of investment in human resources for mental health care – which also includes Community Health Workers / Household Health Promoters / </a:t>
            </a:r>
            <a:r>
              <a:rPr lang="en-US" sz="1200" b="0" i="0" u="none" strike="noStrike" kern="1200" baseline="0" dirty="0" err="1">
                <a:solidFill>
                  <a:schemeClr val="tx1"/>
                </a:solidFill>
                <a:latin typeface="+mn-lt"/>
                <a:ea typeface="+mn-ea"/>
                <a:cs typeface="+mn-cs"/>
              </a:rPr>
              <a:t>Boma</a:t>
            </a:r>
            <a:r>
              <a:rPr lang="en-US" sz="1200" b="0" i="0" u="none" strike="noStrike" kern="1200" baseline="0" dirty="0">
                <a:solidFill>
                  <a:schemeClr val="tx1"/>
                </a:solidFill>
                <a:latin typeface="+mn-lt"/>
                <a:ea typeface="+mn-ea"/>
                <a:cs typeface="+mn-cs"/>
              </a:rPr>
              <a:t> Health Workers.</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Explain the statistics in the infographic. </a:t>
            </a:r>
            <a:endParaRPr lang="it-IT" dirty="0"/>
          </a:p>
        </p:txBody>
      </p:sp>
      <p:sp>
        <p:nvSpPr>
          <p:cNvPr id="4" name="Segnaposto numero diapositiva 3"/>
          <p:cNvSpPr>
            <a:spLocks noGrp="1"/>
          </p:cNvSpPr>
          <p:nvPr>
            <p:ph type="sldNum" sz="quarter" idx="5"/>
          </p:nvPr>
        </p:nvSpPr>
        <p:spPr/>
        <p:txBody>
          <a:bodyPr/>
          <a:lstStyle/>
          <a:p>
            <a:fld id="{67F624BD-87FC-4A0E-B8D5-99CB98398101}" type="slidenum">
              <a:rPr lang="it-IT" smtClean="0"/>
              <a:t>8</a:t>
            </a:fld>
            <a:endParaRPr lang="it-IT"/>
          </a:p>
        </p:txBody>
      </p:sp>
    </p:spTree>
    <p:extLst>
      <p:ext uri="{BB962C8B-B14F-4D97-AF65-F5344CB8AC3E}">
        <p14:creationId xmlns:p14="http://schemas.microsoft.com/office/powerpoint/2010/main" val="4728789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Explain that to close the mental health treatment gap, WHO launched the Mental Health Gap Action </a:t>
            </a:r>
            <a:r>
              <a:rPr lang="en-US" sz="1200" b="0" i="0" u="none" strike="noStrike" kern="1200" baseline="0" dirty="0" err="1">
                <a:solidFill>
                  <a:schemeClr val="tx1"/>
                </a:solidFill>
                <a:latin typeface="+mn-lt"/>
                <a:ea typeface="+mn-ea"/>
                <a:cs typeface="+mn-cs"/>
              </a:rPr>
              <a:t>Programme</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mhGAP</a:t>
            </a:r>
            <a:r>
              <a:rPr lang="en-US" sz="1200" b="0" i="0" u="none" strike="noStrike" kern="1200" baseline="0" dirty="0">
                <a:solidFill>
                  <a:schemeClr val="tx1"/>
                </a:solidFill>
                <a:latin typeface="+mn-lt"/>
                <a:ea typeface="+mn-ea"/>
                <a:cs typeface="+mn-cs"/>
              </a:rPr>
              <a:t>) for LMIC in 2008. The aim of </a:t>
            </a:r>
            <a:r>
              <a:rPr lang="en-US" sz="1200" b="0" i="0" u="none" strike="noStrike" kern="1200" baseline="0" dirty="0" err="1">
                <a:solidFill>
                  <a:schemeClr val="tx1"/>
                </a:solidFill>
                <a:latin typeface="+mn-lt"/>
                <a:ea typeface="+mn-ea"/>
                <a:cs typeface="+mn-cs"/>
              </a:rPr>
              <a:t>mhGAP</a:t>
            </a:r>
            <a:r>
              <a:rPr lang="en-US" sz="1200" b="0" i="0" u="none" strike="noStrike" kern="1200" baseline="0" dirty="0">
                <a:solidFill>
                  <a:schemeClr val="tx1"/>
                </a:solidFill>
                <a:latin typeface="+mn-lt"/>
                <a:ea typeface="+mn-ea"/>
                <a:cs typeface="+mn-cs"/>
              </a:rPr>
              <a:t> is to enhance access to non-specialized care (including community health care) for people with MNS conditions by training health-care providers in how to assess, manage and follow-up individuals with MNS conditions. </a:t>
            </a:r>
          </a:p>
          <a:p>
            <a:r>
              <a:rPr lang="en-US" sz="1200" b="0" i="0" u="none" strike="noStrike" kern="1200" baseline="0" dirty="0">
                <a:solidFill>
                  <a:schemeClr val="tx1"/>
                </a:solidFill>
                <a:latin typeface="+mn-lt"/>
                <a:ea typeface="+mn-ea"/>
                <a:cs typeface="+mn-cs"/>
              </a:rPr>
              <a:t>Increasing the number of health-care providers who can assess, manage and follow-up people with MNS conditions will reduce the mental health treatment gap. </a:t>
            </a:r>
            <a:endParaRPr lang="it-IT" dirty="0"/>
          </a:p>
        </p:txBody>
      </p:sp>
      <p:sp>
        <p:nvSpPr>
          <p:cNvPr id="4" name="Segnaposto numero diapositiva 3"/>
          <p:cNvSpPr>
            <a:spLocks noGrp="1"/>
          </p:cNvSpPr>
          <p:nvPr>
            <p:ph type="sldNum" sz="quarter" idx="5"/>
          </p:nvPr>
        </p:nvSpPr>
        <p:spPr/>
        <p:txBody>
          <a:bodyPr/>
          <a:lstStyle/>
          <a:p>
            <a:fld id="{67F624BD-87FC-4A0E-B8D5-99CB98398101}" type="slidenum">
              <a:rPr lang="it-IT" smtClean="0"/>
              <a:t>9</a:t>
            </a:fld>
            <a:endParaRPr lang="it-IT"/>
          </a:p>
        </p:txBody>
      </p:sp>
    </p:spTree>
    <p:extLst>
      <p:ext uri="{BB962C8B-B14F-4D97-AF65-F5344CB8AC3E}">
        <p14:creationId xmlns:p14="http://schemas.microsoft.com/office/powerpoint/2010/main" val="11602862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Explain </a:t>
            </a:r>
            <a:r>
              <a:rPr lang="en-US" sz="1200" b="1" i="0" u="none" strike="noStrike" kern="1200" baseline="0" dirty="0" err="1">
                <a:solidFill>
                  <a:schemeClr val="tx1"/>
                </a:solidFill>
                <a:latin typeface="+mn-lt"/>
                <a:ea typeface="+mn-ea"/>
                <a:cs typeface="+mn-cs"/>
              </a:rPr>
              <a:t>mhGAP</a:t>
            </a:r>
            <a:r>
              <a:rPr lang="en-US" sz="1200" b="1" i="0" u="none" strike="noStrike" kern="1200" baseline="0" dirty="0">
                <a:solidFill>
                  <a:schemeClr val="tx1"/>
                </a:solidFill>
                <a:latin typeface="+mn-lt"/>
                <a:ea typeface="+mn-ea"/>
                <a:cs typeface="+mn-cs"/>
              </a:rPr>
              <a:t>-IG </a:t>
            </a:r>
          </a:p>
          <a:p>
            <a:r>
              <a:rPr lang="en-US" sz="1200" b="0" i="0" u="none" strike="noStrike" kern="1200" baseline="0" dirty="0">
                <a:solidFill>
                  <a:schemeClr val="tx1"/>
                </a:solidFill>
                <a:latin typeface="+mn-lt"/>
                <a:ea typeface="+mn-ea"/>
                <a:cs typeface="+mn-cs"/>
              </a:rPr>
              <a:t>• Is a technical tool. </a:t>
            </a:r>
          </a:p>
          <a:p>
            <a:r>
              <a:rPr lang="en-US" sz="1200" b="0" i="0" u="none" strike="noStrike" kern="1200" baseline="0" dirty="0">
                <a:solidFill>
                  <a:schemeClr val="tx1"/>
                </a:solidFill>
                <a:latin typeface="+mn-lt"/>
                <a:ea typeface="+mn-ea"/>
                <a:cs typeface="+mn-cs"/>
              </a:rPr>
              <a:t>• Contains assessment and management clinical decision-making algorithms for eight priority conditions. </a:t>
            </a:r>
          </a:p>
          <a:p>
            <a:r>
              <a:rPr lang="en-US" sz="1200" b="0" i="0" u="none" strike="noStrike" kern="1200" baseline="0" dirty="0">
                <a:solidFill>
                  <a:schemeClr val="tx1"/>
                </a:solidFill>
                <a:latin typeface="+mn-lt"/>
                <a:ea typeface="+mn-ea"/>
                <a:cs typeface="+mn-cs"/>
              </a:rPr>
              <a:t>• Is a model guide developed for use by non-specialist health-care providers. </a:t>
            </a:r>
          </a:p>
          <a:p>
            <a:r>
              <a:rPr lang="en-US" sz="1200" b="0" i="0" u="none" strike="noStrike" kern="1200" baseline="0" dirty="0">
                <a:solidFill>
                  <a:schemeClr val="tx1"/>
                </a:solidFill>
                <a:latin typeface="+mn-lt"/>
                <a:ea typeface="+mn-ea"/>
                <a:cs typeface="+mn-cs"/>
              </a:rPr>
              <a:t>• Can be used </a:t>
            </a:r>
            <a:r>
              <a:rPr lang="en-US" sz="1200" b="1" i="0" u="none" strike="noStrike" kern="1200" baseline="0" dirty="0">
                <a:solidFill>
                  <a:schemeClr val="tx1"/>
                </a:solidFill>
                <a:latin typeface="+mn-lt"/>
                <a:ea typeface="+mn-ea"/>
                <a:cs typeface="+mn-cs"/>
              </a:rPr>
              <a:t>after adaptation </a:t>
            </a:r>
            <a:r>
              <a:rPr lang="en-US" sz="1200" b="0" i="0" u="none" strike="noStrike" kern="1200" baseline="0" dirty="0">
                <a:solidFill>
                  <a:schemeClr val="tx1"/>
                </a:solidFill>
                <a:latin typeface="+mn-lt"/>
                <a:ea typeface="+mn-ea"/>
                <a:cs typeface="+mn-cs"/>
              </a:rPr>
              <a:t>for national and local needs. Amref has adapted it to train community volunteers/workers on mental health, especially on EPILEPSY.</a:t>
            </a:r>
            <a:endParaRPr lang="it-IT" dirty="0"/>
          </a:p>
        </p:txBody>
      </p:sp>
      <p:sp>
        <p:nvSpPr>
          <p:cNvPr id="4" name="Segnaposto numero diapositiva 3"/>
          <p:cNvSpPr>
            <a:spLocks noGrp="1"/>
          </p:cNvSpPr>
          <p:nvPr>
            <p:ph type="sldNum" sz="quarter" idx="5"/>
          </p:nvPr>
        </p:nvSpPr>
        <p:spPr/>
        <p:txBody>
          <a:bodyPr/>
          <a:lstStyle/>
          <a:p>
            <a:fld id="{67F624BD-87FC-4A0E-B8D5-99CB98398101}" type="slidenum">
              <a:rPr lang="it-IT" smtClean="0"/>
              <a:t>10</a:t>
            </a:fld>
            <a:endParaRPr lang="it-IT"/>
          </a:p>
        </p:txBody>
      </p:sp>
    </p:spTree>
    <p:extLst>
      <p:ext uri="{BB962C8B-B14F-4D97-AF65-F5344CB8AC3E}">
        <p14:creationId xmlns:p14="http://schemas.microsoft.com/office/powerpoint/2010/main" val="3977667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2853182" y="485978"/>
            <a:ext cx="4199635" cy="697230"/>
          </a:xfrm>
          <a:prstGeom prst="rect">
            <a:avLst/>
          </a:prstGeom>
        </p:spPr>
        <p:txBody>
          <a:bodyPr wrap="square" lIns="0" tIns="0" rIns="0" bIns="0">
            <a:spAutoFit/>
          </a:bodyPr>
          <a:lstStyle>
            <a:lvl1pPr>
              <a:defRPr sz="4400" b="0" i="0">
                <a:solidFill>
                  <a:schemeClr val="bg1"/>
                </a:solidFill>
                <a:latin typeface="Calibri"/>
                <a:cs typeface="Calibri"/>
              </a:defRPr>
            </a:lvl1pPr>
          </a:lstStyle>
          <a:p>
            <a:endParaRPr/>
          </a:p>
        </p:txBody>
      </p:sp>
      <p:sp>
        <p:nvSpPr>
          <p:cNvPr id="3" name="Holder 3"/>
          <p:cNvSpPr>
            <a:spLocks noGrp="1"/>
          </p:cNvSpPr>
          <p:nvPr>
            <p:ph type="subTitle" idx="4"/>
          </p:nvPr>
        </p:nvSpPr>
        <p:spPr>
          <a:xfrm>
            <a:off x="1485900" y="3840480"/>
            <a:ext cx="69342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6/4/2020</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240"/>
              </a:lnSpc>
            </a:pPr>
            <a:fld id="{81D60167-4931-47E6-BA6A-407CBD079E47}" type="slidenum">
              <a:rPr dirty="0"/>
              <a:t>‹N›</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sz="27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6/4/2020</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240"/>
              </a:lnSpc>
            </a:pPr>
            <a:fld id="{81D60167-4931-47E6-BA6A-407CBD079E47}" type="slidenum">
              <a:rPr dirty="0"/>
              <a:t>‹N›</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sz="half" idx="2"/>
          </p:nvPr>
        </p:nvSpPr>
        <p:spPr>
          <a:xfrm>
            <a:off x="495300" y="1577340"/>
            <a:ext cx="430911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01590" y="1577340"/>
            <a:ext cx="430911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6/4/2020</a:t>
            </a:fld>
            <a:endParaRPr lang="en-US"/>
          </a:p>
        </p:txBody>
      </p:sp>
      <p:sp>
        <p:nvSpPr>
          <p:cNvPr id="7" name="Holder 7"/>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240"/>
              </a:lnSpc>
            </a:pPr>
            <a:fld id="{81D60167-4931-47E6-BA6A-407CBD079E47}" type="slidenum">
              <a:rPr dirty="0"/>
              <a:t>‹N›</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6/4/2020</a:t>
            </a:fld>
            <a:endParaRPr lang="en-US"/>
          </a:p>
        </p:txBody>
      </p:sp>
      <p:sp>
        <p:nvSpPr>
          <p:cNvPr id="5" name="Holder 5"/>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240"/>
              </a:lnSpc>
            </a:pPr>
            <a:fld id="{81D60167-4931-47E6-BA6A-407CBD079E47}" type="slidenum">
              <a:rPr dirty="0"/>
              <a:t>‹N›</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748360" y="0"/>
            <a:ext cx="8800211" cy="5961837"/>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1" y="5894783"/>
            <a:ext cx="9905998" cy="963213"/>
          </a:xfrm>
          <a:prstGeom prst="rect">
            <a:avLst/>
          </a:prstGeom>
          <a:blipFill>
            <a:blip r:embed="rId3" cstate="print"/>
            <a:stretch>
              <a:fillRect/>
            </a:stretch>
          </a:blip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6/4/2020</a:t>
            </a:fld>
            <a:endParaRPr lang="en-US"/>
          </a:p>
        </p:txBody>
      </p:sp>
      <p:sp>
        <p:nvSpPr>
          <p:cNvPr id="4" name="Holder 4"/>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240"/>
              </a:lnSpc>
            </a:pPr>
            <a:fld id="{81D60167-4931-47E6-BA6A-407CBD079E47}" type="slidenum">
              <a:rPr dirty="0"/>
              <a:t>‹N›</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706499" y="127457"/>
            <a:ext cx="6493001" cy="1367790"/>
          </a:xfrm>
          <a:prstGeom prst="rect">
            <a:avLst/>
          </a:prstGeom>
        </p:spPr>
        <p:txBody>
          <a:bodyPr wrap="square" lIns="0" tIns="0" rIns="0" bIns="0">
            <a:spAutoFit/>
          </a:bodyPr>
          <a:lstStyle>
            <a:lvl1pPr>
              <a:defRPr sz="4400" b="0" i="0">
                <a:solidFill>
                  <a:schemeClr val="bg1"/>
                </a:solidFill>
                <a:latin typeface="Calibri"/>
                <a:cs typeface="Calibri"/>
              </a:defRPr>
            </a:lvl1pPr>
          </a:lstStyle>
          <a:p>
            <a:endParaRPr/>
          </a:p>
        </p:txBody>
      </p:sp>
      <p:sp>
        <p:nvSpPr>
          <p:cNvPr id="3" name="Holder 3"/>
          <p:cNvSpPr>
            <a:spLocks noGrp="1"/>
          </p:cNvSpPr>
          <p:nvPr>
            <p:ph type="body" idx="1"/>
          </p:nvPr>
        </p:nvSpPr>
        <p:spPr>
          <a:xfrm>
            <a:off x="1169162" y="2134361"/>
            <a:ext cx="7567675" cy="3935729"/>
          </a:xfrm>
          <a:prstGeom prst="rect">
            <a:avLst/>
          </a:prstGeom>
        </p:spPr>
        <p:txBody>
          <a:bodyPr wrap="square" lIns="0" tIns="0" rIns="0" bIns="0">
            <a:spAutoFit/>
          </a:bodyPr>
          <a:lstStyle>
            <a:lvl1pPr>
              <a:defRPr sz="27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3368040" y="6377940"/>
            <a:ext cx="316992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95300" y="6377940"/>
            <a:ext cx="227838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6/4/2020</a:t>
            </a:fld>
            <a:endParaRPr lang="en-US"/>
          </a:p>
        </p:txBody>
      </p:sp>
      <p:sp>
        <p:nvSpPr>
          <p:cNvPr id="6" name="Holder 6"/>
          <p:cNvSpPr>
            <a:spLocks noGrp="1"/>
          </p:cNvSpPr>
          <p:nvPr>
            <p:ph type="sldNum" sz="quarter" idx="7"/>
          </p:nvPr>
        </p:nvSpPr>
        <p:spPr>
          <a:xfrm>
            <a:off x="9216390" y="6465214"/>
            <a:ext cx="128270" cy="177800"/>
          </a:xfrm>
          <a:prstGeom prst="rect">
            <a:avLst/>
          </a:prstGeom>
        </p:spPr>
        <p:txBody>
          <a:bodyPr wrap="square" lIns="0" tIns="0" rIns="0" bIns="0">
            <a:spAutoFit/>
          </a:bodyPr>
          <a:lstStyle>
            <a:lvl1pPr>
              <a:defRPr sz="1200" b="0" i="0">
                <a:solidFill>
                  <a:srgbClr val="888888"/>
                </a:solidFill>
                <a:latin typeface="Calibri"/>
                <a:cs typeface="Calibri"/>
              </a:defRPr>
            </a:lvl1pPr>
          </a:lstStyle>
          <a:p>
            <a:pPr marL="25400">
              <a:lnSpc>
                <a:spcPts val="1240"/>
              </a:lnSpc>
            </a:pPr>
            <a:fld id="{81D60167-4931-47E6-BA6A-407CBD079E47}" type="slidenum">
              <a:rPr dirty="0"/>
              <a:t>‹N›</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4.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906000" cy="6857996"/>
          </a:xfrm>
          <a:prstGeom prst="rect">
            <a:avLst/>
          </a:prstGeom>
          <a:blipFill>
            <a:blip r:embed="rId3" cstate="print"/>
            <a:stretch>
              <a:fillRect/>
            </a:stretch>
          </a:blipFill>
        </p:spPr>
        <p:txBody>
          <a:bodyPr wrap="square" lIns="0" tIns="0" rIns="0" bIns="0" rtlCol="0"/>
          <a:lstStyle/>
          <a:p>
            <a:endParaRPr/>
          </a:p>
        </p:txBody>
      </p:sp>
      <p:sp>
        <p:nvSpPr>
          <p:cNvPr id="3" name="object 3"/>
          <p:cNvSpPr txBox="1">
            <a:spLocks noGrp="1"/>
          </p:cNvSpPr>
          <p:nvPr>
            <p:ph type="title"/>
          </p:nvPr>
        </p:nvSpPr>
        <p:spPr>
          <a:xfrm>
            <a:off x="2306955" y="2767648"/>
            <a:ext cx="5292090" cy="1367682"/>
          </a:xfrm>
          <a:prstGeom prst="rect">
            <a:avLst/>
          </a:prstGeom>
        </p:spPr>
        <p:txBody>
          <a:bodyPr vert="horz" wrap="square" lIns="0" tIns="13335" rIns="0" bIns="0" rtlCol="0">
            <a:spAutoFit/>
          </a:bodyPr>
          <a:lstStyle/>
          <a:p>
            <a:pPr marL="12700" algn="ctr">
              <a:lnSpc>
                <a:spcPct val="100000"/>
              </a:lnSpc>
              <a:spcBef>
                <a:spcPts val="105"/>
              </a:spcBef>
            </a:pPr>
            <a:r>
              <a:rPr spc="-10" dirty="0"/>
              <a:t>Introduction </a:t>
            </a:r>
            <a:r>
              <a:rPr spc="-20" dirty="0"/>
              <a:t>to</a:t>
            </a:r>
            <a:r>
              <a:rPr spc="-35" dirty="0"/>
              <a:t> </a:t>
            </a:r>
            <a:r>
              <a:rPr lang="it-IT" spc="-35" dirty="0" err="1"/>
              <a:t>Mental</a:t>
            </a:r>
            <a:r>
              <a:rPr lang="it-IT" spc="-35" dirty="0"/>
              <a:t> Health and </a:t>
            </a:r>
            <a:r>
              <a:rPr dirty="0" err="1"/>
              <a:t>mhGAP</a:t>
            </a:r>
            <a:endParaRPr dirty="0"/>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1</a:t>
            </a:fld>
            <a:endParaRPr dirty="0"/>
          </a:p>
        </p:txBody>
      </p:sp>
      <p:pic>
        <p:nvPicPr>
          <p:cNvPr id="6" name="Immagine 5">
            <a:extLst>
              <a:ext uri="{FF2B5EF4-FFF2-40B4-BE49-F238E27FC236}">
                <a16:creationId xmlns:a16="http://schemas.microsoft.com/office/drawing/2014/main" id="{7B447E04-7123-4DE0-8CD5-6E86A46111FE}"/>
              </a:ext>
            </a:extLst>
          </p:cNvPr>
          <p:cNvPicPr>
            <a:picLocks noChangeAspect="1"/>
          </p:cNvPicPr>
          <p:nvPr/>
        </p:nvPicPr>
        <p:blipFill rotWithShape="1">
          <a:blip r:embed="rId4">
            <a:extLst>
              <a:ext uri="{28A0092B-C50C-407E-A947-70E740481C1C}">
                <a14:useLocalDpi xmlns:a14="http://schemas.microsoft.com/office/drawing/2010/main" val="0"/>
              </a:ext>
            </a:extLst>
          </a:blip>
          <a:srcRect t="13569" b="11632"/>
          <a:stretch/>
        </p:blipFill>
        <p:spPr>
          <a:xfrm>
            <a:off x="1576233" y="4951512"/>
            <a:ext cx="1457658" cy="1090302"/>
          </a:xfrm>
          <a:prstGeom prst="rect">
            <a:avLst/>
          </a:prstGeom>
        </p:spPr>
      </p:pic>
      <p:pic>
        <p:nvPicPr>
          <p:cNvPr id="9" name="Immagine 8">
            <a:extLst>
              <a:ext uri="{FF2B5EF4-FFF2-40B4-BE49-F238E27FC236}">
                <a16:creationId xmlns:a16="http://schemas.microsoft.com/office/drawing/2014/main" id="{B2695733-8955-4F06-8699-E0AC8208EE8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6868323" y="4965623"/>
            <a:ext cx="1461444" cy="1090302"/>
          </a:xfrm>
          <a:prstGeom prst="rect">
            <a:avLst/>
          </a:prstGeom>
        </p:spPr>
      </p:pic>
      <p:pic>
        <p:nvPicPr>
          <p:cNvPr id="7" name="Picture 2" descr="BAND Foundation">
            <a:extLst>
              <a:ext uri="{FF2B5EF4-FFF2-40B4-BE49-F238E27FC236}">
                <a16:creationId xmlns:a16="http://schemas.microsoft.com/office/drawing/2014/main" id="{7963E18C-F057-4500-A363-BC2A4C86B3A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11616" y="990600"/>
            <a:ext cx="1974857" cy="609600"/>
          </a:xfrm>
          <a:prstGeom prst="rect">
            <a:avLst/>
          </a:prstGeom>
          <a:noFill/>
          <a:extLst>
            <a:ext uri="{909E8E84-426E-40DD-AFC4-6F175D3DCCD1}">
              <a14:hiddenFill xmlns:a14="http://schemas.microsoft.com/office/drawing/2010/main">
                <a:solidFill>
                  <a:srgbClr val="FFFFFF"/>
                </a:solidFill>
              </a14:hiddenFill>
            </a:ext>
          </a:extLst>
        </p:spPr>
      </p:pic>
      <p:pic>
        <p:nvPicPr>
          <p:cNvPr id="8" name="Immagine 7">
            <a:extLst>
              <a:ext uri="{FF2B5EF4-FFF2-40B4-BE49-F238E27FC236}">
                <a16:creationId xmlns:a16="http://schemas.microsoft.com/office/drawing/2014/main" id="{70AF18ED-E6A0-4776-8C0A-0FBF00A02F0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76233" y="672298"/>
            <a:ext cx="1457658" cy="1200424"/>
          </a:xfrm>
          <a:prstGeom prst="rect">
            <a:avLst/>
          </a:prstGeom>
          <a:solidFill>
            <a:schemeClr val="bg1"/>
          </a:solid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51484" y="6042152"/>
            <a:ext cx="8836025" cy="345440"/>
          </a:xfrm>
          <a:prstGeom prst="rect">
            <a:avLst/>
          </a:prstGeom>
        </p:spPr>
        <p:txBody>
          <a:bodyPr vert="horz" wrap="square" lIns="0" tIns="12700" rIns="0" bIns="0" rtlCol="0">
            <a:spAutoFit/>
          </a:bodyPr>
          <a:lstStyle/>
          <a:p>
            <a:pPr marL="12700">
              <a:lnSpc>
                <a:spcPct val="100000"/>
              </a:lnSpc>
              <a:spcBef>
                <a:spcPts val="100"/>
              </a:spcBef>
            </a:pPr>
            <a:r>
              <a:rPr sz="2100" dirty="0">
                <a:solidFill>
                  <a:srgbClr val="FFFFFF"/>
                </a:solidFill>
                <a:latin typeface="Calibri"/>
                <a:cs typeface="Calibri"/>
              </a:rPr>
              <a:t>An </a:t>
            </a:r>
            <a:r>
              <a:rPr sz="2100" spc="-5" dirty="0">
                <a:solidFill>
                  <a:srgbClr val="FFFFFF"/>
                </a:solidFill>
                <a:latin typeface="Calibri"/>
                <a:cs typeface="Calibri"/>
              </a:rPr>
              <a:t>evidence-based, clinical guide </a:t>
            </a:r>
            <a:r>
              <a:rPr sz="2100" spc="-20" dirty="0">
                <a:solidFill>
                  <a:srgbClr val="FFFFFF"/>
                </a:solidFill>
                <a:latin typeface="Calibri"/>
                <a:cs typeface="Calibri"/>
              </a:rPr>
              <a:t>for </a:t>
            </a:r>
            <a:r>
              <a:rPr sz="2100" dirty="0">
                <a:solidFill>
                  <a:srgbClr val="FFFFFF"/>
                </a:solidFill>
                <a:latin typeface="Calibri"/>
                <a:cs typeface="Calibri"/>
              </a:rPr>
              <a:t>the </a:t>
            </a:r>
            <a:r>
              <a:rPr sz="2100" spc="-10" dirty="0">
                <a:solidFill>
                  <a:srgbClr val="FFFFFF"/>
                </a:solidFill>
                <a:latin typeface="Calibri"/>
                <a:cs typeface="Calibri"/>
              </a:rPr>
              <a:t>assessment </a:t>
            </a:r>
            <a:r>
              <a:rPr sz="2100" dirty="0">
                <a:solidFill>
                  <a:srgbClr val="FFFFFF"/>
                </a:solidFill>
                <a:latin typeface="Calibri"/>
                <a:cs typeface="Calibri"/>
              </a:rPr>
              <a:t>and </a:t>
            </a:r>
            <a:r>
              <a:rPr sz="2100" spc="-5" dirty="0">
                <a:solidFill>
                  <a:srgbClr val="FFFFFF"/>
                </a:solidFill>
                <a:latin typeface="Calibri"/>
                <a:cs typeface="Calibri"/>
              </a:rPr>
              <a:t>management of</a:t>
            </a:r>
            <a:r>
              <a:rPr sz="2100" spc="50" dirty="0">
                <a:solidFill>
                  <a:srgbClr val="FFFFFF"/>
                </a:solidFill>
                <a:latin typeface="Calibri"/>
                <a:cs typeface="Calibri"/>
              </a:rPr>
              <a:t> </a:t>
            </a:r>
            <a:r>
              <a:rPr sz="2100" spc="-10" dirty="0">
                <a:solidFill>
                  <a:srgbClr val="FFFFFF"/>
                </a:solidFill>
                <a:latin typeface="Calibri"/>
                <a:cs typeface="Calibri"/>
              </a:rPr>
              <a:t>mental,</a:t>
            </a:r>
            <a:endParaRPr sz="2100">
              <a:latin typeface="Calibri"/>
              <a:cs typeface="Calibri"/>
            </a:endParaRPr>
          </a:p>
        </p:txBody>
      </p:sp>
      <p:sp>
        <p:nvSpPr>
          <p:cNvPr id="3" name="object 3"/>
          <p:cNvSpPr txBox="1"/>
          <p:nvPr/>
        </p:nvSpPr>
        <p:spPr>
          <a:xfrm>
            <a:off x="908100" y="6362191"/>
            <a:ext cx="8124825" cy="345440"/>
          </a:xfrm>
          <a:prstGeom prst="rect">
            <a:avLst/>
          </a:prstGeom>
        </p:spPr>
        <p:txBody>
          <a:bodyPr vert="horz" wrap="square" lIns="0" tIns="12700" rIns="0" bIns="0" rtlCol="0">
            <a:spAutoFit/>
          </a:bodyPr>
          <a:lstStyle/>
          <a:p>
            <a:pPr marL="12700">
              <a:lnSpc>
                <a:spcPct val="100000"/>
              </a:lnSpc>
              <a:spcBef>
                <a:spcPts val="100"/>
              </a:spcBef>
            </a:pPr>
            <a:r>
              <a:rPr sz="2100" spc="-10" dirty="0">
                <a:solidFill>
                  <a:srgbClr val="FFFFFF"/>
                </a:solidFill>
                <a:latin typeface="Calibri"/>
                <a:cs typeface="Calibri"/>
              </a:rPr>
              <a:t>neurological </a:t>
            </a:r>
            <a:r>
              <a:rPr sz="2100" dirty="0">
                <a:solidFill>
                  <a:srgbClr val="FFFFFF"/>
                </a:solidFill>
                <a:latin typeface="Calibri"/>
                <a:cs typeface="Calibri"/>
              </a:rPr>
              <a:t>and </a:t>
            </a:r>
            <a:r>
              <a:rPr sz="2100" spc="-10" dirty="0">
                <a:solidFill>
                  <a:srgbClr val="FFFFFF"/>
                </a:solidFill>
                <a:latin typeface="Calibri"/>
                <a:cs typeface="Calibri"/>
              </a:rPr>
              <a:t>substance </a:t>
            </a:r>
            <a:r>
              <a:rPr sz="2100" spc="-5" dirty="0">
                <a:solidFill>
                  <a:srgbClr val="FFFFFF"/>
                </a:solidFill>
                <a:latin typeface="Calibri"/>
                <a:cs typeface="Calibri"/>
              </a:rPr>
              <a:t>use </a:t>
            </a:r>
            <a:r>
              <a:rPr sz="2100" spc="-15" dirty="0">
                <a:solidFill>
                  <a:srgbClr val="FFFFFF"/>
                </a:solidFill>
                <a:latin typeface="Calibri"/>
                <a:cs typeface="Calibri"/>
              </a:rPr>
              <a:t>disorders </a:t>
            </a:r>
            <a:r>
              <a:rPr sz="2100" dirty="0">
                <a:solidFill>
                  <a:srgbClr val="FFFFFF"/>
                </a:solidFill>
                <a:latin typeface="Calibri"/>
                <a:cs typeface="Calibri"/>
              </a:rPr>
              <a:t>in </a:t>
            </a:r>
            <a:r>
              <a:rPr sz="2100" spc="-5" dirty="0">
                <a:solidFill>
                  <a:srgbClr val="FFFFFF"/>
                </a:solidFill>
                <a:latin typeface="Calibri"/>
                <a:cs typeface="Calibri"/>
              </a:rPr>
              <a:t>non-specialized health</a:t>
            </a:r>
            <a:r>
              <a:rPr sz="2100" spc="105" dirty="0">
                <a:solidFill>
                  <a:srgbClr val="FFFFFF"/>
                </a:solidFill>
                <a:latin typeface="Calibri"/>
                <a:cs typeface="Calibri"/>
              </a:rPr>
              <a:t> </a:t>
            </a:r>
            <a:r>
              <a:rPr sz="2100" spc="-10" dirty="0">
                <a:solidFill>
                  <a:srgbClr val="FFFFFF"/>
                </a:solidFill>
                <a:latin typeface="Calibri"/>
                <a:cs typeface="Calibri"/>
              </a:rPr>
              <a:t>settings</a:t>
            </a:r>
            <a:endParaRPr sz="2100">
              <a:latin typeface="Calibri"/>
              <a:cs typeface="Calibri"/>
            </a:endParaRPr>
          </a:p>
        </p:txBody>
      </p:sp>
      <p:sp>
        <p:nvSpPr>
          <p:cNvPr id="4" name="object 4"/>
          <p:cNvSpPr txBox="1"/>
          <p:nvPr/>
        </p:nvSpPr>
        <p:spPr>
          <a:xfrm>
            <a:off x="9151366" y="6427114"/>
            <a:ext cx="180975" cy="208279"/>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888888"/>
                </a:solidFill>
                <a:latin typeface="Calibri"/>
                <a:cs typeface="Calibri"/>
              </a:rPr>
              <a:t>10</a:t>
            </a:r>
            <a:endParaRPr sz="1200">
              <a:latin typeface="Calibri"/>
              <a:cs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906000" cy="1736216"/>
          </a:xfrm>
          <a:prstGeom prst="rect">
            <a:avLst/>
          </a:prstGeom>
          <a:blipFill>
            <a:blip r:embed="rId3" cstate="print"/>
            <a:stretch>
              <a:fillRect/>
            </a:stretch>
          </a:blipFill>
        </p:spPr>
        <p:txBody>
          <a:bodyPr wrap="square" lIns="0" tIns="0" rIns="0" bIns="0" rtlCol="0"/>
          <a:lstStyle/>
          <a:p>
            <a:endParaRPr/>
          </a:p>
        </p:txBody>
      </p:sp>
      <p:sp>
        <p:nvSpPr>
          <p:cNvPr id="3" name="object 3"/>
          <p:cNvSpPr txBox="1">
            <a:spLocks noGrp="1"/>
          </p:cNvSpPr>
          <p:nvPr>
            <p:ph type="title"/>
          </p:nvPr>
        </p:nvSpPr>
        <p:spPr>
          <a:xfrm>
            <a:off x="312356" y="611250"/>
            <a:ext cx="5191760" cy="513715"/>
          </a:xfrm>
          <a:prstGeom prst="rect">
            <a:avLst/>
          </a:prstGeom>
        </p:spPr>
        <p:txBody>
          <a:bodyPr vert="horz" wrap="square" lIns="0" tIns="13335" rIns="0" bIns="0" rtlCol="0">
            <a:spAutoFit/>
          </a:bodyPr>
          <a:lstStyle/>
          <a:p>
            <a:pPr marL="12700">
              <a:lnSpc>
                <a:spcPct val="100000"/>
              </a:lnSpc>
              <a:spcBef>
                <a:spcPts val="105"/>
              </a:spcBef>
            </a:pPr>
            <a:r>
              <a:rPr sz="3200" spc="-5" dirty="0"/>
              <a:t>mhGAP-IG </a:t>
            </a:r>
            <a:r>
              <a:rPr sz="3200" spc="-35" dirty="0"/>
              <a:t>Version </a:t>
            </a:r>
            <a:r>
              <a:rPr sz="3200" spc="-5" dirty="0"/>
              <a:t>2.0</a:t>
            </a:r>
            <a:r>
              <a:rPr sz="3200" spc="30" dirty="0"/>
              <a:t> </a:t>
            </a:r>
            <a:r>
              <a:rPr sz="3200" dirty="0"/>
              <a:t>modules</a:t>
            </a:r>
          </a:p>
        </p:txBody>
      </p:sp>
      <p:sp>
        <p:nvSpPr>
          <p:cNvPr id="5" name="object 5"/>
          <p:cNvSpPr txBox="1"/>
          <p:nvPr/>
        </p:nvSpPr>
        <p:spPr>
          <a:xfrm>
            <a:off x="9138666" y="6465214"/>
            <a:ext cx="206375" cy="177800"/>
          </a:xfrm>
          <a:prstGeom prst="rect">
            <a:avLst/>
          </a:prstGeom>
        </p:spPr>
        <p:txBody>
          <a:bodyPr vert="horz" wrap="square" lIns="0" tIns="0" rIns="0" bIns="0" rtlCol="0">
            <a:spAutoFit/>
          </a:bodyPr>
          <a:lstStyle/>
          <a:p>
            <a:pPr marL="25400">
              <a:lnSpc>
                <a:spcPts val="1240"/>
              </a:lnSpc>
            </a:pPr>
            <a:fld id="{81D60167-4931-47E6-BA6A-407CBD079E47}" type="slidenum">
              <a:rPr sz="1200" dirty="0">
                <a:solidFill>
                  <a:srgbClr val="888888"/>
                </a:solidFill>
                <a:latin typeface="Calibri"/>
                <a:cs typeface="Calibri"/>
              </a:rPr>
              <a:t>11</a:t>
            </a:fld>
            <a:endParaRPr sz="1200">
              <a:latin typeface="Calibri"/>
              <a:cs typeface="Calibri"/>
            </a:endParaRPr>
          </a:p>
        </p:txBody>
      </p:sp>
      <p:sp>
        <p:nvSpPr>
          <p:cNvPr id="4" name="object 4"/>
          <p:cNvSpPr txBox="1"/>
          <p:nvPr/>
        </p:nvSpPr>
        <p:spPr>
          <a:xfrm>
            <a:off x="1329055" y="2366643"/>
            <a:ext cx="6690995" cy="4047903"/>
          </a:xfrm>
          <a:prstGeom prst="rect">
            <a:avLst/>
          </a:prstGeom>
        </p:spPr>
        <p:txBody>
          <a:bodyPr vert="horz" wrap="square" lIns="0" tIns="46355" rIns="0" bIns="0" rtlCol="0">
            <a:spAutoFit/>
          </a:bodyPr>
          <a:lstStyle/>
          <a:p>
            <a:pPr marL="469900" indent="-457200">
              <a:lnSpc>
                <a:spcPct val="100000"/>
              </a:lnSpc>
              <a:spcBef>
                <a:spcPts val="365"/>
              </a:spcBef>
              <a:buAutoNum type="arabicPeriod"/>
              <a:tabLst>
                <a:tab pos="469265" algn="l"/>
                <a:tab pos="469900" algn="l"/>
              </a:tabLst>
            </a:pPr>
            <a:r>
              <a:rPr sz="2400" spc="-10" dirty="0">
                <a:latin typeface="Calibri"/>
                <a:cs typeface="Calibri"/>
              </a:rPr>
              <a:t>Essential </a:t>
            </a:r>
            <a:r>
              <a:rPr sz="2400" spc="-15" dirty="0">
                <a:latin typeface="Calibri"/>
                <a:cs typeface="Calibri"/>
              </a:rPr>
              <a:t>care </a:t>
            </a:r>
            <a:r>
              <a:rPr sz="2400" spc="-5" dirty="0">
                <a:latin typeface="Calibri"/>
                <a:cs typeface="Calibri"/>
              </a:rPr>
              <a:t>and</a:t>
            </a:r>
            <a:r>
              <a:rPr sz="2400" spc="-10" dirty="0">
                <a:latin typeface="Calibri"/>
                <a:cs typeface="Calibri"/>
              </a:rPr>
              <a:t> practice</a:t>
            </a:r>
            <a:endParaRPr sz="2400" dirty="0">
              <a:latin typeface="Calibri"/>
              <a:cs typeface="Calibri"/>
            </a:endParaRPr>
          </a:p>
          <a:p>
            <a:pPr marL="469900" indent="-457200">
              <a:lnSpc>
                <a:spcPct val="100000"/>
              </a:lnSpc>
              <a:spcBef>
                <a:spcPts val="265"/>
              </a:spcBef>
              <a:buAutoNum type="arabicPeriod"/>
              <a:tabLst>
                <a:tab pos="469265" algn="l"/>
                <a:tab pos="469900" algn="l"/>
              </a:tabLst>
            </a:pPr>
            <a:r>
              <a:rPr sz="2400" spc="-10" dirty="0">
                <a:latin typeface="Calibri"/>
                <a:cs typeface="Calibri"/>
              </a:rPr>
              <a:t>Depression</a:t>
            </a:r>
            <a:endParaRPr sz="2400" dirty="0">
              <a:latin typeface="Calibri"/>
              <a:cs typeface="Calibri"/>
            </a:endParaRPr>
          </a:p>
          <a:p>
            <a:pPr marL="469900" indent="-457200">
              <a:lnSpc>
                <a:spcPct val="100000"/>
              </a:lnSpc>
              <a:spcBef>
                <a:spcPts val="265"/>
              </a:spcBef>
              <a:buAutoNum type="arabicPeriod"/>
              <a:tabLst>
                <a:tab pos="469265" algn="l"/>
                <a:tab pos="469900" algn="l"/>
              </a:tabLst>
            </a:pPr>
            <a:r>
              <a:rPr sz="2400" spc="-15" dirty="0">
                <a:latin typeface="Calibri"/>
                <a:cs typeface="Calibri"/>
              </a:rPr>
              <a:t>Psychoses</a:t>
            </a:r>
            <a:endParaRPr sz="2400" dirty="0">
              <a:latin typeface="Calibri"/>
              <a:cs typeface="Calibri"/>
            </a:endParaRPr>
          </a:p>
          <a:p>
            <a:pPr marL="469900" indent="-457200">
              <a:lnSpc>
                <a:spcPct val="100000"/>
              </a:lnSpc>
              <a:spcBef>
                <a:spcPts val="265"/>
              </a:spcBef>
              <a:buAutoNum type="arabicPeriod"/>
              <a:tabLst>
                <a:tab pos="469265" algn="l"/>
                <a:tab pos="469900" algn="l"/>
              </a:tabLst>
            </a:pPr>
            <a:r>
              <a:rPr sz="2400" spc="-15" dirty="0">
                <a:latin typeface="Calibri"/>
                <a:cs typeface="Calibri"/>
              </a:rPr>
              <a:t>Epilepsy</a:t>
            </a:r>
            <a:endParaRPr sz="2400" dirty="0">
              <a:latin typeface="Calibri"/>
              <a:cs typeface="Calibri"/>
            </a:endParaRPr>
          </a:p>
          <a:p>
            <a:pPr marL="469900" indent="-457200">
              <a:lnSpc>
                <a:spcPct val="100000"/>
              </a:lnSpc>
              <a:spcBef>
                <a:spcPts val="265"/>
              </a:spcBef>
              <a:buAutoNum type="arabicPeriod"/>
              <a:tabLst>
                <a:tab pos="469265" algn="l"/>
                <a:tab pos="469900" algn="l"/>
              </a:tabLst>
            </a:pPr>
            <a:r>
              <a:rPr sz="2400" spc="-10" dirty="0">
                <a:latin typeface="Calibri"/>
                <a:cs typeface="Calibri"/>
              </a:rPr>
              <a:t>Child </a:t>
            </a:r>
            <a:r>
              <a:rPr sz="2400" spc="-5" dirty="0">
                <a:latin typeface="Calibri"/>
                <a:cs typeface="Calibri"/>
              </a:rPr>
              <a:t>and adolescent </a:t>
            </a:r>
            <a:r>
              <a:rPr sz="2400" spc="-15" dirty="0">
                <a:latin typeface="Calibri"/>
                <a:cs typeface="Calibri"/>
              </a:rPr>
              <a:t>mental </a:t>
            </a:r>
            <a:r>
              <a:rPr sz="2400" spc="-5" dirty="0">
                <a:latin typeface="Calibri"/>
                <a:cs typeface="Calibri"/>
              </a:rPr>
              <a:t>and </a:t>
            </a:r>
            <a:r>
              <a:rPr sz="2400" spc="-15" dirty="0">
                <a:latin typeface="Calibri"/>
                <a:cs typeface="Calibri"/>
              </a:rPr>
              <a:t>behavioural</a:t>
            </a:r>
            <a:r>
              <a:rPr sz="2400" spc="45" dirty="0">
                <a:latin typeface="Calibri"/>
                <a:cs typeface="Calibri"/>
              </a:rPr>
              <a:t> </a:t>
            </a:r>
            <a:r>
              <a:rPr sz="2400" spc="-15" dirty="0">
                <a:latin typeface="Calibri"/>
                <a:cs typeface="Calibri"/>
              </a:rPr>
              <a:t>disorders</a:t>
            </a:r>
            <a:endParaRPr sz="2400" dirty="0">
              <a:latin typeface="Calibri"/>
              <a:cs typeface="Calibri"/>
            </a:endParaRPr>
          </a:p>
          <a:p>
            <a:pPr marL="469900" indent="-457200">
              <a:lnSpc>
                <a:spcPct val="100000"/>
              </a:lnSpc>
              <a:spcBef>
                <a:spcPts val="265"/>
              </a:spcBef>
              <a:buAutoNum type="arabicPeriod"/>
              <a:tabLst>
                <a:tab pos="469265" algn="l"/>
                <a:tab pos="469900" algn="l"/>
              </a:tabLst>
            </a:pPr>
            <a:r>
              <a:rPr sz="2400" spc="-10" dirty="0">
                <a:latin typeface="Calibri"/>
                <a:cs typeface="Calibri"/>
              </a:rPr>
              <a:t>Dementia</a:t>
            </a:r>
            <a:endParaRPr sz="2400" dirty="0">
              <a:latin typeface="Calibri"/>
              <a:cs typeface="Calibri"/>
            </a:endParaRPr>
          </a:p>
          <a:p>
            <a:pPr marL="469900" indent="-457200">
              <a:lnSpc>
                <a:spcPct val="100000"/>
              </a:lnSpc>
              <a:spcBef>
                <a:spcPts val="260"/>
              </a:spcBef>
              <a:buAutoNum type="arabicPeriod"/>
              <a:tabLst>
                <a:tab pos="469265" algn="l"/>
                <a:tab pos="469900" algn="l"/>
              </a:tabLst>
            </a:pPr>
            <a:r>
              <a:rPr sz="2400" spc="-15" dirty="0">
                <a:latin typeface="Calibri"/>
                <a:cs typeface="Calibri"/>
              </a:rPr>
              <a:t>Disorders </a:t>
            </a:r>
            <a:r>
              <a:rPr sz="2400" spc="-10" dirty="0">
                <a:latin typeface="Calibri"/>
                <a:cs typeface="Calibri"/>
              </a:rPr>
              <a:t>due </a:t>
            </a:r>
            <a:r>
              <a:rPr sz="2400" spc="-15" dirty="0">
                <a:latin typeface="Calibri"/>
                <a:cs typeface="Calibri"/>
              </a:rPr>
              <a:t>to </a:t>
            </a:r>
            <a:r>
              <a:rPr sz="2400" spc="-10" dirty="0">
                <a:latin typeface="Calibri"/>
                <a:cs typeface="Calibri"/>
              </a:rPr>
              <a:t>substance</a:t>
            </a:r>
            <a:r>
              <a:rPr sz="2400" spc="15" dirty="0">
                <a:latin typeface="Calibri"/>
                <a:cs typeface="Calibri"/>
              </a:rPr>
              <a:t> </a:t>
            </a:r>
            <a:r>
              <a:rPr sz="2400" spc="-10" dirty="0">
                <a:latin typeface="Calibri"/>
                <a:cs typeface="Calibri"/>
              </a:rPr>
              <a:t>use</a:t>
            </a:r>
            <a:endParaRPr sz="2400" dirty="0">
              <a:latin typeface="Calibri"/>
              <a:cs typeface="Calibri"/>
            </a:endParaRPr>
          </a:p>
          <a:p>
            <a:pPr marL="469900" indent="-457200">
              <a:lnSpc>
                <a:spcPct val="100000"/>
              </a:lnSpc>
              <a:spcBef>
                <a:spcPts val="270"/>
              </a:spcBef>
              <a:buAutoNum type="arabicPeriod"/>
              <a:tabLst>
                <a:tab pos="469265" algn="l"/>
                <a:tab pos="469900" algn="l"/>
              </a:tabLst>
            </a:pPr>
            <a:r>
              <a:rPr sz="2400" spc="-10" dirty="0">
                <a:latin typeface="Calibri"/>
                <a:cs typeface="Calibri"/>
              </a:rPr>
              <a:t>Self-harm/suicide</a:t>
            </a:r>
            <a:endParaRPr sz="2400" dirty="0">
              <a:latin typeface="Calibri"/>
              <a:cs typeface="Calibri"/>
            </a:endParaRPr>
          </a:p>
          <a:p>
            <a:pPr marL="469900" indent="-457200">
              <a:lnSpc>
                <a:spcPct val="100000"/>
              </a:lnSpc>
              <a:spcBef>
                <a:spcPts val="260"/>
              </a:spcBef>
              <a:buAutoNum type="arabicPeriod"/>
              <a:tabLst>
                <a:tab pos="469265" algn="l"/>
                <a:tab pos="469900" algn="l"/>
              </a:tabLst>
            </a:pPr>
            <a:r>
              <a:rPr sz="2400" spc="-10" dirty="0">
                <a:latin typeface="Calibri"/>
                <a:cs typeface="Calibri"/>
              </a:rPr>
              <a:t>Other significant </a:t>
            </a:r>
            <a:r>
              <a:rPr sz="2400" spc="-15" dirty="0">
                <a:latin typeface="Calibri"/>
                <a:cs typeface="Calibri"/>
              </a:rPr>
              <a:t>mental </a:t>
            </a:r>
            <a:r>
              <a:rPr sz="2400" spc="-10" dirty="0">
                <a:latin typeface="Calibri"/>
                <a:cs typeface="Calibri"/>
              </a:rPr>
              <a:t>health</a:t>
            </a:r>
            <a:r>
              <a:rPr sz="2400" spc="45" dirty="0">
                <a:latin typeface="Calibri"/>
                <a:cs typeface="Calibri"/>
              </a:rPr>
              <a:t> </a:t>
            </a:r>
            <a:r>
              <a:rPr sz="2400" spc="-10" dirty="0">
                <a:latin typeface="Calibri"/>
                <a:cs typeface="Calibri"/>
              </a:rPr>
              <a:t>complaints</a:t>
            </a:r>
            <a:endParaRPr sz="2400" dirty="0">
              <a:latin typeface="Calibri"/>
              <a:cs typeface="Calibri"/>
            </a:endParaRPr>
          </a:p>
        </p:txBody>
      </p:sp>
      <p:sp>
        <p:nvSpPr>
          <p:cNvPr id="6" name="Ovale 5">
            <a:extLst>
              <a:ext uri="{FF2B5EF4-FFF2-40B4-BE49-F238E27FC236}">
                <a16:creationId xmlns:a16="http://schemas.microsoft.com/office/drawing/2014/main" id="{47F1E260-FA99-400B-86DB-AC39EC76DB27}"/>
              </a:ext>
            </a:extLst>
          </p:cNvPr>
          <p:cNvSpPr/>
          <p:nvPr/>
        </p:nvSpPr>
        <p:spPr>
          <a:xfrm>
            <a:off x="1143000" y="2322192"/>
            <a:ext cx="3801745" cy="52564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Ovale 6">
            <a:extLst>
              <a:ext uri="{FF2B5EF4-FFF2-40B4-BE49-F238E27FC236}">
                <a16:creationId xmlns:a16="http://schemas.microsoft.com/office/drawing/2014/main" id="{C0EE7ACF-B289-4A9F-B479-50EE7B37EBE6}"/>
              </a:ext>
            </a:extLst>
          </p:cNvPr>
          <p:cNvSpPr/>
          <p:nvPr/>
        </p:nvSpPr>
        <p:spPr>
          <a:xfrm>
            <a:off x="1219200" y="3581400"/>
            <a:ext cx="1752600" cy="47804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Immagine 11">
            <a:extLst>
              <a:ext uri="{FF2B5EF4-FFF2-40B4-BE49-F238E27FC236}">
                <a16:creationId xmlns:a16="http://schemas.microsoft.com/office/drawing/2014/main" id="{3E98327C-5496-4404-9C3B-8F7B3E2511B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92830" y="189786"/>
            <a:ext cx="800814" cy="800814"/>
          </a:xfrm>
          <a:prstGeom prst="rect">
            <a:avLst/>
          </a:prstGeom>
        </p:spPr>
      </p:pic>
      <p:pic>
        <p:nvPicPr>
          <p:cNvPr id="13" name="Immagine 12">
            <a:extLst>
              <a:ext uri="{FF2B5EF4-FFF2-40B4-BE49-F238E27FC236}">
                <a16:creationId xmlns:a16="http://schemas.microsoft.com/office/drawing/2014/main" id="{9AC29CB6-7C41-43DB-897E-8068677DC7E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792830" y="990600"/>
            <a:ext cx="800814" cy="59744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415033" y="2456179"/>
            <a:ext cx="7059930" cy="3675365"/>
          </a:xfrm>
          <a:prstGeom prst="rect">
            <a:avLst/>
          </a:prstGeom>
        </p:spPr>
        <p:txBody>
          <a:bodyPr vert="horz" wrap="square" lIns="0" tIns="12700" rIns="0" bIns="0" rtlCol="0">
            <a:spAutoFit/>
          </a:bodyPr>
          <a:lstStyle/>
          <a:p>
            <a:pPr marL="355600" indent="-342900">
              <a:lnSpc>
                <a:spcPct val="100000"/>
              </a:lnSpc>
              <a:spcBef>
                <a:spcPts val="100"/>
              </a:spcBef>
              <a:buSzPct val="68750"/>
              <a:buFont typeface="Arial"/>
              <a:buChar char="•"/>
              <a:tabLst>
                <a:tab pos="354965" algn="l"/>
                <a:tab pos="355600" algn="l"/>
              </a:tabLst>
            </a:pPr>
            <a:r>
              <a:rPr sz="2400" spc="-10" dirty="0">
                <a:latin typeface="Calibri"/>
                <a:cs typeface="Calibri"/>
              </a:rPr>
              <a:t>Five-minute group</a:t>
            </a:r>
            <a:r>
              <a:rPr sz="2400" spc="-20" dirty="0">
                <a:latin typeface="Calibri"/>
                <a:cs typeface="Calibri"/>
              </a:rPr>
              <a:t> </a:t>
            </a:r>
            <a:r>
              <a:rPr sz="2400" spc="-5" dirty="0">
                <a:latin typeface="Calibri"/>
                <a:cs typeface="Calibri"/>
              </a:rPr>
              <a:t>discussion.</a:t>
            </a:r>
            <a:endParaRPr sz="2400" dirty="0">
              <a:latin typeface="Calibri"/>
              <a:cs typeface="Calibri"/>
            </a:endParaRPr>
          </a:p>
          <a:p>
            <a:pPr>
              <a:lnSpc>
                <a:spcPct val="100000"/>
              </a:lnSpc>
              <a:spcBef>
                <a:spcPts val="5"/>
              </a:spcBef>
              <a:buFont typeface="Arial"/>
              <a:buChar char="•"/>
            </a:pPr>
            <a:endParaRPr sz="3500" dirty="0">
              <a:latin typeface="Times New Roman"/>
              <a:cs typeface="Times New Roman"/>
            </a:endParaRPr>
          </a:p>
          <a:p>
            <a:pPr marL="354965" marR="5080" indent="-342900">
              <a:lnSpc>
                <a:spcPct val="100000"/>
              </a:lnSpc>
              <a:spcBef>
                <a:spcPts val="5"/>
              </a:spcBef>
              <a:buSzPct val="68750"/>
              <a:buFont typeface="Arial"/>
              <a:buChar char="•"/>
              <a:tabLst>
                <a:tab pos="354965" algn="l"/>
                <a:tab pos="355600" algn="l"/>
              </a:tabLst>
            </a:pPr>
            <a:r>
              <a:rPr sz="2400" spc="-10" dirty="0">
                <a:latin typeface="Calibri"/>
                <a:cs typeface="Calibri"/>
              </a:rPr>
              <a:t>What </a:t>
            </a:r>
            <a:r>
              <a:rPr sz="2400" dirty="0">
                <a:latin typeface="Calibri"/>
                <a:cs typeface="Calibri"/>
              </a:rPr>
              <a:t>is </a:t>
            </a:r>
            <a:r>
              <a:rPr sz="2400" spc="-10" dirty="0">
                <a:latin typeface="Calibri"/>
                <a:cs typeface="Calibri"/>
              </a:rPr>
              <a:t>your current </a:t>
            </a:r>
            <a:r>
              <a:rPr sz="2400" spc="-15" dirty="0">
                <a:latin typeface="Calibri"/>
                <a:cs typeface="Calibri"/>
              </a:rPr>
              <a:t>role </a:t>
            </a:r>
            <a:r>
              <a:rPr sz="2400" dirty="0">
                <a:latin typeface="Calibri"/>
                <a:cs typeface="Calibri"/>
              </a:rPr>
              <a:t>and </a:t>
            </a:r>
            <a:r>
              <a:rPr sz="2400" spc="-5" dirty="0">
                <a:latin typeface="Calibri"/>
                <a:cs typeface="Calibri"/>
              </a:rPr>
              <a:t>responsibility </a:t>
            </a:r>
            <a:r>
              <a:rPr sz="2400" spc="-10" dirty="0">
                <a:latin typeface="Calibri"/>
                <a:cs typeface="Calibri"/>
              </a:rPr>
              <a:t>relating </a:t>
            </a:r>
            <a:r>
              <a:rPr sz="2400" spc="-15" dirty="0">
                <a:latin typeface="Calibri"/>
                <a:cs typeface="Calibri"/>
              </a:rPr>
              <a:t>to  </a:t>
            </a:r>
            <a:r>
              <a:rPr sz="2400" dirty="0">
                <a:latin typeface="Calibri"/>
                <a:cs typeface="Calibri"/>
              </a:rPr>
              <a:t>the </a:t>
            </a:r>
            <a:r>
              <a:rPr sz="2400" spc="-5" dirty="0">
                <a:latin typeface="Calibri"/>
                <a:cs typeface="Calibri"/>
              </a:rPr>
              <a:t>management of people </a:t>
            </a:r>
            <a:r>
              <a:rPr sz="2400" dirty="0">
                <a:latin typeface="Calibri"/>
                <a:cs typeface="Calibri"/>
              </a:rPr>
              <a:t>with </a:t>
            </a:r>
            <a:r>
              <a:rPr lang="it-IT" sz="2400" dirty="0" err="1">
                <a:latin typeface="Calibri"/>
                <a:cs typeface="Calibri"/>
              </a:rPr>
              <a:t>mental</a:t>
            </a:r>
            <a:r>
              <a:rPr lang="it-IT" sz="2400" dirty="0">
                <a:latin typeface="Calibri"/>
                <a:cs typeface="Calibri"/>
              </a:rPr>
              <a:t> </a:t>
            </a:r>
            <a:r>
              <a:rPr lang="it-IT" sz="2400" dirty="0" err="1">
                <a:latin typeface="Calibri"/>
                <a:cs typeface="Calibri"/>
              </a:rPr>
              <a:t>health</a:t>
            </a:r>
            <a:r>
              <a:rPr sz="2400" spc="-65" dirty="0">
                <a:latin typeface="Calibri"/>
                <a:cs typeface="Calibri"/>
              </a:rPr>
              <a:t> </a:t>
            </a:r>
            <a:r>
              <a:rPr sz="2400" spc="-15" dirty="0">
                <a:latin typeface="Calibri"/>
                <a:cs typeface="Calibri"/>
              </a:rPr>
              <a:t>disorders?</a:t>
            </a:r>
            <a:endParaRPr sz="2400" dirty="0">
              <a:latin typeface="Calibri"/>
              <a:cs typeface="Calibri"/>
            </a:endParaRPr>
          </a:p>
          <a:p>
            <a:pPr>
              <a:lnSpc>
                <a:spcPct val="100000"/>
              </a:lnSpc>
              <a:spcBef>
                <a:spcPts val="5"/>
              </a:spcBef>
              <a:buFont typeface="Arial"/>
              <a:buChar char="•"/>
            </a:pPr>
            <a:endParaRPr sz="3500" dirty="0">
              <a:latin typeface="Times New Roman"/>
              <a:cs typeface="Times New Roman"/>
            </a:endParaRPr>
          </a:p>
          <a:p>
            <a:pPr marL="354965" marR="447675" indent="-342900">
              <a:lnSpc>
                <a:spcPct val="100000"/>
              </a:lnSpc>
              <a:buSzPct val="68750"/>
              <a:buFont typeface="Arial"/>
              <a:buChar char="•"/>
              <a:tabLst>
                <a:tab pos="354965" algn="l"/>
                <a:tab pos="355600" algn="l"/>
              </a:tabLst>
            </a:pPr>
            <a:r>
              <a:rPr sz="2400" spc="-10" dirty="0">
                <a:latin typeface="Calibri"/>
                <a:cs typeface="Calibri"/>
              </a:rPr>
              <a:t>What </a:t>
            </a:r>
            <a:r>
              <a:rPr sz="2400" spc="-15" dirty="0">
                <a:latin typeface="Calibri"/>
                <a:cs typeface="Calibri"/>
              </a:rPr>
              <a:t>are </a:t>
            </a:r>
            <a:r>
              <a:rPr sz="2400" dirty="0">
                <a:latin typeface="Calibri"/>
                <a:cs typeface="Calibri"/>
              </a:rPr>
              <a:t>the </a:t>
            </a:r>
            <a:r>
              <a:rPr sz="2400" spc="-10" dirty="0">
                <a:latin typeface="Calibri"/>
                <a:cs typeface="Calibri"/>
              </a:rPr>
              <a:t>benefits </a:t>
            </a:r>
            <a:r>
              <a:rPr sz="2400" spc="-5" dirty="0">
                <a:latin typeface="Calibri"/>
                <a:cs typeface="Calibri"/>
              </a:rPr>
              <a:t>of </a:t>
            </a:r>
            <a:r>
              <a:rPr sz="2400" spc="-15" dirty="0">
                <a:latin typeface="Calibri"/>
                <a:cs typeface="Calibri"/>
              </a:rPr>
              <a:t>integrating </a:t>
            </a:r>
            <a:r>
              <a:rPr lang="it-IT" sz="2400" dirty="0" err="1">
                <a:latin typeface="Calibri"/>
                <a:cs typeface="Calibri"/>
              </a:rPr>
              <a:t>mental</a:t>
            </a:r>
            <a:r>
              <a:rPr lang="it-IT" sz="2400" dirty="0">
                <a:latin typeface="Calibri"/>
                <a:cs typeface="Calibri"/>
              </a:rPr>
              <a:t> </a:t>
            </a:r>
            <a:r>
              <a:rPr lang="it-IT" sz="2400" dirty="0" err="1">
                <a:latin typeface="Calibri"/>
                <a:cs typeface="Calibri"/>
              </a:rPr>
              <a:t>health</a:t>
            </a:r>
            <a:r>
              <a:rPr sz="2400" dirty="0">
                <a:latin typeface="Calibri"/>
                <a:cs typeface="Calibri"/>
              </a:rPr>
              <a:t> </a:t>
            </a:r>
            <a:r>
              <a:rPr sz="2400" spc="-15" dirty="0">
                <a:latin typeface="Calibri"/>
                <a:cs typeface="Calibri"/>
              </a:rPr>
              <a:t>care into </a:t>
            </a:r>
            <a:r>
              <a:rPr sz="2400" spc="-10" dirty="0">
                <a:latin typeface="Calibri"/>
                <a:cs typeface="Calibri"/>
              </a:rPr>
              <a:t>non-specialized</a:t>
            </a:r>
            <a:r>
              <a:rPr lang="it-IT" sz="2400" spc="-10" dirty="0">
                <a:latin typeface="Calibri"/>
                <a:cs typeface="Calibri"/>
              </a:rPr>
              <a:t>, </a:t>
            </a:r>
            <a:r>
              <a:rPr lang="it-IT" sz="2400" spc="-10" dirty="0" err="1">
                <a:latin typeface="Calibri"/>
                <a:cs typeface="Calibri"/>
              </a:rPr>
              <a:t>primary</a:t>
            </a:r>
            <a:r>
              <a:rPr lang="it-IT" sz="2400" spc="-10" dirty="0">
                <a:latin typeface="Calibri"/>
                <a:cs typeface="Calibri"/>
              </a:rPr>
              <a:t> </a:t>
            </a:r>
            <a:r>
              <a:rPr sz="2400" spc="-5" dirty="0">
                <a:latin typeface="Calibri"/>
                <a:cs typeface="Calibri"/>
              </a:rPr>
              <a:t>health </a:t>
            </a:r>
            <a:r>
              <a:rPr sz="2400" spc="-15" dirty="0">
                <a:latin typeface="Calibri"/>
                <a:cs typeface="Calibri"/>
              </a:rPr>
              <a:t>care</a:t>
            </a:r>
            <a:r>
              <a:rPr lang="it-IT" sz="2400" spc="-15" dirty="0">
                <a:latin typeface="Calibri"/>
                <a:cs typeface="Calibri"/>
              </a:rPr>
              <a:t> (e.g. </a:t>
            </a:r>
            <a:r>
              <a:rPr lang="it-IT" sz="2400" spc="-15" dirty="0" err="1">
                <a:latin typeface="Calibri"/>
                <a:cs typeface="Calibri"/>
              </a:rPr>
              <a:t>PHCUs</a:t>
            </a:r>
            <a:r>
              <a:rPr lang="it-IT" sz="2400" spc="-15" dirty="0">
                <a:latin typeface="Calibri"/>
                <a:cs typeface="Calibri"/>
              </a:rPr>
              <a:t>, </a:t>
            </a:r>
            <a:r>
              <a:rPr lang="it-IT" sz="2400" spc="-15" dirty="0" err="1">
                <a:latin typeface="Calibri"/>
                <a:cs typeface="Calibri"/>
              </a:rPr>
              <a:t>PHCCs</a:t>
            </a:r>
            <a:r>
              <a:rPr lang="it-IT" sz="2400" spc="-15" dirty="0">
                <a:latin typeface="Calibri"/>
                <a:cs typeface="Calibri"/>
              </a:rPr>
              <a:t>, BHI…)</a:t>
            </a:r>
            <a:r>
              <a:rPr sz="2400" spc="-15" dirty="0">
                <a:latin typeface="Calibri"/>
                <a:cs typeface="Calibri"/>
              </a:rPr>
              <a:t>?</a:t>
            </a:r>
            <a:endParaRPr sz="2400" dirty="0">
              <a:latin typeface="Calibri"/>
              <a:cs typeface="Calibri"/>
            </a:endParaRPr>
          </a:p>
        </p:txBody>
      </p:sp>
      <p:sp>
        <p:nvSpPr>
          <p:cNvPr id="3" name="object 3"/>
          <p:cNvSpPr/>
          <p:nvPr/>
        </p:nvSpPr>
        <p:spPr>
          <a:xfrm>
            <a:off x="0" y="0"/>
            <a:ext cx="9906000" cy="1729359"/>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312356" y="180784"/>
            <a:ext cx="6206490" cy="1367790"/>
          </a:xfrm>
          <a:prstGeom prst="rect">
            <a:avLst/>
          </a:prstGeom>
        </p:spPr>
        <p:txBody>
          <a:bodyPr vert="horz" wrap="square" lIns="0" tIns="13335" rIns="0" bIns="0" rtlCol="0">
            <a:spAutoFit/>
          </a:bodyPr>
          <a:lstStyle/>
          <a:p>
            <a:pPr marL="12700" marR="5080" indent="1000760" algn="l">
              <a:lnSpc>
                <a:spcPct val="100000"/>
              </a:lnSpc>
              <a:spcBef>
                <a:spcPts val="105"/>
              </a:spcBef>
            </a:pPr>
            <a:r>
              <a:rPr spc="-15" dirty="0"/>
              <a:t>Mental </a:t>
            </a:r>
            <a:r>
              <a:rPr spc="-5" dirty="0"/>
              <a:t>health </a:t>
            </a:r>
            <a:r>
              <a:rPr dirty="0"/>
              <a:t>and  </a:t>
            </a:r>
            <a:r>
              <a:rPr spc="-10" dirty="0"/>
              <a:t>non-specialized </a:t>
            </a:r>
            <a:r>
              <a:rPr spc="-5" dirty="0"/>
              <a:t>health</a:t>
            </a:r>
            <a:r>
              <a:rPr spc="-50" dirty="0"/>
              <a:t> </a:t>
            </a:r>
            <a:r>
              <a:rPr spc="-25" dirty="0"/>
              <a:t>care</a:t>
            </a:r>
          </a:p>
        </p:txBody>
      </p:sp>
      <p:sp>
        <p:nvSpPr>
          <p:cNvPr id="5" name="object 5"/>
          <p:cNvSpPr txBox="1"/>
          <p:nvPr/>
        </p:nvSpPr>
        <p:spPr>
          <a:xfrm>
            <a:off x="9138666" y="6465214"/>
            <a:ext cx="206375" cy="177800"/>
          </a:xfrm>
          <a:prstGeom prst="rect">
            <a:avLst/>
          </a:prstGeom>
        </p:spPr>
        <p:txBody>
          <a:bodyPr vert="horz" wrap="square" lIns="0" tIns="0" rIns="0" bIns="0" rtlCol="0">
            <a:spAutoFit/>
          </a:bodyPr>
          <a:lstStyle/>
          <a:p>
            <a:pPr marL="25400">
              <a:lnSpc>
                <a:spcPts val="1240"/>
              </a:lnSpc>
            </a:pPr>
            <a:fld id="{81D60167-4931-47E6-BA6A-407CBD079E47}" type="slidenum">
              <a:rPr sz="1200" dirty="0">
                <a:solidFill>
                  <a:srgbClr val="888888"/>
                </a:solidFill>
                <a:latin typeface="Calibri"/>
                <a:cs typeface="Calibri"/>
              </a:rPr>
              <a:t>12</a:t>
            </a:fld>
            <a:endParaRPr sz="1200">
              <a:latin typeface="Calibri"/>
              <a:cs typeface="Calibri"/>
            </a:endParaRPr>
          </a:p>
        </p:txBody>
      </p:sp>
      <p:pic>
        <p:nvPicPr>
          <p:cNvPr id="8" name="Immagine 7">
            <a:extLst>
              <a:ext uri="{FF2B5EF4-FFF2-40B4-BE49-F238E27FC236}">
                <a16:creationId xmlns:a16="http://schemas.microsoft.com/office/drawing/2014/main" id="{E52ABFAD-FFE7-4AFC-BC4A-BE2C6CE2B59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92830" y="189786"/>
            <a:ext cx="800814" cy="800814"/>
          </a:xfrm>
          <a:prstGeom prst="rect">
            <a:avLst/>
          </a:prstGeom>
        </p:spPr>
      </p:pic>
      <p:pic>
        <p:nvPicPr>
          <p:cNvPr id="9" name="Immagine 8">
            <a:extLst>
              <a:ext uri="{FF2B5EF4-FFF2-40B4-BE49-F238E27FC236}">
                <a16:creationId xmlns:a16="http://schemas.microsoft.com/office/drawing/2014/main" id="{24A6276F-1615-478E-93D5-ADFAE5CEB9C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792830" y="990600"/>
            <a:ext cx="800814" cy="597443"/>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594713" y="2129014"/>
            <a:ext cx="6713220" cy="3931845"/>
          </a:xfrm>
          <a:prstGeom prst="rect">
            <a:avLst/>
          </a:prstGeom>
        </p:spPr>
        <p:txBody>
          <a:bodyPr vert="horz" wrap="square" lIns="0" tIns="58419" rIns="0" bIns="0" rtlCol="0">
            <a:spAutoFit/>
          </a:bodyPr>
          <a:lstStyle/>
          <a:p>
            <a:pPr marL="527685" indent="-515620">
              <a:lnSpc>
                <a:spcPct val="100000"/>
              </a:lnSpc>
              <a:spcBef>
                <a:spcPts val="459"/>
              </a:spcBef>
              <a:buAutoNum type="arabicPeriod"/>
              <a:tabLst>
                <a:tab pos="527685" algn="l"/>
                <a:tab pos="528320" algn="l"/>
              </a:tabLst>
            </a:pPr>
            <a:r>
              <a:rPr sz="2400" spc="-5" dirty="0">
                <a:latin typeface="Calibri"/>
                <a:cs typeface="Calibri"/>
              </a:rPr>
              <a:t>The </a:t>
            </a:r>
            <a:r>
              <a:rPr sz="2400" spc="-15" dirty="0">
                <a:latin typeface="Calibri"/>
                <a:cs typeface="Calibri"/>
              </a:rPr>
              <a:t>burden </a:t>
            </a:r>
            <a:r>
              <a:rPr sz="2400" spc="-5" dirty="0">
                <a:latin typeface="Calibri"/>
                <a:cs typeface="Calibri"/>
              </a:rPr>
              <a:t>of </a:t>
            </a:r>
            <a:r>
              <a:rPr sz="2400" spc="-15" dirty="0">
                <a:latin typeface="Calibri"/>
                <a:cs typeface="Calibri"/>
              </a:rPr>
              <a:t>mental disorders </a:t>
            </a:r>
            <a:r>
              <a:rPr sz="2400" dirty="0">
                <a:latin typeface="Calibri"/>
                <a:cs typeface="Calibri"/>
              </a:rPr>
              <a:t>is</a:t>
            </a:r>
            <a:r>
              <a:rPr sz="2400" spc="-5" dirty="0">
                <a:latin typeface="Calibri"/>
                <a:cs typeface="Calibri"/>
              </a:rPr>
              <a:t> </a:t>
            </a:r>
            <a:r>
              <a:rPr sz="2400" spc="-15" dirty="0">
                <a:latin typeface="Calibri"/>
                <a:cs typeface="Calibri"/>
              </a:rPr>
              <a:t>great.</a:t>
            </a:r>
            <a:endParaRPr sz="2400" dirty="0">
              <a:latin typeface="Calibri"/>
              <a:cs typeface="Calibri"/>
            </a:endParaRPr>
          </a:p>
          <a:p>
            <a:pPr marL="527685" marR="482600" indent="-515620">
              <a:lnSpc>
                <a:spcPts val="3240"/>
              </a:lnSpc>
              <a:spcBef>
                <a:spcPts val="765"/>
              </a:spcBef>
              <a:buAutoNum type="arabicPeriod"/>
              <a:tabLst>
                <a:tab pos="527685" algn="l"/>
                <a:tab pos="528320" algn="l"/>
              </a:tabLst>
            </a:pPr>
            <a:r>
              <a:rPr sz="2400" spc="-15" dirty="0">
                <a:latin typeface="Calibri"/>
                <a:cs typeface="Calibri"/>
              </a:rPr>
              <a:t>Mental </a:t>
            </a:r>
            <a:r>
              <a:rPr sz="2400" dirty="0">
                <a:latin typeface="Calibri"/>
                <a:cs typeface="Calibri"/>
              </a:rPr>
              <a:t>and </a:t>
            </a:r>
            <a:r>
              <a:rPr sz="2400" spc="-20" dirty="0">
                <a:latin typeface="Calibri"/>
                <a:cs typeface="Calibri"/>
              </a:rPr>
              <a:t>physical </a:t>
            </a:r>
            <a:r>
              <a:rPr sz="2400" spc="-5" dirty="0">
                <a:latin typeface="Calibri"/>
                <a:cs typeface="Calibri"/>
              </a:rPr>
              <a:t>health </a:t>
            </a:r>
            <a:r>
              <a:rPr sz="2400" spc="-15" dirty="0">
                <a:latin typeface="Calibri"/>
                <a:cs typeface="Calibri"/>
              </a:rPr>
              <a:t>problems  are</a:t>
            </a:r>
            <a:r>
              <a:rPr sz="2400" spc="-20" dirty="0">
                <a:latin typeface="Calibri"/>
                <a:cs typeface="Calibri"/>
              </a:rPr>
              <a:t> </a:t>
            </a:r>
            <a:r>
              <a:rPr sz="2400" spc="-15" dirty="0">
                <a:latin typeface="Calibri"/>
                <a:cs typeface="Calibri"/>
              </a:rPr>
              <a:t>interwoven.</a:t>
            </a:r>
            <a:endParaRPr sz="2400" dirty="0">
              <a:latin typeface="Calibri"/>
              <a:cs typeface="Calibri"/>
            </a:endParaRPr>
          </a:p>
          <a:p>
            <a:pPr marL="527685" marR="98425" indent="-515620">
              <a:lnSpc>
                <a:spcPts val="3240"/>
              </a:lnSpc>
              <a:spcBef>
                <a:spcPts val="725"/>
              </a:spcBef>
              <a:buAutoNum type="arabicPeriod"/>
              <a:tabLst>
                <a:tab pos="527685" algn="l"/>
                <a:tab pos="528320" algn="l"/>
              </a:tabLst>
            </a:pPr>
            <a:r>
              <a:rPr sz="2400" spc="-5" dirty="0">
                <a:latin typeface="Calibri"/>
                <a:cs typeface="Calibri"/>
              </a:rPr>
              <a:t>The </a:t>
            </a:r>
            <a:r>
              <a:rPr sz="2400" spc="-15" dirty="0">
                <a:latin typeface="Calibri"/>
                <a:cs typeface="Calibri"/>
              </a:rPr>
              <a:t>treatment </a:t>
            </a:r>
            <a:r>
              <a:rPr sz="2400" spc="-20" dirty="0">
                <a:latin typeface="Calibri"/>
                <a:cs typeface="Calibri"/>
              </a:rPr>
              <a:t>gap </a:t>
            </a:r>
            <a:r>
              <a:rPr sz="2400" spc="-25" dirty="0">
                <a:latin typeface="Calibri"/>
                <a:cs typeface="Calibri"/>
              </a:rPr>
              <a:t>for </a:t>
            </a:r>
            <a:r>
              <a:rPr sz="2400" spc="-10" dirty="0">
                <a:latin typeface="Calibri"/>
                <a:cs typeface="Calibri"/>
              </a:rPr>
              <a:t>mental </a:t>
            </a:r>
            <a:r>
              <a:rPr sz="2400" spc="-15" dirty="0">
                <a:latin typeface="Calibri"/>
                <a:cs typeface="Calibri"/>
              </a:rPr>
              <a:t>disorders  </a:t>
            </a:r>
            <a:r>
              <a:rPr sz="2400" dirty="0">
                <a:latin typeface="Calibri"/>
                <a:cs typeface="Calibri"/>
              </a:rPr>
              <a:t>is</a:t>
            </a:r>
            <a:r>
              <a:rPr sz="2400" spc="-15" dirty="0">
                <a:latin typeface="Calibri"/>
                <a:cs typeface="Calibri"/>
              </a:rPr>
              <a:t> </a:t>
            </a:r>
            <a:r>
              <a:rPr sz="2400" spc="-5" dirty="0">
                <a:latin typeface="Calibri"/>
                <a:cs typeface="Calibri"/>
              </a:rPr>
              <a:t>enormous.</a:t>
            </a:r>
            <a:endParaRPr sz="2400" dirty="0">
              <a:latin typeface="Calibri"/>
              <a:cs typeface="Calibri"/>
            </a:endParaRPr>
          </a:p>
          <a:p>
            <a:pPr marL="527685" indent="-515620">
              <a:lnSpc>
                <a:spcPct val="100000"/>
              </a:lnSpc>
              <a:spcBef>
                <a:spcPts val="315"/>
              </a:spcBef>
              <a:buAutoNum type="arabicPeriod"/>
              <a:tabLst>
                <a:tab pos="527685" algn="l"/>
                <a:tab pos="528320" algn="l"/>
              </a:tabLst>
            </a:pPr>
            <a:r>
              <a:rPr sz="2400" spc="-5" dirty="0">
                <a:latin typeface="Calibri"/>
                <a:cs typeface="Calibri"/>
              </a:rPr>
              <a:t>Enhance </a:t>
            </a:r>
            <a:r>
              <a:rPr sz="2400" dirty="0">
                <a:latin typeface="Calibri"/>
                <a:cs typeface="Calibri"/>
              </a:rPr>
              <a:t>access </a:t>
            </a:r>
            <a:r>
              <a:rPr sz="2400" spc="-15" dirty="0">
                <a:latin typeface="Calibri"/>
                <a:cs typeface="Calibri"/>
              </a:rPr>
              <a:t>to mental </a:t>
            </a:r>
            <a:r>
              <a:rPr sz="2400" spc="-5" dirty="0">
                <a:latin typeface="Calibri"/>
                <a:cs typeface="Calibri"/>
              </a:rPr>
              <a:t>health</a:t>
            </a:r>
            <a:r>
              <a:rPr sz="2400" spc="-65" dirty="0">
                <a:latin typeface="Calibri"/>
                <a:cs typeface="Calibri"/>
              </a:rPr>
              <a:t> </a:t>
            </a:r>
            <a:r>
              <a:rPr sz="2400" spc="-15" dirty="0">
                <a:latin typeface="Calibri"/>
                <a:cs typeface="Calibri"/>
              </a:rPr>
              <a:t>care.</a:t>
            </a:r>
            <a:endParaRPr sz="2400" dirty="0">
              <a:latin typeface="Calibri"/>
              <a:cs typeface="Calibri"/>
            </a:endParaRPr>
          </a:p>
          <a:p>
            <a:pPr marL="527685" indent="-515620">
              <a:lnSpc>
                <a:spcPct val="100000"/>
              </a:lnSpc>
              <a:spcBef>
                <a:spcPts val="360"/>
              </a:spcBef>
              <a:buAutoNum type="arabicPeriod"/>
              <a:tabLst>
                <a:tab pos="527685" algn="l"/>
                <a:tab pos="528320" algn="l"/>
              </a:tabLst>
            </a:pPr>
            <a:r>
              <a:rPr sz="2400" spc="-15" dirty="0">
                <a:latin typeface="Calibri"/>
                <a:cs typeface="Calibri"/>
              </a:rPr>
              <a:t>Promote </a:t>
            </a:r>
            <a:r>
              <a:rPr sz="2400" spc="-10" dirty="0">
                <a:latin typeface="Calibri"/>
                <a:cs typeface="Calibri"/>
              </a:rPr>
              <a:t>respect </a:t>
            </a:r>
            <a:r>
              <a:rPr sz="2400" spc="-5" dirty="0">
                <a:latin typeface="Calibri"/>
                <a:cs typeface="Calibri"/>
              </a:rPr>
              <a:t>of human</a:t>
            </a:r>
            <a:r>
              <a:rPr sz="2400" spc="-10" dirty="0">
                <a:latin typeface="Calibri"/>
                <a:cs typeface="Calibri"/>
              </a:rPr>
              <a:t> </a:t>
            </a:r>
            <a:r>
              <a:rPr sz="2400" spc="-5" dirty="0">
                <a:latin typeface="Calibri"/>
                <a:cs typeface="Calibri"/>
              </a:rPr>
              <a:t>rights.</a:t>
            </a:r>
            <a:endParaRPr sz="2400" dirty="0">
              <a:latin typeface="Calibri"/>
              <a:cs typeface="Calibri"/>
            </a:endParaRPr>
          </a:p>
          <a:p>
            <a:pPr marL="527685" indent="-515620">
              <a:lnSpc>
                <a:spcPct val="100000"/>
              </a:lnSpc>
              <a:spcBef>
                <a:spcPts val="360"/>
              </a:spcBef>
              <a:buAutoNum type="arabicPeriod"/>
              <a:tabLst>
                <a:tab pos="527685" algn="l"/>
                <a:tab pos="528320" algn="l"/>
              </a:tabLst>
            </a:pPr>
            <a:r>
              <a:rPr sz="2400" dirty="0">
                <a:latin typeface="Calibri"/>
                <a:cs typeface="Calibri"/>
              </a:rPr>
              <a:t>It is </a:t>
            </a:r>
            <a:r>
              <a:rPr sz="2400" spc="-20" dirty="0">
                <a:latin typeface="Calibri"/>
                <a:cs typeface="Calibri"/>
              </a:rPr>
              <a:t>affordable </a:t>
            </a:r>
            <a:r>
              <a:rPr sz="2400" dirty="0">
                <a:latin typeface="Calibri"/>
                <a:cs typeface="Calibri"/>
              </a:rPr>
              <a:t>and</a:t>
            </a:r>
            <a:r>
              <a:rPr sz="2400" spc="-40" dirty="0">
                <a:latin typeface="Calibri"/>
                <a:cs typeface="Calibri"/>
              </a:rPr>
              <a:t> </a:t>
            </a:r>
            <a:r>
              <a:rPr sz="2400" spc="-20" dirty="0">
                <a:latin typeface="Calibri"/>
                <a:cs typeface="Calibri"/>
              </a:rPr>
              <a:t>cost-effective.</a:t>
            </a:r>
            <a:endParaRPr sz="2400" dirty="0">
              <a:latin typeface="Calibri"/>
              <a:cs typeface="Calibri"/>
            </a:endParaRPr>
          </a:p>
          <a:p>
            <a:pPr marL="527685" indent="-515620">
              <a:lnSpc>
                <a:spcPct val="100000"/>
              </a:lnSpc>
              <a:spcBef>
                <a:spcPts val="360"/>
              </a:spcBef>
              <a:buAutoNum type="arabicPeriod"/>
              <a:tabLst>
                <a:tab pos="527685" algn="l"/>
                <a:tab pos="528320" algn="l"/>
              </a:tabLst>
            </a:pPr>
            <a:r>
              <a:rPr sz="2400" spc="-20" dirty="0">
                <a:latin typeface="Calibri"/>
                <a:cs typeface="Calibri"/>
              </a:rPr>
              <a:t>Generates </a:t>
            </a:r>
            <a:r>
              <a:rPr sz="2400" spc="-10" dirty="0">
                <a:latin typeface="Calibri"/>
                <a:cs typeface="Calibri"/>
              </a:rPr>
              <a:t>good </a:t>
            </a:r>
            <a:r>
              <a:rPr sz="2400" spc="-5" dirty="0">
                <a:latin typeface="Calibri"/>
                <a:cs typeface="Calibri"/>
              </a:rPr>
              <a:t>health</a:t>
            </a:r>
            <a:r>
              <a:rPr sz="2400" dirty="0">
                <a:latin typeface="Calibri"/>
                <a:cs typeface="Calibri"/>
              </a:rPr>
              <a:t> </a:t>
            </a:r>
            <a:r>
              <a:rPr sz="2400" spc="-15" dirty="0">
                <a:latin typeface="Calibri"/>
                <a:cs typeface="Calibri"/>
              </a:rPr>
              <a:t>outcomes.</a:t>
            </a:r>
            <a:endParaRPr sz="2400" dirty="0">
              <a:latin typeface="Calibri"/>
              <a:cs typeface="Calibri"/>
            </a:endParaRPr>
          </a:p>
        </p:txBody>
      </p:sp>
      <p:sp>
        <p:nvSpPr>
          <p:cNvPr id="3" name="object 3"/>
          <p:cNvSpPr/>
          <p:nvPr/>
        </p:nvSpPr>
        <p:spPr>
          <a:xfrm>
            <a:off x="0" y="0"/>
            <a:ext cx="9906000" cy="1724660"/>
          </a:xfrm>
          <a:prstGeom prst="rect">
            <a:avLst/>
          </a:prstGeom>
          <a:blipFill>
            <a:blip r:embed="rId3" cstate="print"/>
            <a:stretch>
              <a:fillRect/>
            </a:stretch>
          </a:blipFill>
        </p:spPr>
        <p:txBody>
          <a:bodyPr wrap="square" lIns="0" tIns="0" rIns="0" bIns="0" rtlCol="0"/>
          <a:lstStyle/>
          <a:p>
            <a:endParaRPr/>
          </a:p>
        </p:txBody>
      </p:sp>
      <p:sp>
        <p:nvSpPr>
          <p:cNvPr id="5" name="object 5"/>
          <p:cNvSpPr txBox="1"/>
          <p:nvPr/>
        </p:nvSpPr>
        <p:spPr>
          <a:xfrm>
            <a:off x="9138666" y="6465214"/>
            <a:ext cx="206375" cy="177800"/>
          </a:xfrm>
          <a:prstGeom prst="rect">
            <a:avLst/>
          </a:prstGeom>
        </p:spPr>
        <p:txBody>
          <a:bodyPr vert="horz" wrap="square" lIns="0" tIns="0" rIns="0" bIns="0" rtlCol="0">
            <a:spAutoFit/>
          </a:bodyPr>
          <a:lstStyle/>
          <a:p>
            <a:pPr marL="25400">
              <a:lnSpc>
                <a:spcPts val="1240"/>
              </a:lnSpc>
            </a:pPr>
            <a:fld id="{81D60167-4931-47E6-BA6A-407CBD079E47}" type="slidenum">
              <a:rPr sz="1200" dirty="0">
                <a:solidFill>
                  <a:srgbClr val="888888"/>
                </a:solidFill>
                <a:latin typeface="Calibri"/>
                <a:cs typeface="Calibri"/>
              </a:rPr>
              <a:t>13</a:t>
            </a:fld>
            <a:endParaRPr sz="1200">
              <a:latin typeface="Calibri"/>
              <a:cs typeface="Calibri"/>
            </a:endParaRPr>
          </a:p>
        </p:txBody>
      </p:sp>
      <p:sp>
        <p:nvSpPr>
          <p:cNvPr id="10" name="object 3">
            <a:extLst>
              <a:ext uri="{FF2B5EF4-FFF2-40B4-BE49-F238E27FC236}">
                <a16:creationId xmlns:a16="http://schemas.microsoft.com/office/drawing/2014/main" id="{41F0B1DC-E083-4FC4-8BB0-0260A31E30B4}"/>
              </a:ext>
            </a:extLst>
          </p:cNvPr>
          <p:cNvSpPr txBox="1">
            <a:spLocks noGrp="1"/>
          </p:cNvSpPr>
          <p:nvPr>
            <p:ph type="title"/>
          </p:nvPr>
        </p:nvSpPr>
        <p:spPr>
          <a:xfrm>
            <a:off x="312356" y="363155"/>
            <a:ext cx="8168118" cy="998350"/>
          </a:xfrm>
          <a:prstGeom prst="rect">
            <a:avLst/>
          </a:prstGeom>
        </p:spPr>
        <p:txBody>
          <a:bodyPr vert="horz" wrap="square" lIns="0" tIns="13335" rIns="0" bIns="0" rtlCol="0">
            <a:spAutoFit/>
          </a:bodyPr>
          <a:lstStyle/>
          <a:p>
            <a:pPr marL="12700">
              <a:lnSpc>
                <a:spcPct val="100000"/>
              </a:lnSpc>
              <a:spcBef>
                <a:spcPts val="105"/>
              </a:spcBef>
            </a:pPr>
            <a:r>
              <a:rPr lang="it-IT" sz="3200" spc="-5" dirty="0"/>
              <a:t>Seven good </a:t>
            </a:r>
            <a:r>
              <a:rPr lang="it-IT" sz="3200" spc="-5" dirty="0" err="1"/>
              <a:t>reasons</a:t>
            </a:r>
            <a:r>
              <a:rPr lang="it-IT" sz="3200" spc="-5" dirty="0"/>
              <a:t> for </a:t>
            </a:r>
            <a:r>
              <a:rPr lang="it-IT" sz="3200" spc="-5" dirty="0" err="1"/>
              <a:t>integrating</a:t>
            </a:r>
            <a:r>
              <a:rPr lang="it-IT" sz="3200" spc="-5" dirty="0"/>
              <a:t> </a:t>
            </a:r>
            <a:r>
              <a:rPr lang="it-IT" sz="3200" spc="-5" dirty="0" err="1"/>
              <a:t>mental</a:t>
            </a:r>
            <a:r>
              <a:rPr lang="it-IT" sz="3200" spc="-5" dirty="0"/>
              <a:t> </a:t>
            </a:r>
            <a:r>
              <a:rPr lang="it-IT" sz="3200" spc="-5" dirty="0" err="1"/>
              <a:t>health</a:t>
            </a:r>
            <a:r>
              <a:rPr lang="it-IT" sz="3200" spc="-5" dirty="0"/>
              <a:t> </a:t>
            </a:r>
            <a:r>
              <a:rPr lang="it-IT" sz="3200" spc="-5" dirty="0" err="1"/>
              <a:t>into</a:t>
            </a:r>
            <a:r>
              <a:rPr lang="it-IT" sz="3200" spc="-5" dirty="0"/>
              <a:t> PHC</a:t>
            </a:r>
            <a:endParaRPr sz="3200" dirty="0"/>
          </a:p>
        </p:txBody>
      </p:sp>
      <p:pic>
        <p:nvPicPr>
          <p:cNvPr id="8" name="Immagine 7">
            <a:extLst>
              <a:ext uri="{FF2B5EF4-FFF2-40B4-BE49-F238E27FC236}">
                <a16:creationId xmlns:a16="http://schemas.microsoft.com/office/drawing/2014/main" id="{CD3A9C17-8383-499C-835A-4E31234301E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92830" y="189786"/>
            <a:ext cx="800814" cy="800814"/>
          </a:xfrm>
          <a:prstGeom prst="rect">
            <a:avLst/>
          </a:prstGeom>
        </p:spPr>
      </p:pic>
      <p:pic>
        <p:nvPicPr>
          <p:cNvPr id="9" name="Immagine 8">
            <a:extLst>
              <a:ext uri="{FF2B5EF4-FFF2-40B4-BE49-F238E27FC236}">
                <a16:creationId xmlns:a16="http://schemas.microsoft.com/office/drawing/2014/main" id="{DDF635F1-BC5D-4DC5-8FD4-A88DFD8EC77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792830" y="990600"/>
            <a:ext cx="800814" cy="597443"/>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body" idx="1"/>
          </p:nvPr>
        </p:nvSpPr>
        <p:spPr>
          <a:xfrm>
            <a:off x="1169162" y="2134361"/>
            <a:ext cx="7567675" cy="2454646"/>
          </a:xfrm>
          <a:prstGeom prst="rect">
            <a:avLst/>
          </a:prstGeom>
        </p:spPr>
        <p:txBody>
          <a:bodyPr vert="horz" wrap="square" lIns="0" tIns="53975" rIns="0" bIns="0" rtlCol="0">
            <a:spAutoFit/>
          </a:bodyPr>
          <a:lstStyle/>
          <a:p>
            <a:pPr marL="700405" marR="911860" indent="-342900">
              <a:lnSpc>
                <a:spcPct val="90000"/>
              </a:lnSpc>
              <a:spcBef>
                <a:spcPts val="425"/>
              </a:spcBef>
              <a:buFont typeface="Arial"/>
              <a:buChar char="•"/>
              <a:tabLst>
                <a:tab pos="700405" algn="l"/>
                <a:tab pos="701040" algn="l"/>
              </a:tabLst>
            </a:pPr>
            <a:r>
              <a:rPr lang="it-IT" sz="2400" spc="-5" dirty="0" err="1"/>
              <a:t>What</a:t>
            </a:r>
            <a:r>
              <a:rPr lang="it-IT" sz="2400" spc="-5" dirty="0"/>
              <a:t> </a:t>
            </a:r>
            <a:r>
              <a:rPr lang="it-IT" sz="2400" spc="-5" dirty="0" err="1"/>
              <a:t>is</a:t>
            </a:r>
            <a:r>
              <a:rPr lang="it-IT" sz="2400" spc="-5" dirty="0"/>
              <a:t> the </a:t>
            </a:r>
            <a:r>
              <a:rPr lang="it-IT" sz="2400" spc="-5" dirty="0" err="1"/>
              <a:t>mhGAP</a:t>
            </a:r>
            <a:r>
              <a:rPr lang="it-IT" sz="2400" spc="-5" dirty="0"/>
              <a:t>?</a:t>
            </a:r>
            <a:endParaRPr sz="2400" spc="-10" dirty="0"/>
          </a:p>
          <a:p>
            <a:pPr marL="700405" marR="5080" indent="-342900">
              <a:lnSpc>
                <a:spcPts val="2920"/>
              </a:lnSpc>
              <a:spcBef>
                <a:spcPts val="685"/>
              </a:spcBef>
              <a:buFont typeface="Arial"/>
              <a:buChar char="•"/>
              <a:tabLst>
                <a:tab pos="700405" algn="l"/>
                <a:tab pos="701040" algn="l"/>
              </a:tabLst>
            </a:pPr>
            <a:r>
              <a:rPr lang="it-IT" sz="2400" spc="-5" dirty="0" err="1"/>
              <a:t>Is</a:t>
            </a:r>
            <a:r>
              <a:rPr lang="it-IT" sz="2400" spc="-5" dirty="0"/>
              <a:t> </a:t>
            </a:r>
            <a:r>
              <a:rPr lang="it-IT" sz="2400" spc="-5" dirty="0" err="1"/>
              <a:t>it</a:t>
            </a:r>
            <a:r>
              <a:rPr lang="it-IT" sz="2400" spc="-5" dirty="0"/>
              <a:t> </a:t>
            </a:r>
            <a:r>
              <a:rPr lang="it-IT" sz="2400" spc="-5" dirty="0" err="1"/>
              <a:t>necessary</a:t>
            </a:r>
            <a:r>
              <a:rPr lang="it-IT" sz="2400" spc="-5" dirty="0"/>
              <a:t> to </a:t>
            </a:r>
            <a:r>
              <a:rPr lang="it-IT" sz="2400" spc="-5" dirty="0" err="1"/>
              <a:t>have</a:t>
            </a:r>
            <a:r>
              <a:rPr lang="it-IT" sz="2400" spc="-5" dirty="0"/>
              <a:t> </a:t>
            </a:r>
            <a:r>
              <a:rPr lang="it-IT" sz="2400" spc="-5" dirty="0" err="1"/>
              <a:t>specialized</a:t>
            </a:r>
            <a:r>
              <a:rPr lang="it-IT" sz="2400" spc="-5" dirty="0"/>
              <a:t> </a:t>
            </a:r>
            <a:r>
              <a:rPr lang="it-IT" sz="2400" spc="-5" dirty="0" err="1"/>
              <a:t>health</a:t>
            </a:r>
            <a:r>
              <a:rPr lang="it-IT" sz="2400" spc="-5" dirty="0"/>
              <a:t> workers to assist people with </a:t>
            </a:r>
            <a:r>
              <a:rPr lang="it-IT" sz="2400" spc="-5" dirty="0" err="1"/>
              <a:t>mental</a:t>
            </a:r>
            <a:r>
              <a:rPr lang="it-IT" sz="2400" spc="-5" dirty="0"/>
              <a:t> </a:t>
            </a:r>
            <a:r>
              <a:rPr lang="it-IT" sz="2400" spc="-5" dirty="0" err="1"/>
              <a:t>health</a:t>
            </a:r>
            <a:r>
              <a:rPr lang="it-IT" sz="2400" spc="-5" dirty="0"/>
              <a:t> disorders?</a:t>
            </a:r>
            <a:endParaRPr sz="2400" spc="-10" dirty="0"/>
          </a:p>
          <a:p>
            <a:pPr marL="700405" marR="332105" indent="-342900">
              <a:lnSpc>
                <a:spcPts val="2920"/>
              </a:lnSpc>
              <a:spcBef>
                <a:spcPts val="640"/>
              </a:spcBef>
              <a:buFont typeface="Arial"/>
              <a:buChar char="•"/>
              <a:tabLst>
                <a:tab pos="700405" algn="l"/>
                <a:tab pos="701040" algn="l"/>
              </a:tabLst>
            </a:pPr>
            <a:r>
              <a:rPr lang="it-IT" sz="2400" spc="-5" dirty="0" err="1"/>
              <a:t>Why</a:t>
            </a:r>
            <a:r>
              <a:rPr lang="it-IT" sz="2400" spc="-5" dirty="0"/>
              <a:t> </a:t>
            </a:r>
            <a:r>
              <a:rPr lang="it-IT" sz="2400" spc="-5" dirty="0" err="1"/>
              <a:t>is</a:t>
            </a:r>
            <a:r>
              <a:rPr lang="it-IT" sz="2400" spc="-5" dirty="0"/>
              <a:t> </a:t>
            </a:r>
            <a:r>
              <a:rPr lang="it-IT" sz="2400" spc="-5" dirty="0" err="1"/>
              <a:t>it</a:t>
            </a:r>
            <a:r>
              <a:rPr lang="it-IT" sz="2400" spc="-5" dirty="0"/>
              <a:t> </a:t>
            </a:r>
            <a:r>
              <a:rPr lang="it-IT" sz="2400" spc="-5" dirty="0" err="1"/>
              <a:t>convenient</a:t>
            </a:r>
            <a:r>
              <a:rPr lang="it-IT" sz="2400" spc="-5" dirty="0"/>
              <a:t> to integrate </a:t>
            </a:r>
            <a:r>
              <a:rPr lang="it-IT" sz="2400" spc="-5" dirty="0" err="1"/>
              <a:t>Mental</a:t>
            </a:r>
            <a:r>
              <a:rPr lang="it-IT" sz="2400" spc="-5" dirty="0"/>
              <a:t> Health Services in community </a:t>
            </a:r>
            <a:r>
              <a:rPr lang="it-IT" sz="2400" spc="-5" dirty="0" err="1"/>
              <a:t>health</a:t>
            </a:r>
            <a:r>
              <a:rPr lang="it-IT" sz="2400" spc="-5" dirty="0"/>
              <a:t> and </a:t>
            </a:r>
            <a:r>
              <a:rPr lang="it-IT" sz="2400" spc="-5" dirty="0" err="1"/>
              <a:t>primary</a:t>
            </a:r>
            <a:r>
              <a:rPr lang="it-IT" sz="2400" spc="-5" dirty="0"/>
              <a:t> </a:t>
            </a:r>
            <a:r>
              <a:rPr lang="it-IT" sz="2400" spc="-5" dirty="0" err="1"/>
              <a:t>health</a:t>
            </a:r>
            <a:r>
              <a:rPr lang="it-IT" sz="2400" spc="-5" dirty="0"/>
              <a:t> care settings?</a:t>
            </a:r>
            <a:endParaRPr sz="2400" spc="-10" dirty="0"/>
          </a:p>
        </p:txBody>
      </p:sp>
      <p:sp>
        <p:nvSpPr>
          <p:cNvPr id="3" name="object 3"/>
          <p:cNvSpPr txBox="1"/>
          <p:nvPr/>
        </p:nvSpPr>
        <p:spPr>
          <a:xfrm>
            <a:off x="9151366" y="6427114"/>
            <a:ext cx="180975" cy="208279"/>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888888"/>
                </a:solidFill>
                <a:latin typeface="Calibri"/>
                <a:cs typeface="Calibri"/>
              </a:rPr>
              <a:t>18</a:t>
            </a:r>
            <a:endParaRPr sz="1200">
              <a:latin typeface="Calibri"/>
              <a:cs typeface="Calibri"/>
            </a:endParaRPr>
          </a:p>
        </p:txBody>
      </p:sp>
      <p:sp>
        <p:nvSpPr>
          <p:cNvPr id="4" name="object 4"/>
          <p:cNvSpPr/>
          <p:nvPr/>
        </p:nvSpPr>
        <p:spPr>
          <a:xfrm>
            <a:off x="0" y="0"/>
            <a:ext cx="9906000" cy="1747774"/>
          </a:xfrm>
          <a:prstGeom prst="rect">
            <a:avLst/>
          </a:prstGeom>
          <a:blipFill>
            <a:blip r:embed="rId2" cstate="print"/>
            <a:stretch>
              <a:fillRect/>
            </a:stretch>
          </a:blipFill>
        </p:spPr>
        <p:txBody>
          <a:bodyPr wrap="square" lIns="0" tIns="0" rIns="0" bIns="0" rtlCol="0"/>
          <a:lstStyle/>
          <a:p>
            <a:endParaRPr/>
          </a:p>
        </p:txBody>
      </p:sp>
      <p:sp>
        <p:nvSpPr>
          <p:cNvPr id="5" name="object 5"/>
          <p:cNvSpPr txBox="1">
            <a:spLocks noGrp="1"/>
          </p:cNvSpPr>
          <p:nvPr>
            <p:ph type="title"/>
          </p:nvPr>
        </p:nvSpPr>
        <p:spPr>
          <a:xfrm>
            <a:off x="315178" y="556387"/>
            <a:ext cx="1499235" cy="635000"/>
          </a:xfrm>
          <a:prstGeom prst="rect">
            <a:avLst/>
          </a:prstGeom>
        </p:spPr>
        <p:txBody>
          <a:bodyPr vert="horz" wrap="square" lIns="0" tIns="12065" rIns="0" bIns="0" rtlCol="0">
            <a:spAutoFit/>
          </a:bodyPr>
          <a:lstStyle/>
          <a:p>
            <a:pPr marL="12700">
              <a:lnSpc>
                <a:spcPct val="100000"/>
              </a:lnSpc>
              <a:spcBef>
                <a:spcPts val="95"/>
              </a:spcBef>
            </a:pPr>
            <a:r>
              <a:rPr sz="4000" spc="-75" dirty="0"/>
              <a:t>R</a:t>
            </a:r>
            <a:r>
              <a:rPr sz="4000" spc="-30" dirty="0"/>
              <a:t>e</a:t>
            </a:r>
            <a:r>
              <a:rPr sz="4000" spc="-5" dirty="0"/>
              <a:t>v</a:t>
            </a:r>
            <a:r>
              <a:rPr sz="4000" spc="-20" dirty="0"/>
              <a:t>i</a:t>
            </a:r>
            <a:r>
              <a:rPr sz="4000" spc="-30" dirty="0"/>
              <a:t>e</a:t>
            </a:r>
            <a:r>
              <a:rPr sz="4000" spc="-5" dirty="0"/>
              <a:t>w</a:t>
            </a:r>
            <a:endParaRPr sz="4000" dirty="0"/>
          </a:p>
        </p:txBody>
      </p:sp>
      <p:pic>
        <p:nvPicPr>
          <p:cNvPr id="8" name="Immagine 7">
            <a:extLst>
              <a:ext uri="{FF2B5EF4-FFF2-40B4-BE49-F238E27FC236}">
                <a16:creationId xmlns:a16="http://schemas.microsoft.com/office/drawing/2014/main" id="{86AF4B56-497B-41D4-B0C3-9FC9CC3103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92830" y="189786"/>
            <a:ext cx="800814" cy="800814"/>
          </a:xfrm>
          <a:prstGeom prst="rect">
            <a:avLst/>
          </a:prstGeom>
        </p:spPr>
      </p:pic>
      <p:pic>
        <p:nvPicPr>
          <p:cNvPr id="9" name="Immagine 8">
            <a:extLst>
              <a:ext uri="{FF2B5EF4-FFF2-40B4-BE49-F238E27FC236}">
                <a16:creationId xmlns:a16="http://schemas.microsoft.com/office/drawing/2014/main" id="{A55D3B33-1B9C-4CAE-8176-9CE68EE3B76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792830" y="990600"/>
            <a:ext cx="800814" cy="59744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209547" y="2385757"/>
            <a:ext cx="7325995" cy="2689838"/>
          </a:xfrm>
          <a:prstGeom prst="rect">
            <a:avLst/>
          </a:prstGeom>
        </p:spPr>
        <p:txBody>
          <a:bodyPr vert="horz" wrap="square" lIns="0" tIns="113664" rIns="0" bIns="0" rtlCol="0">
            <a:spAutoFit/>
          </a:bodyPr>
          <a:lstStyle/>
          <a:p>
            <a:pPr marL="12700">
              <a:lnSpc>
                <a:spcPct val="100000"/>
              </a:lnSpc>
              <a:spcBef>
                <a:spcPts val="894"/>
              </a:spcBef>
            </a:pPr>
            <a:r>
              <a:rPr sz="2400" dirty="0">
                <a:latin typeface="Calibri"/>
                <a:cs typeface="Calibri"/>
              </a:rPr>
              <a:t>In </a:t>
            </a:r>
            <a:r>
              <a:rPr sz="2400" spc="-5" dirty="0">
                <a:latin typeface="Calibri"/>
                <a:cs typeface="Calibri"/>
              </a:rPr>
              <a:t>this session </a:t>
            </a:r>
            <a:r>
              <a:rPr sz="2400" spc="-10" dirty="0">
                <a:latin typeface="Calibri"/>
                <a:cs typeface="Calibri"/>
              </a:rPr>
              <a:t>we </a:t>
            </a:r>
            <a:r>
              <a:rPr sz="2400" spc="-5" dirty="0">
                <a:latin typeface="Calibri"/>
                <a:cs typeface="Calibri"/>
              </a:rPr>
              <a:t>will</a:t>
            </a:r>
            <a:r>
              <a:rPr sz="2400" spc="10" dirty="0">
                <a:latin typeface="Calibri"/>
                <a:cs typeface="Calibri"/>
              </a:rPr>
              <a:t> </a:t>
            </a:r>
            <a:r>
              <a:rPr sz="2400" spc="-5" dirty="0">
                <a:latin typeface="Calibri"/>
                <a:cs typeface="Calibri"/>
              </a:rPr>
              <a:t>discuss:</a:t>
            </a:r>
            <a:endParaRPr sz="2400" dirty="0">
              <a:latin typeface="Calibri"/>
              <a:cs typeface="Calibri"/>
            </a:endParaRPr>
          </a:p>
          <a:p>
            <a:pPr marL="756285" marR="5080" indent="-287020">
              <a:lnSpc>
                <a:spcPct val="100000"/>
              </a:lnSpc>
              <a:spcBef>
                <a:spcPts val="670"/>
              </a:spcBef>
              <a:buFont typeface="Arial"/>
              <a:buChar char="•"/>
              <a:tabLst>
                <a:tab pos="756285" algn="l"/>
                <a:tab pos="756920" algn="l"/>
              </a:tabLst>
            </a:pPr>
            <a:r>
              <a:rPr lang="it-IT" sz="2400" spc="-15" dirty="0" err="1">
                <a:cs typeface="Calibri"/>
              </a:rPr>
              <a:t>Introduction</a:t>
            </a:r>
            <a:r>
              <a:rPr lang="it-IT" sz="2400" spc="-15" dirty="0">
                <a:cs typeface="Calibri"/>
              </a:rPr>
              <a:t> to </a:t>
            </a:r>
            <a:r>
              <a:rPr lang="it-IT" sz="2400" spc="-15" dirty="0" err="1">
                <a:cs typeface="Calibri"/>
              </a:rPr>
              <a:t>Mental</a:t>
            </a:r>
            <a:r>
              <a:rPr lang="it-IT" sz="2400" spc="-15" dirty="0">
                <a:cs typeface="Calibri"/>
              </a:rPr>
              <a:t> Health</a:t>
            </a:r>
          </a:p>
          <a:p>
            <a:pPr marL="756285" marR="5080" indent="-287020">
              <a:lnSpc>
                <a:spcPct val="100000"/>
              </a:lnSpc>
              <a:spcBef>
                <a:spcPts val="670"/>
              </a:spcBef>
              <a:buFont typeface="Arial"/>
              <a:buChar char="•"/>
              <a:tabLst>
                <a:tab pos="756285" algn="l"/>
                <a:tab pos="756920" algn="l"/>
              </a:tabLst>
            </a:pPr>
            <a:r>
              <a:rPr sz="2400" spc="-15" dirty="0">
                <a:latin typeface="Calibri"/>
                <a:cs typeface="Calibri"/>
              </a:rPr>
              <a:t>introduction </a:t>
            </a:r>
            <a:r>
              <a:rPr sz="2400" spc="-20" dirty="0">
                <a:latin typeface="Calibri"/>
                <a:cs typeface="Calibri"/>
              </a:rPr>
              <a:t>to </a:t>
            </a:r>
            <a:r>
              <a:rPr sz="2400" spc="-5" dirty="0">
                <a:latin typeface="Calibri"/>
                <a:cs typeface="Calibri"/>
              </a:rPr>
              <a:t>the </a:t>
            </a:r>
            <a:r>
              <a:rPr sz="2400" spc="-15" dirty="0">
                <a:latin typeface="Calibri"/>
                <a:cs typeface="Calibri"/>
              </a:rPr>
              <a:t>Mental </a:t>
            </a:r>
            <a:r>
              <a:rPr sz="2400" spc="-10" dirty="0">
                <a:latin typeface="Calibri"/>
                <a:cs typeface="Calibri"/>
              </a:rPr>
              <a:t>Health </a:t>
            </a:r>
            <a:r>
              <a:rPr sz="2400" spc="-5" dirty="0">
                <a:latin typeface="Calibri"/>
                <a:cs typeface="Calibri"/>
              </a:rPr>
              <a:t>Gap Action  </a:t>
            </a:r>
            <a:r>
              <a:rPr sz="2400" spc="-20" dirty="0">
                <a:latin typeface="Calibri"/>
                <a:cs typeface="Calibri"/>
              </a:rPr>
              <a:t>programme</a:t>
            </a:r>
            <a:r>
              <a:rPr sz="2400" spc="15" dirty="0">
                <a:latin typeface="Calibri"/>
                <a:cs typeface="Calibri"/>
              </a:rPr>
              <a:t> </a:t>
            </a:r>
            <a:r>
              <a:rPr sz="2400" spc="-5" dirty="0">
                <a:latin typeface="Calibri"/>
                <a:cs typeface="Calibri"/>
              </a:rPr>
              <a:t>(mhGAP)</a:t>
            </a:r>
            <a:endParaRPr sz="2400" dirty="0">
              <a:latin typeface="Calibri"/>
              <a:cs typeface="Calibri"/>
            </a:endParaRPr>
          </a:p>
          <a:p>
            <a:pPr marL="756285" indent="-287020">
              <a:lnSpc>
                <a:spcPct val="100000"/>
              </a:lnSpc>
              <a:spcBef>
                <a:spcPts val="675"/>
              </a:spcBef>
              <a:buFont typeface="Arial"/>
              <a:buChar char="•"/>
              <a:tabLst>
                <a:tab pos="756285" algn="l"/>
                <a:tab pos="756920" algn="l"/>
              </a:tabLst>
            </a:pPr>
            <a:r>
              <a:rPr sz="2400" spc="-15" dirty="0">
                <a:latin typeface="Calibri"/>
                <a:cs typeface="Calibri"/>
              </a:rPr>
              <a:t>introduction </a:t>
            </a:r>
            <a:r>
              <a:rPr sz="2400" spc="-20" dirty="0">
                <a:latin typeface="Calibri"/>
                <a:cs typeface="Calibri"/>
              </a:rPr>
              <a:t>to </a:t>
            </a:r>
            <a:r>
              <a:rPr lang="it-IT" sz="2400" spc="-20" dirty="0" err="1">
                <a:latin typeface="Calibri"/>
                <a:cs typeface="Calibri"/>
              </a:rPr>
              <a:t>Mental</a:t>
            </a:r>
            <a:r>
              <a:rPr lang="it-IT" sz="2400" spc="-20">
                <a:latin typeface="Calibri"/>
                <a:cs typeface="Calibri"/>
              </a:rPr>
              <a:t> Health / </a:t>
            </a:r>
            <a:r>
              <a:rPr sz="2400" spc="-5">
                <a:latin typeface="Calibri"/>
                <a:cs typeface="Calibri"/>
              </a:rPr>
              <a:t>MNS</a:t>
            </a:r>
            <a:r>
              <a:rPr sz="2400" spc="95">
                <a:latin typeface="Calibri"/>
                <a:cs typeface="Calibri"/>
              </a:rPr>
              <a:t> </a:t>
            </a:r>
            <a:r>
              <a:rPr sz="2400" spc="-10" dirty="0">
                <a:latin typeface="Calibri"/>
                <a:cs typeface="Calibri"/>
              </a:rPr>
              <a:t>conditions</a:t>
            </a:r>
            <a:endParaRPr sz="2400" dirty="0">
              <a:latin typeface="Calibri"/>
              <a:cs typeface="Calibri"/>
            </a:endParaRPr>
          </a:p>
          <a:p>
            <a:pPr marL="756285" indent="-287020">
              <a:lnSpc>
                <a:spcPct val="100000"/>
              </a:lnSpc>
              <a:spcBef>
                <a:spcPts val="675"/>
              </a:spcBef>
              <a:buFont typeface="Arial"/>
              <a:buChar char="•"/>
              <a:tabLst>
                <a:tab pos="756285" algn="l"/>
                <a:tab pos="756920" algn="l"/>
              </a:tabLst>
            </a:pPr>
            <a:r>
              <a:rPr sz="2400" spc="-15" dirty="0">
                <a:latin typeface="Calibri"/>
                <a:cs typeface="Calibri"/>
              </a:rPr>
              <a:t>review</a:t>
            </a:r>
            <a:endParaRPr sz="2400" dirty="0">
              <a:latin typeface="Calibri"/>
              <a:cs typeface="Calibri"/>
            </a:endParaRPr>
          </a:p>
        </p:txBody>
      </p:sp>
      <p:sp>
        <p:nvSpPr>
          <p:cNvPr id="3" name="object 3"/>
          <p:cNvSpPr/>
          <p:nvPr/>
        </p:nvSpPr>
        <p:spPr>
          <a:xfrm>
            <a:off x="0" y="0"/>
            <a:ext cx="9906000" cy="1752473"/>
          </a:xfrm>
          <a:prstGeom prst="rect">
            <a:avLst/>
          </a:prstGeom>
          <a:blipFill>
            <a:blip r:embed="rId2"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312356" y="527621"/>
            <a:ext cx="3449954" cy="697230"/>
          </a:xfrm>
          <a:prstGeom prst="rect">
            <a:avLst/>
          </a:prstGeom>
        </p:spPr>
        <p:txBody>
          <a:bodyPr vert="horz" wrap="square" lIns="0" tIns="13335" rIns="0" bIns="0" rtlCol="0">
            <a:spAutoFit/>
          </a:bodyPr>
          <a:lstStyle/>
          <a:p>
            <a:pPr marL="12700">
              <a:lnSpc>
                <a:spcPct val="100000"/>
              </a:lnSpc>
              <a:spcBef>
                <a:spcPts val="105"/>
              </a:spcBef>
            </a:pPr>
            <a:r>
              <a:rPr dirty="0"/>
              <a:t>Session</a:t>
            </a:r>
            <a:r>
              <a:rPr spc="-55" dirty="0"/>
              <a:t> </a:t>
            </a:r>
            <a:r>
              <a:rPr spc="-5" dirty="0"/>
              <a:t>outline</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2</a:t>
            </a:fld>
            <a:endParaRPr dirty="0"/>
          </a:p>
        </p:txBody>
      </p:sp>
      <p:pic>
        <p:nvPicPr>
          <p:cNvPr id="7" name="Immagine 6">
            <a:extLst>
              <a:ext uri="{FF2B5EF4-FFF2-40B4-BE49-F238E27FC236}">
                <a16:creationId xmlns:a16="http://schemas.microsoft.com/office/drawing/2014/main" id="{A2CA3F0C-A5CE-447F-A2E9-63AE670B324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92830" y="189786"/>
            <a:ext cx="800814" cy="800814"/>
          </a:xfrm>
          <a:prstGeom prst="rect">
            <a:avLst/>
          </a:prstGeom>
        </p:spPr>
      </p:pic>
      <p:pic>
        <p:nvPicPr>
          <p:cNvPr id="9" name="Immagine 8">
            <a:extLst>
              <a:ext uri="{FF2B5EF4-FFF2-40B4-BE49-F238E27FC236}">
                <a16:creationId xmlns:a16="http://schemas.microsoft.com/office/drawing/2014/main" id="{D71493FD-2605-4F0A-92DC-B5F20EE4306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920" t="-2" r="12920" b="-142"/>
          <a:stretch/>
        </p:blipFill>
        <p:spPr>
          <a:xfrm>
            <a:off x="8792830" y="990600"/>
            <a:ext cx="800814" cy="597443"/>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200" y="1974697"/>
            <a:ext cx="9220200" cy="3143616"/>
          </a:xfrm>
          <a:prstGeom prst="rect">
            <a:avLst/>
          </a:prstGeom>
        </p:spPr>
        <p:txBody>
          <a:bodyPr vert="horz" wrap="square" lIns="0" tIns="104139" rIns="0" bIns="0" rtlCol="0">
            <a:spAutoFit/>
          </a:bodyPr>
          <a:lstStyle/>
          <a:p>
            <a:pPr marL="355600" marR="167005" indent="-342900">
              <a:lnSpc>
                <a:spcPct val="80000"/>
              </a:lnSpc>
              <a:spcBef>
                <a:spcPts val="819"/>
              </a:spcBef>
              <a:buFont typeface="Arial"/>
              <a:buChar char="•"/>
              <a:tabLst>
                <a:tab pos="354965" algn="l"/>
                <a:tab pos="355600" algn="l"/>
              </a:tabLst>
            </a:pPr>
            <a:r>
              <a:rPr lang="en-US" sz="2400" spc="-10" dirty="0">
                <a:cs typeface="Calibri"/>
              </a:rPr>
              <a:t>Mental health is a state of well-being in which an individual realizes his or her own abilities, can cope with the normal stresses of life, can work productively and is able to make a contribution to his or her community</a:t>
            </a:r>
            <a:r>
              <a:rPr sz="2400" spc="-10" dirty="0">
                <a:latin typeface="Calibri"/>
                <a:cs typeface="Calibri"/>
              </a:rPr>
              <a:t>.</a:t>
            </a:r>
            <a:endParaRPr lang="it-IT" sz="2400" spc="-10" dirty="0">
              <a:latin typeface="Calibri"/>
              <a:cs typeface="Calibri"/>
            </a:endParaRPr>
          </a:p>
          <a:p>
            <a:pPr marL="12700" marR="167005">
              <a:lnSpc>
                <a:spcPct val="80000"/>
              </a:lnSpc>
              <a:spcBef>
                <a:spcPts val="819"/>
              </a:spcBef>
              <a:tabLst>
                <a:tab pos="354965" algn="l"/>
                <a:tab pos="355600" algn="l"/>
              </a:tabLst>
            </a:pPr>
            <a:endParaRPr sz="2400" dirty="0">
              <a:latin typeface="Calibri"/>
              <a:cs typeface="Calibri"/>
            </a:endParaRPr>
          </a:p>
          <a:p>
            <a:pPr marL="355600" marR="5080" indent="-342900">
              <a:lnSpc>
                <a:spcPct val="80000"/>
              </a:lnSpc>
              <a:spcBef>
                <a:spcPts val="725"/>
              </a:spcBef>
              <a:buFont typeface="Arial"/>
              <a:buChar char="•"/>
              <a:tabLst>
                <a:tab pos="354965" algn="l"/>
                <a:tab pos="355600" algn="l"/>
              </a:tabLst>
            </a:pPr>
            <a:r>
              <a:rPr lang="en-US" sz="2400" spc="-80" dirty="0">
                <a:cs typeface="Calibri"/>
              </a:rPr>
              <a:t>Mental health is more than the absence of mental disorders.</a:t>
            </a:r>
          </a:p>
          <a:p>
            <a:pPr marL="12700" marR="5080">
              <a:lnSpc>
                <a:spcPct val="80000"/>
              </a:lnSpc>
              <a:spcBef>
                <a:spcPts val="725"/>
              </a:spcBef>
              <a:tabLst>
                <a:tab pos="354965" algn="l"/>
                <a:tab pos="355600" algn="l"/>
              </a:tabLst>
            </a:pPr>
            <a:endParaRPr lang="en-US" sz="2400" spc="-80" dirty="0">
              <a:cs typeface="Calibri"/>
            </a:endParaRPr>
          </a:p>
          <a:p>
            <a:pPr marL="355600" marR="5080" indent="-342900">
              <a:lnSpc>
                <a:spcPct val="80000"/>
              </a:lnSpc>
              <a:spcBef>
                <a:spcPts val="725"/>
              </a:spcBef>
              <a:buFont typeface="Arial"/>
              <a:buChar char="•"/>
              <a:tabLst>
                <a:tab pos="354965" algn="l"/>
                <a:tab pos="355600" algn="l"/>
              </a:tabLst>
            </a:pPr>
            <a:r>
              <a:rPr lang="en-US" sz="2400" b="1" spc="-80" dirty="0">
                <a:cs typeface="Calibri"/>
              </a:rPr>
              <a:t>Mental health is an integral part of health; indeed, there is no health without mental health</a:t>
            </a:r>
            <a:r>
              <a:rPr lang="en-US" sz="2400" spc="-80" dirty="0">
                <a:cs typeface="Calibri"/>
              </a:rPr>
              <a:t>.</a:t>
            </a:r>
            <a:endParaRPr sz="2400" dirty="0">
              <a:solidFill>
                <a:srgbClr val="C00000"/>
              </a:solidFill>
              <a:latin typeface="Calibri"/>
              <a:cs typeface="Calibri"/>
            </a:endParaRPr>
          </a:p>
        </p:txBody>
      </p:sp>
      <p:sp>
        <p:nvSpPr>
          <p:cNvPr id="3" name="object 3"/>
          <p:cNvSpPr/>
          <p:nvPr/>
        </p:nvSpPr>
        <p:spPr>
          <a:xfrm>
            <a:off x="0" y="0"/>
            <a:ext cx="9906000" cy="1729359"/>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312356" y="516064"/>
            <a:ext cx="6233160" cy="697230"/>
          </a:xfrm>
          <a:prstGeom prst="rect">
            <a:avLst/>
          </a:prstGeom>
        </p:spPr>
        <p:txBody>
          <a:bodyPr vert="horz" wrap="square" lIns="0" tIns="13335" rIns="0" bIns="0" rtlCol="0">
            <a:spAutoFit/>
          </a:bodyPr>
          <a:lstStyle/>
          <a:p>
            <a:pPr marL="12700">
              <a:lnSpc>
                <a:spcPct val="100000"/>
              </a:lnSpc>
              <a:spcBef>
                <a:spcPts val="105"/>
              </a:spcBef>
            </a:pPr>
            <a:r>
              <a:rPr spc="-5" dirty="0"/>
              <a:t>What </a:t>
            </a:r>
            <a:r>
              <a:rPr spc="-10" dirty="0"/>
              <a:t>is </a:t>
            </a:r>
            <a:r>
              <a:rPr spc="-15" dirty="0"/>
              <a:t>mental </a:t>
            </a:r>
            <a:r>
              <a:rPr lang="it-IT" spc="-5" dirty="0" err="1"/>
              <a:t>health</a:t>
            </a:r>
            <a:r>
              <a:rPr lang="it-IT" spc="-5" dirty="0"/>
              <a:t>?</a:t>
            </a:r>
            <a:endParaRPr spc="-25" dirty="0"/>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3</a:t>
            </a:fld>
            <a:endParaRPr dirty="0"/>
          </a:p>
        </p:txBody>
      </p:sp>
      <p:pic>
        <p:nvPicPr>
          <p:cNvPr id="8" name="Immagine 7">
            <a:extLst>
              <a:ext uri="{FF2B5EF4-FFF2-40B4-BE49-F238E27FC236}">
                <a16:creationId xmlns:a16="http://schemas.microsoft.com/office/drawing/2014/main" id="{2F08AA9D-BFEB-4701-B48F-C2A27ECA0B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92830" y="189786"/>
            <a:ext cx="800814" cy="800814"/>
          </a:xfrm>
          <a:prstGeom prst="rect">
            <a:avLst/>
          </a:prstGeom>
        </p:spPr>
      </p:pic>
      <p:pic>
        <p:nvPicPr>
          <p:cNvPr id="9" name="Immagine 8">
            <a:extLst>
              <a:ext uri="{FF2B5EF4-FFF2-40B4-BE49-F238E27FC236}">
                <a16:creationId xmlns:a16="http://schemas.microsoft.com/office/drawing/2014/main" id="{2752B3FC-CA14-4B25-9214-7C28780A09F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792830" y="990600"/>
            <a:ext cx="800814" cy="597443"/>
          </a:xfrm>
          <a:prstGeom prst="rect">
            <a:avLst/>
          </a:prstGeom>
        </p:spPr>
      </p:pic>
    </p:spTree>
    <p:extLst>
      <p:ext uri="{BB962C8B-B14F-4D97-AF65-F5344CB8AC3E}">
        <p14:creationId xmlns:p14="http://schemas.microsoft.com/office/powerpoint/2010/main" val="3249346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200" y="1974697"/>
            <a:ext cx="9220200" cy="2681439"/>
          </a:xfrm>
          <a:prstGeom prst="rect">
            <a:avLst/>
          </a:prstGeom>
        </p:spPr>
        <p:txBody>
          <a:bodyPr vert="horz" wrap="square" lIns="0" tIns="104139" rIns="0" bIns="0" rtlCol="0">
            <a:spAutoFit/>
          </a:bodyPr>
          <a:lstStyle/>
          <a:p>
            <a:pPr marL="355600" marR="167005" indent="-342900">
              <a:lnSpc>
                <a:spcPct val="80000"/>
              </a:lnSpc>
              <a:spcBef>
                <a:spcPts val="819"/>
              </a:spcBef>
              <a:buFont typeface="Arial"/>
              <a:buChar char="•"/>
              <a:tabLst>
                <a:tab pos="354965" algn="l"/>
                <a:tab pos="355600" algn="l"/>
              </a:tabLst>
            </a:pPr>
            <a:r>
              <a:rPr lang="en-US" sz="2400" b="1" spc="-10" dirty="0">
                <a:cs typeface="Calibri"/>
              </a:rPr>
              <a:t>Mental disorders or Mental, Neurological and Substance (MNS) conditions</a:t>
            </a:r>
            <a:r>
              <a:rPr lang="en-US" sz="2400" spc="-10" dirty="0">
                <a:cs typeface="Calibri"/>
              </a:rPr>
              <a:t> comprise a broad range of problems, with different symptoms. However, they are generally characterized by some combination of abnormal thoughts, emotions, </a:t>
            </a:r>
            <a:r>
              <a:rPr lang="en-US" sz="2400" spc="-10" dirty="0" err="1">
                <a:cs typeface="Calibri"/>
              </a:rPr>
              <a:t>behaviour</a:t>
            </a:r>
            <a:r>
              <a:rPr lang="en-US" sz="2400" spc="-10" dirty="0">
                <a:cs typeface="Calibri"/>
              </a:rPr>
              <a:t> and relationships with others. </a:t>
            </a:r>
          </a:p>
          <a:p>
            <a:pPr marL="355600" marR="167005" indent="-342900">
              <a:lnSpc>
                <a:spcPct val="80000"/>
              </a:lnSpc>
              <a:spcBef>
                <a:spcPts val="819"/>
              </a:spcBef>
              <a:buFont typeface="Arial"/>
              <a:buChar char="•"/>
              <a:tabLst>
                <a:tab pos="354965" algn="l"/>
                <a:tab pos="355600" algn="l"/>
              </a:tabLst>
            </a:pPr>
            <a:r>
              <a:rPr lang="en-US" sz="2400" spc="-10" dirty="0">
                <a:cs typeface="Calibri"/>
              </a:rPr>
              <a:t>Examples are schizophrenia, depression, intellectual disabilities and disorders due to substance abuse. </a:t>
            </a:r>
          </a:p>
          <a:p>
            <a:pPr marL="355600" marR="167005" indent="-342900">
              <a:lnSpc>
                <a:spcPct val="80000"/>
              </a:lnSpc>
              <a:spcBef>
                <a:spcPts val="819"/>
              </a:spcBef>
              <a:buFont typeface="Arial"/>
              <a:buChar char="•"/>
              <a:tabLst>
                <a:tab pos="354965" algn="l"/>
                <a:tab pos="355600" algn="l"/>
              </a:tabLst>
            </a:pPr>
            <a:r>
              <a:rPr lang="en-US" sz="2400" b="1" spc="-10" dirty="0">
                <a:cs typeface="Calibri"/>
              </a:rPr>
              <a:t>Most of these disorders can be successfully treated</a:t>
            </a:r>
            <a:r>
              <a:rPr lang="en-US" sz="2400" spc="-10" dirty="0">
                <a:cs typeface="Calibri"/>
              </a:rPr>
              <a:t>.</a:t>
            </a:r>
            <a:endParaRPr sz="2400" dirty="0">
              <a:solidFill>
                <a:srgbClr val="C00000"/>
              </a:solidFill>
              <a:latin typeface="Calibri"/>
              <a:cs typeface="Calibri"/>
            </a:endParaRPr>
          </a:p>
        </p:txBody>
      </p:sp>
      <p:sp>
        <p:nvSpPr>
          <p:cNvPr id="3" name="object 3"/>
          <p:cNvSpPr/>
          <p:nvPr/>
        </p:nvSpPr>
        <p:spPr>
          <a:xfrm>
            <a:off x="0" y="0"/>
            <a:ext cx="9906000" cy="1729359"/>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312356" y="519392"/>
            <a:ext cx="7696200" cy="690574"/>
          </a:xfrm>
          <a:prstGeom prst="rect">
            <a:avLst/>
          </a:prstGeom>
        </p:spPr>
        <p:txBody>
          <a:bodyPr vert="horz" wrap="square" lIns="0" tIns="13335" rIns="0" bIns="0" rtlCol="0">
            <a:spAutoFit/>
          </a:bodyPr>
          <a:lstStyle/>
          <a:p>
            <a:pPr marL="12700">
              <a:lnSpc>
                <a:spcPct val="100000"/>
              </a:lnSpc>
              <a:spcBef>
                <a:spcPts val="105"/>
              </a:spcBef>
            </a:pPr>
            <a:r>
              <a:rPr spc="-5" dirty="0"/>
              <a:t>What </a:t>
            </a:r>
            <a:r>
              <a:rPr lang="it-IT" spc="-10" dirty="0"/>
              <a:t>are </a:t>
            </a:r>
            <a:r>
              <a:rPr lang="it-IT" spc="-10" dirty="0" err="1"/>
              <a:t>mental</a:t>
            </a:r>
            <a:r>
              <a:rPr lang="it-IT" spc="-10" dirty="0"/>
              <a:t> disorders/MNS</a:t>
            </a:r>
            <a:r>
              <a:rPr lang="it-IT" spc="-5" dirty="0"/>
              <a:t>?</a:t>
            </a:r>
            <a:endParaRPr spc="-25" dirty="0"/>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4</a:t>
            </a:fld>
            <a:endParaRPr dirty="0"/>
          </a:p>
        </p:txBody>
      </p:sp>
      <p:pic>
        <p:nvPicPr>
          <p:cNvPr id="8" name="Immagine 7">
            <a:extLst>
              <a:ext uri="{FF2B5EF4-FFF2-40B4-BE49-F238E27FC236}">
                <a16:creationId xmlns:a16="http://schemas.microsoft.com/office/drawing/2014/main" id="{121954F7-8EC6-428C-B6C4-ADCB1752555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92830" y="189786"/>
            <a:ext cx="800814" cy="800814"/>
          </a:xfrm>
          <a:prstGeom prst="rect">
            <a:avLst/>
          </a:prstGeom>
        </p:spPr>
      </p:pic>
      <p:pic>
        <p:nvPicPr>
          <p:cNvPr id="9" name="Immagine 8">
            <a:extLst>
              <a:ext uri="{FF2B5EF4-FFF2-40B4-BE49-F238E27FC236}">
                <a16:creationId xmlns:a16="http://schemas.microsoft.com/office/drawing/2014/main" id="{C69A0FC9-73E6-4689-B0F7-D1D36F20D81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792830" y="990600"/>
            <a:ext cx="800814" cy="597443"/>
          </a:xfrm>
          <a:prstGeom prst="rect">
            <a:avLst/>
          </a:prstGeom>
        </p:spPr>
      </p:pic>
    </p:spTree>
    <p:extLst>
      <p:ext uri="{BB962C8B-B14F-4D97-AF65-F5344CB8AC3E}">
        <p14:creationId xmlns:p14="http://schemas.microsoft.com/office/powerpoint/2010/main" val="3880159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200" y="1974697"/>
            <a:ext cx="9220200" cy="4537138"/>
          </a:xfrm>
          <a:prstGeom prst="rect">
            <a:avLst/>
          </a:prstGeom>
        </p:spPr>
        <p:txBody>
          <a:bodyPr vert="horz" wrap="square" lIns="0" tIns="104139" rIns="0" bIns="0" rtlCol="0">
            <a:spAutoFit/>
          </a:bodyPr>
          <a:lstStyle/>
          <a:p>
            <a:pPr marL="514350" indent="-514350">
              <a:buFont typeface="+mj-lt"/>
              <a:buAutoNum type="arabicPeriod"/>
            </a:pPr>
            <a:r>
              <a:rPr lang="en-US" sz="2400" dirty="0">
                <a:latin typeface="+mj-lt"/>
              </a:rPr>
              <a:t>Mental, neurological and substance use disorders make up 10% of the global burden of disease and 30% of non-fatal disease burden.</a:t>
            </a:r>
            <a:endParaRPr lang="en-US" sz="2400" dirty="0">
              <a:solidFill>
                <a:srgbClr val="C00000"/>
              </a:solidFill>
              <a:latin typeface="+mj-lt"/>
              <a:cs typeface="Calibri"/>
            </a:endParaRPr>
          </a:p>
          <a:p>
            <a:pPr marL="514350" indent="-514350">
              <a:buFont typeface="+mj-lt"/>
              <a:buAutoNum type="arabicPeriod"/>
            </a:pPr>
            <a:r>
              <a:rPr lang="en-US" sz="2400" dirty="0">
                <a:latin typeface="+mj-lt"/>
              </a:rPr>
              <a:t>Around 1 in 5 of the world's children and adolescents have a mental disorder.</a:t>
            </a:r>
          </a:p>
          <a:p>
            <a:pPr marL="514350" indent="-514350">
              <a:buFont typeface="+mj-lt"/>
              <a:buAutoNum type="arabicPeriod"/>
            </a:pPr>
            <a:r>
              <a:rPr lang="en-US" sz="2400" dirty="0">
                <a:latin typeface="+mj-lt"/>
              </a:rPr>
              <a:t>About half of mental disorders begin before the age of 14.</a:t>
            </a:r>
          </a:p>
          <a:p>
            <a:pPr marL="514350" indent="-514350">
              <a:buFont typeface="+mj-lt"/>
              <a:buAutoNum type="arabicPeriod"/>
            </a:pPr>
            <a:r>
              <a:rPr lang="en-US" sz="2400" dirty="0">
                <a:latin typeface="+mj-lt"/>
              </a:rPr>
              <a:t>Around 1 in 9 people in settings affected by conflict have a moderate or severe mental disorder.</a:t>
            </a:r>
          </a:p>
          <a:p>
            <a:pPr marL="514350" indent="-514350">
              <a:buFont typeface="+mj-lt"/>
              <a:buAutoNum type="arabicPeriod"/>
            </a:pPr>
            <a:r>
              <a:rPr lang="en-US" sz="2400" dirty="0">
                <a:latin typeface="+mj-lt"/>
              </a:rPr>
              <a:t>People with severe mental disorders die 10 to 20 years earlier than the general population.</a:t>
            </a:r>
          </a:p>
          <a:p>
            <a:endParaRPr lang="en-US" sz="2400" dirty="0">
              <a:latin typeface="+mj-lt"/>
            </a:endParaRPr>
          </a:p>
          <a:p>
            <a:br>
              <a:rPr lang="en-US" sz="2400" dirty="0">
                <a:latin typeface="+mj-lt"/>
              </a:rPr>
            </a:br>
            <a:endParaRPr lang="en-US" sz="2400" dirty="0">
              <a:latin typeface="+mj-lt"/>
            </a:endParaRPr>
          </a:p>
        </p:txBody>
      </p:sp>
      <p:sp>
        <p:nvSpPr>
          <p:cNvPr id="3" name="object 3"/>
          <p:cNvSpPr/>
          <p:nvPr/>
        </p:nvSpPr>
        <p:spPr>
          <a:xfrm>
            <a:off x="0" y="0"/>
            <a:ext cx="9906000" cy="1729359"/>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312356" y="519392"/>
            <a:ext cx="7696200"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Few</a:t>
            </a:r>
            <a:r>
              <a:rPr lang="it-IT" spc="-5" dirty="0"/>
              <a:t> </a:t>
            </a:r>
            <a:r>
              <a:rPr lang="it-IT" spc="-5" dirty="0" err="1"/>
              <a:t>facts</a:t>
            </a:r>
            <a:r>
              <a:rPr lang="it-IT" spc="-5" dirty="0"/>
              <a:t> </a:t>
            </a:r>
            <a:r>
              <a:rPr lang="it-IT" spc="-5" dirty="0" err="1"/>
              <a:t>about</a:t>
            </a:r>
            <a:r>
              <a:rPr lang="it-IT" spc="-10" dirty="0"/>
              <a:t> </a:t>
            </a:r>
            <a:r>
              <a:rPr lang="it-IT" spc="-10" dirty="0" err="1"/>
              <a:t>mental</a:t>
            </a:r>
            <a:r>
              <a:rPr lang="it-IT" spc="-10" dirty="0"/>
              <a:t> </a:t>
            </a:r>
            <a:r>
              <a:rPr lang="it-IT" spc="-10" dirty="0" err="1"/>
              <a:t>health</a:t>
            </a:r>
            <a:endParaRPr spc="-25" dirty="0"/>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5</a:t>
            </a:fld>
            <a:endParaRPr dirty="0"/>
          </a:p>
        </p:txBody>
      </p:sp>
      <p:pic>
        <p:nvPicPr>
          <p:cNvPr id="8" name="Immagine 7">
            <a:extLst>
              <a:ext uri="{FF2B5EF4-FFF2-40B4-BE49-F238E27FC236}">
                <a16:creationId xmlns:a16="http://schemas.microsoft.com/office/drawing/2014/main" id="{72CD76CC-D10A-40DE-9FD0-194DBBF1DAC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92830" y="189786"/>
            <a:ext cx="800814" cy="800814"/>
          </a:xfrm>
          <a:prstGeom prst="rect">
            <a:avLst/>
          </a:prstGeom>
        </p:spPr>
      </p:pic>
      <p:pic>
        <p:nvPicPr>
          <p:cNvPr id="9" name="Immagine 8">
            <a:extLst>
              <a:ext uri="{FF2B5EF4-FFF2-40B4-BE49-F238E27FC236}">
                <a16:creationId xmlns:a16="http://schemas.microsoft.com/office/drawing/2014/main" id="{0314D836-A71C-4FB4-ADF5-331909C6606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792830" y="990600"/>
            <a:ext cx="800814" cy="597443"/>
          </a:xfrm>
          <a:prstGeom prst="rect">
            <a:avLst/>
          </a:prstGeom>
        </p:spPr>
      </p:pic>
    </p:spTree>
    <p:extLst>
      <p:ext uri="{BB962C8B-B14F-4D97-AF65-F5344CB8AC3E}">
        <p14:creationId xmlns:p14="http://schemas.microsoft.com/office/powerpoint/2010/main" val="260756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200" y="1974697"/>
            <a:ext cx="9220200" cy="2681439"/>
          </a:xfrm>
          <a:prstGeom prst="rect">
            <a:avLst/>
          </a:prstGeom>
        </p:spPr>
        <p:txBody>
          <a:bodyPr vert="horz" wrap="square" lIns="0" tIns="104139" rIns="0" bIns="0" rtlCol="0">
            <a:spAutoFit/>
          </a:bodyPr>
          <a:lstStyle/>
          <a:p>
            <a:pPr marL="355600" marR="167005" indent="-342900">
              <a:lnSpc>
                <a:spcPct val="80000"/>
              </a:lnSpc>
              <a:spcBef>
                <a:spcPts val="819"/>
              </a:spcBef>
              <a:buFont typeface="Arial"/>
              <a:buChar char="•"/>
              <a:tabLst>
                <a:tab pos="354965" algn="l"/>
                <a:tab pos="355600" algn="l"/>
              </a:tabLst>
            </a:pPr>
            <a:r>
              <a:rPr lang="en-US" sz="2400" spc="-10" dirty="0">
                <a:cs typeface="Calibri"/>
              </a:rPr>
              <a:t>Multiple </a:t>
            </a:r>
            <a:r>
              <a:rPr lang="en-US" sz="2400" b="1" spc="-10" dirty="0">
                <a:cs typeface="Calibri"/>
              </a:rPr>
              <a:t>social, psychological, environmental and biological factors </a:t>
            </a:r>
            <a:r>
              <a:rPr lang="en-US" sz="2400" spc="-10" dirty="0">
                <a:cs typeface="Calibri"/>
              </a:rPr>
              <a:t>determine the level of mental health of a person at any point of time. For example, violence and persistent socio-economic pressures are recognized risks to mental health. </a:t>
            </a:r>
          </a:p>
          <a:p>
            <a:pPr marL="355600" marR="167005" indent="-342900">
              <a:lnSpc>
                <a:spcPct val="80000"/>
              </a:lnSpc>
              <a:spcBef>
                <a:spcPts val="819"/>
              </a:spcBef>
              <a:buFont typeface="Arial"/>
              <a:buChar char="•"/>
              <a:tabLst>
                <a:tab pos="354965" algn="l"/>
                <a:tab pos="355600" algn="l"/>
              </a:tabLst>
            </a:pPr>
            <a:endParaRPr lang="en-US" sz="2400" spc="-10" dirty="0">
              <a:cs typeface="Calibri"/>
            </a:endParaRPr>
          </a:p>
          <a:p>
            <a:pPr marL="355600" marR="167005" indent="-342900">
              <a:lnSpc>
                <a:spcPct val="80000"/>
              </a:lnSpc>
              <a:spcBef>
                <a:spcPts val="819"/>
              </a:spcBef>
              <a:buFont typeface="Arial"/>
              <a:buChar char="•"/>
              <a:tabLst>
                <a:tab pos="354965" algn="l"/>
                <a:tab pos="355600" algn="l"/>
              </a:tabLst>
            </a:pPr>
            <a:r>
              <a:rPr lang="en-US" sz="2400" spc="-10" dirty="0">
                <a:cs typeface="Calibri"/>
              </a:rPr>
              <a:t>Poor mental health is also associated with rapid social change, stressful work conditions, gender discrimination, social exclusion, unhealthy lifestyle, physical ill-health and human rights violations.</a:t>
            </a:r>
          </a:p>
        </p:txBody>
      </p:sp>
      <p:sp>
        <p:nvSpPr>
          <p:cNvPr id="3" name="object 3"/>
          <p:cNvSpPr/>
          <p:nvPr/>
        </p:nvSpPr>
        <p:spPr>
          <a:xfrm>
            <a:off x="0" y="0"/>
            <a:ext cx="9906000" cy="1729359"/>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312356" y="591033"/>
            <a:ext cx="8991600" cy="690574"/>
          </a:xfrm>
          <a:prstGeom prst="rect">
            <a:avLst/>
          </a:prstGeom>
        </p:spPr>
        <p:txBody>
          <a:bodyPr vert="horz" wrap="square" lIns="0" tIns="13335" rIns="0" bIns="0" rtlCol="0">
            <a:spAutoFit/>
          </a:bodyPr>
          <a:lstStyle/>
          <a:p>
            <a:pPr marL="12700">
              <a:lnSpc>
                <a:spcPct val="100000"/>
              </a:lnSpc>
              <a:spcBef>
                <a:spcPts val="105"/>
              </a:spcBef>
            </a:pPr>
            <a:r>
              <a:rPr lang="it-IT" spc="-5" dirty="0" err="1"/>
              <a:t>Determinants</a:t>
            </a:r>
            <a:r>
              <a:rPr lang="it-IT" spc="-5" dirty="0"/>
              <a:t> of </a:t>
            </a:r>
            <a:r>
              <a:rPr lang="it-IT" spc="-10" dirty="0" err="1"/>
              <a:t>mental</a:t>
            </a:r>
            <a:r>
              <a:rPr lang="it-IT" spc="-10" dirty="0"/>
              <a:t> disorders</a:t>
            </a:r>
            <a:endParaRPr spc="-25" dirty="0"/>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6</a:t>
            </a:fld>
            <a:endParaRPr dirty="0"/>
          </a:p>
        </p:txBody>
      </p:sp>
      <p:pic>
        <p:nvPicPr>
          <p:cNvPr id="10" name="Immagine 9">
            <a:extLst>
              <a:ext uri="{FF2B5EF4-FFF2-40B4-BE49-F238E27FC236}">
                <a16:creationId xmlns:a16="http://schemas.microsoft.com/office/drawing/2014/main" id="{B987ECE3-CF10-41FF-A240-58BDE4E63C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92830" y="189786"/>
            <a:ext cx="800814" cy="800814"/>
          </a:xfrm>
          <a:prstGeom prst="rect">
            <a:avLst/>
          </a:prstGeom>
        </p:spPr>
      </p:pic>
      <p:pic>
        <p:nvPicPr>
          <p:cNvPr id="11" name="Immagine 10">
            <a:extLst>
              <a:ext uri="{FF2B5EF4-FFF2-40B4-BE49-F238E27FC236}">
                <a16:creationId xmlns:a16="http://schemas.microsoft.com/office/drawing/2014/main" id="{672E1789-38CA-4A78-A4DA-46AB1F75CC0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792830" y="990600"/>
            <a:ext cx="800814" cy="597443"/>
          </a:xfrm>
          <a:prstGeom prst="rect">
            <a:avLst/>
          </a:prstGeom>
        </p:spPr>
      </p:pic>
    </p:spTree>
    <p:extLst>
      <p:ext uri="{BB962C8B-B14F-4D97-AF65-F5344CB8AC3E}">
        <p14:creationId xmlns:p14="http://schemas.microsoft.com/office/powerpoint/2010/main" val="1675931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296161" y="1974697"/>
            <a:ext cx="7311390" cy="3439082"/>
          </a:xfrm>
          <a:prstGeom prst="rect">
            <a:avLst/>
          </a:prstGeom>
        </p:spPr>
        <p:txBody>
          <a:bodyPr vert="horz" wrap="square" lIns="0" tIns="104139" rIns="0" bIns="0" rtlCol="0">
            <a:spAutoFit/>
          </a:bodyPr>
          <a:lstStyle/>
          <a:p>
            <a:pPr marL="355600" marR="167005" indent="-342900">
              <a:lnSpc>
                <a:spcPct val="80000"/>
              </a:lnSpc>
              <a:spcBef>
                <a:spcPts val="819"/>
              </a:spcBef>
              <a:buFont typeface="Arial"/>
              <a:buChar char="•"/>
              <a:tabLst>
                <a:tab pos="354965" algn="l"/>
                <a:tab pos="355600" algn="l"/>
              </a:tabLst>
            </a:pPr>
            <a:r>
              <a:rPr sz="2400" spc="-10" dirty="0">
                <a:latin typeface="Calibri"/>
                <a:cs typeface="Calibri"/>
              </a:rPr>
              <a:t>Mental, </a:t>
            </a:r>
            <a:r>
              <a:rPr sz="2400" spc="-15" dirty="0">
                <a:latin typeface="Calibri"/>
                <a:cs typeface="Calibri"/>
              </a:rPr>
              <a:t>neurological </a:t>
            </a:r>
            <a:r>
              <a:rPr sz="2400" dirty="0">
                <a:latin typeface="Calibri"/>
                <a:cs typeface="Calibri"/>
              </a:rPr>
              <a:t>and </a:t>
            </a:r>
            <a:r>
              <a:rPr sz="2400" spc="-10" dirty="0">
                <a:latin typeface="Calibri"/>
                <a:cs typeface="Calibri"/>
              </a:rPr>
              <a:t>substance </a:t>
            </a:r>
            <a:r>
              <a:rPr sz="2400" spc="-5" dirty="0">
                <a:latin typeface="Calibri"/>
                <a:cs typeface="Calibri"/>
              </a:rPr>
              <a:t>use  (MNS) </a:t>
            </a:r>
            <a:r>
              <a:rPr sz="2400" spc="-10" dirty="0">
                <a:latin typeface="Calibri"/>
                <a:cs typeface="Calibri"/>
              </a:rPr>
              <a:t>conditions account </a:t>
            </a:r>
            <a:r>
              <a:rPr sz="2400" spc="-25" dirty="0">
                <a:latin typeface="Calibri"/>
                <a:cs typeface="Calibri"/>
              </a:rPr>
              <a:t>for </a:t>
            </a:r>
            <a:r>
              <a:rPr sz="2400" b="1" dirty="0">
                <a:latin typeface="Calibri"/>
                <a:cs typeface="Calibri"/>
              </a:rPr>
              <a:t>13%</a:t>
            </a:r>
            <a:r>
              <a:rPr sz="2400" dirty="0">
                <a:latin typeface="Calibri"/>
                <a:cs typeface="Calibri"/>
              </a:rPr>
              <a:t> </a:t>
            </a:r>
            <a:r>
              <a:rPr sz="2400" spc="-5" dirty="0">
                <a:latin typeface="Calibri"/>
                <a:cs typeface="Calibri"/>
              </a:rPr>
              <a:t>of the  </a:t>
            </a:r>
            <a:r>
              <a:rPr sz="2400" dirty="0">
                <a:latin typeface="Calibri"/>
                <a:cs typeface="Calibri"/>
              </a:rPr>
              <a:t>global </a:t>
            </a:r>
            <a:r>
              <a:rPr sz="2400" spc="-15" dirty="0">
                <a:latin typeface="Calibri"/>
                <a:cs typeface="Calibri"/>
              </a:rPr>
              <a:t>burden </a:t>
            </a:r>
            <a:r>
              <a:rPr sz="2400" spc="-5" dirty="0">
                <a:latin typeface="Calibri"/>
                <a:cs typeface="Calibri"/>
              </a:rPr>
              <a:t>of</a:t>
            </a:r>
            <a:r>
              <a:rPr sz="2400" dirty="0">
                <a:latin typeface="Calibri"/>
                <a:cs typeface="Calibri"/>
              </a:rPr>
              <a:t> </a:t>
            </a:r>
            <a:r>
              <a:rPr sz="2400" spc="-10" dirty="0">
                <a:latin typeface="Calibri"/>
                <a:cs typeface="Calibri"/>
              </a:rPr>
              <a:t>disease.</a:t>
            </a:r>
            <a:endParaRPr lang="it-IT" sz="2400" spc="-10" dirty="0">
              <a:latin typeface="Calibri"/>
              <a:cs typeface="Calibri"/>
            </a:endParaRPr>
          </a:p>
          <a:p>
            <a:pPr marL="12700" marR="167005">
              <a:lnSpc>
                <a:spcPct val="80000"/>
              </a:lnSpc>
              <a:spcBef>
                <a:spcPts val="819"/>
              </a:spcBef>
              <a:tabLst>
                <a:tab pos="354965" algn="l"/>
                <a:tab pos="355600" algn="l"/>
              </a:tabLst>
            </a:pPr>
            <a:endParaRPr sz="2400" dirty="0">
              <a:latin typeface="Calibri"/>
              <a:cs typeface="Calibri"/>
            </a:endParaRPr>
          </a:p>
          <a:p>
            <a:pPr marL="355600" marR="5080" indent="-342900">
              <a:lnSpc>
                <a:spcPct val="80000"/>
              </a:lnSpc>
              <a:spcBef>
                <a:spcPts val="725"/>
              </a:spcBef>
              <a:buFont typeface="Arial"/>
              <a:buChar char="•"/>
              <a:tabLst>
                <a:tab pos="354965" algn="l"/>
                <a:tab pos="355600" algn="l"/>
              </a:tabLst>
            </a:pPr>
            <a:r>
              <a:rPr sz="2400" spc="-80" dirty="0">
                <a:latin typeface="Calibri"/>
                <a:cs typeface="Calibri"/>
              </a:rPr>
              <a:t>Yet </a:t>
            </a:r>
            <a:r>
              <a:rPr sz="2400" spc="-10" dirty="0">
                <a:latin typeface="Calibri"/>
                <a:cs typeface="Calibri"/>
              </a:rPr>
              <a:t>between </a:t>
            </a:r>
            <a:r>
              <a:rPr sz="2400" b="1" dirty="0">
                <a:latin typeface="Calibri"/>
                <a:cs typeface="Calibri"/>
              </a:rPr>
              <a:t>75–90% </a:t>
            </a:r>
            <a:r>
              <a:rPr sz="2400" b="1" spc="-5" dirty="0">
                <a:latin typeface="Calibri"/>
                <a:cs typeface="Calibri"/>
              </a:rPr>
              <a:t>of individuals </a:t>
            </a:r>
            <a:r>
              <a:rPr sz="2400" b="1" dirty="0">
                <a:latin typeface="Calibri"/>
                <a:cs typeface="Calibri"/>
              </a:rPr>
              <a:t>with  MNS </a:t>
            </a:r>
            <a:r>
              <a:rPr sz="2400" b="1" spc="-10" dirty="0">
                <a:latin typeface="Calibri"/>
                <a:cs typeface="Calibri"/>
              </a:rPr>
              <a:t>conditions </a:t>
            </a:r>
            <a:r>
              <a:rPr sz="2400" b="1" spc="-5" dirty="0">
                <a:latin typeface="Calibri"/>
                <a:cs typeface="Calibri"/>
              </a:rPr>
              <a:t>do not </a:t>
            </a:r>
            <a:r>
              <a:rPr sz="2400" b="1" spc="-15" dirty="0">
                <a:latin typeface="Calibri"/>
                <a:cs typeface="Calibri"/>
              </a:rPr>
              <a:t>receive </a:t>
            </a:r>
            <a:r>
              <a:rPr sz="2400" b="1" dirty="0">
                <a:latin typeface="Calibri"/>
                <a:cs typeface="Calibri"/>
              </a:rPr>
              <a:t>the  </a:t>
            </a:r>
            <a:r>
              <a:rPr sz="2400" b="1" spc="-15" dirty="0">
                <a:latin typeface="Calibri"/>
                <a:cs typeface="Calibri"/>
              </a:rPr>
              <a:t>treatment </a:t>
            </a:r>
            <a:r>
              <a:rPr sz="2400" b="1" spc="-10" dirty="0">
                <a:latin typeface="Calibri"/>
                <a:cs typeface="Calibri"/>
              </a:rPr>
              <a:t>they </a:t>
            </a:r>
            <a:r>
              <a:rPr sz="2400" b="1" spc="-15" dirty="0">
                <a:latin typeface="Calibri"/>
                <a:cs typeface="Calibri"/>
              </a:rPr>
              <a:t>require</a:t>
            </a:r>
            <a:r>
              <a:rPr sz="2400" spc="-15" dirty="0">
                <a:latin typeface="Calibri"/>
                <a:cs typeface="Calibri"/>
              </a:rPr>
              <a:t> </a:t>
            </a:r>
            <a:r>
              <a:rPr sz="2400" dirty="0">
                <a:latin typeface="Calibri"/>
                <a:cs typeface="Calibri"/>
              </a:rPr>
              <a:t>although </a:t>
            </a:r>
            <a:r>
              <a:rPr sz="2400" spc="-20" dirty="0">
                <a:latin typeface="Calibri"/>
                <a:cs typeface="Calibri"/>
              </a:rPr>
              <a:t>effective  </a:t>
            </a:r>
            <a:r>
              <a:rPr sz="2400" spc="-15" dirty="0">
                <a:latin typeface="Calibri"/>
                <a:cs typeface="Calibri"/>
              </a:rPr>
              <a:t>treatment</a:t>
            </a:r>
            <a:r>
              <a:rPr sz="2400" spc="-35" dirty="0">
                <a:latin typeface="Calibri"/>
                <a:cs typeface="Calibri"/>
              </a:rPr>
              <a:t> </a:t>
            </a:r>
            <a:r>
              <a:rPr sz="2400" spc="-20" dirty="0">
                <a:latin typeface="Calibri"/>
                <a:cs typeface="Calibri"/>
              </a:rPr>
              <a:t>exists.</a:t>
            </a:r>
            <a:endParaRPr lang="it-IT" sz="2400" spc="-20" dirty="0">
              <a:latin typeface="Calibri"/>
              <a:cs typeface="Calibri"/>
            </a:endParaRPr>
          </a:p>
          <a:p>
            <a:pPr marL="12700" marR="5080">
              <a:lnSpc>
                <a:spcPct val="80000"/>
              </a:lnSpc>
              <a:spcBef>
                <a:spcPts val="725"/>
              </a:spcBef>
              <a:tabLst>
                <a:tab pos="354965" algn="l"/>
                <a:tab pos="355600" algn="l"/>
              </a:tabLst>
            </a:pPr>
            <a:endParaRPr sz="2400" dirty="0">
              <a:latin typeface="Calibri"/>
              <a:cs typeface="Calibri"/>
            </a:endParaRPr>
          </a:p>
          <a:p>
            <a:pPr marL="355600" marR="1179830" indent="-342900">
              <a:lnSpc>
                <a:spcPct val="80000"/>
              </a:lnSpc>
              <a:spcBef>
                <a:spcPts val="720"/>
              </a:spcBef>
              <a:buFont typeface="Arial"/>
              <a:buChar char="•"/>
              <a:tabLst>
                <a:tab pos="354965" algn="l"/>
                <a:tab pos="355600" algn="l"/>
              </a:tabLst>
            </a:pPr>
            <a:r>
              <a:rPr sz="2400" spc="-5" dirty="0">
                <a:latin typeface="Calibri"/>
                <a:cs typeface="Calibri"/>
              </a:rPr>
              <a:t>This </a:t>
            </a:r>
            <a:r>
              <a:rPr sz="2400" spc="-15" dirty="0">
                <a:latin typeface="Calibri"/>
                <a:cs typeface="Calibri"/>
              </a:rPr>
              <a:t>represents </a:t>
            </a:r>
            <a:r>
              <a:rPr sz="2400" dirty="0">
                <a:latin typeface="Calibri"/>
                <a:cs typeface="Calibri"/>
              </a:rPr>
              <a:t>the </a:t>
            </a:r>
            <a:r>
              <a:rPr sz="2400" b="1" spc="-15" dirty="0">
                <a:solidFill>
                  <a:srgbClr val="C00000"/>
                </a:solidFill>
                <a:latin typeface="Calibri"/>
                <a:cs typeface="Calibri"/>
              </a:rPr>
              <a:t>mental </a:t>
            </a:r>
            <a:r>
              <a:rPr sz="2400" b="1" spc="-10" dirty="0">
                <a:solidFill>
                  <a:srgbClr val="C00000"/>
                </a:solidFill>
                <a:latin typeface="Calibri"/>
                <a:cs typeface="Calibri"/>
              </a:rPr>
              <a:t>health treatment</a:t>
            </a:r>
            <a:r>
              <a:rPr sz="2400" b="1" spc="-35" dirty="0">
                <a:solidFill>
                  <a:srgbClr val="C00000"/>
                </a:solidFill>
                <a:latin typeface="Calibri"/>
                <a:cs typeface="Calibri"/>
              </a:rPr>
              <a:t> </a:t>
            </a:r>
            <a:r>
              <a:rPr sz="2400" b="1" spc="-15" dirty="0">
                <a:solidFill>
                  <a:srgbClr val="C00000"/>
                </a:solidFill>
                <a:latin typeface="Calibri"/>
                <a:cs typeface="Calibri"/>
              </a:rPr>
              <a:t>gap.</a:t>
            </a:r>
            <a:endParaRPr sz="2400" dirty="0">
              <a:solidFill>
                <a:srgbClr val="C00000"/>
              </a:solidFill>
              <a:latin typeface="Calibri"/>
              <a:cs typeface="Calibri"/>
            </a:endParaRPr>
          </a:p>
        </p:txBody>
      </p:sp>
      <p:sp>
        <p:nvSpPr>
          <p:cNvPr id="3" name="object 3"/>
          <p:cNvSpPr/>
          <p:nvPr/>
        </p:nvSpPr>
        <p:spPr>
          <a:xfrm>
            <a:off x="0" y="0"/>
            <a:ext cx="9906000" cy="1729359"/>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312356" y="516064"/>
            <a:ext cx="7311390" cy="690574"/>
          </a:xfrm>
          <a:prstGeom prst="rect">
            <a:avLst/>
          </a:prstGeom>
        </p:spPr>
        <p:txBody>
          <a:bodyPr vert="horz" wrap="square" lIns="0" tIns="13335" rIns="0" bIns="0" rtlCol="0">
            <a:spAutoFit/>
          </a:bodyPr>
          <a:lstStyle/>
          <a:p>
            <a:pPr marL="12700">
              <a:lnSpc>
                <a:spcPct val="100000"/>
              </a:lnSpc>
              <a:spcBef>
                <a:spcPts val="105"/>
              </a:spcBef>
            </a:pPr>
            <a:r>
              <a:rPr spc="-5" dirty="0"/>
              <a:t>What </a:t>
            </a:r>
            <a:r>
              <a:rPr spc="-10" dirty="0"/>
              <a:t>is </a:t>
            </a:r>
            <a:r>
              <a:rPr lang="it-IT" spc="-10" dirty="0"/>
              <a:t>the </a:t>
            </a:r>
            <a:r>
              <a:rPr spc="-15" dirty="0"/>
              <a:t>mental </a:t>
            </a:r>
            <a:r>
              <a:rPr spc="-5" dirty="0"/>
              <a:t>health</a:t>
            </a:r>
            <a:r>
              <a:rPr spc="-25" dirty="0"/>
              <a:t> gap?</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7</a:t>
            </a:fld>
            <a:endParaRPr dirty="0"/>
          </a:p>
        </p:txBody>
      </p:sp>
      <p:pic>
        <p:nvPicPr>
          <p:cNvPr id="12" name="Immagine 11">
            <a:extLst>
              <a:ext uri="{FF2B5EF4-FFF2-40B4-BE49-F238E27FC236}">
                <a16:creationId xmlns:a16="http://schemas.microsoft.com/office/drawing/2014/main" id="{DEE2F300-7BE6-4B75-BC1F-BC25C24D051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92830" y="189786"/>
            <a:ext cx="800814" cy="800814"/>
          </a:xfrm>
          <a:prstGeom prst="rect">
            <a:avLst/>
          </a:prstGeom>
        </p:spPr>
      </p:pic>
      <p:pic>
        <p:nvPicPr>
          <p:cNvPr id="13" name="Immagine 12">
            <a:extLst>
              <a:ext uri="{FF2B5EF4-FFF2-40B4-BE49-F238E27FC236}">
                <a16:creationId xmlns:a16="http://schemas.microsoft.com/office/drawing/2014/main" id="{FAC3C05D-46EC-4ABE-88A8-A1006AE4278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792830" y="990600"/>
            <a:ext cx="800814" cy="597443"/>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778090" y="2288808"/>
            <a:ext cx="8645956" cy="3930101"/>
          </a:xfrm>
          <a:prstGeom prst="rect">
            <a:avLst/>
          </a:prstGeom>
          <a:blipFill>
            <a:blip r:embed="rId3" cstate="print"/>
            <a:stretch>
              <a:fillRect/>
            </a:stretch>
          </a:blipFill>
        </p:spPr>
        <p:txBody>
          <a:bodyPr wrap="square" lIns="0" tIns="0" rIns="0" bIns="0" rtlCol="0"/>
          <a:lstStyle/>
          <a:p>
            <a:endParaRPr/>
          </a:p>
        </p:txBody>
      </p:sp>
      <p:sp>
        <p:nvSpPr>
          <p:cNvPr id="3" name="object 3"/>
          <p:cNvSpPr/>
          <p:nvPr/>
        </p:nvSpPr>
        <p:spPr>
          <a:xfrm>
            <a:off x="0" y="126"/>
            <a:ext cx="9906000" cy="1764030"/>
          </a:xfrm>
          <a:prstGeom prst="rect">
            <a:avLst/>
          </a:prstGeom>
          <a:blipFill>
            <a:blip r:embed="rId4"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312356" y="533051"/>
            <a:ext cx="7772400" cy="697230"/>
          </a:xfrm>
          <a:prstGeom prst="rect">
            <a:avLst/>
          </a:prstGeom>
        </p:spPr>
        <p:txBody>
          <a:bodyPr vert="horz" wrap="square" lIns="0" tIns="13335" rIns="0" bIns="0" rtlCol="0">
            <a:spAutoFit/>
          </a:bodyPr>
          <a:lstStyle/>
          <a:p>
            <a:pPr marL="12700">
              <a:lnSpc>
                <a:spcPct val="100000"/>
              </a:lnSpc>
              <a:spcBef>
                <a:spcPts val="105"/>
              </a:spcBef>
            </a:pPr>
            <a:r>
              <a:rPr spc="-25" dirty="0"/>
              <a:t>Why </a:t>
            </a:r>
            <a:r>
              <a:rPr dirty="0"/>
              <a:t>is </a:t>
            </a:r>
            <a:r>
              <a:rPr spc="-10" dirty="0"/>
              <a:t>there </a:t>
            </a:r>
            <a:r>
              <a:rPr dirty="0"/>
              <a:t>a </a:t>
            </a:r>
            <a:r>
              <a:rPr spc="-15" dirty="0"/>
              <a:t>mental </a:t>
            </a:r>
            <a:r>
              <a:rPr spc="-5" dirty="0"/>
              <a:t>health</a:t>
            </a:r>
            <a:r>
              <a:rPr spc="-10" dirty="0"/>
              <a:t> </a:t>
            </a:r>
            <a:r>
              <a:rPr spc="-25" dirty="0"/>
              <a:t>gap?</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8</a:t>
            </a:fld>
            <a:endParaRPr dirty="0"/>
          </a:p>
        </p:txBody>
      </p:sp>
      <p:pic>
        <p:nvPicPr>
          <p:cNvPr id="8" name="Immagine 7">
            <a:extLst>
              <a:ext uri="{FF2B5EF4-FFF2-40B4-BE49-F238E27FC236}">
                <a16:creationId xmlns:a16="http://schemas.microsoft.com/office/drawing/2014/main" id="{123F869A-7470-432F-8C3B-1724A24165D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92830" y="189786"/>
            <a:ext cx="800814" cy="800814"/>
          </a:xfrm>
          <a:prstGeom prst="rect">
            <a:avLst/>
          </a:prstGeom>
        </p:spPr>
      </p:pic>
      <p:pic>
        <p:nvPicPr>
          <p:cNvPr id="9" name="Immagine 8">
            <a:extLst>
              <a:ext uri="{FF2B5EF4-FFF2-40B4-BE49-F238E27FC236}">
                <a16:creationId xmlns:a16="http://schemas.microsoft.com/office/drawing/2014/main" id="{08B507CB-AD85-4626-B159-2692DBBAE33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2920" t="-2" r="12920" b="-142"/>
          <a:stretch/>
        </p:blipFill>
        <p:spPr>
          <a:xfrm>
            <a:off x="8792830" y="990600"/>
            <a:ext cx="800814" cy="59744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09600" y="2230627"/>
            <a:ext cx="8735060" cy="4673715"/>
          </a:xfrm>
          <a:prstGeom prst="rect">
            <a:avLst/>
          </a:prstGeom>
        </p:spPr>
        <p:txBody>
          <a:bodyPr vert="horz" wrap="square" lIns="0" tIns="71755" rIns="0" bIns="0" rtlCol="0">
            <a:spAutoFit/>
          </a:bodyPr>
          <a:lstStyle/>
          <a:p>
            <a:pPr marL="12700" marR="81915">
              <a:lnSpc>
                <a:spcPts val="3000"/>
              </a:lnSpc>
              <a:spcBef>
                <a:spcPts val="565"/>
              </a:spcBef>
            </a:pPr>
            <a:r>
              <a:rPr sz="2400" dirty="0">
                <a:latin typeface="Calibri"/>
                <a:cs typeface="Calibri"/>
              </a:rPr>
              <a:t>mhGAP is a </a:t>
            </a:r>
            <a:r>
              <a:rPr sz="2400" spc="-10" dirty="0" err="1">
                <a:latin typeface="Calibri"/>
                <a:cs typeface="Calibri"/>
              </a:rPr>
              <a:t>programme</a:t>
            </a:r>
            <a:r>
              <a:rPr lang="it-IT" sz="2400" spc="-10" dirty="0">
                <a:latin typeface="Calibri"/>
                <a:cs typeface="Calibri"/>
              </a:rPr>
              <a:t> by the World Health Organization</a:t>
            </a:r>
            <a:r>
              <a:rPr sz="2400" spc="-10" dirty="0">
                <a:latin typeface="Calibri"/>
                <a:cs typeface="Calibri"/>
              </a:rPr>
              <a:t>, </a:t>
            </a:r>
            <a:r>
              <a:rPr sz="2400" dirty="0">
                <a:latin typeface="Calibri"/>
                <a:cs typeface="Calibri"/>
              </a:rPr>
              <a:t>launched </a:t>
            </a:r>
            <a:r>
              <a:rPr sz="2400" spc="-5" dirty="0">
                <a:latin typeface="Calibri"/>
                <a:cs typeface="Calibri"/>
              </a:rPr>
              <a:t>in </a:t>
            </a:r>
            <a:r>
              <a:rPr sz="2400" dirty="0">
                <a:latin typeface="Calibri"/>
                <a:cs typeface="Calibri"/>
              </a:rPr>
              <a:t>2008, </a:t>
            </a:r>
            <a:r>
              <a:rPr sz="2400" spc="-15" dirty="0">
                <a:latin typeface="Calibri"/>
                <a:cs typeface="Calibri"/>
              </a:rPr>
              <a:t>to </a:t>
            </a:r>
            <a:r>
              <a:rPr sz="2400" spc="-5" dirty="0">
                <a:latin typeface="Calibri"/>
                <a:cs typeface="Calibri"/>
              </a:rPr>
              <a:t>scale </a:t>
            </a:r>
            <a:r>
              <a:rPr sz="2400" dirty="0">
                <a:latin typeface="Calibri"/>
                <a:cs typeface="Calibri"/>
              </a:rPr>
              <a:t>up </a:t>
            </a:r>
            <a:r>
              <a:rPr sz="2400" spc="-10" dirty="0">
                <a:latin typeface="Calibri"/>
                <a:cs typeface="Calibri"/>
              </a:rPr>
              <a:t>care </a:t>
            </a:r>
            <a:r>
              <a:rPr sz="2400" spc="-20" dirty="0">
                <a:latin typeface="Calibri"/>
                <a:cs typeface="Calibri"/>
              </a:rPr>
              <a:t>for </a:t>
            </a:r>
            <a:r>
              <a:rPr lang="it-IT" sz="2400" spc="-20" dirty="0" err="1">
                <a:latin typeface="Calibri"/>
                <a:cs typeface="Calibri"/>
              </a:rPr>
              <a:t>Mental</a:t>
            </a:r>
            <a:r>
              <a:rPr lang="it-IT" sz="2400" spc="-20" dirty="0">
                <a:latin typeface="Calibri"/>
                <a:cs typeface="Calibri"/>
              </a:rPr>
              <a:t> Health </a:t>
            </a:r>
            <a:r>
              <a:rPr sz="2400" spc="-10" dirty="0">
                <a:latin typeface="Calibri"/>
                <a:cs typeface="Calibri"/>
              </a:rPr>
              <a:t>disorders.</a:t>
            </a:r>
            <a:endParaRPr sz="2400" dirty="0">
              <a:latin typeface="Calibri"/>
              <a:cs typeface="Calibri"/>
            </a:endParaRPr>
          </a:p>
          <a:p>
            <a:pPr>
              <a:lnSpc>
                <a:spcPts val="3000"/>
              </a:lnSpc>
              <a:spcBef>
                <a:spcPts val="10"/>
              </a:spcBef>
            </a:pPr>
            <a:endParaRPr sz="2400" dirty="0">
              <a:latin typeface="Times New Roman"/>
              <a:cs typeface="Times New Roman"/>
            </a:endParaRPr>
          </a:p>
          <a:p>
            <a:pPr marL="12700" marR="327025">
              <a:lnSpc>
                <a:spcPts val="3000"/>
              </a:lnSpc>
            </a:pPr>
            <a:r>
              <a:rPr sz="2400" spc="-5" dirty="0">
                <a:latin typeface="Calibri"/>
                <a:cs typeface="Calibri"/>
              </a:rPr>
              <a:t>The </a:t>
            </a:r>
            <a:r>
              <a:rPr lang="it-IT" sz="2400" spc="-5" dirty="0" err="1">
                <a:latin typeface="Calibri"/>
                <a:cs typeface="Calibri"/>
              </a:rPr>
              <a:t>mhGAP</a:t>
            </a:r>
            <a:r>
              <a:rPr lang="it-IT" sz="2400" spc="-5" dirty="0">
                <a:latin typeface="Calibri"/>
                <a:cs typeface="Calibri"/>
              </a:rPr>
              <a:t> </a:t>
            </a:r>
            <a:r>
              <a:rPr sz="2400" spc="-10" dirty="0" err="1">
                <a:latin typeface="Calibri"/>
                <a:cs typeface="Calibri"/>
              </a:rPr>
              <a:t>programme</a:t>
            </a:r>
            <a:r>
              <a:rPr sz="2400" spc="-10" dirty="0">
                <a:latin typeface="Calibri"/>
                <a:cs typeface="Calibri"/>
              </a:rPr>
              <a:t> </a:t>
            </a:r>
            <a:r>
              <a:rPr sz="2400" spc="-5" dirty="0">
                <a:latin typeface="Calibri"/>
                <a:cs typeface="Calibri"/>
              </a:rPr>
              <a:t>asserts that, </a:t>
            </a:r>
            <a:r>
              <a:rPr sz="2400" dirty="0">
                <a:latin typeface="Calibri"/>
                <a:cs typeface="Calibri"/>
              </a:rPr>
              <a:t>with </a:t>
            </a:r>
            <a:r>
              <a:rPr sz="2400" spc="-10" dirty="0">
                <a:latin typeface="Calibri"/>
                <a:cs typeface="Calibri"/>
              </a:rPr>
              <a:t>proper care, </a:t>
            </a:r>
            <a:r>
              <a:rPr sz="2400" spc="-5" dirty="0">
                <a:latin typeface="Calibri"/>
                <a:cs typeface="Calibri"/>
              </a:rPr>
              <a:t>psychosocial  assistance </a:t>
            </a:r>
            <a:r>
              <a:rPr sz="2400" dirty="0">
                <a:latin typeface="Calibri"/>
                <a:cs typeface="Calibri"/>
              </a:rPr>
              <a:t>and </a:t>
            </a:r>
            <a:r>
              <a:rPr sz="2400" spc="-5" dirty="0">
                <a:latin typeface="Calibri"/>
                <a:cs typeface="Calibri"/>
              </a:rPr>
              <a:t>medication, tens of millions of people could be </a:t>
            </a:r>
            <a:r>
              <a:rPr sz="2400" spc="-15" dirty="0">
                <a:latin typeface="Calibri"/>
                <a:cs typeface="Calibri"/>
              </a:rPr>
              <a:t>treated for </a:t>
            </a:r>
            <a:r>
              <a:rPr lang="it-IT" sz="2400" spc="-5" dirty="0" err="1">
                <a:latin typeface="Calibri"/>
                <a:cs typeface="Calibri"/>
              </a:rPr>
              <a:t>mental</a:t>
            </a:r>
            <a:r>
              <a:rPr lang="it-IT" sz="2400" spc="-5" dirty="0">
                <a:latin typeface="Calibri"/>
                <a:cs typeface="Calibri"/>
              </a:rPr>
              <a:t> </a:t>
            </a:r>
            <a:r>
              <a:rPr lang="it-IT" sz="2400" spc="-5" dirty="0" err="1">
                <a:latin typeface="Calibri"/>
                <a:cs typeface="Calibri"/>
              </a:rPr>
              <a:t>health</a:t>
            </a:r>
            <a:r>
              <a:rPr lang="it-IT" sz="2400" spc="-5" dirty="0">
                <a:latin typeface="Calibri"/>
                <a:cs typeface="Calibri"/>
              </a:rPr>
              <a:t> </a:t>
            </a:r>
            <a:r>
              <a:rPr lang="it-IT" sz="2400" spc="-5" dirty="0" err="1">
                <a:latin typeface="Calibri"/>
                <a:cs typeface="Calibri"/>
              </a:rPr>
              <a:t>conditions</a:t>
            </a:r>
            <a:r>
              <a:rPr sz="2400" spc="-5" dirty="0">
                <a:latin typeface="Calibri"/>
                <a:cs typeface="Calibri"/>
              </a:rPr>
              <a:t> </a:t>
            </a:r>
            <a:r>
              <a:rPr sz="2400" dirty="0">
                <a:latin typeface="Calibri"/>
                <a:cs typeface="Calibri"/>
              </a:rPr>
              <a:t>and </a:t>
            </a:r>
            <a:r>
              <a:rPr sz="2400" spc="-5" dirty="0">
                <a:latin typeface="Calibri"/>
                <a:cs typeface="Calibri"/>
              </a:rPr>
              <a:t>begin </a:t>
            </a:r>
            <a:r>
              <a:rPr sz="2400" spc="-15" dirty="0">
                <a:latin typeface="Calibri"/>
                <a:cs typeface="Calibri"/>
              </a:rPr>
              <a:t>to </a:t>
            </a:r>
            <a:r>
              <a:rPr sz="2400" dirty="0">
                <a:latin typeface="Calibri"/>
                <a:cs typeface="Calibri"/>
              </a:rPr>
              <a:t>lead </a:t>
            </a:r>
            <a:r>
              <a:rPr sz="2400" spc="-5" dirty="0">
                <a:latin typeface="Calibri"/>
                <a:cs typeface="Calibri"/>
              </a:rPr>
              <a:t>normal </a:t>
            </a:r>
            <a:r>
              <a:rPr sz="2400" spc="-10" dirty="0">
                <a:latin typeface="Calibri"/>
                <a:cs typeface="Calibri"/>
              </a:rPr>
              <a:t>lives </a:t>
            </a:r>
            <a:r>
              <a:rPr sz="2400" dirty="0">
                <a:latin typeface="Calibri"/>
                <a:cs typeface="Calibri"/>
              </a:rPr>
              <a:t>– </a:t>
            </a:r>
            <a:r>
              <a:rPr sz="2400" spc="-10" dirty="0">
                <a:latin typeface="Calibri"/>
                <a:cs typeface="Calibri"/>
              </a:rPr>
              <a:t>even </a:t>
            </a:r>
            <a:r>
              <a:rPr sz="2400" spc="-5" dirty="0">
                <a:latin typeface="Calibri"/>
                <a:cs typeface="Calibri"/>
              </a:rPr>
              <a:t>where resources </a:t>
            </a:r>
            <a:r>
              <a:rPr sz="2400" spc="-10" dirty="0">
                <a:latin typeface="Calibri"/>
                <a:cs typeface="Calibri"/>
              </a:rPr>
              <a:t>are  scarce.</a:t>
            </a:r>
            <a:endParaRPr sz="2400" dirty="0">
              <a:latin typeface="Calibri"/>
              <a:cs typeface="Calibri"/>
            </a:endParaRPr>
          </a:p>
          <a:p>
            <a:pPr>
              <a:lnSpc>
                <a:spcPts val="3000"/>
              </a:lnSpc>
              <a:spcBef>
                <a:spcPts val="5"/>
              </a:spcBef>
            </a:pPr>
            <a:endParaRPr sz="2400" b="1" dirty="0">
              <a:latin typeface="Times New Roman"/>
              <a:cs typeface="Times New Roman"/>
            </a:endParaRPr>
          </a:p>
          <a:p>
            <a:pPr marL="12700" marR="5080">
              <a:lnSpc>
                <a:spcPts val="3000"/>
              </a:lnSpc>
            </a:pPr>
            <a:r>
              <a:rPr sz="2400" b="1" dirty="0">
                <a:latin typeface="Calibri"/>
                <a:cs typeface="Calibri"/>
              </a:rPr>
              <a:t>Its </a:t>
            </a:r>
            <a:r>
              <a:rPr sz="2400" b="1" spc="-10" dirty="0">
                <a:latin typeface="Calibri"/>
                <a:cs typeface="Calibri"/>
              </a:rPr>
              <a:t>focus </a:t>
            </a:r>
            <a:r>
              <a:rPr sz="2400" b="1" dirty="0">
                <a:latin typeface="Calibri"/>
                <a:cs typeface="Calibri"/>
              </a:rPr>
              <a:t>is </a:t>
            </a:r>
            <a:r>
              <a:rPr sz="2400" b="1" spc="-10" dirty="0">
                <a:latin typeface="Calibri"/>
                <a:cs typeface="Calibri"/>
              </a:rPr>
              <a:t>to </a:t>
            </a:r>
            <a:r>
              <a:rPr sz="2400" b="1" spc="-5" dirty="0">
                <a:latin typeface="Calibri"/>
                <a:cs typeface="Calibri"/>
              </a:rPr>
              <a:t>increase non-specialist </a:t>
            </a:r>
            <a:r>
              <a:rPr sz="2400" b="1" spc="-10" dirty="0">
                <a:latin typeface="Calibri"/>
                <a:cs typeface="Calibri"/>
              </a:rPr>
              <a:t>care, </a:t>
            </a:r>
            <a:r>
              <a:rPr sz="2400" b="1" dirty="0">
                <a:latin typeface="Calibri"/>
                <a:cs typeface="Calibri"/>
              </a:rPr>
              <a:t>including </a:t>
            </a:r>
            <a:r>
              <a:rPr sz="2400" b="1" spc="-10" dirty="0">
                <a:latin typeface="Calibri"/>
                <a:cs typeface="Calibri"/>
              </a:rPr>
              <a:t>non-specialized  </a:t>
            </a:r>
            <a:r>
              <a:rPr sz="2400" b="1" spc="-5" dirty="0">
                <a:latin typeface="Calibri"/>
                <a:cs typeface="Calibri"/>
              </a:rPr>
              <a:t>health care, </a:t>
            </a:r>
            <a:r>
              <a:rPr sz="2400" b="1" spc="-15" dirty="0">
                <a:latin typeface="Calibri"/>
                <a:cs typeface="Calibri"/>
              </a:rPr>
              <a:t>to </a:t>
            </a:r>
            <a:r>
              <a:rPr sz="2400" b="1" spc="-5" dirty="0">
                <a:latin typeface="Calibri"/>
                <a:cs typeface="Calibri"/>
              </a:rPr>
              <a:t>address </a:t>
            </a:r>
            <a:r>
              <a:rPr sz="2400" b="1" dirty="0">
                <a:latin typeface="Calibri"/>
                <a:cs typeface="Calibri"/>
              </a:rPr>
              <a:t>the </a:t>
            </a:r>
            <a:r>
              <a:rPr sz="2400" b="1" spc="-5" dirty="0">
                <a:latin typeface="Calibri"/>
                <a:cs typeface="Calibri"/>
              </a:rPr>
              <a:t>unmet needs of people with priority </a:t>
            </a:r>
            <a:r>
              <a:rPr sz="2400" b="1" dirty="0">
                <a:latin typeface="Calibri"/>
                <a:cs typeface="Calibri"/>
              </a:rPr>
              <a:t>MNS  </a:t>
            </a:r>
            <a:r>
              <a:rPr sz="2400" b="1" spc="-5" dirty="0">
                <a:latin typeface="Calibri"/>
                <a:cs typeface="Calibri"/>
              </a:rPr>
              <a:t>conditions.</a:t>
            </a:r>
            <a:endParaRPr sz="2400" b="1" dirty="0">
              <a:latin typeface="Calibri"/>
              <a:cs typeface="Calibri"/>
            </a:endParaRPr>
          </a:p>
          <a:p>
            <a:pPr>
              <a:lnSpc>
                <a:spcPct val="100000"/>
              </a:lnSpc>
            </a:pPr>
            <a:endParaRPr sz="2400" dirty="0">
              <a:latin typeface="Times New Roman"/>
              <a:cs typeface="Times New Roman"/>
            </a:endParaRPr>
          </a:p>
        </p:txBody>
      </p:sp>
      <p:sp>
        <p:nvSpPr>
          <p:cNvPr id="3" name="object 3"/>
          <p:cNvSpPr/>
          <p:nvPr/>
        </p:nvSpPr>
        <p:spPr>
          <a:xfrm>
            <a:off x="0" y="0"/>
            <a:ext cx="9906000" cy="1729359"/>
          </a:xfrm>
          <a:prstGeom prst="rect">
            <a:avLst/>
          </a:prstGeom>
          <a:blipFill>
            <a:blip r:embed="rId3"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312356" y="180784"/>
            <a:ext cx="6493001" cy="1367790"/>
          </a:xfrm>
          <a:prstGeom prst="rect">
            <a:avLst/>
          </a:prstGeom>
        </p:spPr>
        <p:txBody>
          <a:bodyPr vert="horz" wrap="square" lIns="0" tIns="13335" rIns="0" bIns="0" rtlCol="0">
            <a:spAutoFit/>
          </a:bodyPr>
          <a:lstStyle/>
          <a:p>
            <a:pPr marL="1119505" marR="5080" indent="-1106805">
              <a:lnSpc>
                <a:spcPct val="100000"/>
              </a:lnSpc>
              <a:spcBef>
                <a:spcPts val="105"/>
              </a:spcBef>
            </a:pPr>
            <a:r>
              <a:rPr spc="-15" dirty="0"/>
              <a:t>Mental </a:t>
            </a:r>
            <a:r>
              <a:rPr spc="-5" dirty="0"/>
              <a:t>Health </a:t>
            </a:r>
            <a:r>
              <a:rPr dirty="0"/>
              <a:t>Gap (mhGAP)  Action</a:t>
            </a:r>
            <a:r>
              <a:rPr spc="-15" dirty="0"/>
              <a:t> </a:t>
            </a:r>
            <a:r>
              <a:rPr spc="-20" dirty="0"/>
              <a:t>Programme</a:t>
            </a: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fld id="{81D60167-4931-47E6-BA6A-407CBD079E47}" type="slidenum">
              <a:rPr dirty="0"/>
              <a:t>9</a:t>
            </a:fld>
            <a:endParaRPr dirty="0"/>
          </a:p>
        </p:txBody>
      </p:sp>
      <p:pic>
        <p:nvPicPr>
          <p:cNvPr id="10" name="Immagine 9">
            <a:extLst>
              <a:ext uri="{FF2B5EF4-FFF2-40B4-BE49-F238E27FC236}">
                <a16:creationId xmlns:a16="http://schemas.microsoft.com/office/drawing/2014/main" id="{BE89AB70-1F78-4803-B115-987208AFCAD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92830" y="189786"/>
            <a:ext cx="800814" cy="800814"/>
          </a:xfrm>
          <a:prstGeom prst="rect">
            <a:avLst/>
          </a:prstGeom>
        </p:spPr>
      </p:pic>
      <p:pic>
        <p:nvPicPr>
          <p:cNvPr id="11" name="Immagine 10">
            <a:extLst>
              <a:ext uri="{FF2B5EF4-FFF2-40B4-BE49-F238E27FC236}">
                <a16:creationId xmlns:a16="http://schemas.microsoft.com/office/drawing/2014/main" id="{7C81A777-7751-4A9E-A7F8-37DF682D8F9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920" t="-2" r="12920" b="-142"/>
          <a:stretch/>
        </p:blipFill>
        <p:spPr>
          <a:xfrm>
            <a:off x="8792830" y="990600"/>
            <a:ext cx="800814" cy="597443"/>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202</TotalTime>
  <Words>1811</Words>
  <Application>Microsoft Office PowerPoint</Application>
  <PresentationFormat>A4 (21x29,7 cm)</PresentationFormat>
  <Paragraphs>133</Paragraphs>
  <Slides>14</Slides>
  <Notes>12</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14</vt:i4>
      </vt:variant>
    </vt:vector>
  </HeadingPairs>
  <TitlesOfParts>
    <vt:vector size="18" baseType="lpstr">
      <vt:lpstr>Arial</vt:lpstr>
      <vt:lpstr>Calibri</vt:lpstr>
      <vt:lpstr>Times New Roman</vt:lpstr>
      <vt:lpstr>Office Theme</vt:lpstr>
      <vt:lpstr>Introduction to Mental Health and mhGAP</vt:lpstr>
      <vt:lpstr>Session outline</vt:lpstr>
      <vt:lpstr>What is mental health?</vt:lpstr>
      <vt:lpstr>What are mental disorders/MNS?</vt:lpstr>
      <vt:lpstr>Few facts about mental health</vt:lpstr>
      <vt:lpstr>Determinants of mental disorders</vt:lpstr>
      <vt:lpstr>What is the mental health gap?</vt:lpstr>
      <vt:lpstr>Why is there a mental health gap?</vt:lpstr>
      <vt:lpstr>Mental Health Gap (mhGAP)  Action Programme</vt:lpstr>
      <vt:lpstr>Presentazione standard di PowerPoint</vt:lpstr>
      <vt:lpstr>mhGAP-IG Version 2.0 modules</vt:lpstr>
      <vt:lpstr>Mental health and  non-specialized health care</vt:lpstr>
      <vt:lpstr>Seven good reasons for integrating mental health into PHC</vt:lpstr>
      <vt:lpstr>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mhGAP</dc:title>
  <dc:creator>Georgina Campbell</dc:creator>
  <cp:lastModifiedBy>Jacopo Rovarini</cp:lastModifiedBy>
  <cp:revision>15</cp:revision>
  <dcterms:created xsi:type="dcterms:W3CDTF">2020-03-16T11:44:37Z</dcterms:created>
  <dcterms:modified xsi:type="dcterms:W3CDTF">2020-06-04T14:32:53Z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2017-09-27T00:00:00Z</vt:filetime>
  </property>
  <property fmtid="{D5CDD505-2E9C-101B-9397-08002B2CF9AE}" pid="3" name="Creator">
    <vt:lpwstr>Microsoft® PowerPoint® 2010</vt:lpwstr>
  </property>
  <property fmtid="{D5CDD505-2E9C-101B-9397-08002B2CF9AE}" pid="4" name="LastSaved">
    <vt:filetime>2020-03-16T00:00:00Z</vt:filetime>
  </property>
</Properties>
</file>