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327" r:id="rId3"/>
    <p:sldId id="353" r:id="rId4"/>
    <p:sldId id="354" r:id="rId5"/>
    <p:sldId id="356" r:id="rId6"/>
    <p:sldId id="337" r:id="rId7"/>
    <p:sldId id="338" r:id="rId8"/>
    <p:sldId id="352" r:id="rId9"/>
    <p:sldId id="355" r:id="rId10"/>
    <p:sldId id="357" r:id="rId11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C9102"/>
    <a:srgbClr val="CDBF03"/>
    <a:srgbClr val="009242"/>
    <a:srgbClr val="E6E6E6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812" autoAdjust="0"/>
  </p:normalViewPr>
  <p:slideViewPr>
    <p:cSldViewPr>
      <p:cViewPr varScale="1">
        <p:scale>
          <a:sx n="90" d="100"/>
          <a:sy n="90" d="100"/>
        </p:scale>
        <p:origin x="2214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BE685-D85E-454F-A223-1F996E5771DC}" type="datetimeFigureOut">
              <a:rPr lang="it-IT" smtClean="0"/>
              <a:t>07/08/2020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48F1F-DFD8-445D-9CF1-192CA33ABD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87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45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920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229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Jointly</a:t>
            </a:r>
            <a:r>
              <a:rPr lang="it-IT" dirty="0"/>
              <a:t> set rules for the training days. Start with rules </a:t>
            </a:r>
            <a:r>
              <a:rPr lang="it-IT" dirty="0" err="1"/>
              <a:t>related</a:t>
            </a:r>
            <a:r>
              <a:rPr lang="it-IT" dirty="0"/>
              <a:t> to the points </a:t>
            </a:r>
            <a:r>
              <a:rPr lang="it-IT" dirty="0" err="1"/>
              <a:t>listed</a:t>
            </a:r>
            <a:r>
              <a:rPr lang="it-IT" dirty="0"/>
              <a:t>, and </a:t>
            </a:r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many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necessary</a:t>
            </a:r>
            <a:r>
              <a:rPr lang="it-IT" dirty="0"/>
              <a:t>. Write </a:t>
            </a:r>
            <a:r>
              <a:rPr lang="it-IT" dirty="0" err="1"/>
              <a:t>them</a:t>
            </a:r>
            <a:r>
              <a:rPr lang="it-IT" dirty="0"/>
              <a:t> on a </a:t>
            </a:r>
            <a:r>
              <a:rPr lang="it-IT" dirty="0" err="1"/>
              <a:t>flipchart</a:t>
            </a:r>
            <a:r>
              <a:rPr lang="it-IT" dirty="0"/>
              <a:t> and, </a:t>
            </a:r>
            <a:r>
              <a:rPr lang="it-IT" dirty="0" err="1"/>
              <a:t>at</a:t>
            </a:r>
            <a:r>
              <a:rPr lang="it-IT" dirty="0"/>
              <a:t> the end, stick the </a:t>
            </a:r>
            <a:r>
              <a:rPr lang="it-IT" dirty="0" err="1"/>
              <a:t>flipchart</a:t>
            </a:r>
            <a:r>
              <a:rPr lang="it-IT" dirty="0"/>
              <a:t> on the </a:t>
            </a:r>
            <a:r>
              <a:rPr lang="it-IT" dirty="0" err="1"/>
              <a:t>wall</a:t>
            </a:r>
            <a:r>
              <a:rPr lang="it-IT" dirty="0"/>
              <a:t> of the training hall for the </a:t>
            </a:r>
            <a:r>
              <a:rPr lang="it-IT" dirty="0" err="1"/>
              <a:t>whole</a:t>
            </a:r>
            <a:r>
              <a:rPr lang="it-IT" dirty="0"/>
              <a:t> duration of the training.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6619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Explain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preventive rules and </a:t>
            </a:r>
            <a:r>
              <a:rPr lang="it-IT" dirty="0" err="1"/>
              <a:t>provide</a:t>
            </a:r>
            <a:r>
              <a:rPr lang="it-IT" dirty="0"/>
              <a:t> </a:t>
            </a:r>
            <a:r>
              <a:rPr lang="it-IT" dirty="0" err="1"/>
              <a:t>participants</a:t>
            </a:r>
            <a:r>
              <a:rPr lang="it-IT" dirty="0"/>
              <a:t> with the </a:t>
            </a:r>
            <a:r>
              <a:rPr lang="it-IT" dirty="0" err="1"/>
              <a:t>necessary</a:t>
            </a:r>
            <a:r>
              <a:rPr lang="it-IT" dirty="0"/>
              <a:t> items (e.g. </a:t>
            </a:r>
            <a:r>
              <a:rPr lang="it-IT" dirty="0" err="1"/>
              <a:t>masks</a:t>
            </a:r>
            <a:r>
              <a:rPr lang="it-IT" dirty="0"/>
              <a:t>). </a:t>
            </a:r>
          </a:p>
          <a:p>
            <a:r>
              <a:rPr lang="it-IT" dirty="0"/>
              <a:t>Write the rules on a </a:t>
            </a:r>
            <a:r>
              <a:rPr lang="it-IT" dirty="0" err="1"/>
              <a:t>flipchart</a:t>
            </a:r>
            <a:r>
              <a:rPr lang="it-IT" dirty="0"/>
              <a:t> and, </a:t>
            </a:r>
            <a:r>
              <a:rPr lang="it-IT" dirty="0" err="1"/>
              <a:t>at</a:t>
            </a:r>
            <a:r>
              <a:rPr lang="it-IT" dirty="0"/>
              <a:t> the end, stick the </a:t>
            </a:r>
            <a:r>
              <a:rPr lang="it-IT" dirty="0" err="1"/>
              <a:t>flipchart</a:t>
            </a:r>
            <a:r>
              <a:rPr lang="it-IT" dirty="0"/>
              <a:t> on the </a:t>
            </a:r>
            <a:r>
              <a:rPr lang="it-IT" dirty="0" err="1"/>
              <a:t>wall</a:t>
            </a:r>
            <a:r>
              <a:rPr lang="it-IT" dirty="0"/>
              <a:t> of the training hall for the </a:t>
            </a:r>
            <a:r>
              <a:rPr lang="it-IT" dirty="0" err="1"/>
              <a:t>whole</a:t>
            </a:r>
            <a:r>
              <a:rPr lang="it-IT" dirty="0"/>
              <a:t> duration of the training.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5690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Feel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free to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mention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intiatives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AHA in the area, e.g. MHSI, etc.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034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slide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very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briefly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NSA project.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Mention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ok of the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know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much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about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epilepsy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nodding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syndrome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topics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training.</a:t>
            </a:r>
          </a:p>
          <a:p>
            <a:endParaRPr lang="it-IT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Moreover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good to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mention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different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cadres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people are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involved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implementing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project: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among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Community Health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such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training.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role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play for the success of the </a:t>
            </a:r>
            <a:r>
              <a:rPr lang="it-IT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initiative</a:t>
            </a:r>
            <a:r>
              <a:rPr lang="it-IT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2516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686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8276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242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744345"/>
          </a:xfrm>
          <a:custGeom>
            <a:avLst/>
            <a:gdLst/>
            <a:ahLst/>
            <a:cxnLst/>
            <a:rect l="l" t="t" r="r" b="b"/>
            <a:pathLst>
              <a:path w="9144000" h="1744345">
                <a:moveTo>
                  <a:pt x="9144000" y="0"/>
                </a:moveTo>
                <a:lnTo>
                  <a:pt x="0" y="0"/>
                </a:lnTo>
                <a:lnTo>
                  <a:pt x="0" y="1744345"/>
                </a:lnTo>
                <a:lnTo>
                  <a:pt x="9144000" y="1744345"/>
                </a:lnTo>
                <a:lnTo>
                  <a:pt x="9144000" y="0"/>
                </a:lnTo>
                <a:close/>
              </a:path>
            </a:pathLst>
          </a:custGeom>
          <a:solidFill>
            <a:srgbClr val="0082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0902" y="178053"/>
            <a:ext cx="7302195" cy="1367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7" y="2687573"/>
            <a:ext cx="8209280" cy="3415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69223" y="6465214"/>
            <a:ext cx="364490" cy="314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29029" y="2599070"/>
            <a:ext cx="4485941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it-IT" spc="-5" dirty="0" err="1"/>
              <a:t>Introductory</a:t>
            </a:r>
            <a:r>
              <a:rPr lang="it-IT" spc="-5" dirty="0"/>
              <a:t> Session</a:t>
            </a:r>
            <a:endParaRPr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115134F-EE70-486E-878A-CC17F8C4C3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9" b="11632"/>
          <a:stretch/>
        </p:blipFill>
        <p:spPr>
          <a:xfrm>
            <a:off x="1143000" y="4951512"/>
            <a:ext cx="1457658" cy="109030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879240F-48E5-4E88-8CCA-E0568C510C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6435090" y="4965623"/>
            <a:ext cx="1461444" cy="1090302"/>
          </a:xfrm>
          <a:prstGeom prst="rect">
            <a:avLst/>
          </a:prstGeom>
        </p:spPr>
      </p:pic>
      <p:pic>
        <p:nvPicPr>
          <p:cNvPr id="6" name="Picture 2" descr="BAND Foundation">
            <a:extLst>
              <a:ext uri="{FF2B5EF4-FFF2-40B4-BE49-F238E27FC236}">
                <a16:creationId xmlns:a16="http://schemas.microsoft.com/office/drawing/2014/main" id="{FE099865-08AD-40A6-951D-CC818CF2B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383" y="990600"/>
            <a:ext cx="1974857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B9F3A79-D11D-43F6-B10D-3D296A8C03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72298"/>
            <a:ext cx="1457658" cy="120042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4508" y="498585"/>
            <a:ext cx="727349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Pre-training test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A27702E0-AEC1-44A3-8546-88C2A2DA97A3}"/>
              </a:ext>
            </a:extLst>
          </p:cNvPr>
          <p:cNvSpPr txBox="1"/>
          <p:nvPr/>
        </p:nvSpPr>
        <p:spPr>
          <a:xfrm>
            <a:off x="474508" y="3617552"/>
            <a:ext cx="8568897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sz="3200" dirty="0"/>
              <a:t>Please complete and submit the pre-training test</a:t>
            </a:r>
          </a:p>
        </p:txBody>
      </p:sp>
    </p:spTree>
    <p:extLst>
      <p:ext uri="{BB962C8B-B14F-4D97-AF65-F5344CB8AC3E}">
        <p14:creationId xmlns:p14="http://schemas.microsoft.com/office/powerpoint/2010/main" val="285844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 err="1"/>
              <a:t>Introduction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533400" y="2546484"/>
            <a:ext cx="8077200" cy="255005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en-US" sz="2800" dirty="0"/>
              <a:t>Round of introductions by participants and trainers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Welcoming speech by the </a:t>
            </a:r>
            <a:r>
              <a:rPr lang="en-US" sz="2800" b="1" dirty="0"/>
              <a:t>Director of the County Health Department</a:t>
            </a:r>
          </a:p>
          <a:p>
            <a:pPr marL="12700" marR="5080" algn="just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4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8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Training rules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79208"/>
            <a:ext cx="8382000" cy="51225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sz="2800" dirty="0"/>
              <a:t>Let’s set some basic rules to make the best out of these coming days of training: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Reporting and Starting time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Ending time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Facilities &amp; breaks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Meals, water, etc.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Raising hand to ask questions/clarifications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Time keeping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Minimum requirement for a certificate of completion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Mobile phone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Etc.</a:t>
            </a:r>
          </a:p>
          <a:p>
            <a:pPr marL="457200" indent="-457200">
              <a:buFontTx/>
              <a:buChar char="-"/>
            </a:pPr>
            <a:endParaRPr lang="it-IT" sz="24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COVID19 </a:t>
            </a:r>
            <a:r>
              <a:rPr lang="it-IT" spc="-5" dirty="0" err="1"/>
              <a:t>prevention</a:t>
            </a:r>
            <a:r>
              <a:rPr lang="it-IT" spc="-5" dirty="0"/>
              <a:t> rules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79208"/>
            <a:ext cx="8382000" cy="47532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sz="2800" dirty="0"/>
              <a:t>Due to the ongoing pandemic, some extra rules must be complied with: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Social distancing (at least 1.5 meters)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No physical contact (including handshakes) unless instructed by the trainers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Hand washing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Hand sanitizer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Face masks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/>
              <a:t>Ventilation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spc="-10" dirty="0">
                <a:latin typeface="Calibri"/>
                <a:cs typeface="Calibri"/>
              </a:rPr>
              <a:t>Reporting fever, dry cough…</a:t>
            </a:r>
          </a:p>
          <a:p>
            <a:pPr marL="514350" indent="-514350">
              <a:buFont typeface="+mj-lt"/>
              <a:buAutoNum type="alphaLcPeriod"/>
            </a:pPr>
            <a:endParaRPr lang="en-US" sz="28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35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Amref Health Africa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448" y="2015040"/>
            <a:ext cx="6154952" cy="52584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lang="en-US" dirty="0"/>
              <a:t>Amref Health Africa in South Sudan is registered with Ministry of Justice and Ministry of Interior under the South Sudan Relief and Rehabilitation Commission as an International Non-Governmental </a:t>
            </a:r>
            <a:r>
              <a:rPr lang="en-US" dirty="0" err="1"/>
              <a:t>Organisations</a:t>
            </a:r>
            <a:r>
              <a:rPr lang="en-US" dirty="0"/>
              <a:t> (INGO).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first </a:t>
            </a:r>
            <a:r>
              <a:rPr lang="en-US" dirty="0" err="1"/>
              <a:t>programme</a:t>
            </a:r>
            <a:r>
              <a:rPr lang="en-US" dirty="0"/>
              <a:t> of Amref Health Africa in South Sudan commenced in 1972, tapping on the expertise of the </a:t>
            </a:r>
            <a:r>
              <a:rPr lang="en-US" dirty="0" err="1"/>
              <a:t>organisation</a:t>
            </a:r>
            <a:r>
              <a:rPr lang="en-US" dirty="0"/>
              <a:t> in rebuilding health systems.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South Sudan office is part of the global Amref Health Africa organization, headquartered in Nairobi. 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Amref Health Africa’s work in South Sudan focuses on setting up and strengthening community based primary health care, development of human resources for health and strengthening health systems – in close collaboration with the Ministry of Health of the Republic of South Sudan. </a:t>
            </a:r>
          </a:p>
          <a:p>
            <a:pPr marL="400050" indent="-400050" algn="just">
              <a:buAutoNum type="romanLcPeriod"/>
            </a:pPr>
            <a:endParaRPr lang="en-US" dirty="0"/>
          </a:p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6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4F4D3341-DE51-46D9-ABAE-C915547524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799" y="3124200"/>
            <a:ext cx="2362201" cy="236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0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NSA Project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448" y="2015040"/>
            <a:ext cx="8077200" cy="491993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Nodding Syndrome Alliance project </a:t>
            </a:r>
            <a:r>
              <a:rPr lang="en-US" dirty="0"/>
              <a:t>is an initiative led by Amref Health Africa to improve the lives of people suffering from epilepsy and Nodding Syndrome in some regions of South Sudan (Western and Central </a:t>
            </a:r>
            <a:r>
              <a:rPr lang="en-US" dirty="0" err="1"/>
              <a:t>Equatoria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Across its activities the project involves:</a:t>
            </a:r>
          </a:p>
          <a:p>
            <a:endParaRPr lang="en-US" sz="1000" dirty="0"/>
          </a:p>
          <a:p>
            <a:pPr marL="400050" indent="-400050">
              <a:buAutoNum type="romanLcPeriod"/>
            </a:pPr>
            <a:r>
              <a:rPr lang="en-US" b="1" dirty="0"/>
              <a:t>Community Health Volunteers, such as Boma Health Workers, Household Health promoters, etc.</a:t>
            </a:r>
          </a:p>
          <a:p>
            <a:pPr marL="400050" indent="-400050">
              <a:buAutoNum type="romanLcPeriod"/>
            </a:pPr>
            <a:endParaRPr lang="en-US" sz="1000" dirty="0"/>
          </a:p>
          <a:p>
            <a:pPr marL="400050" indent="-400050">
              <a:buAutoNum type="romanLcPeriod"/>
            </a:pPr>
            <a:r>
              <a:rPr lang="en-US" dirty="0"/>
              <a:t>Community-Based Rehabilitation Workers</a:t>
            </a:r>
          </a:p>
          <a:p>
            <a:pPr marL="400050" indent="-400050">
              <a:buAutoNum type="romanLcPeriod"/>
            </a:pPr>
            <a:endParaRPr lang="en-US" sz="1000" dirty="0"/>
          </a:p>
          <a:p>
            <a:pPr marL="400050" indent="-400050">
              <a:buAutoNum type="romanLcPeriod"/>
            </a:pPr>
            <a:r>
              <a:rPr lang="en-US" dirty="0"/>
              <a:t>Nurses</a:t>
            </a:r>
          </a:p>
          <a:p>
            <a:pPr marL="400050" indent="-400050">
              <a:buAutoNum type="romanLcPeriod"/>
            </a:pPr>
            <a:endParaRPr lang="en-US" sz="1000" dirty="0"/>
          </a:p>
          <a:p>
            <a:pPr marL="400050" indent="-400050">
              <a:buAutoNum type="romanLcPeriod"/>
            </a:pPr>
            <a:r>
              <a:rPr lang="en-US" dirty="0"/>
              <a:t>Clinical Officers</a:t>
            </a:r>
          </a:p>
          <a:p>
            <a:pPr marL="400050" indent="-400050">
              <a:buAutoNum type="romanLcPeriod"/>
            </a:pPr>
            <a:endParaRPr lang="en-US" sz="1000" dirty="0"/>
          </a:p>
          <a:p>
            <a:pPr marL="400050" indent="-400050">
              <a:buAutoNum type="romanLcPeriod"/>
            </a:pPr>
            <a:r>
              <a:rPr lang="en-US" dirty="0"/>
              <a:t>Medical Doctors</a:t>
            </a:r>
          </a:p>
          <a:p>
            <a:pPr marL="400050" indent="-400050">
              <a:buAutoNum type="romanLcPeriod"/>
            </a:pPr>
            <a:endParaRPr lang="en-US" sz="1000" dirty="0"/>
          </a:p>
          <a:p>
            <a:pPr marL="400050" indent="-400050">
              <a:buAutoNum type="romanLcPeriod"/>
            </a:pPr>
            <a:r>
              <a:rPr lang="en-US" dirty="0"/>
              <a:t>Coordinators, Field Officers, etc.</a:t>
            </a:r>
          </a:p>
          <a:p>
            <a:pPr marL="400050" indent="-400050">
              <a:buAutoNum type="romanLcPeriod"/>
            </a:pPr>
            <a:endParaRPr lang="en-US" dirty="0"/>
          </a:p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6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D52FECF9-7BDD-45AB-9BD8-10E63176C44D}"/>
              </a:ext>
            </a:extLst>
          </p:cNvPr>
          <p:cNvSpPr/>
          <p:nvPr/>
        </p:nvSpPr>
        <p:spPr>
          <a:xfrm>
            <a:off x="228600" y="3429000"/>
            <a:ext cx="8440952" cy="76200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29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603610"/>
            <a:ext cx="6530594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Objectives of the Training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4799" y="1892478"/>
            <a:ext cx="8568897" cy="57073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dirty="0"/>
              <a:t>At the end of the training, the participants will be able to:</a:t>
            </a:r>
          </a:p>
          <a:p>
            <a:endParaRPr lang="en-US" sz="1200" dirty="0"/>
          </a:p>
          <a:p>
            <a:pPr marL="342900" indent="-342900">
              <a:buAutoNum type="arabicPeriod"/>
            </a:pPr>
            <a:r>
              <a:rPr lang="en-US" dirty="0"/>
              <a:t>Define </a:t>
            </a:r>
            <a:r>
              <a:rPr lang="en-US" b="1" dirty="0"/>
              <a:t>Disability</a:t>
            </a:r>
            <a:r>
              <a:rPr lang="en-US" dirty="0"/>
              <a:t> and identify people with different disabilities;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Define </a:t>
            </a:r>
            <a:r>
              <a:rPr lang="en-US" b="1" dirty="0"/>
              <a:t>Mental Health </a:t>
            </a:r>
            <a:r>
              <a:rPr lang="en-US" dirty="0"/>
              <a:t>and its treatment gap;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b="1" dirty="0"/>
              <a:t>Provide care and communicate </a:t>
            </a:r>
            <a:r>
              <a:rPr lang="en-US" dirty="0"/>
              <a:t>in an effective and respectful manner;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Define </a:t>
            </a:r>
            <a:r>
              <a:rPr lang="en-US" b="1" dirty="0"/>
              <a:t>Epilepsy</a:t>
            </a:r>
            <a:r>
              <a:rPr lang="en-US" dirty="0"/>
              <a:t>, comprehend its features and appreciate its impact on the life of those suffering from it;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Define </a:t>
            </a:r>
            <a:r>
              <a:rPr lang="en-US" b="1" dirty="0"/>
              <a:t>Nodding Syndrome </a:t>
            </a:r>
            <a:r>
              <a:rPr lang="en-US" dirty="0"/>
              <a:t>(NS), comprehend its features and appreciate its impact on the life of those suffering from it;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b="1" dirty="0"/>
              <a:t>Identify suspected cases </a:t>
            </a:r>
            <a:r>
              <a:rPr lang="en-US" dirty="0"/>
              <a:t>of Epilepsy and NS at the community level;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b="1" dirty="0"/>
              <a:t>Refer suspected cases </a:t>
            </a:r>
            <a:r>
              <a:rPr lang="en-US" dirty="0"/>
              <a:t>of Epilepsy and NS to health facilities;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b="1" dirty="0"/>
              <a:t>Monitor</a:t>
            </a:r>
            <a:r>
              <a:rPr lang="en-US" dirty="0"/>
              <a:t> the status of </a:t>
            </a:r>
            <a:r>
              <a:rPr lang="en-US" b="1" dirty="0"/>
              <a:t>People With Epilepsy / NS</a:t>
            </a:r>
            <a:r>
              <a:rPr lang="en-US" dirty="0"/>
              <a:t>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b="1" dirty="0"/>
              <a:t>Create  correct awareness </a:t>
            </a:r>
            <a:r>
              <a:rPr lang="en-US" dirty="0"/>
              <a:t>about Epilepsy and NS </a:t>
            </a:r>
            <a:r>
              <a:rPr lang="en-US" b="1" dirty="0"/>
              <a:t>and fight the stigma </a:t>
            </a:r>
            <a:r>
              <a:rPr lang="en-US" dirty="0"/>
              <a:t>attached;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Describe </a:t>
            </a:r>
            <a:r>
              <a:rPr lang="en-US" b="1" dirty="0"/>
              <a:t>their roles and the tasks </a:t>
            </a:r>
            <a:r>
              <a:rPr lang="en-US" dirty="0"/>
              <a:t>to perform within the project;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Correctly use and fill the </a:t>
            </a:r>
            <a:r>
              <a:rPr lang="en-US" b="1" dirty="0"/>
              <a:t>project tools </a:t>
            </a:r>
            <a:r>
              <a:rPr lang="en-US" dirty="0"/>
              <a:t>developed for them and their activities.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6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265056"/>
            <a:ext cx="653059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Expected outcome of the Training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A27702E0-AEC1-44A3-8546-88C2A2DA97A3}"/>
              </a:ext>
            </a:extLst>
          </p:cNvPr>
          <p:cNvSpPr txBox="1"/>
          <p:nvPr/>
        </p:nvSpPr>
        <p:spPr>
          <a:xfrm>
            <a:off x="304799" y="1892478"/>
            <a:ext cx="8568897" cy="446083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dirty="0"/>
              <a:t>At the end of the training we expect to establish a team of Community Health Volunteers who:</a:t>
            </a:r>
          </a:p>
          <a:p>
            <a:endParaRPr lang="en-US" sz="1200" dirty="0"/>
          </a:p>
          <a:p>
            <a:pPr marL="342900" indent="-342900">
              <a:buAutoNum type="arabicPeriod"/>
            </a:pPr>
            <a:r>
              <a:rPr lang="en-US" dirty="0"/>
              <a:t>Are knowledgeable about Disability, Epilepsy and Nodding Syndrome, and willing to fight the stigma around these conditions;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Can identify suspected cases of Epilepsy;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Can identify suspected cases of Nodding Syndrome;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Can refer suspected cases of Epilepsy and Nodding Syndrome to Health Facilities;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Can regularly monitor the status of People with Epilepsy / Nodding Syndrome during home visits;</a:t>
            </a:r>
          </a:p>
          <a:p>
            <a:pPr marL="342900" indent="-342900">
              <a:buAutoNum type="arabicPeriod"/>
            </a:pPr>
            <a:endParaRPr lang="en-US" sz="500" dirty="0"/>
          </a:p>
          <a:p>
            <a:pPr marL="342900" indent="-342900">
              <a:buAutoNum type="arabicPeriod"/>
            </a:pPr>
            <a:r>
              <a:rPr lang="en-US" dirty="0"/>
              <a:t>Can coordinate to assist the project in addressing the needs of PWE/NS, of their families and of their communities.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4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4508" y="498585"/>
            <a:ext cx="727349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b="1" dirty="0">
                <a:latin typeface="Garamond" panose="02020404030301010803" pitchFamily="18" charset="0"/>
              </a:rPr>
              <a:t>Expectations by participants?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A27702E0-AEC1-44A3-8546-88C2A2DA97A3}"/>
              </a:ext>
            </a:extLst>
          </p:cNvPr>
          <p:cNvSpPr txBox="1"/>
          <p:nvPr/>
        </p:nvSpPr>
        <p:spPr>
          <a:xfrm>
            <a:off x="474508" y="3617552"/>
            <a:ext cx="8568897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en-US" sz="3200" dirty="0"/>
              <a:t>What do you expect from this training?</a:t>
            </a:r>
          </a:p>
          <a:p>
            <a:endParaRPr lang="en-US" sz="3200" dirty="0"/>
          </a:p>
          <a:p>
            <a:r>
              <a:rPr lang="en-US" sz="3200" dirty="0"/>
              <a:t>Any queries so far?</a:t>
            </a:r>
          </a:p>
        </p:txBody>
      </p:sp>
    </p:spTree>
    <p:extLst>
      <p:ext uri="{BB962C8B-B14F-4D97-AF65-F5344CB8AC3E}">
        <p14:creationId xmlns:p14="http://schemas.microsoft.com/office/powerpoint/2010/main" val="51770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2275</TotalTime>
  <Words>836</Words>
  <Application>Microsoft Office PowerPoint</Application>
  <PresentationFormat>Presentazione su schermo (4:3)</PresentationFormat>
  <Paragraphs>115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Calibri</vt:lpstr>
      <vt:lpstr>Garamond</vt:lpstr>
      <vt:lpstr>Office Theme</vt:lpstr>
      <vt:lpstr>Introductory Session</vt:lpstr>
      <vt:lpstr>Introduction</vt:lpstr>
      <vt:lpstr>Training rules</vt:lpstr>
      <vt:lpstr>COVID19 prevention rules</vt:lpstr>
      <vt:lpstr>Amref Health Africa</vt:lpstr>
      <vt:lpstr>NSA Project</vt:lpstr>
      <vt:lpstr>Objectives of the Training</vt:lpstr>
      <vt:lpstr>Expected outcome of the Training</vt:lpstr>
      <vt:lpstr>Expectations by participants?</vt:lpstr>
      <vt:lpstr>Pre-training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Epilepsy</dc:title>
  <dc:creator>Georgina Campbell</dc:creator>
  <cp:lastModifiedBy>Jacopo Rovarini</cp:lastModifiedBy>
  <cp:revision>86</cp:revision>
  <dcterms:created xsi:type="dcterms:W3CDTF">2020-07-24T12:49:34Z</dcterms:created>
  <dcterms:modified xsi:type="dcterms:W3CDTF">2020-08-07T16:32:01Z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2017-09-27T00:00:00Z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2020-07-24T00:00:00Z</vt:filetime>
  </property>
</Properties>
</file>