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327" r:id="rId4"/>
    <p:sldId id="352" r:id="rId5"/>
    <p:sldId id="353" r:id="rId6"/>
    <p:sldId id="354" r:id="rId7"/>
    <p:sldId id="355" r:id="rId8"/>
    <p:sldId id="357" r:id="rId9"/>
    <p:sldId id="356" r:id="rId10"/>
    <p:sldId id="359" r:id="rId11"/>
    <p:sldId id="360" r:id="rId12"/>
    <p:sldId id="361" r:id="rId13"/>
    <p:sldId id="362" r:id="rId14"/>
    <p:sldId id="363" r:id="rId15"/>
    <p:sldId id="358" r:id="rId16"/>
    <p:sldId id="351" r:id="rId17"/>
  </p:sldIdLst>
  <p:sldSz cx="9144000" cy="6858000" type="screen4x3"/>
  <p:notesSz cx="9144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ED07"/>
    <a:srgbClr val="009242"/>
    <a:srgbClr val="E6E6E6"/>
    <a:srgbClr val="F2DC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11" autoAdjust="0"/>
  </p:normalViewPr>
  <p:slideViewPr>
    <p:cSldViewPr>
      <p:cViewPr>
        <p:scale>
          <a:sx n="90" d="100"/>
          <a:sy n="90" d="100"/>
        </p:scale>
        <p:origin x="1494" y="15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C49BE685-D85E-454F-A223-1F996E5771DC}" type="datetimeFigureOut">
              <a:rPr lang="it-IT" smtClean="0"/>
              <a:t>07/08/2020</a:t>
            </a:fld>
            <a:endParaRPr lang="it-IT"/>
          </a:p>
        </p:txBody>
      </p:sp>
      <p:sp>
        <p:nvSpPr>
          <p:cNvPr id="4" name="Segnaposto immagine diapositiva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64F48F1F-DFD8-445D-9CF1-192CA33ABDD3}" type="slidenum">
              <a:rPr lang="it-IT" smtClean="0"/>
              <a:t>‹N›</a:t>
            </a:fld>
            <a:endParaRPr lang="it-IT"/>
          </a:p>
        </p:txBody>
      </p:sp>
    </p:spTree>
    <p:extLst>
      <p:ext uri="{BB962C8B-B14F-4D97-AF65-F5344CB8AC3E}">
        <p14:creationId xmlns:p14="http://schemas.microsoft.com/office/powerpoint/2010/main" val="41198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a:t>
            </a:fld>
            <a:endParaRPr lang="it-IT"/>
          </a:p>
        </p:txBody>
      </p:sp>
    </p:spTree>
    <p:extLst>
      <p:ext uri="{BB962C8B-B14F-4D97-AF65-F5344CB8AC3E}">
        <p14:creationId xmlns:p14="http://schemas.microsoft.com/office/powerpoint/2010/main" val="2097459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r>
              <a:rPr lang="it-IT" dirty="0"/>
              <a:t>The community </a:t>
            </a:r>
            <a:r>
              <a:rPr lang="it-IT" dirty="0" err="1"/>
              <a:t>volunteer</a:t>
            </a:r>
            <a:r>
              <a:rPr lang="it-IT" dirty="0"/>
              <a:t> </a:t>
            </a:r>
            <a:r>
              <a:rPr lang="it-IT" dirty="0" err="1"/>
              <a:t>is</a:t>
            </a:r>
            <a:r>
              <a:rPr lang="it-IT" dirty="0"/>
              <a:t> </a:t>
            </a:r>
            <a:r>
              <a:rPr lang="it-IT" dirty="0" err="1"/>
              <a:t>also</a:t>
            </a:r>
            <a:r>
              <a:rPr lang="it-IT" dirty="0"/>
              <a:t> </a:t>
            </a:r>
            <a:r>
              <a:rPr lang="it-IT" dirty="0" err="1"/>
              <a:t>expected</a:t>
            </a:r>
            <a:r>
              <a:rPr lang="it-IT" dirty="0"/>
              <a:t> to </a:t>
            </a:r>
            <a:r>
              <a:rPr lang="it-IT" dirty="0" err="1"/>
              <a:t>refer</a:t>
            </a:r>
            <a:r>
              <a:rPr lang="it-IT" dirty="0"/>
              <a:t> </a:t>
            </a:r>
            <a:r>
              <a:rPr lang="it-IT" dirty="0" err="1"/>
              <a:t>those</a:t>
            </a:r>
            <a:r>
              <a:rPr lang="it-IT" dirty="0"/>
              <a:t> people </a:t>
            </a:r>
            <a:r>
              <a:rPr lang="it-IT" dirty="0" err="1"/>
              <a:t>that</a:t>
            </a:r>
            <a:r>
              <a:rPr lang="it-IT" dirty="0"/>
              <a:t> he/</a:t>
            </a:r>
            <a:r>
              <a:rPr lang="it-IT" dirty="0" err="1"/>
              <a:t>she</a:t>
            </a:r>
            <a:r>
              <a:rPr lang="it-IT" dirty="0"/>
              <a:t> </a:t>
            </a:r>
            <a:r>
              <a:rPr lang="it-IT" dirty="0" err="1"/>
              <a:t>has</a:t>
            </a:r>
            <a:r>
              <a:rPr lang="it-IT" dirty="0"/>
              <a:t> </a:t>
            </a:r>
            <a:r>
              <a:rPr lang="it-IT" dirty="0" err="1"/>
              <a:t>identifed</a:t>
            </a:r>
            <a:r>
              <a:rPr lang="it-IT" dirty="0"/>
              <a:t> </a:t>
            </a:r>
            <a:r>
              <a:rPr lang="it-IT" dirty="0" err="1"/>
              <a:t>as</a:t>
            </a:r>
            <a:r>
              <a:rPr lang="it-IT" dirty="0"/>
              <a:t> SUSPECTED CASES OF EPI / NS, by </a:t>
            </a:r>
            <a:r>
              <a:rPr lang="it-IT" dirty="0" err="1"/>
              <a:t>using</a:t>
            </a:r>
            <a:r>
              <a:rPr lang="it-IT" dirty="0"/>
              <a:t> </a:t>
            </a:r>
            <a:r>
              <a:rPr lang="it-IT" dirty="0" err="1"/>
              <a:t>referral</a:t>
            </a:r>
            <a:r>
              <a:rPr lang="it-IT" dirty="0"/>
              <a:t> </a:t>
            </a:r>
            <a:r>
              <a:rPr lang="it-IT" dirty="0" err="1"/>
              <a:t>form</a:t>
            </a:r>
            <a:r>
              <a:rPr lang="it-IT" dirty="0"/>
              <a:t> </a:t>
            </a:r>
            <a:r>
              <a:rPr lang="it-IT" dirty="0" err="1"/>
              <a:t>provided</a:t>
            </a:r>
            <a:r>
              <a:rPr lang="it-IT" dirty="0"/>
              <a:t> by the project. The </a:t>
            </a:r>
            <a:r>
              <a:rPr lang="it-IT" dirty="0" err="1"/>
              <a:t>referral</a:t>
            </a:r>
            <a:r>
              <a:rPr lang="it-IT" dirty="0"/>
              <a:t> </a:t>
            </a:r>
            <a:r>
              <a:rPr lang="it-IT" dirty="0" err="1"/>
              <a:t>is</a:t>
            </a:r>
            <a:r>
              <a:rPr lang="it-IT" dirty="0"/>
              <a:t> made to </a:t>
            </a:r>
            <a:r>
              <a:rPr lang="it-IT" dirty="0" err="1"/>
              <a:t>Epilepsy</a:t>
            </a:r>
            <a:r>
              <a:rPr lang="it-IT" dirty="0"/>
              <a:t> Clinics </a:t>
            </a:r>
            <a:r>
              <a:rPr lang="it-IT" dirty="0" err="1"/>
              <a:t>established</a:t>
            </a:r>
            <a:r>
              <a:rPr lang="it-IT" dirty="0"/>
              <a:t> </a:t>
            </a:r>
            <a:r>
              <a:rPr lang="it-IT" dirty="0" err="1"/>
              <a:t>at</a:t>
            </a:r>
            <a:r>
              <a:rPr lang="it-IT" dirty="0"/>
              <a:t> </a:t>
            </a:r>
            <a:r>
              <a:rPr lang="it-IT" dirty="0" err="1"/>
              <a:t>health</a:t>
            </a:r>
            <a:r>
              <a:rPr lang="it-IT" dirty="0"/>
              <a:t> facilities </a:t>
            </a:r>
            <a:r>
              <a:rPr lang="it-IT" dirty="0" err="1"/>
              <a:t>supported</a:t>
            </a:r>
            <a:r>
              <a:rPr lang="it-IT" dirty="0"/>
              <a:t> by the project ( </a:t>
            </a:r>
            <a:r>
              <a:rPr lang="it-IT" dirty="0" err="1"/>
              <a:t>Maridi</a:t>
            </a:r>
            <a:r>
              <a:rPr lang="it-IT" dirty="0"/>
              <a:t> </a:t>
            </a:r>
            <a:r>
              <a:rPr lang="it-IT" dirty="0" err="1"/>
              <a:t>Hosp</a:t>
            </a:r>
            <a:r>
              <a:rPr lang="it-IT" dirty="0"/>
              <a:t>., </a:t>
            </a:r>
            <a:r>
              <a:rPr lang="it-IT" dirty="0" err="1"/>
              <a:t>Mundri</a:t>
            </a:r>
            <a:r>
              <a:rPr lang="it-IT" dirty="0"/>
              <a:t> PHCC, Lui </a:t>
            </a:r>
            <a:r>
              <a:rPr lang="it-IT" dirty="0" err="1"/>
              <a:t>Hosp</a:t>
            </a:r>
            <a:r>
              <a:rPr lang="it-IT" dirty="0"/>
              <a:t>.).</a:t>
            </a:r>
          </a:p>
          <a:p>
            <a:pPr marL="0" indent="0">
              <a:buFontTx/>
              <a:buNone/>
            </a:pPr>
            <a:endParaRPr lang="it-IT" dirty="0"/>
          </a:p>
          <a:p>
            <a:pPr marL="0" indent="0">
              <a:buFontTx/>
              <a:buNone/>
            </a:pP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10</a:t>
            </a:fld>
            <a:endParaRPr lang="it-IT"/>
          </a:p>
        </p:txBody>
      </p:sp>
    </p:spTree>
    <p:extLst>
      <p:ext uri="{BB962C8B-B14F-4D97-AF65-F5344CB8AC3E}">
        <p14:creationId xmlns:p14="http://schemas.microsoft.com/office/powerpoint/2010/main" val="3096283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r>
              <a:rPr lang="it-IT" dirty="0"/>
              <a:t>The community </a:t>
            </a:r>
            <a:r>
              <a:rPr lang="it-IT" dirty="0" err="1"/>
              <a:t>health</a:t>
            </a:r>
            <a:r>
              <a:rPr lang="it-IT" dirty="0"/>
              <a:t> </a:t>
            </a:r>
            <a:r>
              <a:rPr lang="it-IT" dirty="0" err="1"/>
              <a:t>volunteer</a:t>
            </a:r>
            <a:r>
              <a:rPr lang="it-IT" dirty="0"/>
              <a:t> </a:t>
            </a:r>
            <a:r>
              <a:rPr lang="it-IT" dirty="0" err="1"/>
              <a:t>shall</a:t>
            </a:r>
            <a:r>
              <a:rPr lang="it-IT" dirty="0"/>
              <a:t> monitor </a:t>
            </a:r>
            <a:r>
              <a:rPr lang="it-IT" dirty="0" err="1"/>
              <a:t>those</a:t>
            </a:r>
            <a:r>
              <a:rPr lang="it-IT" dirty="0"/>
              <a:t> people </a:t>
            </a:r>
            <a:r>
              <a:rPr lang="it-IT" dirty="0" err="1"/>
              <a:t>who</a:t>
            </a:r>
            <a:r>
              <a:rPr lang="it-IT" dirty="0"/>
              <a:t> </a:t>
            </a:r>
            <a:r>
              <a:rPr lang="it-IT" dirty="0" err="1"/>
              <a:t>have</a:t>
            </a:r>
            <a:r>
              <a:rPr lang="it-IT" dirty="0"/>
              <a:t> </a:t>
            </a:r>
            <a:r>
              <a:rPr lang="it-IT" dirty="0" err="1"/>
              <a:t>been</a:t>
            </a:r>
            <a:r>
              <a:rPr lang="it-IT" dirty="0"/>
              <a:t> </a:t>
            </a:r>
            <a:r>
              <a:rPr lang="it-IT" dirty="0" err="1"/>
              <a:t>diagnosed</a:t>
            </a:r>
            <a:r>
              <a:rPr lang="it-IT" dirty="0"/>
              <a:t> with EPI / NS </a:t>
            </a:r>
            <a:r>
              <a:rPr lang="it-IT" dirty="0" err="1"/>
              <a:t>at</a:t>
            </a:r>
            <a:r>
              <a:rPr lang="it-IT" dirty="0"/>
              <a:t> the </a:t>
            </a:r>
            <a:r>
              <a:rPr lang="it-IT" dirty="0" err="1"/>
              <a:t>health</a:t>
            </a:r>
            <a:r>
              <a:rPr lang="it-IT" dirty="0"/>
              <a:t> facility. </a:t>
            </a:r>
            <a:r>
              <a:rPr lang="it-IT" dirty="0" err="1"/>
              <a:t>This</a:t>
            </a:r>
            <a:r>
              <a:rPr lang="it-IT" dirty="0"/>
              <a:t> follow up </a:t>
            </a:r>
            <a:r>
              <a:rPr lang="it-IT" dirty="0" err="1"/>
              <a:t>visits</a:t>
            </a:r>
            <a:r>
              <a:rPr lang="it-IT" dirty="0"/>
              <a:t> </a:t>
            </a:r>
            <a:r>
              <a:rPr lang="it-IT" dirty="0" err="1"/>
              <a:t>should</a:t>
            </a:r>
            <a:r>
              <a:rPr lang="it-IT" dirty="0"/>
              <a:t> take place </a:t>
            </a:r>
            <a:r>
              <a:rPr lang="it-IT" dirty="0" err="1"/>
              <a:t>at</a:t>
            </a:r>
            <a:r>
              <a:rPr lang="it-IT" dirty="0"/>
              <a:t> </a:t>
            </a:r>
            <a:r>
              <a:rPr lang="it-IT" dirty="0" err="1"/>
              <a:t>least</a:t>
            </a:r>
            <a:r>
              <a:rPr lang="it-IT" dirty="0"/>
              <a:t> </a:t>
            </a:r>
            <a:r>
              <a:rPr lang="it-IT" dirty="0" err="1"/>
              <a:t>every</a:t>
            </a:r>
            <a:r>
              <a:rPr lang="it-IT" dirty="0"/>
              <a:t> 2 </a:t>
            </a:r>
            <a:r>
              <a:rPr lang="it-IT" dirty="0" err="1"/>
              <a:t>months</a:t>
            </a:r>
            <a:r>
              <a:rPr lang="it-IT" dirty="0"/>
              <a:t>. The </a:t>
            </a:r>
            <a:r>
              <a:rPr lang="it-IT" dirty="0" err="1"/>
              <a:t>volunteer</a:t>
            </a:r>
            <a:r>
              <a:rPr lang="it-IT" dirty="0"/>
              <a:t> </a:t>
            </a:r>
            <a:r>
              <a:rPr lang="it-IT" dirty="0" err="1"/>
              <a:t>should</a:t>
            </a:r>
            <a:r>
              <a:rPr lang="it-IT" dirty="0"/>
              <a:t> </a:t>
            </a:r>
            <a:r>
              <a:rPr lang="it-IT" dirty="0" err="1"/>
              <a:t>enquire</a:t>
            </a:r>
            <a:r>
              <a:rPr lang="it-IT" dirty="0"/>
              <a:t> </a:t>
            </a:r>
            <a:r>
              <a:rPr lang="it-IT" dirty="0" err="1"/>
              <a:t>about</a:t>
            </a:r>
            <a:r>
              <a:rPr lang="it-IT" dirty="0"/>
              <a:t> the situation in </a:t>
            </a:r>
            <a:r>
              <a:rPr lang="it-IT" dirty="0" err="1"/>
              <a:t>household</a:t>
            </a:r>
            <a:r>
              <a:rPr lang="it-IT" dirty="0"/>
              <a:t>, check the </a:t>
            </a:r>
            <a:r>
              <a:rPr lang="it-IT" dirty="0" err="1"/>
              <a:t>overall</a:t>
            </a:r>
            <a:r>
              <a:rPr lang="it-IT" dirty="0"/>
              <a:t> </a:t>
            </a:r>
            <a:r>
              <a:rPr lang="it-IT" dirty="0" err="1"/>
              <a:t>health</a:t>
            </a:r>
            <a:r>
              <a:rPr lang="it-IT" dirty="0"/>
              <a:t> status of the PWE/NS, liste to </a:t>
            </a:r>
            <a:r>
              <a:rPr lang="it-IT" dirty="0" err="1"/>
              <a:t>their</a:t>
            </a:r>
            <a:r>
              <a:rPr lang="it-IT" dirty="0"/>
              <a:t> </a:t>
            </a:r>
            <a:r>
              <a:rPr lang="it-IT" dirty="0" err="1"/>
              <a:t>concerns</a:t>
            </a:r>
            <a:r>
              <a:rPr lang="it-IT" dirty="0"/>
              <a:t> and </a:t>
            </a:r>
            <a:r>
              <a:rPr lang="it-IT" dirty="0" err="1"/>
              <a:t>needs</a:t>
            </a:r>
            <a:r>
              <a:rPr lang="it-IT" dirty="0"/>
              <a:t>, </a:t>
            </a:r>
            <a:r>
              <a:rPr lang="it-IT" dirty="0" err="1"/>
              <a:t>document</a:t>
            </a:r>
            <a:r>
              <a:rPr lang="it-IT" dirty="0"/>
              <a:t> the situation, progress, </a:t>
            </a:r>
            <a:r>
              <a:rPr lang="it-IT" dirty="0" err="1"/>
              <a:t>adherence</a:t>
            </a:r>
            <a:r>
              <a:rPr lang="it-IT" dirty="0"/>
              <a:t> to treatment, etc. </a:t>
            </a:r>
            <a:r>
              <a:rPr lang="it-IT" dirty="0" err="1"/>
              <a:t>This</a:t>
            </a:r>
            <a:r>
              <a:rPr lang="it-IT" dirty="0"/>
              <a:t> interaction </a:t>
            </a:r>
            <a:r>
              <a:rPr lang="it-IT" dirty="0" err="1"/>
              <a:t>will</a:t>
            </a:r>
            <a:r>
              <a:rPr lang="it-IT" dirty="0"/>
              <a:t> be </a:t>
            </a:r>
            <a:r>
              <a:rPr lang="it-IT" dirty="0" err="1"/>
              <a:t>guided</a:t>
            </a:r>
            <a:r>
              <a:rPr lang="it-IT" dirty="0"/>
              <a:t> by the tools </a:t>
            </a:r>
            <a:r>
              <a:rPr lang="it-IT" dirty="0" err="1"/>
              <a:t>provied</a:t>
            </a:r>
            <a:r>
              <a:rPr lang="it-IT" dirty="0"/>
              <a:t> by the project.</a:t>
            </a:r>
          </a:p>
        </p:txBody>
      </p:sp>
      <p:sp>
        <p:nvSpPr>
          <p:cNvPr id="4" name="Segnaposto numero diapositiva 3"/>
          <p:cNvSpPr>
            <a:spLocks noGrp="1"/>
          </p:cNvSpPr>
          <p:nvPr>
            <p:ph type="sldNum" sz="quarter" idx="5"/>
          </p:nvPr>
        </p:nvSpPr>
        <p:spPr/>
        <p:txBody>
          <a:bodyPr/>
          <a:lstStyle/>
          <a:p>
            <a:fld id="{64F48F1F-DFD8-445D-9CF1-192CA33ABDD3}" type="slidenum">
              <a:rPr lang="it-IT" smtClean="0"/>
              <a:t>11</a:t>
            </a:fld>
            <a:endParaRPr lang="it-IT"/>
          </a:p>
        </p:txBody>
      </p:sp>
    </p:spTree>
    <p:extLst>
      <p:ext uri="{BB962C8B-B14F-4D97-AF65-F5344CB8AC3E}">
        <p14:creationId xmlns:p14="http://schemas.microsoft.com/office/powerpoint/2010/main" val="2877460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r>
              <a:rPr lang="it-IT" dirty="0"/>
              <a:t>The community </a:t>
            </a:r>
            <a:r>
              <a:rPr lang="it-IT" dirty="0" err="1"/>
              <a:t>health</a:t>
            </a:r>
            <a:r>
              <a:rPr lang="it-IT" dirty="0"/>
              <a:t> </a:t>
            </a:r>
            <a:r>
              <a:rPr lang="it-IT" dirty="0" err="1"/>
              <a:t>volunteer</a:t>
            </a:r>
            <a:r>
              <a:rPr lang="it-IT" dirty="0"/>
              <a:t> </a:t>
            </a:r>
            <a:r>
              <a:rPr lang="it-IT" dirty="0" err="1"/>
              <a:t>is</a:t>
            </a:r>
            <a:r>
              <a:rPr lang="it-IT" dirty="0"/>
              <a:t> </a:t>
            </a:r>
            <a:r>
              <a:rPr lang="it-IT" dirty="0" err="1"/>
              <a:t>also</a:t>
            </a:r>
            <a:r>
              <a:rPr lang="it-IT" dirty="0"/>
              <a:t> </a:t>
            </a:r>
            <a:r>
              <a:rPr lang="it-IT" dirty="0" err="1"/>
              <a:t>expected</a:t>
            </a:r>
            <a:r>
              <a:rPr lang="it-IT" dirty="0"/>
              <a:t> to create </a:t>
            </a:r>
            <a:r>
              <a:rPr lang="it-IT" dirty="0" err="1"/>
              <a:t>awareness</a:t>
            </a:r>
            <a:r>
              <a:rPr lang="it-IT" dirty="0"/>
              <a:t> </a:t>
            </a:r>
            <a:r>
              <a:rPr lang="it-IT" dirty="0" err="1"/>
              <a:t>around</a:t>
            </a:r>
            <a:r>
              <a:rPr lang="it-IT" dirty="0"/>
              <a:t> EPI-NS / </a:t>
            </a:r>
            <a:r>
              <a:rPr lang="it-IT" dirty="0" err="1"/>
              <a:t>fight</a:t>
            </a:r>
            <a:r>
              <a:rPr lang="it-IT" dirty="0"/>
              <a:t> stigma </a:t>
            </a:r>
            <a:r>
              <a:rPr lang="it-IT" dirty="0" err="1"/>
              <a:t>against</a:t>
            </a:r>
            <a:r>
              <a:rPr lang="it-IT" dirty="0"/>
              <a:t> PWE/NS. </a:t>
            </a:r>
            <a:r>
              <a:rPr lang="it-IT" dirty="0" err="1"/>
              <a:t>This</a:t>
            </a:r>
            <a:r>
              <a:rPr lang="it-IT" dirty="0"/>
              <a:t> </a:t>
            </a:r>
            <a:r>
              <a:rPr lang="it-IT" dirty="0" err="1"/>
              <a:t>should</a:t>
            </a:r>
            <a:r>
              <a:rPr lang="it-IT" dirty="0"/>
              <a:t> be </a:t>
            </a:r>
            <a:r>
              <a:rPr lang="it-IT" dirty="0" err="1"/>
              <a:t>done</a:t>
            </a:r>
            <a:r>
              <a:rPr lang="it-IT" dirty="0"/>
              <a:t> </a:t>
            </a:r>
            <a:r>
              <a:rPr lang="it-IT" dirty="0" err="1"/>
              <a:t>during</a:t>
            </a:r>
            <a:r>
              <a:rPr lang="it-IT" dirty="0"/>
              <a:t> home </a:t>
            </a:r>
            <a:r>
              <a:rPr lang="it-IT" dirty="0" err="1"/>
              <a:t>visits</a:t>
            </a:r>
            <a:r>
              <a:rPr lang="it-IT" dirty="0"/>
              <a:t> </a:t>
            </a:r>
            <a:r>
              <a:rPr lang="it-IT" dirty="0" err="1"/>
              <a:t>as</a:t>
            </a:r>
            <a:r>
              <a:rPr lang="it-IT" dirty="0"/>
              <a:t> </a:t>
            </a:r>
            <a:r>
              <a:rPr lang="it-IT" dirty="0" err="1"/>
              <a:t>well</a:t>
            </a:r>
            <a:r>
              <a:rPr lang="it-IT" dirty="0"/>
              <a:t> </a:t>
            </a:r>
            <a:r>
              <a:rPr lang="it-IT" dirty="0" err="1"/>
              <a:t>as</a:t>
            </a:r>
            <a:r>
              <a:rPr lang="it-IT" dirty="0"/>
              <a:t> in </a:t>
            </a:r>
            <a:r>
              <a:rPr lang="it-IT" dirty="0" err="1"/>
              <a:t>other</a:t>
            </a:r>
            <a:r>
              <a:rPr lang="it-IT" dirty="0"/>
              <a:t> </a:t>
            </a:r>
            <a:r>
              <a:rPr lang="it-IT" dirty="0" err="1"/>
              <a:t>circumstances</a:t>
            </a:r>
            <a:r>
              <a:rPr lang="it-IT" dirty="0"/>
              <a:t> </a:t>
            </a:r>
            <a:r>
              <a:rPr lang="it-IT" dirty="0" err="1"/>
              <a:t>entailing</a:t>
            </a:r>
            <a:r>
              <a:rPr lang="it-IT" dirty="0"/>
              <a:t> social </a:t>
            </a:r>
            <a:r>
              <a:rPr lang="it-IT" dirty="0" err="1"/>
              <a:t>gathering</a:t>
            </a:r>
            <a:r>
              <a:rPr lang="it-IT" dirty="0"/>
              <a:t>. The </a:t>
            </a:r>
            <a:r>
              <a:rPr lang="it-IT" dirty="0" err="1"/>
              <a:t>volunteer</a:t>
            </a:r>
            <a:r>
              <a:rPr lang="it-IT" dirty="0"/>
              <a:t> </a:t>
            </a:r>
            <a:r>
              <a:rPr lang="it-IT" dirty="0" err="1"/>
              <a:t>shall</a:t>
            </a:r>
            <a:r>
              <a:rPr lang="it-IT" dirty="0"/>
              <a:t> </a:t>
            </a:r>
            <a:r>
              <a:rPr lang="it-IT" dirty="0" err="1"/>
              <a:t>debunk</a:t>
            </a:r>
            <a:r>
              <a:rPr lang="it-IT" dirty="0"/>
              <a:t> </a:t>
            </a:r>
            <a:r>
              <a:rPr lang="it-IT" dirty="0" err="1"/>
              <a:t>myths</a:t>
            </a:r>
            <a:r>
              <a:rPr lang="it-IT" dirty="0"/>
              <a:t> </a:t>
            </a:r>
            <a:r>
              <a:rPr lang="it-IT" dirty="0" err="1"/>
              <a:t>about</a:t>
            </a:r>
            <a:r>
              <a:rPr lang="it-IT" dirty="0"/>
              <a:t> EPI /NS, </a:t>
            </a:r>
            <a:r>
              <a:rPr lang="it-IT" dirty="0" err="1"/>
              <a:t>provide</a:t>
            </a:r>
            <a:r>
              <a:rPr lang="it-IT" dirty="0"/>
              <a:t> </a:t>
            </a:r>
            <a:r>
              <a:rPr lang="it-IT" dirty="0" err="1"/>
              <a:t>factual</a:t>
            </a:r>
            <a:r>
              <a:rPr lang="it-IT" dirty="0"/>
              <a:t> and </a:t>
            </a:r>
            <a:r>
              <a:rPr lang="it-IT" dirty="0" err="1"/>
              <a:t>correct</a:t>
            </a:r>
            <a:r>
              <a:rPr lang="it-IT" dirty="0"/>
              <a:t> information on EPI / NS, spread </a:t>
            </a:r>
            <a:r>
              <a:rPr lang="it-IT" dirty="0" err="1"/>
              <a:t>correct</a:t>
            </a:r>
            <a:r>
              <a:rPr lang="it-IT" dirty="0"/>
              <a:t> and positive </a:t>
            </a:r>
            <a:r>
              <a:rPr lang="it-IT" dirty="0" err="1"/>
              <a:t>messages</a:t>
            </a:r>
            <a:r>
              <a:rPr lang="it-IT" dirty="0"/>
              <a:t> </a:t>
            </a:r>
            <a:r>
              <a:rPr lang="it-IT" dirty="0" err="1"/>
              <a:t>about</a:t>
            </a:r>
            <a:r>
              <a:rPr lang="it-IT" dirty="0"/>
              <a:t> PWE / NS.</a:t>
            </a:r>
          </a:p>
        </p:txBody>
      </p:sp>
      <p:sp>
        <p:nvSpPr>
          <p:cNvPr id="4" name="Segnaposto numero diapositiva 3"/>
          <p:cNvSpPr>
            <a:spLocks noGrp="1"/>
          </p:cNvSpPr>
          <p:nvPr>
            <p:ph type="sldNum" sz="quarter" idx="5"/>
          </p:nvPr>
        </p:nvSpPr>
        <p:spPr/>
        <p:txBody>
          <a:bodyPr/>
          <a:lstStyle/>
          <a:p>
            <a:fld id="{64F48F1F-DFD8-445D-9CF1-192CA33ABDD3}" type="slidenum">
              <a:rPr lang="it-IT" smtClean="0"/>
              <a:t>12</a:t>
            </a:fld>
            <a:endParaRPr lang="it-IT"/>
          </a:p>
        </p:txBody>
      </p:sp>
    </p:spTree>
    <p:extLst>
      <p:ext uri="{BB962C8B-B14F-4D97-AF65-F5344CB8AC3E}">
        <p14:creationId xmlns:p14="http://schemas.microsoft.com/office/powerpoint/2010/main" val="3301101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r>
              <a:rPr lang="it-IT" dirty="0"/>
              <a:t>The community </a:t>
            </a:r>
            <a:r>
              <a:rPr lang="it-IT" dirty="0" err="1"/>
              <a:t>health</a:t>
            </a:r>
            <a:r>
              <a:rPr lang="it-IT" dirty="0"/>
              <a:t> </a:t>
            </a:r>
            <a:r>
              <a:rPr lang="it-IT" dirty="0" err="1"/>
              <a:t>volunteer</a:t>
            </a:r>
            <a:r>
              <a:rPr lang="it-IT" dirty="0"/>
              <a:t> </a:t>
            </a:r>
            <a:r>
              <a:rPr lang="it-IT" dirty="0" err="1"/>
              <a:t>is</a:t>
            </a:r>
            <a:r>
              <a:rPr lang="it-IT" dirty="0"/>
              <a:t> </a:t>
            </a:r>
            <a:r>
              <a:rPr lang="it-IT" dirty="0" err="1"/>
              <a:t>also</a:t>
            </a:r>
            <a:r>
              <a:rPr lang="it-IT" dirty="0"/>
              <a:t> </a:t>
            </a:r>
            <a:r>
              <a:rPr lang="it-IT" dirty="0" err="1"/>
              <a:t>expected</a:t>
            </a:r>
            <a:r>
              <a:rPr lang="it-IT" dirty="0"/>
              <a:t> to report on a </a:t>
            </a:r>
            <a:r>
              <a:rPr lang="it-IT" dirty="0" err="1"/>
              <a:t>monthly</a:t>
            </a:r>
            <a:r>
              <a:rPr lang="it-IT" dirty="0"/>
              <a:t> </a:t>
            </a:r>
            <a:r>
              <a:rPr lang="it-IT" dirty="0" err="1"/>
              <a:t>basis</a:t>
            </a:r>
            <a:r>
              <a:rPr lang="it-IT" dirty="0"/>
              <a:t>, by a set date of the </a:t>
            </a:r>
            <a:r>
              <a:rPr lang="it-IT" dirty="0" err="1"/>
              <a:t>month</a:t>
            </a:r>
            <a:r>
              <a:rPr lang="it-IT" dirty="0"/>
              <a:t>, by </a:t>
            </a:r>
            <a:r>
              <a:rPr lang="it-IT" dirty="0" err="1"/>
              <a:t>using</a:t>
            </a:r>
            <a:r>
              <a:rPr lang="it-IT" dirty="0"/>
              <a:t> the reporting tools </a:t>
            </a:r>
            <a:r>
              <a:rPr lang="it-IT" dirty="0" err="1"/>
              <a:t>provided</a:t>
            </a:r>
            <a:r>
              <a:rPr lang="it-IT" dirty="0"/>
              <a:t> by the project. The reports are </a:t>
            </a:r>
            <a:r>
              <a:rPr lang="it-IT" dirty="0" err="1"/>
              <a:t>submitted</a:t>
            </a:r>
            <a:r>
              <a:rPr lang="it-IT" dirty="0"/>
              <a:t> to the </a:t>
            </a:r>
            <a:r>
              <a:rPr lang="it-IT" dirty="0" err="1"/>
              <a:t>appointed</a:t>
            </a:r>
            <a:r>
              <a:rPr lang="it-IT" dirty="0"/>
              <a:t> supervisor.</a:t>
            </a:r>
          </a:p>
        </p:txBody>
      </p:sp>
      <p:sp>
        <p:nvSpPr>
          <p:cNvPr id="4" name="Segnaposto numero diapositiva 3"/>
          <p:cNvSpPr>
            <a:spLocks noGrp="1"/>
          </p:cNvSpPr>
          <p:nvPr>
            <p:ph type="sldNum" sz="quarter" idx="5"/>
          </p:nvPr>
        </p:nvSpPr>
        <p:spPr/>
        <p:txBody>
          <a:bodyPr/>
          <a:lstStyle/>
          <a:p>
            <a:fld id="{64F48F1F-DFD8-445D-9CF1-192CA33ABDD3}" type="slidenum">
              <a:rPr lang="it-IT" smtClean="0"/>
              <a:t>13</a:t>
            </a:fld>
            <a:endParaRPr lang="it-IT"/>
          </a:p>
        </p:txBody>
      </p:sp>
    </p:spTree>
    <p:extLst>
      <p:ext uri="{BB962C8B-B14F-4D97-AF65-F5344CB8AC3E}">
        <p14:creationId xmlns:p14="http://schemas.microsoft.com/office/powerpoint/2010/main" val="1186158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14</a:t>
            </a:fld>
            <a:endParaRPr lang="it-IT"/>
          </a:p>
        </p:txBody>
      </p:sp>
    </p:spTree>
    <p:extLst>
      <p:ext uri="{BB962C8B-B14F-4D97-AF65-F5344CB8AC3E}">
        <p14:creationId xmlns:p14="http://schemas.microsoft.com/office/powerpoint/2010/main" val="2548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Invite</a:t>
            </a:r>
            <a:r>
              <a:rPr lang="it-IT" dirty="0"/>
              <a:t> a </a:t>
            </a:r>
            <a:r>
              <a:rPr lang="it-IT" dirty="0" err="1"/>
              <a:t>representative</a:t>
            </a:r>
            <a:r>
              <a:rPr lang="it-IT" dirty="0"/>
              <a:t> of SEM to introduce the </a:t>
            </a:r>
            <a:r>
              <a:rPr lang="it-IT" dirty="0" err="1"/>
              <a:t>organization</a:t>
            </a:r>
            <a:r>
              <a:rPr lang="it-IT" dirty="0"/>
              <a:t> and </a:t>
            </a:r>
            <a:r>
              <a:rPr lang="it-IT" dirty="0" err="1"/>
              <a:t>explain</a:t>
            </a:r>
            <a:r>
              <a:rPr lang="it-IT" dirty="0"/>
              <a:t> more in </a:t>
            </a:r>
            <a:r>
              <a:rPr lang="it-IT" dirty="0" err="1"/>
              <a:t>details</a:t>
            </a:r>
            <a:r>
              <a:rPr lang="it-IT" dirty="0"/>
              <a:t> </a:t>
            </a:r>
            <a:r>
              <a:rPr lang="it-IT" dirty="0" err="1"/>
              <a:t>what</a:t>
            </a:r>
            <a:r>
              <a:rPr lang="it-IT" dirty="0"/>
              <a:t> SEM </a:t>
            </a:r>
            <a:r>
              <a:rPr lang="it-IT" dirty="0" err="1"/>
              <a:t>CBRWs</a:t>
            </a:r>
            <a:r>
              <a:rPr lang="it-IT" dirty="0"/>
              <a:t> do </a:t>
            </a:r>
            <a:r>
              <a:rPr lang="it-IT" dirty="0" err="1"/>
              <a:t>within</a:t>
            </a:r>
            <a:r>
              <a:rPr lang="it-IT" dirty="0"/>
              <a:t> NSA, </a:t>
            </a:r>
            <a:r>
              <a:rPr lang="it-IT" dirty="0" err="1"/>
              <a:t>including</a:t>
            </a:r>
            <a:r>
              <a:rPr lang="it-IT" dirty="0"/>
              <a:t>:</a:t>
            </a:r>
          </a:p>
          <a:p>
            <a:pPr marL="171450" indent="-171450">
              <a:buFontTx/>
              <a:buChar char="-"/>
            </a:pPr>
            <a:r>
              <a:rPr lang="it-IT" dirty="0" err="1"/>
              <a:t>Identification</a:t>
            </a:r>
            <a:r>
              <a:rPr lang="it-IT" dirty="0"/>
              <a:t> of PWE/NS</a:t>
            </a:r>
          </a:p>
          <a:p>
            <a:pPr marL="171450" indent="-171450">
              <a:buFontTx/>
              <a:buChar char="-"/>
            </a:pPr>
            <a:r>
              <a:rPr lang="it-IT" dirty="0" err="1"/>
              <a:t>Referral</a:t>
            </a:r>
            <a:r>
              <a:rPr lang="it-IT" dirty="0"/>
              <a:t> of PWE/NS</a:t>
            </a:r>
          </a:p>
          <a:p>
            <a:pPr marL="171450" indent="-171450">
              <a:buFontTx/>
              <a:buChar char="-"/>
            </a:pPr>
            <a:r>
              <a:rPr lang="it-IT" dirty="0"/>
              <a:t>Monitoring of PWE/NS</a:t>
            </a:r>
          </a:p>
          <a:p>
            <a:pPr marL="171450" indent="-171450">
              <a:buFontTx/>
              <a:buChar char="-"/>
            </a:pPr>
            <a:r>
              <a:rPr lang="it-IT" dirty="0" err="1"/>
              <a:t>ADLs</a:t>
            </a:r>
            <a:endParaRPr lang="it-IT" dirty="0"/>
          </a:p>
          <a:p>
            <a:pPr marL="171450" indent="-171450">
              <a:buFontTx/>
              <a:buChar char="-"/>
            </a:pPr>
            <a:r>
              <a:rPr lang="it-IT" dirty="0"/>
              <a:t>Rehab</a:t>
            </a:r>
          </a:p>
          <a:p>
            <a:pPr marL="171450" indent="-171450">
              <a:buFontTx/>
              <a:buChar char="-"/>
            </a:pPr>
            <a:r>
              <a:rPr lang="it-IT" dirty="0"/>
              <a:t>School </a:t>
            </a:r>
            <a:r>
              <a:rPr lang="it-IT" dirty="0" err="1"/>
              <a:t>reintegration</a:t>
            </a:r>
            <a:endParaRPr lang="it-IT" dirty="0"/>
          </a:p>
          <a:p>
            <a:pPr marL="171450" indent="-171450">
              <a:buFontTx/>
              <a:buChar char="-"/>
            </a:pPr>
            <a:r>
              <a:rPr lang="it-IT" dirty="0"/>
              <a:t>VSLA / </a:t>
            </a:r>
            <a:r>
              <a:rPr lang="it-IT" dirty="0" err="1"/>
              <a:t>microcredit</a:t>
            </a:r>
            <a:endParaRPr lang="it-IT" dirty="0"/>
          </a:p>
          <a:p>
            <a:pPr marL="171450" indent="-171450">
              <a:buFontTx/>
              <a:buChar char="-"/>
            </a:pPr>
            <a:r>
              <a:rPr lang="it-IT" dirty="0"/>
              <a:t>Etc.</a:t>
            </a:r>
          </a:p>
        </p:txBody>
      </p:sp>
      <p:sp>
        <p:nvSpPr>
          <p:cNvPr id="4" name="Segnaposto numero diapositiva 3"/>
          <p:cNvSpPr>
            <a:spLocks noGrp="1"/>
          </p:cNvSpPr>
          <p:nvPr>
            <p:ph type="sldNum" sz="quarter" idx="5"/>
          </p:nvPr>
        </p:nvSpPr>
        <p:spPr/>
        <p:txBody>
          <a:bodyPr/>
          <a:lstStyle/>
          <a:p>
            <a:fld id="{64F48F1F-DFD8-445D-9CF1-192CA33ABDD3}" type="slidenum">
              <a:rPr lang="it-IT" smtClean="0"/>
              <a:t>15</a:t>
            </a:fld>
            <a:endParaRPr lang="it-IT"/>
          </a:p>
        </p:txBody>
      </p:sp>
    </p:spTree>
    <p:extLst>
      <p:ext uri="{BB962C8B-B14F-4D97-AF65-F5344CB8AC3E}">
        <p14:creationId xmlns:p14="http://schemas.microsoft.com/office/powerpoint/2010/main" val="3421419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spc="-25" dirty="0">
                <a:latin typeface="+mn-lt"/>
                <a:cs typeface="Calibri"/>
              </a:rPr>
              <a:t>Recap with the participants the key elements of this session, including how healthcare is provided by the project across community and health facility levels, how the reporting structure is set up, what are the tasks that the BHW/HHP/CHV is expected to perform within the NSA project.</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i="0" u="none" strike="noStrike" kern="1200" baseline="0" dirty="0">
              <a:solidFill>
                <a:schemeClr val="tx1"/>
              </a:solidFill>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i="0" u="none" strike="noStrike" kern="1200" baseline="0" dirty="0">
                <a:solidFill>
                  <a:schemeClr val="tx1"/>
                </a:solidFill>
                <a:latin typeface="+mn-lt"/>
                <a:ea typeface="+mn-ea"/>
                <a:cs typeface="+mn-cs"/>
              </a:rPr>
              <a:t>Answer any questions posed by the participants.</a:t>
            </a:r>
            <a:endParaRPr lang="en-US" sz="1200" dirty="0">
              <a:latin typeface="+mn-lt"/>
              <a:cs typeface="Calibri"/>
            </a:endParaRPr>
          </a:p>
        </p:txBody>
      </p:sp>
      <p:sp>
        <p:nvSpPr>
          <p:cNvPr id="4" name="Segnaposto numero diapositiva 3"/>
          <p:cNvSpPr>
            <a:spLocks noGrp="1"/>
          </p:cNvSpPr>
          <p:nvPr>
            <p:ph type="sldNum" sz="quarter" idx="5"/>
          </p:nvPr>
        </p:nvSpPr>
        <p:spPr/>
        <p:txBody>
          <a:bodyPr/>
          <a:lstStyle/>
          <a:p>
            <a:fld id="{64F48F1F-DFD8-445D-9CF1-192CA33ABDD3}" type="slidenum">
              <a:rPr lang="it-IT" smtClean="0"/>
              <a:t>16</a:t>
            </a:fld>
            <a:endParaRPr lang="it-IT"/>
          </a:p>
        </p:txBody>
      </p:sp>
    </p:spTree>
    <p:extLst>
      <p:ext uri="{BB962C8B-B14F-4D97-AF65-F5344CB8AC3E}">
        <p14:creationId xmlns:p14="http://schemas.microsoft.com/office/powerpoint/2010/main" val="1613533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Begin the session by briefly listing the topics that will be covered</a:t>
            </a:r>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2</a:t>
            </a:fld>
            <a:endParaRPr lang="it-IT"/>
          </a:p>
        </p:txBody>
      </p:sp>
    </p:spTree>
    <p:extLst>
      <p:ext uri="{BB962C8B-B14F-4D97-AF65-F5344CB8AC3E}">
        <p14:creationId xmlns:p14="http://schemas.microsoft.com/office/powerpoint/2010/main" val="3196011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3</a:t>
            </a:fld>
            <a:endParaRPr lang="it-IT"/>
          </a:p>
        </p:txBody>
      </p:sp>
    </p:spTree>
    <p:extLst>
      <p:ext uri="{BB962C8B-B14F-4D97-AF65-F5344CB8AC3E}">
        <p14:creationId xmlns:p14="http://schemas.microsoft.com/office/powerpoint/2010/main" val="484229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Please</a:t>
            </a:r>
            <a:r>
              <a:rPr lang="it-IT" dirty="0"/>
              <a:t> </a:t>
            </a:r>
            <a:r>
              <a:rPr lang="it-IT" dirty="0" err="1"/>
              <a:t>mention</a:t>
            </a:r>
            <a:r>
              <a:rPr lang="it-IT" dirty="0"/>
              <a:t> </a:t>
            </a:r>
            <a:r>
              <a:rPr lang="it-IT" dirty="0" err="1"/>
              <a:t>that</a:t>
            </a:r>
            <a:r>
              <a:rPr lang="it-IT" dirty="0"/>
              <a:t> CUAMM </a:t>
            </a:r>
            <a:r>
              <a:rPr lang="it-IT" dirty="0" err="1"/>
              <a:t>runs</a:t>
            </a:r>
            <a:r>
              <a:rPr lang="it-IT" dirty="0"/>
              <a:t> the </a:t>
            </a:r>
            <a:r>
              <a:rPr lang="it-IT" dirty="0" err="1"/>
              <a:t>health</a:t>
            </a:r>
            <a:r>
              <a:rPr lang="it-IT" dirty="0"/>
              <a:t> facilities </a:t>
            </a:r>
            <a:r>
              <a:rPr lang="it-IT" dirty="0" err="1"/>
              <a:t>where</a:t>
            </a:r>
            <a:r>
              <a:rPr lang="it-IT" dirty="0"/>
              <a:t> the </a:t>
            </a:r>
            <a:r>
              <a:rPr lang="it-IT" dirty="0" err="1"/>
              <a:t>Epilepsy</a:t>
            </a:r>
            <a:r>
              <a:rPr lang="it-IT" dirty="0"/>
              <a:t> Clinics </a:t>
            </a:r>
            <a:r>
              <a:rPr lang="it-IT" dirty="0" err="1"/>
              <a:t>have</a:t>
            </a:r>
            <a:r>
              <a:rPr lang="it-IT" dirty="0"/>
              <a:t> </a:t>
            </a:r>
            <a:r>
              <a:rPr lang="it-IT" dirty="0" err="1"/>
              <a:t>been</a:t>
            </a:r>
            <a:r>
              <a:rPr lang="it-IT" dirty="0"/>
              <a:t> </a:t>
            </a:r>
            <a:r>
              <a:rPr lang="it-IT" dirty="0" err="1"/>
              <a:t>established</a:t>
            </a:r>
            <a:r>
              <a:rPr lang="it-IT" dirty="0"/>
              <a:t> (</a:t>
            </a:r>
            <a:r>
              <a:rPr lang="it-IT" dirty="0" err="1"/>
              <a:t>Maridi</a:t>
            </a:r>
            <a:r>
              <a:rPr lang="it-IT" dirty="0"/>
              <a:t> </a:t>
            </a:r>
            <a:r>
              <a:rPr lang="it-IT" dirty="0" err="1"/>
              <a:t>Hosp</a:t>
            </a:r>
            <a:r>
              <a:rPr lang="it-IT" dirty="0"/>
              <a:t>.; </a:t>
            </a:r>
            <a:r>
              <a:rPr lang="it-IT" dirty="0" err="1"/>
              <a:t>Mundri</a:t>
            </a:r>
            <a:r>
              <a:rPr lang="it-IT" dirty="0"/>
              <a:t> PHCC; Lui </a:t>
            </a:r>
            <a:r>
              <a:rPr lang="it-IT" dirty="0" err="1"/>
              <a:t>Hosp</a:t>
            </a:r>
            <a:r>
              <a:rPr lang="it-IT" dirty="0"/>
              <a:t>.)</a:t>
            </a:r>
          </a:p>
          <a:p>
            <a:endParaRPr lang="it-IT" dirty="0"/>
          </a:p>
          <a:p>
            <a:r>
              <a:rPr lang="it-IT" dirty="0"/>
              <a:t> </a:t>
            </a:r>
          </a:p>
        </p:txBody>
      </p:sp>
      <p:sp>
        <p:nvSpPr>
          <p:cNvPr id="4" name="Segnaposto numero diapositiva 3"/>
          <p:cNvSpPr>
            <a:spLocks noGrp="1"/>
          </p:cNvSpPr>
          <p:nvPr>
            <p:ph type="sldNum" sz="quarter" idx="5"/>
          </p:nvPr>
        </p:nvSpPr>
        <p:spPr/>
        <p:txBody>
          <a:bodyPr/>
          <a:lstStyle/>
          <a:p>
            <a:fld id="{64F48F1F-DFD8-445D-9CF1-192CA33ABDD3}" type="slidenum">
              <a:rPr lang="it-IT" smtClean="0"/>
              <a:t>4</a:t>
            </a:fld>
            <a:endParaRPr lang="it-IT"/>
          </a:p>
        </p:txBody>
      </p:sp>
    </p:spTree>
    <p:extLst>
      <p:ext uri="{BB962C8B-B14F-4D97-AF65-F5344CB8AC3E}">
        <p14:creationId xmlns:p14="http://schemas.microsoft.com/office/powerpoint/2010/main" val="116449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5</a:t>
            </a:fld>
            <a:endParaRPr lang="it-IT"/>
          </a:p>
        </p:txBody>
      </p:sp>
    </p:spTree>
    <p:extLst>
      <p:ext uri="{BB962C8B-B14F-4D97-AF65-F5344CB8AC3E}">
        <p14:creationId xmlns:p14="http://schemas.microsoft.com/office/powerpoint/2010/main" val="4237213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4F48F1F-DFD8-445D-9CF1-192CA33ABDD3}" type="slidenum">
              <a:rPr lang="it-IT" smtClean="0"/>
              <a:t>6</a:t>
            </a:fld>
            <a:endParaRPr lang="it-IT"/>
          </a:p>
        </p:txBody>
      </p:sp>
    </p:spTree>
    <p:extLst>
      <p:ext uri="{BB962C8B-B14F-4D97-AF65-F5344CB8AC3E}">
        <p14:creationId xmlns:p14="http://schemas.microsoft.com/office/powerpoint/2010/main" val="4133322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Take the </a:t>
            </a:r>
            <a:r>
              <a:rPr lang="it-IT" dirty="0" err="1"/>
              <a:t>necessary</a:t>
            </a:r>
            <a:r>
              <a:rPr lang="it-IT" dirty="0"/>
              <a:t> time to </a:t>
            </a:r>
            <a:r>
              <a:rPr lang="it-IT" dirty="0" err="1"/>
              <a:t>explain</a:t>
            </a:r>
            <a:r>
              <a:rPr lang="it-IT" dirty="0"/>
              <a:t> </a:t>
            </a:r>
            <a:r>
              <a:rPr lang="it-IT" dirty="0" err="1"/>
              <a:t>how</a:t>
            </a:r>
            <a:r>
              <a:rPr lang="it-IT" dirty="0"/>
              <a:t> the </a:t>
            </a:r>
            <a:r>
              <a:rPr lang="it-IT" dirty="0" err="1"/>
              <a:t>provision</a:t>
            </a:r>
            <a:r>
              <a:rPr lang="it-IT" dirty="0"/>
              <a:t> of </a:t>
            </a:r>
            <a:r>
              <a:rPr lang="it-IT" dirty="0" err="1"/>
              <a:t>healthcare</a:t>
            </a:r>
            <a:r>
              <a:rPr lang="it-IT" dirty="0"/>
              <a:t> </a:t>
            </a:r>
            <a:r>
              <a:rPr lang="it-IT" dirty="0" err="1"/>
              <a:t>is</a:t>
            </a:r>
            <a:r>
              <a:rPr lang="it-IT" dirty="0"/>
              <a:t> set up </a:t>
            </a:r>
            <a:r>
              <a:rPr lang="it-IT" dirty="0" err="1"/>
              <a:t>within</a:t>
            </a:r>
            <a:r>
              <a:rPr lang="it-IT" dirty="0"/>
              <a:t> the project:</a:t>
            </a:r>
          </a:p>
          <a:p>
            <a:endParaRPr lang="it-IT" dirty="0"/>
          </a:p>
          <a:p>
            <a:pPr marL="228600" indent="-228600">
              <a:buAutoNum type="arabicPeriod"/>
            </a:pPr>
            <a:r>
              <a:rPr lang="it-IT" b="1" dirty="0"/>
              <a:t>Community Health </a:t>
            </a:r>
            <a:r>
              <a:rPr lang="it-IT" b="1" dirty="0" err="1"/>
              <a:t>Volunteers</a:t>
            </a:r>
            <a:r>
              <a:rPr lang="it-IT" b="1" dirty="0"/>
              <a:t> (</a:t>
            </a:r>
            <a:r>
              <a:rPr lang="it-IT" b="1" dirty="0" err="1"/>
              <a:t>BHWs</a:t>
            </a:r>
            <a:r>
              <a:rPr lang="it-IT" b="1" dirty="0"/>
              <a:t>, </a:t>
            </a:r>
            <a:r>
              <a:rPr lang="it-IT" b="1" dirty="0" err="1"/>
              <a:t>HHPs</a:t>
            </a:r>
            <a:r>
              <a:rPr lang="it-IT" b="1" dirty="0"/>
              <a:t>, etc.), </a:t>
            </a:r>
            <a:r>
              <a:rPr lang="it-IT" b="1" dirty="0" err="1"/>
              <a:t>supported</a:t>
            </a:r>
            <a:r>
              <a:rPr lang="it-IT" b="1" dirty="0"/>
              <a:t> by Amref</a:t>
            </a:r>
            <a:r>
              <a:rPr lang="it-IT" dirty="0"/>
              <a:t>, work </a:t>
            </a:r>
            <a:r>
              <a:rPr lang="it-IT" dirty="0" err="1"/>
              <a:t>within</a:t>
            </a:r>
            <a:r>
              <a:rPr lang="it-IT" dirty="0"/>
              <a:t> the community by visiting </a:t>
            </a:r>
            <a:r>
              <a:rPr lang="it-IT" dirty="0" err="1"/>
              <a:t>households</a:t>
            </a:r>
            <a:r>
              <a:rPr lang="it-IT" dirty="0"/>
              <a:t> to </a:t>
            </a:r>
            <a:r>
              <a:rPr lang="it-IT" dirty="0" err="1"/>
              <a:t>identify</a:t>
            </a:r>
            <a:r>
              <a:rPr lang="it-IT" dirty="0"/>
              <a:t> </a:t>
            </a:r>
            <a:r>
              <a:rPr lang="it-IT" dirty="0" err="1"/>
              <a:t>suspected</a:t>
            </a:r>
            <a:r>
              <a:rPr lang="it-IT" dirty="0"/>
              <a:t> </a:t>
            </a:r>
            <a:r>
              <a:rPr lang="it-IT" dirty="0" err="1"/>
              <a:t>cases</a:t>
            </a:r>
            <a:r>
              <a:rPr lang="it-IT" dirty="0"/>
              <a:t> of EPI / NS and monitor the status of people with </a:t>
            </a:r>
            <a:r>
              <a:rPr lang="it-IT" dirty="0" err="1"/>
              <a:t>epilepsy</a:t>
            </a:r>
            <a:r>
              <a:rPr lang="it-IT" dirty="0"/>
              <a:t> / </a:t>
            </a:r>
            <a:r>
              <a:rPr lang="it-IT" dirty="0" err="1"/>
              <a:t>Nodding</a:t>
            </a:r>
            <a:r>
              <a:rPr lang="it-IT" dirty="0"/>
              <a:t> </a:t>
            </a:r>
            <a:r>
              <a:rPr lang="it-IT" dirty="0" err="1"/>
              <a:t>Syndrome</a:t>
            </a:r>
            <a:r>
              <a:rPr lang="it-IT" dirty="0"/>
              <a:t>. </a:t>
            </a:r>
            <a:r>
              <a:rPr lang="it-IT" b="1" u="sng" dirty="0"/>
              <a:t>EACH VOLUNTEER IS ASSIGNED TO A SPECIFIC BOMA!!</a:t>
            </a:r>
          </a:p>
          <a:p>
            <a:pPr marL="228600" indent="-228600">
              <a:buAutoNum type="arabicPeriod"/>
            </a:pPr>
            <a:endParaRPr lang="it-IT" dirty="0"/>
          </a:p>
          <a:p>
            <a:pPr marL="228600" indent="-228600">
              <a:buAutoNum type="arabicPeriod"/>
            </a:pPr>
            <a:r>
              <a:rPr lang="it-IT" dirty="0" err="1"/>
              <a:t>When</a:t>
            </a:r>
            <a:r>
              <a:rPr lang="it-IT" dirty="0"/>
              <a:t> </a:t>
            </a:r>
            <a:r>
              <a:rPr lang="it-IT" dirty="0" err="1"/>
              <a:t>needed</a:t>
            </a:r>
            <a:r>
              <a:rPr lang="it-IT" dirty="0"/>
              <a:t>, </a:t>
            </a:r>
            <a:r>
              <a:rPr lang="it-IT" dirty="0" err="1"/>
              <a:t>they</a:t>
            </a:r>
            <a:r>
              <a:rPr lang="it-IT" dirty="0"/>
              <a:t> </a:t>
            </a:r>
            <a:r>
              <a:rPr lang="it-IT" b="1" dirty="0" err="1"/>
              <a:t>refer</a:t>
            </a:r>
            <a:r>
              <a:rPr lang="it-IT" b="1" dirty="0"/>
              <a:t> </a:t>
            </a:r>
            <a:r>
              <a:rPr lang="it-IT" b="1" dirty="0" err="1"/>
              <a:t>patients</a:t>
            </a:r>
            <a:r>
              <a:rPr lang="it-IT" b="1" dirty="0"/>
              <a:t> to NSA project-</a:t>
            </a:r>
            <a:r>
              <a:rPr lang="it-IT" b="1" dirty="0" err="1"/>
              <a:t>supported</a:t>
            </a:r>
            <a:r>
              <a:rPr lang="it-IT" b="1" dirty="0"/>
              <a:t> </a:t>
            </a:r>
            <a:r>
              <a:rPr lang="it-IT" b="1" dirty="0" err="1"/>
              <a:t>Epilepsy</a:t>
            </a:r>
            <a:r>
              <a:rPr lang="it-IT" b="1" dirty="0"/>
              <a:t> Clinics</a:t>
            </a:r>
            <a:r>
              <a:rPr lang="it-IT" dirty="0"/>
              <a:t>, for </a:t>
            </a:r>
            <a:r>
              <a:rPr lang="it-IT" dirty="0" err="1"/>
              <a:t>further</a:t>
            </a:r>
            <a:r>
              <a:rPr lang="it-IT" dirty="0"/>
              <a:t> </a:t>
            </a:r>
            <a:r>
              <a:rPr lang="it-IT" dirty="0" err="1"/>
              <a:t>investigation</a:t>
            </a:r>
            <a:r>
              <a:rPr lang="it-IT" dirty="0"/>
              <a:t> and care (</a:t>
            </a:r>
            <a:r>
              <a:rPr lang="it-IT" dirty="0" err="1"/>
              <a:t>diagnosis</a:t>
            </a:r>
            <a:r>
              <a:rPr lang="it-IT" dirty="0"/>
              <a:t> by </a:t>
            </a:r>
            <a:r>
              <a:rPr lang="it-IT" dirty="0" err="1"/>
              <a:t>qualified</a:t>
            </a:r>
            <a:r>
              <a:rPr lang="it-IT" dirty="0"/>
              <a:t> </a:t>
            </a:r>
            <a:r>
              <a:rPr lang="it-IT" dirty="0" err="1"/>
              <a:t>clinicians</a:t>
            </a:r>
            <a:r>
              <a:rPr lang="it-IT" dirty="0"/>
              <a:t>; </a:t>
            </a:r>
            <a:r>
              <a:rPr lang="it-IT" dirty="0" err="1"/>
              <a:t>provision</a:t>
            </a:r>
            <a:r>
              <a:rPr lang="it-IT" dirty="0"/>
              <a:t> of anti-</a:t>
            </a:r>
            <a:r>
              <a:rPr lang="it-IT" dirty="0" err="1"/>
              <a:t>epileptic</a:t>
            </a:r>
            <a:r>
              <a:rPr lang="it-IT" dirty="0"/>
              <a:t> </a:t>
            </a:r>
            <a:r>
              <a:rPr lang="it-IT" dirty="0" err="1"/>
              <a:t>drug</a:t>
            </a:r>
            <a:r>
              <a:rPr lang="it-IT" dirty="0"/>
              <a:t> treatment);</a:t>
            </a:r>
          </a:p>
          <a:p>
            <a:pPr marL="228600" indent="-228600">
              <a:buAutoNum type="arabicPeriod"/>
            </a:pPr>
            <a:endParaRPr lang="it-IT" dirty="0"/>
          </a:p>
          <a:p>
            <a:pPr marL="228600" indent="-228600">
              <a:buAutoNum type="arabicPeriod"/>
            </a:pPr>
            <a:r>
              <a:rPr lang="it-IT" dirty="0"/>
              <a:t>The </a:t>
            </a:r>
            <a:r>
              <a:rPr lang="it-IT" dirty="0" err="1"/>
              <a:t>Epilepsy</a:t>
            </a:r>
            <a:r>
              <a:rPr lang="it-IT" dirty="0"/>
              <a:t> Clinic </a:t>
            </a:r>
            <a:r>
              <a:rPr lang="it-IT" dirty="0" err="1"/>
              <a:t>will</a:t>
            </a:r>
            <a:r>
              <a:rPr lang="it-IT" dirty="0"/>
              <a:t> </a:t>
            </a:r>
            <a:r>
              <a:rPr lang="it-IT" dirty="0" err="1"/>
              <a:t>then</a:t>
            </a:r>
            <a:r>
              <a:rPr lang="it-IT" dirty="0"/>
              <a:t> </a:t>
            </a:r>
            <a:r>
              <a:rPr lang="it-IT" dirty="0" err="1"/>
              <a:t>leave</a:t>
            </a:r>
            <a:r>
              <a:rPr lang="it-IT" dirty="0"/>
              <a:t> </a:t>
            </a:r>
            <a:r>
              <a:rPr lang="it-IT" b="1" dirty="0"/>
              <a:t>the </a:t>
            </a:r>
            <a:r>
              <a:rPr lang="it-IT" b="1" dirty="0" err="1"/>
              <a:t>patients</a:t>
            </a:r>
            <a:r>
              <a:rPr lang="it-IT" b="1" dirty="0"/>
              <a:t> </a:t>
            </a:r>
            <a:r>
              <a:rPr lang="it-IT" b="1" dirty="0" err="1"/>
              <a:t>diagnoses</a:t>
            </a:r>
            <a:r>
              <a:rPr lang="it-IT" b="1" dirty="0"/>
              <a:t> with EPI / NS to be </a:t>
            </a:r>
            <a:r>
              <a:rPr lang="it-IT" b="1" dirty="0" err="1"/>
              <a:t>followed</a:t>
            </a:r>
            <a:r>
              <a:rPr lang="it-IT" b="1" dirty="0"/>
              <a:t> up by the Community Health </a:t>
            </a:r>
            <a:r>
              <a:rPr lang="it-IT" b="1" dirty="0" err="1"/>
              <a:t>Volunteers</a:t>
            </a:r>
            <a:r>
              <a:rPr lang="it-IT" b="1" dirty="0"/>
              <a:t> </a:t>
            </a:r>
            <a:r>
              <a:rPr lang="it-IT" dirty="0" err="1"/>
              <a:t>at</a:t>
            </a:r>
            <a:r>
              <a:rPr lang="it-IT" dirty="0"/>
              <a:t> home, </a:t>
            </a:r>
            <a:r>
              <a:rPr lang="it-IT" dirty="0" err="1"/>
              <a:t>regularly</a:t>
            </a:r>
            <a:r>
              <a:rPr lang="it-IT" dirty="0"/>
              <a:t>. The </a:t>
            </a:r>
            <a:r>
              <a:rPr lang="it-IT" dirty="0" err="1"/>
              <a:t>volunteers</a:t>
            </a:r>
            <a:r>
              <a:rPr lang="it-IT" dirty="0"/>
              <a:t> monitor the situation of the </a:t>
            </a:r>
            <a:r>
              <a:rPr lang="it-IT" dirty="0" err="1"/>
              <a:t>household</a:t>
            </a:r>
            <a:r>
              <a:rPr lang="it-IT" dirty="0"/>
              <a:t>, the </a:t>
            </a:r>
            <a:r>
              <a:rPr lang="it-IT" dirty="0" err="1"/>
              <a:t>overall</a:t>
            </a:r>
            <a:r>
              <a:rPr lang="it-IT" dirty="0"/>
              <a:t> </a:t>
            </a:r>
            <a:r>
              <a:rPr lang="it-IT" dirty="0" err="1"/>
              <a:t>health</a:t>
            </a:r>
            <a:r>
              <a:rPr lang="it-IT" dirty="0"/>
              <a:t> status of the </a:t>
            </a:r>
            <a:r>
              <a:rPr lang="it-IT" dirty="0" err="1"/>
              <a:t>patient</a:t>
            </a:r>
            <a:r>
              <a:rPr lang="it-IT" dirty="0"/>
              <a:t> with EPI / NS, </a:t>
            </a:r>
            <a:r>
              <a:rPr lang="it-IT" dirty="0" err="1"/>
              <a:t>his</a:t>
            </a:r>
            <a:r>
              <a:rPr lang="it-IT" dirty="0"/>
              <a:t>/</a:t>
            </a:r>
            <a:r>
              <a:rPr lang="it-IT" dirty="0" err="1"/>
              <a:t>her</a:t>
            </a:r>
            <a:r>
              <a:rPr lang="it-IT" dirty="0"/>
              <a:t> </a:t>
            </a:r>
            <a:r>
              <a:rPr lang="it-IT" dirty="0" err="1"/>
              <a:t>adherence</a:t>
            </a:r>
            <a:r>
              <a:rPr lang="it-IT" dirty="0"/>
              <a:t> to treatment (by </a:t>
            </a:r>
            <a:r>
              <a:rPr lang="it-IT" dirty="0" err="1"/>
              <a:t>counting</a:t>
            </a:r>
            <a:r>
              <a:rPr lang="it-IT" dirty="0"/>
              <a:t> </a:t>
            </a:r>
            <a:r>
              <a:rPr lang="it-IT" dirty="0" err="1"/>
              <a:t>remaining</a:t>
            </a:r>
            <a:r>
              <a:rPr lang="it-IT" dirty="0"/>
              <a:t> </a:t>
            </a:r>
            <a:r>
              <a:rPr lang="it-IT" dirty="0" err="1"/>
              <a:t>pills</a:t>
            </a:r>
            <a:r>
              <a:rPr lang="it-IT" dirty="0"/>
              <a:t>), </a:t>
            </a:r>
            <a:r>
              <a:rPr lang="it-IT" dirty="0" err="1"/>
              <a:t>his</a:t>
            </a:r>
            <a:r>
              <a:rPr lang="it-IT" dirty="0"/>
              <a:t>/</a:t>
            </a:r>
            <a:r>
              <a:rPr lang="it-IT" dirty="0" err="1"/>
              <a:t>her</a:t>
            </a:r>
            <a:r>
              <a:rPr lang="it-IT" dirty="0"/>
              <a:t> </a:t>
            </a:r>
            <a:r>
              <a:rPr lang="it-IT" dirty="0" err="1"/>
              <a:t>attendance</a:t>
            </a:r>
            <a:r>
              <a:rPr lang="it-IT" dirty="0"/>
              <a:t> of </a:t>
            </a:r>
            <a:r>
              <a:rPr lang="it-IT" dirty="0" err="1"/>
              <a:t>monthly</a:t>
            </a:r>
            <a:r>
              <a:rPr lang="it-IT" dirty="0"/>
              <a:t> </a:t>
            </a:r>
            <a:r>
              <a:rPr lang="it-IT" dirty="0" err="1"/>
              <a:t>visits</a:t>
            </a:r>
            <a:r>
              <a:rPr lang="it-IT" dirty="0"/>
              <a:t> </a:t>
            </a:r>
            <a:r>
              <a:rPr lang="it-IT" dirty="0" err="1"/>
              <a:t>at</a:t>
            </a:r>
            <a:r>
              <a:rPr lang="it-IT" dirty="0"/>
              <a:t> the </a:t>
            </a:r>
            <a:r>
              <a:rPr lang="it-IT" dirty="0" err="1"/>
              <a:t>epilepsy</a:t>
            </a:r>
            <a:r>
              <a:rPr lang="it-IT" dirty="0"/>
              <a:t> clinic, etc.</a:t>
            </a:r>
          </a:p>
          <a:p>
            <a:pPr marL="228600" indent="-228600">
              <a:buAutoNum type="arabicPeriod"/>
            </a:pPr>
            <a:endParaRPr lang="it-IT" dirty="0"/>
          </a:p>
          <a:p>
            <a:pPr marL="228600" indent="-228600">
              <a:buAutoNum type="arabicPeriod"/>
            </a:pPr>
            <a:r>
              <a:rPr lang="it-IT" dirty="0"/>
              <a:t>At the community </a:t>
            </a:r>
            <a:r>
              <a:rPr lang="it-IT" dirty="0" err="1"/>
              <a:t>level</a:t>
            </a:r>
            <a:r>
              <a:rPr lang="it-IT" dirty="0"/>
              <a:t>, </a:t>
            </a:r>
            <a:r>
              <a:rPr lang="it-IT" dirty="0" err="1"/>
              <a:t>though</a:t>
            </a:r>
            <a:r>
              <a:rPr lang="it-IT" dirty="0"/>
              <a:t>, </a:t>
            </a:r>
            <a:r>
              <a:rPr lang="it-IT" dirty="0" err="1"/>
              <a:t>BHWs</a:t>
            </a:r>
            <a:r>
              <a:rPr lang="it-IT" dirty="0"/>
              <a:t>/</a:t>
            </a:r>
            <a:r>
              <a:rPr lang="it-IT" dirty="0" err="1"/>
              <a:t>HHPs</a:t>
            </a:r>
            <a:r>
              <a:rPr lang="it-IT" dirty="0"/>
              <a:t> are </a:t>
            </a:r>
            <a:r>
              <a:rPr lang="it-IT" dirty="0" err="1"/>
              <a:t>not</a:t>
            </a:r>
            <a:r>
              <a:rPr lang="it-IT" dirty="0"/>
              <a:t> the </a:t>
            </a:r>
            <a:r>
              <a:rPr lang="it-IT" dirty="0" err="1"/>
              <a:t>only</a:t>
            </a:r>
            <a:r>
              <a:rPr lang="it-IT" dirty="0"/>
              <a:t> </a:t>
            </a:r>
            <a:r>
              <a:rPr lang="it-IT" dirty="0" err="1"/>
              <a:t>volunteers</a:t>
            </a:r>
            <a:r>
              <a:rPr lang="it-IT" dirty="0"/>
              <a:t> </a:t>
            </a:r>
            <a:r>
              <a:rPr lang="it-IT" dirty="0" err="1"/>
              <a:t>involved</a:t>
            </a:r>
            <a:r>
              <a:rPr lang="it-IT" dirty="0"/>
              <a:t> in the project. </a:t>
            </a:r>
            <a:r>
              <a:rPr lang="it-IT" dirty="0" err="1"/>
              <a:t>There</a:t>
            </a:r>
            <a:r>
              <a:rPr lang="it-IT" dirty="0"/>
              <a:t> are </a:t>
            </a:r>
            <a:r>
              <a:rPr lang="it-IT" dirty="0" err="1"/>
              <a:t>also</a:t>
            </a:r>
            <a:r>
              <a:rPr lang="it-IT" dirty="0"/>
              <a:t> </a:t>
            </a:r>
            <a:r>
              <a:rPr lang="it-IT" dirty="0" err="1"/>
              <a:t>several</a:t>
            </a:r>
            <a:r>
              <a:rPr lang="it-IT" dirty="0"/>
              <a:t> </a:t>
            </a:r>
            <a:r>
              <a:rPr lang="it-IT" b="1" dirty="0"/>
              <a:t>Community-</a:t>
            </a:r>
            <a:r>
              <a:rPr lang="it-IT" b="1" dirty="0" err="1"/>
              <a:t>Based</a:t>
            </a:r>
            <a:r>
              <a:rPr lang="it-IT" b="1" dirty="0"/>
              <a:t> </a:t>
            </a:r>
            <a:r>
              <a:rPr lang="it-IT" b="1" dirty="0" err="1"/>
              <a:t>Rehabilitation</a:t>
            </a:r>
            <a:r>
              <a:rPr lang="it-IT" b="1" dirty="0"/>
              <a:t> Workers </a:t>
            </a:r>
            <a:r>
              <a:rPr lang="it-IT" b="1" dirty="0" err="1"/>
              <a:t>engaged</a:t>
            </a:r>
            <a:r>
              <a:rPr lang="it-IT" b="1" dirty="0"/>
              <a:t> by the partner SEM, </a:t>
            </a:r>
            <a:r>
              <a:rPr lang="it-IT" b="1" dirty="0" err="1"/>
              <a:t>covering</a:t>
            </a:r>
            <a:r>
              <a:rPr lang="it-IT" b="1" dirty="0"/>
              <a:t> the </a:t>
            </a:r>
            <a:r>
              <a:rPr lang="it-IT" b="1" dirty="0" err="1"/>
              <a:t>same</a:t>
            </a:r>
            <a:r>
              <a:rPr lang="it-IT" b="1" dirty="0"/>
              <a:t> </a:t>
            </a:r>
            <a:r>
              <a:rPr lang="it-IT" b="1" dirty="0" err="1"/>
              <a:t>bomas</a:t>
            </a:r>
            <a:r>
              <a:rPr lang="it-IT" b="1" dirty="0"/>
              <a:t> </a:t>
            </a:r>
            <a:r>
              <a:rPr lang="it-IT" b="1" dirty="0" err="1"/>
              <a:t>sometimes</a:t>
            </a:r>
            <a:r>
              <a:rPr lang="it-IT" b="1" dirty="0"/>
              <a:t>.</a:t>
            </a:r>
            <a:r>
              <a:rPr lang="it-IT" dirty="0"/>
              <a:t> </a:t>
            </a:r>
            <a:r>
              <a:rPr lang="it-IT" dirty="0" err="1"/>
              <a:t>They</a:t>
            </a:r>
            <a:r>
              <a:rPr lang="it-IT" dirty="0"/>
              <a:t> </a:t>
            </a:r>
            <a:r>
              <a:rPr lang="it-IT" dirty="0" err="1"/>
              <a:t>also</a:t>
            </a:r>
            <a:r>
              <a:rPr lang="it-IT" dirty="0"/>
              <a:t> </a:t>
            </a:r>
            <a:r>
              <a:rPr lang="it-IT" dirty="0" err="1"/>
              <a:t>identify</a:t>
            </a:r>
            <a:r>
              <a:rPr lang="it-IT" dirty="0"/>
              <a:t> </a:t>
            </a:r>
            <a:r>
              <a:rPr lang="it-IT" dirty="0" err="1"/>
              <a:t>suspected</a:t>
            </a:r>
            <a:r>
              <a:rPr lang="it-IT" dirty="0"/>
              <a:t> </a:t>
            </a:r>
            <a:r>
              <a:rPr lang="it-IT" dirty="0" err="1"/>
              <a:t>cases</a:t>
            </a:r>
            <a:r>
              <a:rPr lang="it-IT" dirty="0"/>
              <a:t> of </a:t>
            </a:r>
            <a:r>
              <a:rPr lang="it-IT" dirty="0" err="1"/>
              <a:t>epilepsy</a:t>
            </a:r>
            <a:r>
              <a:rPr lang="it-IT" dirty="0"/>
              <a:t> / NS, </a:t>
            </a:r>
            <a:r>
              <a:rPr lang="it-IT" dirty="0" err="1"/>
              <a:t>refer</a:t>
            </a:r>
            <a:r>
              <a:rPr lang="it-IT" dirty="0"/>
              <a:t> </a:t>
            </a:r>
            <a:r>
              <a:rPr lang="it-IT" dirty="0" err="1"/>
              <a:t>them</a:t>
            </a:r>
            <a:r>
              <a:rPr lang="it-IT" dirty="0"/>
              <a:t> to the </a:t>
            </a:r>
            <a:r>
              <a:rPr lang="it-IT" dirty="0" err="1"/>
              <a:t>Epilepsy</a:t>
            </a:r>
            <a:r>
              <a:rPr lang="it-IT" dirty="0"/>
              <a:t> Clinics and follow up </a:t>
            </a:r>
            <a:r>
              <a:rPr lang="it-IT" dirty="0" err="1"/>
              <a:t>their</a:t>
            </a:r>
            <a:r>
              <a:rPr lang="it-IT" dirty="0"/>
              <a:t> status by </a:t>
            </a:r>
            <a:r>
              <a:rPr lang="it-IT" dirty="0" err="1"/>
              <a:t>paying</a:t>
            </a:r>
            <a:r>
              <a:rPr lang="it-IT" dirty="0"/>
              <a:t> </a:t>
            </a:r>
            <a:r>
              <a:rPr lang="it-IT" dirty="0" err="1"/>
              <a:t>them</a:t>
            </a:r>
            <a:r>
              <a:rPr lang="it-IT" dirty="0"/>
              <a:t> </a:t>
            </a:r>
            <a:r>
              <a:rPr lang="it-IT" dirty="0" err="1"/>
              <a:t>visit</a:t>
            </a:r>
            <a:r>
              <a:rPr lang="it-IT" dirty="0"/>
              <a:t> </a:t>
            </a:r>
            <a:r>
              <a:rPr lang="it-IT" dirty="0" err="1"/>
              <a:t>at</a:t>
            </a:r>
            <a:r>
              <a:rPr lang="it-IT" dirty="0"/>
              <a:t> home on a regular </a:t>
            </a:r>
            <a:r>
              <a:rPr lang="it-IT" dirty="0" err="1"/>
              <a:t>basis</a:t>
            </a:r>
            <a:r>
              <a:rPr lang="it-IT" dirty="0"/>
              <a:t>.</a:t>
            </a:r>
          </a:p>
          <a:p>
            <a:pPr marL="228600" indent="-228600">
              <a:buAutoNum type="arabicPeriod"/>
            </a:pPr>
            <a:endParaRPr lang="it-IT" dirty="0"/>
          </a:p>
          <a:p>
            <a:pPr marL="228600" indent="-228600">
              <a:buAutoNum type="arabicPeriod"/>
            </a:pPr>
            <a:r>
              <a:rPr lang="it-IT" b="1" dirty="0"/>
              <a:t>The </a:t>
            </a:r>
            <a:r>
              <a:rPr lang="it-IT" b="1" dirty="0" err="1"/>
              <a:t>CBRWs</a:t>
            </a:r>
            <a:r>
              <a:rPr lang="it-IT" b="1" dirty="0"/>
              <a:t> </a:t>
            </a:r>
            <a:r>
              <a:rPr lang="it-IT" b="1" dirty="0" err="1"/>
              <a:t>perform</a:t>
            </a:r>
            <a:r>
              <a:rPr lang="it-IT" b="1" dirty="0"/>
              <a:t> </a:t>
            </a:r>
            <a:r>
              <a:rPr lang="it-IT" b="1" dirty="0" err="1"/>
              <a:t>additional</a:t>
            </a:r>
            <a:r>
              <a:rPr lang="it-IT" b="1" dirty="0"/>
              <a:t> tasks </a:t>
            </a:r>
            <a:r>
              <a:rPr lang="it-IT" b="1" dirty="0" err="1"/>
              <a:t>compared</a:t>
            </a:r>
            <a:r>
              <a:rPr lang="it-IT" b="1" dirty="0"/>
              <a:t> to the </a:t>
            </a:r>
            <a:r>
              <a:rPr lang="it-IT" b="1" dirty="0" err="1"/>
              <a:t>BHWs</a:t>
            </a:r>
            <a:r>
              <a:rPr lang="it-IT" b="1" dirty="0"/>
              <a:t>/</a:t>
            </a:r>
            <a:r>
              <a:rPr lang="it-IT" b="1" dirty="0" err="1"/>
              <a:t>HHPs</a:t>
            </a:r>
            <a:r>
              <a:rPr lang="it-IT" dirty="0"/>
              <a:t>: </a:t>
            </a:r>
            <a:r>
              <a:rPr lang="it-IT" dirty="0" err="1"/>
              <a:t>they</a:t>
            </a:r>
            <a:r>
              <a:rPr lang="it-IT" dirty="0"/>
              <a:t> are </a:t>
            </a:r>
            <a:r>
              <a:rPr lang="it-IT" dirty="0" err="1"/>
              <a:t>trained</a:t>
            </a:r>
            <a:r>
              <a:rPr lang="it-IT" dirty="0"/>
              <a:t> to </a:t>
            </a:r>
            <a:r>
              <a:rPr lang="it-IT" dirty="0" err="1"/>
              <a:t>provide</a:t>
            </a:r>
            <a:r>
              <a:rPr lang="it-IT" dirty="0"/>
              <a:t> </a:t>
            </a:r>
            <a:r>
              <a:rPr lang="it-IT" dirty="0" err="1"/>
              <a:t>rehabilitation</a:t>
            </a:r>
            <a:r>
              <a:rPr lang="it-IT" dirty="0"/>
              <a:t> to the </a:t>
            </a:r>
            <a:r>
              <a:rPr lang="it-IT" dirty="0" err="1"/>
              <a:t>patients</a:t>
            </a:r>
            <a:r>
              <a:rPr lang="it-IT" dirty="0"/>
              <a:t> </a:t>
            </a:r>
            <a:r>
              <a:rPr lang="it-IT" dirty="0" err="1"/>
              <a:t>at</a:t>
            </a:r>
            <a:r>
              <a:rPr lang="it-IT" dirty="0"/>
              <a:t> home, to </a:t>
            </a:r>
            <a:r>
              <a:rPr lang="it-IT" dirty="0" err="1"/>
              <a:t>provide</a:t>
            </a:r>
            <a:r>
              <a:rPr lang="it-IT" dirty="0"/>
              <a:t> counseling and to </a:t>
            </a:r>
            <a:r>
              <a:rPr lang="it-IT" dirty="0" err="1"/>
              <a:t>teach</a:t>
            </a:r>
            <a:r>
              <a:rPr lang="it-IT" dirty="0"/>
              <a:t> </a:t>
            </a:r>
            <a:r>
              <a:rPr lang="it-IT" dirty="0" err="1"/>
              <a:t>patients</a:t>
            </a:r>
            <a:r>
              <a:rPr lang="it-IT" dirty="0"/>
              <a:t> </a:t>
            </a:r>
            <a:r>
              <a:rPr lang="it-IT" dirty="0" err="1"/>
              <a:t>how</a:t>
            </a:r>
            <a:r>
              <a:rPr lang="it-IT" dirty="0"/>
              <a:t> to </a:t>
            </a:r>
            <a:r>
              <a:rPr lang="it-IT" dirty="0" err="1"/>
              <a:t>perform</a:t>
            </a:r>
            <a:r>
              <a:rPr lang="it-IT" dirty="0"/>
              <a:t> Activities of </a:t>
            </a:r>
            <a:r>
              <a:rPr lang="it-IT" dirty="0" err="1"/>
              <a:t>Daily</a:t>
            </a:r>
            <a:r>
              <a:rPr lang="it-IT" dirty="0"/>
              <a:t> Living.</a:t>
            </a:r>
          </a:p>
          <a:p>
            <a:pPr marL="228600" indent="-228600">
              <a:buAutoNum type="arabicPeriod"/>
            </a:pPr>
            <a:endParaRPr lang="it-IT" dirty="0"/>
          </a:p>
          <a:p>
            <a:pPr marL="0" indent="0">
              <a:buNone/>
            </a:pPr>
            <a:r>
              <a:rPr lang="it-IT" dirty="0"/>
              <a:t>The </a:t>
            </a:r>
            <a:r>
              <a:rPr lang="it-IT" dirty="0" err="1"/>
              <a:t>participants</a:t>
            </a:r>
            <a:r>
              <a:rPr lang="it-IT" dirty="0"/>
              <a:t> to </a:t>
            </a:r>
            <a:r>
              <a:rPr lang="it-IT" dirty="0" err="1"/>
              <a:t>these</a:t>
            </a:r>
            <a:r>
              <a:rPr lang="it-IT" dirty="0"/>
              <a:t> training are the Community Health </a:t>
            </a:r>
            <a:r>
              <a:rPr lang="it-IT" dirty="0" err="1"/>
              <a:t>Volunteers</a:t>
            </a:r>
            <a:r>
              <a:rPr lang="it-IT" dirty="0"/>
              <a:t>, </a:t>
            </a:r>
            <a:r>
              <a:rPr lang="it-IT" dirty="0" err="1"/>
              <a:t>encircled</a:t>
            </a:r>
            <a:r>
              <a:rPr lang="it-IT" dirty="0"/>
              <a:t> in </a:t>
            </a:r>
            <a:r>
              <a:rPr lang="it-IT" dirty="0" err="1"/>
              <a:t>yellow</a:t>
            </a:r>
            <a:r>
              <a:rPr lang="it-IT" dirty="0"/>
              <a:t>.</a:t>
            </a:r>
          </a:p>
        </p:txBody>
      </p:sp>
      <p:sp>
        <p:nvSpPr>
          <p:cNvPr id="4" name="Segnaposto numero diapositiva 3"/>
          <p:cNvSpPr>
            <a:spLocks noGrp="1"/>
          </p:cNvSpPr>
          <p:nvPr>
            <p:ph type="sldNum" sz="quarter" idx="5"/>
          </p:nvPr>
        </p:nvSpPr>
        <p:spPr/>
        <p:txBody>
          <a:bodyPr/>
          <a:lstStyle/>
          <a:p>
            <a:fld id="{64F48F1F-DFD8-445D-9CF1-192CA33ABDD3}" type="slidenum">
              <a:rPr lang="it-IT" smtClean="0"/>
              <a:t>7</a:t>
            </a:fld>
            <a:endParaRPr lang="it-IT"/>
          </a:p>
        </p:txBody>
      </p:sp>
    </p:spTree>
    <p:extLst>
      <p:ext uri="{BB962C8B-B14F-4D97-AF65-F5344CB8AC3E}">
        <p14:creationId xmlns:p14="http://schemas.microsoft.com/office/powerpoint/2010/main" val="1359949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Take the </a:t>
            </a:r>
            <a:r>
              <a:rPr lang="it-IT" dirty="0" err="1"/>
              <a:t>necessary</a:t>
            </a:r>
            <a:r>
              <a:rPr lang="it-IT" dirty="0"/>
              <a:t> time to </a:t>
            </a:r>
            <a:r>
              <a:rPr lang="it-IT" dirty="0" err="1"/>
              <a:t>explain</a:t>
            </a:r>
            <a:r>
              <a:rPr lang="it-IT" dirty="0"/>
              <a:t> </a:t>
            </a:r>
            <a:r>
              <a:rPr lang="it-IT" dirty="0" err="1"/>
              <a:t>how</a:t>
            </a:r>
            <a:r>
              <a:rPr lang="it-IT" dirty="0"/>
              <a:t> the activities of the Community Heath </a:t>
            </a:r>
            <a:r>
              <a:rPr lang="it-IT" dirty="0" err="1"/>
              <a:t>Volunteers</a:t>
            </a:r>
            <a:r>
              <a:rPr lang="it-IT" dirty="0"/>
              <a:t> are </a:t>
            </a:r>
            <a:r>
              <a:rPr lang="it-IT" dirty="0" err="1"/>
              <a:t>supervised</a:t>
            </a:r>
            <a:r>
              <a:rPr lang="it-IT" dirty="0"/>
              <a:t> and </a:t>
            </a:r>
            <a:r>
              <a:rPr lang="it-IT" dirty="0" err="1"/>
              <a:t>reported</a:t>
            </a:r>
            <a:r>
              <a:rPr lang="it-IT" dirty="0"/>
              <a:t>.</a:t>
            </a:r>
          </a:p>
          <a:p>
            <a:endParaRPr lang="it-IT" dirty="0"/>
          </a:p>
          <a:p>
            <a:pPr marL="228600" indent="-228600">
              <a:buAutoNum type="arabicPeriod"/>
            </a:pPr>
            <a:r>
              <a:rPr lang="it-IT" b="0" dirty="0" err="1"/>
              <a:t>Each</a:t>
            </a:r>
            <a:r>
              <a:rPr lang="it-IT" b="0" dirty="0"/>
              <a:t> Community Health </a:t>
            </a:r>
            <a:r>
              <a:rPr lang="it-IT" b="0" dirty="0" err="1"/>
              <a:t>Volunteers</a:t>
            </a:r>
            <a:r>
              <a:rPr lang="it-IT" b="0" dirty="0"/>
              <a:t> (</a:t>
            </a:r>
            <a:r>
              <a:rPr lang="it-IT" b="0" dirty="0" err="1"/>
              <a:t>BHWs</a:t>
            </a:r>
            <a:r>
              <a:rPr lang="it-IT" b="0" dirty="0"/>
              <a:t>, </a:t>
            </a:r>
            <a:r>
              <a:rPr lang="it-IT" b="0" dirty="0" err="1"/>
              <a:t>HHPs</a:t>
            </a:r>
            <a:r>
              <a:rPr lang="it-IT" b="0" dirty="0"/>
              <a:t>, etc.) </a:t>
            </a:r>
            <a:r>
              <a:rPr lang="it-IT" b="0" dirty="0" err="1"/>
              <a:t>is</a:t>
            </a:r>
            <a:r>
              <a:rPr lang="it-IT" b="0" dirty="0"/>
              <a:t> </a:t>
            </a:r>
            <a:r>
              <a:rPr lang="it-IT" b="0" dirty="0" err="1"/>
              <a:t>assigned</a:t>
            </a:r>
            <a:r>
              <a:rPr lang="it-IT" b="0" dirty="0"/>
              <a:t> to cover 1 Boma.</a:t>
            </a:r>
            <a:endParaRPr lang="it-IT" b="0" u="sng" dirty="0"/>
          </a:p>
          <a:p>
            <a:pPr marL="228600" indent="-228600">
              <a:buAutoNum type="arabicPeriod"/>
            </a:pPr>
            <a:r>
              <a:rPr lang="it-IT" dirty="0"/>
              <a:t>He or </a:t>
            </a:r>
            <a:r>
              <a:rPr lang="it-IT" dirty="0" err="1"/>
              <a:t>she</a:t>
            </a:r>
            <a:r>
              <a:rPr lang="it-IT" dirty="0"/>
              <a:t> </a:t>
            </a:r>
            <a:r>
              <a:rPr lang="it-IT" dirty="0" err="1"/>
              <a:t>carries</a:t>
            </a:r>
            <a:r>
              <a:rPr lang="it-IT" dirty="0"/>
              <a:t> out </a:t>
            </a:r>
            <a:r>
              <a:rPr lang="it-IT" dirty="0" err="1"/>
              <a:t>his</a:t>
            </a:r>
            <a:r>
              <a:rPr lang="it-IT" dirty="0"/>
              <a:t>/</a:t>
            </a:r>
            <a:r>
              <a:rPr lang="it-IT" dirty="0" err="1"/>
              <a:t>her</a:t>
            </a:r>
            <a:r>
              <a:rPr lang="it-IT" dirty="0"/>
              <a:t> home </a:t>
            </a:r>
            <a:r>
              <a:rPr lang="it-IT" dirty="0" err="1"/>
              <a:t>visits</a:t>
            </a:r>
            <a:r>
              <a:rPr lang="it-IT" dirty="0"/>
              <a:t> and activities, under the </a:t>
            </a:r>
            <a:r>
              <a:rPr lang="it-IT" dirty="0" err="1"/>
              <a:t>supervision</a:t>
            </a:r>
            <a:r>
              <a:rPr lang="it-IT" dirty="0"/>
              <a:t> of 1 Supervisor.</a:t>
            </a:r>
          </a:p>
          <a:p>
            <a:pPr marL="228600" indent="-228600">
              <a:buAutoNum type="arabicPeriod"/>
            </a:pPr>
            <a:r>
              <a:rPr lang="it-IT" dirty="0" err="1"/>
              <a:t>Each</a:t>
            </a:r>
            <a:r>
              <a:rPr lang="it-IT" dirty="0"/>
              <a:t> Supervisor </a:t>
            </a:r>
            <a:r>
              <a:rPr lang="it-IT" dirty="0" err="1"/>
              <a:t>supervises</a:t>
            </a:r>
            <a:r>
              <a:rPr lang="it-IT" dirty="0"/>
              <a:t> 5 </a:t>
            </a:r>
            <a:r>
              <a:rPr lang="it-IT" dirty="0" err="1"/>
              <a:t>volunteers</a:t>
            </a:r>
            <a:r>
              <a:rPr lang="it-IT" dirty="0"/>
              <a:t>.</a:t>
            </a:r>
          </a:p>
          <a:p>
            <a:pPr marL="228600" indent="-228600">
              <a:buAutoNum type="arabicPeriod"/>
            </a:pPr>
            <a:r>
              <a:rPr lang="it-IT" dirty="0" err="1"/>
              <a:t>Each</a:t>
            </a:r>
            <a:r>
              <a:rPr lang="it-IT" dirty="0"/>
              <a:t> </a:t>
            </a:r>
            <a:r>
              <a:rPr lang="it-IT" dirty="0" err="1"/>
              <a:t>volunteer</a:t>
            </a:r>
            <a:r>
              <a:rPr lang="it-IT" dirty="0"/>
              <a:t> </a:t>
            </a:r>
            <a:r>
              <a:rPr lang="it-IT" dirty="0" err="1"/>
              <a:t>compiles</a:t>
            </a:r>
            <a:r>
              <a:rPr lang="it-IT" dirty="0"/>
              <a:t> 1 report </a:t>
            </a:r>
            <a:r>
              <a:rPr lang="it-IT" dirty="0" err="1"/>
              <a:t>every</a:t>
            </a:r>
            <a:r>
              <a:rPr lang="it-IT" dirty="0"/>
              <a:t> </a:t>
            </a:r>
            <a:r>
              <a:rPr lang="it-IT" dirty="0" err="1"/>
              <a:t>month</a:t>
            </a:r>
            <a:r>
              <a:rPr lang="it-IT" dirty="0"/>
              <a:t> and </a:t>
            </a:r>
            <a:r>
              <a:rPr lang="it-IT" dirty="0" err="1"/>
              <a:t>submits</a:t>
            </a:r>
            <a:r>
              <a:rPr lang="it-IT" dirty="0"/>
              <a:t> </a:t>
            </a:r>
            <a:r>
              <a:rPr lang="it-IT" dirty="0" err="1"/>
              <a:t>it</a:t>
            </a:r>
            <a:r>
              <a:rPr lang="it-IT" dirty="0"/>
              <a:t> to </a:t>
            </a:r>
            <a:r>
              <a:rPr lang="it-IT" dirty="0" err="1"/>
              <a:t>his</a:t>
            </a:r>
            <a:r>
              <a:rPr lang="it-IT" dirty="0"/>
              <a:t>/</a:t>
            </a:r>
            <a:r>
              <a:rPr lang="it-IT" dirty="0" err="1"/>
              <a:t>her</a:t>
            </a:r>
            <a:r>
              <a:rPr lang="it-IT" dirty="0"/>
              <a:t> Supervisor. A booklet with the reporting templates </a:t>
            </a:r>
            <a:r>
              <a:rPr lang="it-IT" dirty="0" err="1"/>
              <a:t>is</a:t>
            </a:r>
            <a:r>
              <a:rPr lang="it-IT" dirty="0"/>
              <a:t> </a:t>
            </a:r>
            <a:r>
              <a:rPr lang="it-IT" dirty="0" err="1"/>
              <a:t>provided</a:t>
            </a:r>
            <a:r>
              <a:rPr lang="it-IT" dirty="0"/>
              <a:t> by Amref.</a:t>
            </a:r>
          </a:p>
          <a:p>
            <a:pPr marL="228600" indent="-228600">
              <a:buAutoNum type="arabicPeriod"/>
            </a:pPr>
            <a:r>
              <a:rPr lang="it-IT" dirty="0"/>
              <a:t>The Supervisor </a:t>
            </a:r>
            <a:r>
              <a:rPr lang="it-IT" dirty="0" err="1"/>
              <a:t>collates</a:t>
            </a:r>
            <a:r>
              <a:rPr lang="it-IT" dirty="0"/>
              <a:t> the </a:t>
            </a:r>
            <a:r>
              <a:rPr lang="it-IT" dirty="0" err="1"/>
              <a:t>volunteers</a:t>
            </a:r>
            <a:r>
              <a:rPr lang="it-IT" dirty="0"/>
              <a:t>’ </a:t>
            </a:r>
            <a:r>
              <a:rPr lang="it-IT" dirty="0" err="1"/>
              <a:t>monthly</a:t>
            </a:r>
            <a:r>
              <a:rPr lang="it-IT" dirty="0"/>
              <a:t> reports and aggregate </a:t>
            </a:r>
            <a:r>
              <a:rPr lang="it-IT" dirty="0" err="1"/>
              <a:t>them</a:t>
            </a:r>
            <a:r>
              <a:rPr lang="it-IT" dirty="0"/>
              <a:t> </a:t>
            </a:r>
            <a:r>
              <a:rPr lang="it-IT" dirty="0" err="1"/>
              <a:t>into</a:t>
            </a:r>
            <a:r>
              <a:rPr lang="it-IT" dirty="0"/>
              <a:t> a single </a:t>
            </a:r>
            <a:r>
              <a:rPr lang="it-IT" dirty="0" err="1"/>
              <a:t>monthly</a:t>
            </a:r>
            <a:r>
              <a:rPr lang="it-IT" dirty="0"/>
              <a:t> report.</a:t>
            </a:r>
          </a:p>
          <a:p>
            <a:pPr marL="228600" indent="-228600">
              <a:buAutoNum type="arabicPeriod"/>
            </a:pPr>
            <a:r>
              <a:rPr lang="it-IT" dirty="0"/>
              <a:t>The Supervisor </a:t>
            </a:r>
            <a:r>
              <a:rPr lang="it-IT" dirty="0" err="1"/>
              <a:t>submist</a:t>
            </a:r>
            <a:r>
              <a:rPr lang="it-IT" dirty="0"/>
              <a:t> </a:t>
            </a:r>
            <a:r>
              <a:rPr lang="it-IT" dirty="0" err="1"/>
              <a:t>his</a:t>
            </a:r>
            <a:r>
              <a:rPr lang="it-IT" dirty="0"/>
              <a:t>/</a:t>
            </a:r>
            <a:r>
              <a:rPr lang="it-IT" dirty="0" err="1"/>
              <a:t>her</a:t>
            </a:r>
            <a:r>
              <a:rPr lang="it-IT" dirty="0"/>
              <a:t> </a:t>
            </a:r>
            <a:r>
              <a:rPr lang="it-IT" dirty="0" err="1"/>
              <a:t>Aggregated</a:t>
            </a:r>
            <a:r>
              <a:rPr lang="it-IT" dirty="0"/>
              <a:t> </a:t>
            </a:r>
            <a:r>
              <a:rPr lang="it-IT" dirty="0" err="1"/>
              <a:t>Monthly</a:t>
            </a:r>
            <a:r>
              <a:rPr lang="it-IT" dirty="0"/>
              <a:t> Report to Amref NSA Field </a:t>
            </a:r>
            <a:r>
              <a:rPr lang="it-IT" dirty="0" err="1"/>
              <a:t>Officer</a:t>
            </a:r>
            <a:r>
              <a:rPr lang="it-IT" dirty="0"/>
              <a:t>. A booklet with the reporting templates </a:t>
            </a:r>
            <a:r>
              <a:rPr lang="it-IT" dirty="0" err="1"/>
              <a:t>is</a:t>
            </a:r>
            <a:r>
              <a:rPr lang="it-IT" dirty="0"/>
              <a:t> </a:t>
            </a:r>
            <a:r>
              <a:rPr lang="it-IT" dirty="0" err="1"/>
              <a:t>provided</a:t>
            </a:r>
            <a:r>
              <a:rPr lang="it-IT" dirty="0"/>
              <a:t> by Amref.</a:t>
            </a:r>
          </a:p>
          <a:p>
            <a:pPr marL="228600" indent="-228600">
              <a:buAutoNum type="arabicPeriod"/>
            </a:pPr>
            <a:r>
              <a:rPr lang="it-IT" dirty="0"/>
              <a:t>The NSA Field </a:t>
            </a:r>
            <a:r>
              <a:rPr lang="it-IT" dirty="0" err="1"/>
              <a:t>Officer</a:t>
            </a:r>
            <a:r>
              <a:rPr lang="it-IT" dirty="0"/>
              <a:t> shares </a:t>
            </a:r>
            <a:r>
              <a:rPr lang="it-IT" dirty="0" err="1"/>
              <a:t>relevant</a:t>
            </a:r>
            <a:r>
              <a:rPr lang="it-IT" dirty="0"/>
              <a:t> data with the County Health Department </a:t>
            </a:r>
            <a:r>
              <a:rPr lang="it-IT" dirty="0" err="1"/>
              <a:t>during</a:t>
            </a:r>
            <a:r>
              <a:rPr lang="it-IT" dirty="0"/>
              <a:t> </a:t>
            </a:r>
            <a:r>
              <a:rPr lang="it-IT" dirty="0" err="1"/>
              <a:t>monthly</a:t>
            </a:r>
            <a:r>
              <a:rPr lang="it-IT" dirty="0"/>
              <a:t> </a:t>
            </a:r>
            <a:r>
              <a:rPr lang="it-IT" dirty="0" err="1"/>
              <a:t>coordination</a:t>
            </a:r>
            <a:r>
              <a:rPr lang="it-IT" dirty="0"/>
              <a:t> meetings </a:t>
            </a:r>
            <a:r>
              <a:rPr lang="it-IT" dirty="0" err="1"/>
              <a:t>sponsored</a:t>
            </a:r>
            <a:r>
              <a:rPr lang="it-IT" dirty="0"/>
              <a:t> by the project.</a:t>
            </a:r>
          </a:p>
        </p:txBody>
      </p:sp>
      <p:sp>
        <p:nvSpPr>
          <p:cNvPr id="4" name="Segnaposto numero diapositiva 3"/>
          <p:cNvSpPr>
            <a:spLocks noGrp="1"/>
          </p:cNvSpPr>
          <p:nvPr>
            <p:ph type="sldNum" sz="quarter" idx="5"/>
          </p:nvPr>
        </p:nvSpPr>
        <p:spPr/>
        <p:txBody>
          <a:bodyPr/>
          <a:lstStyle/>
          <a:p>
            <a:fld id="{64F48F1F-DFD8-445D-9CF1-192CA33ABDD3}" type="slidenum">
              <a:rPr lang="it-IT" smtClean="0"/>
              <a:t>8</a:t>
            </a:fld>
            <a:endParaRPr lang="it-IT"/>
          </a:p>
        </p:txBody>
      </p:sp>
    </p:spTree>
    <p:extLst>
      <p:ext uri="{BB962C8B-B14F-4D97-AF65-F5344CB8AC3E}">
        <p14:creationId xmlns:p14="http://schemas.microsoft.com/office/powerpoint/2010/main" val="2655043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FontTx/>
              <a:buNone/>
            </a:pPr>
            <a:r>
              <a:rPr lang="it-IT" dirty="0" err="1"/>
              <a:t>This</a:t>
            </a:r>
            <a:r>
              <a:rPr lang="it-IT" dirty="0"/>
              <a:t> slide and the following slides show the tasks </a:t>
            </a:r>
            <a:r>
              <a:rPr lang="it-IT" dirty="0" err="1"/>
              <a:t>that</a:t>
            </a:r>
            <a:r>
              <a:rPr lang="it-IT" dirty="0"/>
              <a:t> the Community Health </a:t>
            </a:r>
            <a:r>
              <a:rPr lang="it-IT" dirty="0" err="1"/>
              <a:t>Volunteer</a:t>
            </a:r>
            <a:r>
              <a:rPr lang="it-IT" dirty="0"/>
              <a:t> (BHW, HHP, etc.) </a:t>
            </a:r>
            <a:r>
              <a:rPr lang="it-IT" dirty="0" err="1"/>
              <a:t>is</a:t>
            </a:r>
            <a:r>
              <a:rPr lang="it-IT" dirty="0"/>
              <a:t> </a:t>
            </a:r>
            <a:r>
              <a:rPr lang="it-IT" dirty="0" err="1"/>
              <a:t>expected</a:t>
            </a:r>
            <a:r>
              <a:rPr lang="it-IT" dirty="0"/>
              <a:t> to </a:t>
            </a:r>
            <a:r>
              <a:rPr lang="it-IT" dirty="0" err="1"/>
              <a:t>perform</a:t>
            </a:r>
            <a:r>
              <a:rPr lang="it-IT" dirty="0"/>
              <a:t> </a:t>
            </a:r>
            <a:r>
              <a:rPr lang="it-IT" dirty="0" err="1"/>
              <a:t>within</a:t>
            </a:r>
            <a:r>
              <a:rPr lang="it-IT" dirty="0"/>
              <a:t> the framework of the NSA project.</a:t>
            </a:r>
          </a:p>
          <a:p>
            <a:pPr marL="0" indent="0">
              <a:buFontTx/>
              <a:buNone/>
            </a:pPr>
            <a:endParaRPr lang="it-IT" dirty="0"/>
          </a:p>
          <a:p>
            <a:pPr marL="0" indent="0">
              <a:buFontTx/>
              <a:buNone/>
            </a:pPr>
            <a:r>
              <a:rPr lang="it-IT" dirty="0"/>
              <a:t>The first task </a:t>
            </a:r>
            <a:r>
              <a:rPr lang="it-IT" dirty="0" err="1"/>
              <a:t>is</a:t>
            </a:r>
            <a:r>
              <a:rPr lang="it-IT" dirty="0"/>
              <a:t> to </a:t>
            </a:r>
            <a:r>
              <a:rPr lang="it-IT" dirty="0" err="1"/>
              <a:t>conduct</a:t>
            </a:r>
            <a:r>
              <a:rPr lang="it-IT" dirty="0"/>
              <a:t> home </a:t>
            </a:r>
            <a:r>
              <a:rPr lang="it-IT" dirty="0" err="1"/>
              <a:t>visits</a:t>
            </a:r>
            <a:r>
              <a:rPr lang="it-IT" dirty="0"/>
              <a:t> in the </a:t>
            </a:r>
            <a:r>
              <a:rPr lang="it-IT" dirty="0" err="1"/>
              <a:t>villages</a:t>
            </a:r>
            <a:r>
              <a:rPr lang="it-IT" dirty="0"/>
              <a:t> </a:t>
            </a:r>
            <a:r>
              <a:rPr lang="it-IT" dirty="0" err="1"/>
              <a:t>falling</a:t>
            </a:r>
            <a:r>
              <a:rPr lang="it-IT" dirty="0"/>
              <a:t> the boma </a:t>
            </a:r>
            <a:r>
              <a:rPr lang="it-IT" dirty="0" err="1"/>
              <a:t>assigned</a:t>
            </a:r>
            <a:r>
              <a:rPr lang="it-IT" dirty="0"/>
              <a:t> to the </a:t>
            </a:r>
            <a:r>
              <a:rPr lang="it-IT" dirty="0" err="1"/>
              <a:t>volunteer</a:t>
            </a:r>
            <a:r>
              <a:rPr lang="it-IT" dirty="0"/>
              <a:t>, to look for People with </a:t>
            </a:r>
            <a:r>
              <a:rPr lang="it-IT" dirty="0" err="1"/>
              <a:t>Disability</a:t>
            </a:r>
            <a:r>
              <a:rPr lang="it-IT" dirty="0"/>
              <a:t> and, more </a:t>
            </a:r>
            <a:r>
              <a:rPr lang="it-IT" dirty="0" err="1"/>
              <a:t>importantly</a:t>
            </a:r>
            <a:r>
              <a:rPr lang="it-IT" dirty="0"/>
              <a:t>, </a:t>
            </a:r>
            <a:r>
              <a:rPr lang="it-IT" dirty="0" err="1"/>
              <a:t>Suspected</a:t>
            </a:r>
            <a:r>
              <a:rPr lang="it-IT" dirty="0"/>
              <a:t> Cases of EPI / NS. </a:t>
            </a:r>
          </a:p>
          <a:p>
            <a:pPr marL="0" indent="0">
              <a:buFontTx/>
              <a:buNone/>
            </a:pPr>
            <a:r>
              <a:rPr lang="it-IT" dirty="0" err="1"/>
              <a:t>These</a:t>
            </a:r>
            <a:r>
              <a:rPr lang="it-IT" dirty="0"/>
              <a:t> </a:t>
            </a:r>
            <a:r>
              <a:rPr lang="it-IT" dirty="0" err="1"/>
              <a:t>findings</a:t>
            </a:r>
            <a:r>
              <a:rPr lang="it-IT" dirty="0"/>
              <a:t> </a:t>
            </a:r>
            <a:r>
              <a:rPr lang="it-IT" dirty="0" err="1"/>
              <a:t>need</a:t>
            </a:r>
            <a:r>
              <a:rPr lang="it-IT" dirty="0"/>
              <a:t> to be </a:t>
            </a:r>
            <a:r>
              <a:rPr lang="it-IT" dirty="0" err="1"/>
              <a:t>recorded</a:t>
            </a:r>
            <a:r>
              <a:rPr lang="it-IT" dirty="0"/>
              <a:t> </a:t>
            </a:r>
            <a:r>
              <a:rPr lang="it-IT" dirty="0" err="1"/>
              <a:t>onto</a:t>
            </a:r>
            <a:r>
              <a:rPr lang="it-IT" dirty="0"/>
              <a:t> the tools </a:t>
            </a:r>
            <a:r>
              <a:rPr lang="it-IT" dirty="0" err="1"/>
              <a:t>provided</a:t>
            </a:r>
            <a:r>
              <a:rPr lang="it-IT" dirty="0"/>
              <a:t> by the project.</a:t>
            </a:r>
          </a:p>
        </p:txBody>
      </p:sp>
      <p:sp>
        <p:nvSpPr>
          <p:cNvPr id="4" name="Segnaposto numero diapositiva 3"/>
          <p:cNvSpPr>
            <a:spLocks noGrp="1"/>
          </p:cNvSpPr>
          <p:nvPr>
            <p:ph type="sldNum" sz="quarter" idx="5"/>
          </p:nvPr>
        </p:nvSpPr>
        <p:spPr/>
        <p:txBody>
          <a:bodyPr/>
          <a:lstStyle/>
          <a:p>
            <a:fld id="{64F48F1F-DFD8-445D-9CF1-192CA33ABDD3}" type="slidenum">
              <a:rPr lang="it-IT" smtClean="0"/>
              <a:t>9</a:t>
            </a:fld>
            <a:endParaRPr lang="it-IT"/>
          </a:p>
        </p:txBody>
      </p:sp>
    </p:spTree>
    <p:extLst>
      <p:ext uri="{BB962C8B-B14F-4D97-AF65-F5344CB8AC3E}">
        <p14:creationId xmlns:p14="http://schemas.microsoft.com/office/powerpoint/2010/main" val="666274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9144000" cy="1744345"/>
          </a:xfrm>
          <a:custGeom>
            <a:avLst/>
            <a:gdLst/>
            <a:ahLst/>
            <a:cxnLst/>
            <a:rect l="l" t="t" r="r" b="b"/>
            <a:pathLst>
              <a:path w="9144000" h="1744345">
                <a:moveTo>
                  <a:pt x="9144000" y="0"/>
                </a:moveTo>
                <a:lnTo>
                  <a:pt x="0" y="0"/>
                </a:lnTo>
                <a:lnTo>
                  <a:pt x="0" y="1744345"/>
                </a:lnTo>
                <a:lnTo>
                  <a:pt x="9144000" y="1744345"/>
                </a:lnTo>
                <a:lnTo>
                  <a:pt x="9144000" y="0"/>
                </a:lnTo>
                <a:close/>
              </a:path>
            </a:pathLst>
          </a:custGeom>
          <a:solidFill>
            <a:srgbClr val="0082B9"/>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8/7/2020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20902" y="178053"/>
            <a:ext cx="7302195"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490537" y="2687573"/>
            <a:ext cx="8209280" cy="341502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8/7/2020</a:t>
            </a:fld>
            <a:endParaRPr lang="en-US"/>
          </a:p>
        </p:txBody>
      </p:sp>
      <p:sp>
        <p:nvSpPr>
          <p:cNvPr id="6" name="Holder 6"/>
          <p:cNvSpPr>
            <a:spLocks noGrp="1"/>
          </p:cNvSpPr>
          <p:nvPr>
            <p:ph type="sldNum" sz="quarter" idx="7"/>
          </p:nvPr>
        </p:nvSpPr>
        <p:spPr>
          <a:xfrm>
            <a:off x="8269223" y="6465214"/>
            <a:ext cx="364490" cy="314959"/>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17018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21.png"/><Relationship Id="rId18" Type="http://schemas.openxmlformats.org/officeDocument/2006/relationships/image" Target="../media/image41.svg"/><Relationship Id="rId3" Type="http://schemas.openxmlformats.org/officeDocument/2006/relationships/image" Target="../media/image1.png"/><Relationship Id="rId7" Type="http://schemas.openxmlformats.org/officeDocument/2006/relationships/image" Target="../media/image17.png"/><Relationship Id="rId12" Type="http://schemas.openxmlformats.org/officeDocument/2006/relationships/image" Target="../media/image14.svg"/><Relationship Id="rId17" Type="http://schemas.openxmlformats.org/officeDocument/2006/relationships/image" Target="../media/image40.png"/><Relationship Id="rId2" Type="http://schemas.openxmlformats.org/officeDocument/2006/relationships/notesSlide" Target="../notesSlides/notesSlide10.xml"/><Relationship Id="rId16" Type="http://schemas.openxmlformats.org/officeDocument/2006/relationships/image" Target="../media/image26.svg"/><Relationship Id="rId1" Type="http://schemas.openxmlformats.org/officeDocument/2006/relationships/slideLayout" Target="../slideLayouts/slideLayout2.xml"/><Relationship Id="rId6" Type="http://schemas.openxmlformats.org/officeDocument/2006/relationships/image" Target="../media/image16.svg"/><Relationship Id="rId11" Type="http://schemas.openxmlformats.org/officeDocument/2006/relationships/image" Target="../media/image13.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37.svg"/><Relationship Id="rId4" Type="http://schemas.openxmlformats.org/officeDocument/2006/relationships/image" Target="../media/image5.jpeg"/><Relationship Id="rId9" Type="http://schemas.openxmlformats.org/officeDocument/2006/relationships/image" Target="../media/image33.png"/><Relationship Id="rId14" Type="http://schemas.openxmlformats.org/officeDocument/2006/relationships/image" Target="../media/image22.sv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32.svg"/><Relationship Id="rId18" Type="http://schemas.openxmlformats.org/officeDocument/2006/relationships/image" Target="../media/image40.png"/><Relationship Id="rId3" Type="http://schemas.openxmlformats.org/officeDocument/2006/relationships/image" Target="../media/image1.png"/><Relationship Id="rId21" Type="http://schemas.openxmlformats.org/officeDocument/2006/relationships/image" Target="../media/image46.svg"/><Relationship Id="rId7" Type="http://schemas.openxmlformats.org/officeDocument/2006/relationships/image" Target="../media/image16.svg"/><Relationship Id="rId12" Type="http://schemas.openxmlformats.org/officeDocument/2006/relationships/image" Target="../media/image31.png"/><Relationship Id="rId17" Type="http://schemas.openxmlformats.org/officeDocument/2006/relationships/image" Target="../media/image44.svg"/><Relationship Id="rId2" Type="http://schemas.openxmlformats.org/officeDocument/2006/relationships/notesSlide" Target="../notesSlides/notesSlide11.xml"/><Relationship Id="rId16" Type="http://schemas.openxmlformats.org/officeDocument/2006/relationships/image" Target="../media/image43.png"/><Relationship Id="rId20"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37.svg"/><Relationship Id="rId5" Type="http://schemas.openxmlformats.org/officeDocument/2006/relationships/image" Target="../media/image42.jpeg"/><Relationship Id="rId15" Type="http://schemas.openxmlformats.org/officeDocument/2006/relationships/image" Target="../media/image39.svg"/><Relationship Id="rId10" Type="http://schemas.openxmlformats.org/officeDocument/2006/relationships/image" Target="../media/image33.png"/><Relationship Id="rId19" Type="http://schemas.openxmlformats.org/officeDocument/2006/relationships/image" Target="../media/image41.svg"/><Relationship Id="rId4" Type="http://schemas.openxmlformats.org/officeDocument/2006/relationships/image" Target="../media/image5.jpeg"/><Relationship Id="rId9" Type="http://schemas.openxmlformats.org/officeDocument/2006/relationships/image" Target="../media/image18.svg"/><Relationship Id="rId14"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32.svg"/><Relationship Id="rId18" Type="http://schemas.openxmlformats.org/officeDocument/2006/relationships/image" Target="../media/image51.png"/><Relationship Id="rId3" Type="http://schemas.openxmlformats.org/officeDocument/2006/relationships/image" Target="../media/image1.png"/><Relationship Id="rId21" Type="http://schemas.openxmlformats.org/officeDocument/2006/relationships/image" Target="../media/image54.svg"/><Relationship Id="rId7" Type="http://schemas.openxmlformats.org/officeDocument/2006/relationships/image" Target="../media/image16.svg"/><Relationship Id="rId12" Type="http://schemas.openxmlformats.org/officeDocument/2006/relationships/image" Target="../media/image31.png"/><Relationship Id="rId17" Type="http://schemas.openxmlformats.org/officeDocument/2006/relationships/image" Target="../media/image50.svg"/><Relationship Id="rId25" Type="http://schemas.openxmlformats.org/officeDocument/2006/relationships/image" Target="../media/image58.svg"/><Relationship Id="rId2" Type="http://schemas.openxmlformats.org/officeDocument/2006/relationships/notesSlide" Target="../notesSlides/notesSlide12.xml"/><Relationship Id="rId16" Type="http://schemas.openxmlformats.org/officeDocument/2006/relationships/image" Target="../media/image49.png"/><Relationship Id="rId20"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37.svg"/><Relationship Id="rId24" Type="http://schemas.openxmlformats.org/officeDocument/2006/relationships/image" Target="../media/image57.png"/><Relationship Id="rId5" Type="http://schemas.openxmlformats.org/officeDocument/2006/relationships/image" Target="../media/image42.jpeg"/><Relationship Id="rId15" Type="http://schemas.openxmlformats.org/officeDocument/2006/relationships/image" Target="../media/image48.svg"/><Relationship Id="rId23" Type="http://schemas.openxmlformats.org/officeDocument/2006/relationships/image" Target="../media/image56.svg"/><Relationship Id="rId10" Type="http://schemas.openxmlformats.org/officeDocument/2006/relationships/image" Target="../media/image33.png"/><Relationship Id="rId19" Type="http://schemas.openxmlformats.org/officeDocument/2006/relationships/image" Target="../media/image52.svg"/><Relationship Id="rId4" Type="http://schemas.openxmlformats.org/officeDocument/2006/relationships/image" Target="../media/image5.jpeg"/><Relationship Id="rId9" Type="http://schemas.openxmlformats.org/officeDocument/2006/relationships/image" Target="../media/image18.svg"/><Relationship Id="rId14" Type="http://schemas.openxmlformats.org/officeDocument/2006/relationships/image" Target="../media/image47.png"/><Relationship Id="rId22" Type="http://schemas.openxmlformats.org/officeDocument/2006/relationships/image" Target="../media/image55.png"/></Relationships>
</file>

<file path=ppt/slides/_rels/slide1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png"/><Relationship Id="rId7" Type="http://schemas.openxmlformats.org/officeDocument/2006/relationships/image" Target="../media/image17.png"/><Relationship Id="rId12" Type="http://schemas.openxmlformats.org/officeDocument/2006/relationships/image" Target="../media/image41.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svg"/><Relationship Id="rId11" Type="http://schemas.openxmlformats.org/officeDocument/2006/relationships/image" Target="../media/image40.png"/><Relationship Id="rId5" Type="http://schemas.openxmlformats.org/officeDocument/2006/relationships/image" Target="../media/image15.png"/><Relationship Id="rId10" Type="http://schemas.openxmlformats.org/officeDocument/2006/relationships/image" Target="../media/image60.svg"/><Relationship Id="rId4" Type="http://schemas.openxmlformats.org/officeDocument/2006/relationships/image" Target="../media/image5.jpeg"/><Relationship Id="rId9" Type="http://schemas.openxmlformats.org/officeDocument/2006/relationships/image" Target="../media/image5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png"/><Relationship Id="rId7"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fif"/><Relationship Id="rId4" Type="http://schemas.openxmlformats.org/officeDocument/2006/relationships/image" Target="../media/image5.jpeg"/><Relationship Id="rId9"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svg"/><Relationship Id="rId3" Type="http://schemas.openxmlformats.org/officeDocument/2006/relationships/image" Target="../media/image1.png"/><Relationship Id="rId21" Type="http://schemas.openxmlformats.org/officeDocument/2006/relationships/image" Target="../media/image6.jfif"/><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 Type="http://schemas.openxmlformats.org/officeDocument/2006/relationships/notesSlide" Target="../notesSlides/notesSlide7.xml"/><Relationship Id="rId16" Type="http://schemas.openxmlformats.org/officeDocument/2006/relationships/image" Target="../media/image22.svg"/><Relationship Id="rId20" Type="http://schemas.openxmlformats.org/officeDocument/2006/relationships/image" Target="../media/image26.sv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8.emf"/><Relationship Id="rId10" Type="http://schemas.openxmlformats.org/officeDocument/2006/relationships/image" Target="../media/image16.svg"/><Relationship Id="rId19" Type="http://schemas.openxmlformats.org/officeDocument/2006/relationships/image" Target="../media/image25.png"/><Relationship Id="rId4" Type="http://schemas.openxmlformats.org/officeDocument/2006/relationships/image" Target="../media/image5.jpeg"/><Relationship Id="rId9" Type="http://schemas.openxmlformats.org/officeDocument/2006/relationships/image" Target="../media/image15.png"/><Relationship Id="rId14" Type="http://schemas.openxmlformats.org/officeDocument/2006/relationships/image" Target="../media/image20.svg"/><Relationship Id="rId22"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8.svg"/><Relationship Id="rId3"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6.jfif"/><Relationship Id="rId5" Type="http://schemas.openxmlformats.org/officeDocument/2006/relationships/image" Target="../media/image11.png"/><Relationship Id="rId15" Type="http://schemas.openxmlformats.org/officeDocument/2006/relationships/image" Target="../media/image30.svg"/><Relationship Id="rId10" Type="http://schemas.openxmlformats.org/officeDocument/2006/relationships/image" Target="../media/image18.svg"/><Relationship Id="rId4" Type="http://schemas.openxmlformats.org/officeDocument/2006/relationships/image" Target="../media/image5.jpeg"/><Relationship Id="rId9" Type="http://schemas.openxmlformats.org/officeDocument/2006/relationships/image" Target="../media/image17.png"/><Relationship Id="rId1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image" Target="../media/image1.png"/><Relationship Id="rId7" Type="http://schemas.openxmlformats.org/officeDocument/2006/relationships/image" Target="../media/image15.png"/><Relationship Id="rId12" Type="http://schemas.openxmlformats.org/officeDocument/2006/relationships/image" Target="../media/image32.svg"/><Relationship Id="rId17" Type="http://schemas.openxmlformats.org/officeDocument/2006/relationships/image" Target="../media/image37.svg"/><Relationship Id="rId2" Type="http://schemas.openxmlformats.org/officeDocument/2006/relationships/notesSlide" Target="../notesSlides/notesSlide9.xml"/><Relationship Id="rId16" Type="http://schemas.openxmlformats.org/officeDocument/2006/relationships/image" Target="../media/image36.sv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31.png"/><Relationship Id="rId5" Type="http://schemas.openxmlformats.org/officeDocument/2006/relationships/image" Target="../media/image11.png"/><Relationship Id="rId15" Type="http://schemas.openxmlformats.org/officeDocument/2006/relationships/image" Target="../media/image35.png"/><Relationship Id="rId10" Type="http://schemas.openxmlformats.org/officeDocument/2006/relationships/image" Target="../media/image18.svg"/><Relationship Id="rId19" Type="http://schemas.openxmlformats.org/officeDocument/2006/relationships/image" Target="../media/image39.svg"/><Relationship Id="rId4" Type="http://schemas.openxmlformats.org/officeDocument/2006/relationships/image" Target="../media/image5.jpeg"/><Relationship Id="rId9" Type="http://schemas.openxmlformats.org/officeDocument/2006/relationships/image" Target="../media/image17.png"/><Relationship Id="rId14" Type="http://schemas.openxmlformats.org/officeDocument/2006/relationships/image" Target="../media/image34.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solidFill>
            <a:schemeClr val="bg2">
              <a:lumMod val="25000"/>
            </a:schemeClr>
          </a:solidFill>
        </p:spPr>
        <p:txBody>
          <a:bodyPr wrap="square" lIns="0" tIns="0" rIns="0" bIns="0" rtlCol="0"/>
          <a:lstStyle/>
          <a:p>
            <a:endParaRPr/>
          </a:p>
        </p:txBody>
      </p:sp>
      <p:sp>
        <p:nvSpPr>
          <p:cNvPr id="3" name="object 3"/>
          <p:cNvSpPr txBox="1">
            <a:spLocks noGrp="1"/>
          </p:cNvSpPr>
          <p:nvPr>
            <p:ph type="title"/>
          </p:nvPr>
        </p:nvSpPr>
        <p:spPr>
          <a:xfrm>
            <a:off x="2329029" y="2997397"/>
            <a:ext cx="4485941" cy="1367682"/>
          </a:xfrm>
          <a:prstGeom prst="rect">
            <a:avLst/>
          </a:prstGeom>
        </p:spPr>
        <p:txBody>
          <a:bodyPr vert="horz" wrap="square" lIns="0" tIns="13335" rIns="0" bIns="0" rtlCol="0">
            <a:spAutoFit/>
          </a:bodyPr>
          <a:lstStyle/>
          <a:p>
            <a:pPr marL="12700" algn="ctr">
              <a:lnSpc>
                <a:spcPct val="100000"/>
              </a:lnSpc>
              <a:spcBef>
                <a:spcPts val="105"/>
              </a:spcBef>
            </a:pPr>
            <a:r>
              <a:rPr lang="it-IT" spc="-5" dirty="0" err="1"/>
              <a:t>Nodding</a:t>
            </a:r>
            <a:r>
              <a:rPr lang="it-IT" spc="-5" dirty="0"/>
              <a:t> </a:t>
            </a:r>
            <a:r>
              <a:rPr lang="it-IT" spc="-5" dirty="0" err="1"/>
              <a:t>Syndrome</a:t>
            </a:r>
            <a:r>
              <a:rPr lang="it-IT" spc="-5" dirty="0"/>
              <a:t> Alliance Project</a:t>
            </a:r>
            <a:endParaRPr dirty="0"/>
          </a:p>
        </p:txBody>
      </p:sp>
      <p:pic>
        <p:nvPicPr>
          <p:cNvPr id="4" name="Immagine 3">
            <a:extLst>
              <a:ext uri="{FF2B5EF4-FFF2-40B4-BE49-F238E27FC236}">
                <a16:creationId xmlns:a16="http://schemas.microsoft.com/office/drawing/2014/main" id="{0115134F-EE70-486E-878A-CC17F8C4C3B9}"/>
              </a:ext>
            </a:extLst>
          </p:cNvPr>
          <p:cNvPicPr>
            <a:picLocks noChangeAspect="1"/>
          </p:cNvPicPr>
          <p:nvPr/>
        </p:nvPicPr>
        <p:blipFill rotWithShape="1">
          <a:blip r:embed="rId3">
            <a:extLst>
              <a:ext uri="{28A0092B-C50C-407E-A947-70E740481C1C}">
                <a14:useLocalDpi xmlns:a14="http://schemas.microsoft.com/office/drawing/2010/main" val="0"/>
              </a:ext>
            </a:extLst>
          </a:blip>
          <a:srcRect t="13569" b="11632"/>
          <a:stretch/>
        </p:blipFill>
        <p:spPr>
          <a:xfrm>
            <a:off x="1143000" y="4951512"/>
            <a:ext cx="1457658" cy="1090302"/>
          </a:xfrm>
          <a:prstGeom prst="rect">
            <a:avLst/>
          </a:prstGeom>
        </p:spPr>
      </p:pic>
      <p:pic>
        <p:nvPicPr>
          <p:cNvPr id="5" name="Immagine 4">
            <a:extLst>
              <a:ext uri="{FF2B5EF4-FFF2-40B4-BE49-F238E27FC236}">
                <a16:creationId xmlns:a16="http://schemas.microsoft.com/office/drawing/2014/main" id="{9879240F-48E5-4E88-8CCA-E0568C510C9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6435090" y="4965623"/>
            <a:ext cx="1461444" cy="1090302"/>
          </a:xfrm>
          <a:prstGeom prst="rect">
            <a:avLst/>
          </a:prstGeom>
        </p:spPr>
      </p:pic>
      <p:pic>
        <p:nvPicPr>
          <p:cNvPr id="6" name="Picture 2" descr="BAND Foundation">
            <a:extLst>
              <a:ext uri="{FF2B5EF4-FFF2-40B4-BE49-F238E27FC236}">
                <a16:creationId xmlns:a16="http://schemas.microsoft.com/office/drawing/2014/main" id="{FE099865-08AD-40A6-951D-CC818CF2BCC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8383"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B9F3A79-D11D-43F6-B10D-3D296A8C038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3000"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339319"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a:t>
            </a:r>
            <a:r>
              <a:rPr lang="it-IT" spc="-5" dirty="0" err="1"/>
              <a:t>BHWs</a:t>
            </a:r>
            <a:r>
              <a:rPr lang="it-IT" spc="-5" dirty="0"/>
              <a:t>/</a:t>
            </a:r>
            <a:r>
              <a:rPr lang="it-IT" spc="-5" dirty="0" err="1"/>
              <a:t>HHPs</a:t>
            </a:r>
            <a:r>
              <a:rPr lang="it-IT" spc="-5" dirty="0"/>
              <a:t> (2)</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object 3">
            <a:extLst>
              <a:ext uri="{FF2B5EF4-FFF2-40B4-BE49-F238E27FC236}">
                <a16:creationId xmlns:a16="http://schemas.microsoft.com/office/drawing/2014/main" id="{4080A491-673F-4F1B-B6F3-5313EE6C167B}"/>
              </a:ext>
            </a:extLst>
          </p:cNvPr>
          <p:cNvSpPr txBox="1"/>
          <p:nvPr/>
        </p:nvSpPr>
        <p:spPr>
          <a:xfrm>
            <a:off x="395826" y="2223718"/>
            <a:ext cx="8288552" cy="629018"/>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2"/>
              <a:tabLst>
                <a:tab pos="354965" algn="l"/>
                <a:tab pos="355600" algn="l"/>
              </a:tabLst>
            </a:pPr>
            <a:r>
              <a:rPr lang="it-IT" sz="2000" b="1" u="sng" spc="-10" dirty="0" err="1">
                <a:cs typeface="Calibri"/>
              </a:rPr>
              <a:t>Refer</a:t>
            </a:r>
            <a:r>
              <a:rPr lang="it-IT" sz="2000" spc="-10" dirty="0">
                <a:cs typeface="Calibri"/>
              </a:rPr>
              <a:t> the </a:t>
            </a:r>
            <a:r>
              <a:rPr lang="it-IT" sz="2000" spc="-10" dirty="0" err="1">
                <a:cs typeface="Calibri"/>
              </a:rPr>
              <a:t>identified</a:t>
            </a:r>
            <a:r>
              <a:rPr lang="it-IT" sz="2000" spc="-10" dirty="0">
                <a:cs typeface="Calibri"/>
              </a:rPr>
              <a:t> </a:t>
            </a:r>
            <a:r>
              <a:rPr lang="it-IT" sz="2000" b="1" spc="-10" dirty="0" err="1">
                <a:cs typeface="Calibri"/>
              </a:rPr>
              <a:t>suspected</a:t>
            </a:r>
            <a:r>
              <a:rPr lang="it-IT" sz="2000" b="1" spc="-10" dirty="0">
                <a:cs typeface="Calibri"/>
              </a:rPr>
              <a:t> </a:t>
            </a:r>
            <a:r>
              <a:rPr lang="it-IT" sz="2000" b="1" spc="-10" dirty="0" err="1">
                <a:cs typeface="Calibri"/>
              </a:rPr>
              <a:t>cases</a:t>
            </a:r>
            <a:r>
              <a:rPr lang="it-IT" sz="2000" b="1" spc="-10" dirty="0">
                <a:cs typeface="Calibri"/>
              </a:rPr>
              <a:t> of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a:cs typeface="Calibri"/>
              </a:rPr>
              <a:t>to </a:t>
            </a:r>
            <a:r>
              <a:rPr lang="it-IT" sz="2000" spc="-10" dirty="0" err="1">
                <a:cs typeface="Calibri"/>
              </a:rPr>
              <a:t>Epilepsy</a:t>
            </a:r>
            <a:r>
              <a:rPr lang="it-IT" sz="2000" spc="-10" dirty="0">
                <a:cs typeface="Calibri"/>
              </a:rPr>
              <a:t> Clinics </a:t>
            </a:r>
            <a:r>
              <a:rPr lang="it-IT" sz="2000" spc="-10" dirty="0" err="1">
                <a:cs typeface="Calibri"/>
              </a:rPr>
              <a:t>supported</a:t>
            </a:r>
            <a:r>
              <a:rPr lang="it-IT" sz="2000" spc="-10" dirty="0">
                <a:cs typeface="Calibri"/>
              </a:rPr>
              <a:t> by the NSA Project (e.g. </a:t>
            </a:r>
            <a:r>
              <a:rPr lang="it-IT" sz="2000" spc="-10" dirty="0" err="1">
                <a:cs typeface="Calibri"/>
              </a:rPr>
              <a:t>Maridi</a:t>
            </a:r>
            <a:r>
              <a:rPr lang="it-IT" sz="2000" spc="-10" dirty="0">
                <a:cs typeface="Calibri"/>
              </a:rPr>
              <a:t> Hospital)</a:t>
            </a:r>
            <a:r>
              <a:rPr lang="it-IT" sz="2000" spc="-10" dirty="0">
                <a:latin typeface="Calibri"/>
                <a:cs typeface="Calibri"/>
              </a:rPr>
              <a:t>;</a:t>
            </a:r>
          </a:p>
        </p:txBody>
      </p:sp>
      <p:pic>
        <p:nvPicPr>
          <p:cNvPr id="16" name="Elemento grafico 38" descr="Uomo">
            <a:extLst>
              <a:ext uri="{FF2B5EF4-FFF2-40B4-BE49-F238E27FC236}">
                <a16:creationId xmlns:a16="http://schemas.microsoft.com/office/drawing/2014/main" id="{89C94E91-A524-4679-BF07-B0F58C141E5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00201" y="3781869"/>
            <a:ext cx="1143598" cy="1147005"/>
          </a:xfrm>
          <a:prstGeom prst="rect">
            <a:avLst/>
          </a:prstGeom>
        </p:spPr>
      </p:pic>
      <p:pic>
        <p:nvPicPr>
          <p:cNvPr id="17" name="Elemento grafico 51" descr="Badge dipendente">
            <a:extLst>
              <a:ext uri="{FF2B5EF4-FFF2-40B4-BE49-F238E27FC236}">
                <a16:creationId xmlns:a16="http://schemas.microsoft.com/office/drawing/2014/main" id="{7AA35A03-5461-4BB6-804B-755C50D2266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72000" y="4078453"/>
            <a:ext cx="218505" cy="221395"/>
          </a:xfrm>
          <a:prstGeom prst="rect">
            <a:avLst/>
          </a:prstGeom>
        </p:spPr>
      </p:pic>
      <p:cxnSp>
        <p:nvCxnSpPr>
          <p:cNvPr id="31" name="Connettore 2 30">
            <a:extLst>
              <a:ext uri="{FF2B5EF4-FFF2-40B4-BE49-F238E27FC236}">
                <a16:creationId xmlns:a16="http://schemas.microsoft.com/office/drawing/2014/main" id="{FB83F3EA-9EBB-47EF-B49E-B3278FF49D14}"/>
              </a:ext>
            </a:extLst>
          </p:cNvPr>
          <p:cNvCxnSpPr>
            <a:cxnSpLocks/>
          </p:cNvCxnSpPr>
          <p:nvPr/>
        </p:nvCxnSpPr>
        <p:spPr>
          <a:xfrm>
            <a:off x="2552999" y="4355371"/>
            <a:ext cx="3123602" cy="0"/>
          </a:xfrm>
          <a:prstGeom prst="straightConnector1">
            <a:avLst/>
          </a:prstGeom>
          <a:ln w="76200">
            <a:tailEnd type="triangle"/>
          </a:ln>
        </p:spPr>
        <p:style>
          <a:lnRef idx="1">
            <a:schemeClr val="accent6"/>
          </a:lnRef>
          <a:fillRef idx="0">
            <a:schemeClr val="accent6"/>
          </a:fillRef>
          <a:effectRef idx="0">
            <a:schemeClr val="accent6"/>
          </a:effectRef>
          <a:fontRef idx="minor">
            <a:schemeClr val="tx1"/>
          </a:fontRef>
        </p:style>
      </p:cxnSp>
      <p:pic>
        <p:nvPicPr>
          <p:cNvPr id="33" name="Elemento grafico 2" descr="Uomo">
            <a:extLst>
              <a:ext uri="{FF2B5EF4-FFF2-40B4-BE49-F238E27FC236}">
                <a16:creationId xmlns:a16="http://schemas.microsoft.com/office/drawing/2014/main" id="{0C7C90DD-3C8C-4674-8465-CCEDEDE0F16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581400" y="3492414"/>
            <a:ext cx="780219" cy="836659"/>
          </a:xfrm>
          <a:prstGeom prst="rect">
            <a:avLst/>
          </a:prstGeom>
        </p:spPr>
      </p:pic>
      <p:sp>
        <p:nvSpPr>
          <p:cNvPr id="35" name="CasellaDiTesto 34">
            <a:extLst>
              <a:ext uri="{FF2B5EF4-FFF2-40B4-BE49-F238E27FC236}">
                <a16:creationId xmlns:a16="http://schemas.microsoft.com/office/drawing/2014/main" id="{997B4D8A-3147-4134-9A22-A6A3FEF96EBC}"/>
              </a:ext>
            </a:extLst>
          </p:cNvPr>
          <p:cNvSpPr txBox="1"/>
          <p:nvPr/>
        </p:nvSpPr>
        <p:spPr>
          <a:xfrm>
            <a:off x="3480030" y="4445531"/>
            <a:ext cx="982958" cy="523220"/>
          </a:xfrm>
          <a:prstGeom prst="rect">
            <a:avLst/>
          </a:prstGeom>
          <a:noFill/>
        </p:spPr>
        <p:txBody>
          <a:bodyPr wrap="square" rtlCol="0">
            <a:spAutoFit/>
          </a:bodyPr>
          <a:lstStyle/>
          <a:p>
            <a:pPr algn="ctr"/>
            <a:r>
              <a:rPr lang="it-IT" sz="1400" b="1" dirty="0" err="1"/>
              <a:t>Suspected</a:t>
            </a:r>
            <a:r>
              <a:rPr lang="it-IT" sz="1400" b="1" dirty="0"/>
              <a:t> PWE / NS</a:t>
            </a:r>
          </a:p>
        </p:txBody>
      </p:sp>
      <p:pic>
        <p:nvPicPr>
          <p:cNvPr id="36" name="Elemento grafico 6" descr="Ospedale">
            <a:extLst>
              <a:ext uri="{FF2B5EF4-FFF2-40B4-BE49-F238E27FC236}">
                <a16:creationId xmlns:a16="http://schemas.microsoft.com/office/drawing/2014/main" id="{29A3F4C0-E392-4697-B3C5-F97260F98E1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67400" y="3200400"/>
            <a:ext cx="2155002" cy="2155002"/>
          </a:xfrm>
          <a:prstGeom prst="rect">
            <a:avLst/>
          </a:prstGeom>
        </p:spPr>
      </p:pic>
      <p:sp>
        <p:nvSpPr>
          <p:cNvPr id="42" name="CasellaDiTesto 41">
            <a:extLst>
              <a:ext uri="{FF2B5EF4-FFF2-40B4-BE49-F238E27FC236}">
                <a16:creationId xmlns:a16="http://schemas.microsoft.com/office/drawing/2014/main" id="{EBCB89DA-E5F4-4819-96C6-3D8CD65C985C}"/>
              </a:ext>
            </a:extLst>
          </p:cNvPr>
          <p:cNvSpPr txBox="1"/>
          <p:nvPr/>
        </p:nvSpPr>
        <p:spPr>
          <a:xfrm>
            <a:off x="6050169" y="5076153"/>
            <a:ext cx="1789464" cy="646331"/>
          </a:xfrm>
          <a:prstGeom prst="rect">
            <a:avLst/>
          </a:prstGeom>
          <a:noFill/>
        </p:spPr>
        <p:txBody>
          <a:bodyPr wrap="none" rtlCol="0">
            <a:spAutoFit/>
          </a:bodyPr>
          <a:lstStyle/>
          <a:p>
            <a:r>
              <a:rPr lang="it-IT" b="1" dirty="0" err="1"/>
              <a:t>Epilepsy</a:t>
            </a:r>
            <a:r>
              <a:rPr lang="it-IT" b="1" dirty="0"/>
              <a:t> Clinic @</a:t>
            </a:r>
          </a:p>
          <a:p>
            <a:r>
              <a:rPr lang="it-IT" b="1" dirty="0"/>
              <a:t> PHCC / Hospital</a:t>
            </a:r>
          </a:p>
        </p:txBody>
      </p:sp>
      <p:pic>
        <p:nvPicPr>
          <p:cNvPr id="43" name="Elemento grafico 8" descr="Dottore">
            <a:extLst>
              <a:ext uri="{FF2B5EF4-FFF2-40B4-BE49-F238E27FC236}">
                <a16:creationId xmlns:a16="http://schemas.microsoft.com/office/drawing/2014/main" id="{A329F4AA-0B65-45CE-9888-3E0031A488F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844267" y="3951852"/>
            <a:ext cx="631211" cy="629018"/>
          </a:xfrm>
          <a:prstGeom prst="rect">
            <a:avLst/>
          </a:prstGeom>
        </p:spPr>
      </p:pic>
      <p:pic>
        <p:nvPicPr>
          <p:cNvPr id="44" name="Elemento grafico 12" descr="Stetoscopio">
            <a:extLst>
              <a:ext uri="{FF2B5EF4-FFF2-40B4-BE49-F238E27FC236}">
                <a16:creationId xmlns:a16="http://schemas.microsoft.com/office/drawing/2014/main" id="{C1BA1A6D-2BD3-4023-B67F-6BDA3905320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946767" y="4509774"/>
            <a:ext cx="455321" cy="458361"/>
          </a:xfrm>
          <a:prstGeom prst="rect">
            <a:avLst/>
          </a:prstGeom>
        </p:spPr>
      </p:pic>
      <p:pic>
        <p:nvPicPr>
          <p:cNvPr id="45" name="Elemento grafico 44" descr="Carta">
            <a:extLst>
              <a:ext uri="{FF2B5EF4-FFF2-40B4-BE49-F238E27FC236}">
                <a16:creationId xmlns:a16="http://schemas.microsoft.com/office/drawing/2014/main" id="{B1774DD4-BC2F-4E81-8913-EF54BEF5F9C6}"/>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105580" y="3698724"/>
            <a:ext cx="506256" cy="506256"/>
          </a:xfrm>
          <a:prstGeom prst="rect">
            <a:avLst/>
          </a:prstGeom>
        </p:spPr>
      </p:pic>
    </p:spTree>
    <p:extLst>
      <p:ext uri="{BB962C8B-B14F-4D97-AF65-F5344CB8AC3E}">
        <p14:creationId xmlns:p14="http://schemas.microsoft.com/office/powerpoint/2010/main" val="106415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225793"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a:t>
            </a:r>
            <a:r>
              <a:rPr lang="it-IT" spc="-5" dirty="0" err="1"/>
              <a:t>BHWs</a:t>
            </a:r>
            <a:r>
              <a:rPr lang="it-IT" spc="-5" dirty="0"/>
              <a:t>/</a:t>
            </a:r>
            <a:r>
              <a:rPr lang="it-IT" spc="-5" dirty="0" err="1"/>
              <a:t>HHPs</a:t>
            </a:r>
            <a:r>
              <a:rPr lang="it-IT" spc="-5" dirty="0"/>
              <a:t> (3)</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39DA022B-F284-4CF5-BD37-2106DA7D4A07}"/>
              </a:ext>
            </a:extLst>
          </p:cNvPr>
          <p:cNvSpPr txBox="1"/>
          <p:nvPr/>
        </p:nvSpPr>
        <p:spPr>
          <a:xfrm>
            <a:off x="427724" y="2015899"/>
            <a:ext cx="8288552" cy="629018"/>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3"/>
              <a:tabLst>
                <a:tab pos="354965" algn="l"/>
                <a:tab pos="355600" algn="l"/>
              </a:tabLst>
            </a:pPr>
            <a:r>
              <a:rPr lang="it-IT" sz="2000" b="1" u="sng" spc="-10" dirty="0">
                <a:cs typeface="Calibri"/>
              </a:rPr>
              <a:t>Monitor</a:t>
            </a:r>
            <a:r>
              <a:rPr lang="it-IT" sz="2000" b="1" spc="-10" dirty="0">
                <a:cs typeface="Calibri"/>
              </a:rPr>
              <a:t> people </a:t>
            </a:r>
            <a:r>
              <a:rPr lang="it-IT" sz="2000" b="1" spc="-10" dirty="0" err="1">
                <a:cs typeface="Calibri"/>
              </a:rPr>
              <a:t>diagnosed</a:t>
            </a:r>
            <a:r>
              <a:rPr lang="it-IT" sz="2000" b="1" spc="-10" dirty="0">
                <a:cs typeface="Calibri"/>
              </a:rPr>
              <a:t> with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err="1">
                <a:cs typeface="Calibri"/>
              </a:rPr>
              <a:t>through</a:t>
            </a:r>
            <a:r>
              <a:rPr lang="it-IT" sz="2000" spc="-10" dirty="0">
                <a:cs typeface="Calibri"/>
              </a:rPr>
              <a:t> regular home </a:t>
            </a:r>
            <a:r>
              <a:rPr lang="it-IT" sz="2000" spc="-10" dirty="0" err="1">
                <a:cs typeface="Calibri"/>
              </a:rPr>
              <a:t>visits</a:t>
            </a:r>
            <a:r>
              <a:rPr lang="it-IT" sz="2000" spc="-10" dirty="0">
                <a:cs typeface="Calibri"/>
              </a:rPr>
              <a:t> (</a:t>
            </a:r>
            <a:r>
              <a:rPr lang="it-IT" sz="2000" spc="-10" dirty="0" err="1">
                <a:cs typeface="Calibri"/>
              </a:rPr>
              <a:t>at</a:t>
            </a:r>
            <a:r>
              <a:rPr lang="it-IT" sz="2000" spc="-10" dirty="0">
                <a:cs typeface="Calibri"/>
              </a:rPr>
              <a:t> </a:t>
            </a:r>
            <a:r>
              <a:rPr lang="it-IT" sz="2000" spc="-10" dirty="0" err="1">
                <a:cs typeface="Calibri"/>
              </a:rPr>
              <a:t>least</a:t>
            </a:r>
            <a:r>
              <a:rPr lang="it-IT" sz="2000" spc="-10" dirty="0">
                <a:cs typeface="Calibri"/>
              </a:rPr>
              <a:t> once </a:t>
            </a:r>
            <a:r>
              <a:rPr lang="it-IT" sz="2000" spc="-10" dirty="0" err="1">
                <a:cs typeface="Calibri"/>
              </a:rPr>
              <a:t>every</a:t>
            </a:r>
            <a:r>
              <a:rPr lang="it-IT" sz="2000" spc="-10" dirty="0">
                <a:cs typeface="Calibri"/>
              </a:rPr>
              <a:t> 2 </a:t>
            </a:r>
            <a:r>
              <a:rPr lang="it-IT" sz="2000" spc="-10" dirty="0" err="1">
                <a:cs typeface="Calibri"/>
              </a:rPr>
              <a:t>months</a:t>
            </a:r>
            <a:r>
              <a:rPr lang="it-IT" sz="2000" spc="-10" dirty="0">
                <a:cs typeface="Calibri"/>
              </a:rPr>
              <a:t>)</a:t>
            </a:r>
            <a:r>
              <a:rPr lang="it-IT" sz="2000" spc="-10" dirty="0">
                <a:latin typeface="Calibri"/>
                <a:cs typeface="Calibri"/>
              </a:rPr>
              <a:t>;</a:t>
            </a:r>
          </a:p>
        </p:txBody>
      </p:sp>
      <p:sp>
        <p:nvSpPr>
          <p:cNvPr id="5" name="Unità di visualizzazione grafica 4">
            <a:extLst>
              <a:ext uri="{FF2B5EF4-FFF2-40B4-BE49-F238E27FC236}">
                <a16:creationId xmlns:a16="http://schemas.microsoft.com/office/drawing/2014/main" id="{827C553B-1DE4-4085-92EE-D300402DA0B7}"/>
              </a:ext>
            </a:extLst>
          </p:cNvPr>
          <p:cNvSpPr/>
          <p:nvPr/>
        </p:nvSpPr>
        <p:spPr>
          <a:xfrm rot="5400000">
            <a:off x="3046153" y="3430254"/>
            <a:ext cx="3337444" cy="3028950"/>
          </a:xfrm>
          <a:prstGeom prst="flowChartDisplay">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Triangolo isoscele 5">
            <a:extLst>
              <a:ext uri="{FF2B5EF4-FFF2-40B4-BE49-F238E27FC236}">
                <a16:creationId xmlns:a16="http://schemas.microsoft.com/office/drawing/2014/main" id="{DEE11D9F-1011-4213-9ACD-162E077444FD}"/>
              </a:ext>
            </a:extLst>
          </p:cNvPr>
          <p:cNvSpPr/>
          <p:nvPr/>
        </p:nvSpPr>
        <p:spPr>
          <a:xfrm>
            <a:off x="2695575" y="2819400"/>
            <a:ext cx="4038600" cy="1295400"/>
          </a:xfrm>
          <a:prstGeom prst="triangle">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 name="Elemento grafico 38" descr="Uomo">
            <a:extLst>
              <a:ext uri="{FF2B5EF4-FFF2-40B4-BE49-F238E27FC236}">
                <a16:creationId xmlns:a16="http://schemas.microsoft.com/office/drawing/2014/main" id="{0F0F32DC-EE66-441C-9418-8B0F492BE8C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48947" y="4934789"/>
            <a:ext cx="1143598" cy="1147005"/>
          </a:xfrm>
          <a:prstGeom prst="rect">
            <a:avLst/>
          </a:prstGeom>
        </p:spPr>
      </p:pic>
      <p:pic>
        <p:nvPicPr>
          <p:cNvPr id="15" name="Elemento grafico 51" descr="Badge dipendente">
            <a:extLst>
              <a:ext uri="{FF2B5EF4-FFF2-40B4-BE49-F238E27FC236}">
                <a16:creationId xmlns:a16="http://schemas.microsoft.com/office/drawing/2014/main" id="{210EA710-D194-4E61-AC4A-C8A55AFA5736}"/>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604446" y="5251254"/>
            <a:ext cx="218505" cy="221395"/>
          </a:xfrm>
          <a:prstGeom prst="rect">
            <a:avLst/>
          </a:prstGeom>
        </p:spPr>
      </p:pic>
      <p:pic>
        <p:nvPicPr>
          <p:cNvPr id="16" name="Elemento grafico 2" descr="Uomo">
            <a:extLst>
              <a:ext uri="{FF2B5EF4-FFF2-40B4-BE49-F238E27FC236}">
                <a16:creationId xmlns:a16="http://schemas.microsoft.com/office/drawing/2014/main" id="{9D209728-F27B-4B24-A26D-9028FC42BE1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832493" y="5094305"/>
            <a:ext cx="780219" cy="836659"/>
          </a:xfrm>
          <a:prstGeom prst="rect">
            <a:avLst/>
          </a:prstGeom>
        </p:spPr>
      </p:pic>
      <p:pic>
        <p:nvPicPr>
          <p:cNvPr id="17" name="Elemento grafico 2" descr="Uomo">
            <a:extLst>
              <a:ext uri="{FF2B5EF4-FFF2-40B4-BE49-F238E27FC236}">
                <a16:creationId xmlns:a16="http://schemas.microsoft.com/office/drawing/2014/main" id="{99FB77AE-B5AB-47AE-8956-B3EEF54560A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348890" y="4747961"/>
            <a:ext cx="537072" cy="538936"/>
          </a:xfrm>
          <a:prstGeom prst="rect">
            <a:avLst/>
          </a:prstGeom>
        </p:spPr>
      </p:pic>
      <p:pic>
        <p:nvPicPr>
          <p:cNvPr id="19" name="Elemento grafico 18" descr="Lente di ingrandimento">
            <a:extLst>
              <a:ext uri="{FF2B5EF4-FFF2-40B4-BE49-F238E27FC236}">
                <a16:creationId xmlns:a16="http://schemas.microsoft.com/office/drawing/2014/main" id="{514BB2D1-6669-4A14-B23F-8B4BC399215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274953" y="4897355"/>
            <a:ext cx="457200" cy="457200"/>
          </a:xfrm>
          <a:prstGeom prst="rect">
            <a:avLst/>
          </a:prstGeom>
        </p:spPr>
      </p:pic>
      <p:pic>
        <p:nvPicPr>
          <p:cNvPr id="21" name="Elemento grafico 20" descr="Orecchio">
            <a:extLst>
              <a:ext uri="{FF2B5EF4-FFF2-40B4-BE49-F238E27FC236}">
                <a16:creationId xmlns:a16="http://schemas.microsoft.com/office/drawing/2014/main" id="{D143E5D9-EAAA-444D-8731-41D8776EA05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237483" y="5360034"/>
            <a:ext cx="516092" cy="516092"/>
          </a:xfrm>
          <a:prstGeom prst="rect">
            <a:avLst/>
          </a:prstGeom>
        </p:spPr>
      </p:pic>
      <p:pic>
        <p:nvPicPr>
          <p:cNvPr id="23" name="Elemento grafico 22" descr="Carta">
            <a:extLst>
              <a:ext uri="{FF2B5EF4-FFF2-40B4-BE49-F238E27FC236}">
                <a16:creationId xmlns:a16="http://schemas.microsoft.com/office/drawing/2014/main" id="{E835DCBC-A231-40E9-8405-287DB800E18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264549" y="5916493"/>
            <a:ext cx="505074" cy="505074"/>
          </a:xfrm>
          <a:prstGeom prst="rect">
            <a:avLst/>
          </a:prstGeom>
        </p:spPr>
      </p:pic>
      <p:pic>
        <p:nvPicPr>
          <p:cNvPr id="24" name="Elemento grafico 2" descr="Uomo">
            <a:extLst>
              <a:ext uri="{FF2B5EF4-FFF2-40B4-BE49-F238E27FC236}">
                <a16:creationId xmlns:a16="http://schemas.microsoft.com/office/drawing/2014/main" id="{D04FE4AD-B081-4022-8B8E-E11F17B82DC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555663" y="4990313"/>
            <a:ext cx="610119" cy="612237"/>
          </a:xfrm>
          <a:prstGeom prst="rect">
            <a:avLst/>
          </a:prstGeom>
        </p:spPr>
      </p:pic>
      <p:pic>
        <p:nvPicPr>
          <p:cNvPr id="25" name="Elemento grafico 2" descr="Uomo">
            <a:extLst>
              <a:ext uri="{FF2B5EF4-FFF2-40B4-BE49-F238E27FC236}">
                <a16:creationId xmlns:a16="http://schemas.microsoft.com/office/drawing/2014/main" id="{DF6BF251-C41A-44E3-A5A1-32D68787917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498591" y="5633112"/>
            <a:ext cx="422114" cy="423579"/>
          </a:xfrm>
          <a:prstGeom prst="rect">
            <a:avLst/>
          </a:prstGeom>
        </p:spPr>
      </p:pic>
      <p:pic>
        <p:nvPicPr>
          <p:cNvPr id="27" name="Elemento grafico 26" descr="Punto interrogativo">
            <a:extLst>
              <a:ext uri="{FF2B5EF4-FFF2-40B4-BE49-F238E27FC236}">
                <a16:creationId xmlns:a16="http://schemas.microsoft.com/office/drawing/2014/main" id="{10C10531-56C9-4916-995F-B05ADE2FF9E8}"/>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4165702" y="4335417"/>
            <a:ext cx="562346" cy="562346"/>
          </a:xfrm>
          <a:prstGeom prst="rect">
            <a:avLst/>
          </a:prstGeom>
        </p:spPr>
      </p:pic>
      <p:cxnSp>
        <p:nvCxnSpPr>
          <p:cNvPr id="29" name="Connettore diritto 28">
            <a:extLst>
              <a:ext uri="{FF2B5EF4-FFF2-40B4-BE49-F238E27FC236}">
                <a16:creationId xmlns:a16="http://schemas.microsoft.com/office/drawing/2014/main" id="{A7B56B80-8D3E-4BCC-9076-DF2062282168}"/>
              </a:ext>
            </a:extLst>
          </p:cNvPr>
          <p:cNvCxnSpPr>
            <a:cxnSpLocks/>
          </p:cNvCxnSpPr>
          <p:nvPr/>
        </p:nvCxnSpPr>
        <p:spPr>
          <a:xfrm flipV="1">
            <a:off x="3920897" y="4747962"/>
            <a:ext cx="354056" cy="82508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diritto 29">
            <a:extLst>
              <a:ext uri="{FF2B5EF4-FFF2-40B4-BE49-F238E27FC236}">
                <a16:creationId xmlns:a16="http://schemas.microsoft.com/office/drawing/2014/main" id="{86DDE8BF-A31E-4311-9D80-9B433ED79F2D}"/>
              </a:ext>
            </a:extLst>
          </p:cNvPr>
          <p:cNvCxnSpPr/>
          <p:nvPr/>
        </p:nvCxnSpPr>
        <p:spPr>
          <a:xfrm flipV="1">
            <a:off x="3911180" y="5241173"/>
            <a:ext cx="388753" cy="3139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ttore diritto 30">
            <a:extLst>
              <a:ext uri="{FF2B5EF4-FFF2-40B4-BE49-F238E27FC236}">
                <a16:creationId xmlns:a16="http://schemas.microsoft.com/office/drawing/2014/main" id="{272B12A7-3961-4A59-BF28-B65D3139B4EA}"/>
              </a:ext>
            </a:extLst>
          </p:cNvPr>
          <p:cNvCxnSpPr>
            <a:cxnSpLocks/>
            <a:endCxn id="21" idx="1"/>
          </p:cNvCxnSpPr>
          <p:nvPr/>
        </p:nvCxnSpPr>
        <p:spPr>
          <a:xfrm>
            <a:off x="3945403" y="5556338"/>
            <a:ext cx="292080" cy="617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diritto 31">
            <a:extLst>
              <a:ext uri="{FF2B5EF4-FFF2-40B4-BE49-F238E27FC236}">
                <a16:creationId xmlns:a16="http://schemas.microsoft.com/office/drawing/2014/main" id="{1D938E60-97CE-4F16-B17A-0BA6B8018581}"/>
              </a:ext>
            </a:extLst>
          </p:cNvPr>
          <p:cNvCxnSpPr>
            <a:cxnSpLocks/>
          </p:cNvCxnSpPr>
          <p:nvPr/>
        </p:nvCxnSpPr>
        <p:spPr>
          <a:xfrm>
            <a:off x="3948192" y="5581862"/>
            <a:ext cx="357667" cy="628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ttore diritto 32">
            <a:extLst>
              <a:ext uri="{FF2B5EF4-FFF2-40B4-BE49-F238E27FC236}">
                <a16:creationId xmlns:a16="http://schemas.microsoft.com/office/drawing/2014/main" id="{10010715-E62B-4E79-AF37-AF9AA1F64FE2}"/>
              </a:ext>
            </a:extLst>
          </p:cNvPr>
          <p:cNvCxnSpPr>
            <a:cxnSpLocks/>
          </p:cNvCxnSpPr>
          <p:nvPr/>
        </p:nvCxnSpPr>
        <p:spPr>
          <a:xfrm>
            <a:off x="4606575" y="4680911"/>
            <a:ext cx="366278" cy="799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nettore diritto 33">
            <a:extLst>
              <a:ext uri="{FF2B5EF4-FFF2-40B4-BE49-F238E27FC236}">
                <a16:creationId xmlns:a16="http://schemas.microsoft.com/office/drawing/2014/main" id="{AB55A80D-29EC-40BB-A455-1139E94DE103}"/>
              </a:ext>
            </a:extLst>
          </p:cNvPr>
          <p:cNvCxnSpPr>
            <a:cxnSpLocks/>
          </p:cNvCxnSpPr>
          <p:nvPr/>
        </p:nvCxnSpPr>
        <p:spPr>
          <a:xfrm>
            <a:off x="4669382" y="5150681"/>
            <a:ext cx="280789" cy="3090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ttore diritto 34">
            <a:extLst>
              <a:ext uri="{FF2B5EF4-FFF2-40B4-BE49-F238E27FC236}">
                <a16:creationId xmlns:a16="http://schemas.microsoft.com/office/drawing/2014/main" id="{304E98CB-B9C6-4698-90F6-5CA6A2C5332E}"/>
              </a:ext>
            </a:extLst>
          </p:cNvPr>
          <p:cNvCxnSpPr>
            <a:cxnSpLocks/>
          </p:cNvCxnSpPr>
          <p:nvPr/>
        </p:nvCxnSpPr>
        <p:spPr>
          <a:xfrm flipV="1">
            <a:off x="4641724" y="5477625"/>
            <a:ext cx="308447" cy="21196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ttore diritto 41">
            <a:extLst>
              <a:ext uri="{FF2B5EF4-FFF2-40B4-BE49-F238E27FC236}">
                <a16:creationId xmlns:a16="http://schemas.microsoft.com/office/drawing/2014/main" id="{910803DE-B3D3-46D7-90F1-B96A20093D04}"/>
              </a:ext>
            </a:extLst>
          </p:cNvPr>
          <p:cNvCxnSpPr>
            <a:cxnSpLocks/>
          </p:cNvCxnSpPr>
          <p:nvPr/>
        </p:nvCxnSpPr>
        <p:spPr>
          <a:xfrm flipV="1">
            <a:off x="4715846" y="5443326"/>
            <a:ext cx="257007" cy="71865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3336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275928"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a:t>
            </a:r>
            <a:r>
              <a:rPr lang="it-IT" spc="-5" dirty="0" err="1"/>
              <a:t>BHWs</a:t>
            </a:r>
            <a:r>
              <a:rPr lang="it-IT" spc="-5" dirty="0"/>
              <a:t>/</a:t>
            </a:r>
            <a:r>
              <a:rPr lang="it-IT" spc="-5" dirty="0" err="1"/>
              <a:t>HHPs</a:t>
            </a:r>
            <a:r>
              <a:rPr lang="it-IT" spc="-5" dirty="0"/>
              <a:t> (4)</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2" name="object 3">
            <a:extLst>
              <a:ext uri="{FF2B5EF4-FFF2-40B4-BE49-F238E27FC236}">
                <a16:creationId xmlns:a16="http://schemas.microsoft.com/office/drawing/2014/main" id="{A5E86655-93B1-4675-8219-11860496F395}"/>
              </a:ext>
            </a:extLst>
          </p:cNvPr>
          <p:cNvSpPr txBox="1"/>
          <p:nvPr/>
        </p:nvSpPr>
        <p:spPr>
          <a:xfrm>
            <a:off x="427724" y="2223718"/>
            <a:ext cx="8288552" cy="936795"/>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4"/>
              <a:tabLst>
                <a:tab pos="354965" algn="l"/>
                <a:tab pos="355600" algn="l"/>
              </a:tabLst>
            </a:pPr>
            <a:r>
              <a:rPr lang="it-IT" sz="2000" b="1" u="sng" spc="-10" dirty="0">
                <a:cs typeface="Calibri"/>
              </a:rPr>
              <a:t>Create </a:t>
            </a:r>
            <a:r>
              <a:rPr lang="it-IT" sz="2000" b="1" u="sng" spc="-10" dirty="0" err="1">
                <a:cs typeface="Calibri"/>
              </a:rPr>
              <a:t>awareness</a:t>
            </a:r>
            <a:r>
              <a:rPr lang="it-IT" sz="2000" b="1" u="sng" spc="-10" dirty="0">
                <a:cs typeface="Calibri"/>
              </a:rPr>
              <a:t> </a:t>
            </a:r>
            <a:r>
              <a:rPr lang="it-IT" sz="2000" b="1" spc="-10" dirty="0">
                <a:cs typeface="Calibri"/>
              </a:rPr>
              <a:t>on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err="1">
                <a:cs typeface="Calibri"/>
              </a:rPr>
              <a:t>during</a:t>
            </a:r>
            <a:r>
              <a:rPr lang="it-IT" sz="2000" spc="-10" dirty="0">
                <a:cs typeface="Calibri"/>
              </a:rPr>
              <a:t> home </a:t>
            </a:r>
            <a:r>
              <a:rPr lang="it-IT" sz="2000" spc="-10" dirty="0" err="1">
                <a:cs typeface="Calibri"/>
              </a:rPr>
              <a:t>visits</a:t>
            </a:r>
            <a:r>
              <a:rPr lang="it-IT" sz="2000" spc="-10" dirty="0">
                <a:cs typeface="Calibri"/>
              </a:rPr>
              <a:t>, interactions with community </a:t>
            </a:r>
            <a:r>
              <a:rPr lang="it-IT" sz="2000" spc="-10" dirty="0" err="1">
                <a:cs typeface="Calibri"/>
              </a:rPr>
              <a:t>members</a:t>
            </a:r>
            <a:r>
              <a:rPr lang="it-IT" sz="2000" spc="-10" dirty="0">
                <a:cs typeface="Calibri"/>
              </a:rPr>
              <a:t> &amp; leaders, </a:t>
            </a:r>
            <a:r>
              <a:rPr lang="it-IT" sz="2000" spc="-10" dirty="0" err="1">
                <a:cs typeface="Calibri"/>
              </a:rPr>
              <a:t>gatherings</a:t>
            </a:r>
            <a:r>
              <a:rPr lang="it-IT" sz="2000" spc="-10" dirty="0">
                <a:cs typeface="Calibri"/>
              </a:rPr>
              <a:t> </a:t>
            </a:r>
            <a:r>
              <a:rPr lang="it-IT" sz="2000" spc="-10" dirty="0" err="1">
                <a:cs typeface="Calibri"/>
              </a:rPr>
              <a:t>promoted</a:t>
            </a:r>
            <a:r>
              <a:rPr lang="it-IT" sz="2000" spc="-10" dirty="0">
                <a:cs typeface="Calibri"/>
              </a:rPr>
              <a:t> by the project</a:t>
            </a:r>
            <a:r>
              <a:rPr lang="it-IT" sz="2000" spc="-10" dirty="0">
                <a:latin typeface="Calibri"/>
                <a:cs typeface="Calibri"/>
              </a:rPr>
              <a:t>;</a:t>
            </a:r>
          </a:p>
        </p:txBody>
      </p:sp>
      <p:sp>
        <p:nvSpPr>
          <p:cNvPr id="14" name="Unità di visualizzazione grafica 13">
            <a:extLst>
              <a:ext uri="{FF2B5EF4-FFF2-40B4-BE49-F238E27FC236}">
                <a16:creationId xmlns:a16="http://schemas.microsoft.com/office/drawing/2014/main" id="{2F7F7F14-2E50-4EF4-A9E8-CF071F3A9748}"/>
              </a:ext>
            </a:extLst>
          </p:cNvPr>
          <p:cNvSpPr/>
          <p:nvPr/>
        </p:nvSpPr>
        <p:spPr>
          <a:xfrm rot="5400000">
            <a:off x="1303375" y="3751795"/>
            <a:ext cx="2498651" cy="2819400"/>
          </a:xfrm>
          <a:prstGeom prst="flowChartDisplay">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Triangolo isoscele 14">
            <a:extLst>
              <a:ext uri="{FF2B5EF4-FFF2-40B4-BE49-F238E27FC236}">
                <a16:creationId xmlns:a16="http://schemas.microsoft.com/office/drawing/2014/main" id="{3ACFCAF8-F2FC-4008-A97C-0160DC576017}"/>
              </a:ext>
            </a:extLst>
          </p:cNvPr>
          <p:cNvSpPr/>
          <p:nvPr/>
        </p:nvSpPr>
        <p:spPr>
          <a:xfrm>
            <a:off x="838200" y="3429000"/>
            <a:ext cx="3429001" cy="1059903"/>
          </a:xfrm>
          <a:prstGeom prst="triangle">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Elemento grafico 38" descr="Uomo">
            <a:extLst>
              <a:ext uri="{FF2B5EF4-FFF2-40B4-BE49-F238E27FC236}">
                <a16:creationId xmlns:a16="http://schemas.microsoft.com/office/drawing/2014/main" id="{2B697C16-BC9F-4CB5-9BCC-DB6539A3A6D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1548" y="4732159"/>
            <a:ext cx="1143598" cy="1147005"/>
          </a:xfrm>
          <a:prstGeom prst="rect">
            <a:avLst/>
          </a:prstGeom>
        </p:spPr>
      </p:pic>
      <p:pic>
        <p:nvPicPr>
          <p:cNvPr id="17" name="Elemento grafico 51" descr="Badge dipendente">
            <a:extLst>
              <a:ext uri="{FF2B5EF4-FFF2-40B4-BE49-F238E27FC236}">
                <a16:creationId xmlns:a16="http://schemas.microsoft.com/office/drawing/2014/main" id="{4C00572D-65E5-4F19-9335-8D4B5701D84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547047" y="5048624"/>
            <a:ext cx="218505" cy="221395"/>
          </a:xfrm>
          <a:prstGeom prst="rect">
            <a:avLst/>
          </a:prstGeom>
        </p:spPr>
      </p:pic>
      <p:pic>
        <p:nvPicPr>
          <p:cNvPr id="18" name="Elemento grafico 2" descr="Uomo">
            <a:extLst>
              <a:ext uri="{FF2B5EF4-FFF2-40B4-BE49-F238E27FC236}">
                <a16:creationId xmlns:a16="http://schemas.microsoft.com/office/drawing/2014/main" id="{EDD51E8D-09EB-4027-8B7A-A2E942930FE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921455" y="5048624"/>
            <a:ext cx="633858" cy="679710"/>
          </a:xfrm>
          <a:prstGeom prst="rect">
            <a:avLst/>
          </a:prstGeom>
        </p:spPr>
      </p:pic>
      <p:pic>
        <p:nvPicPr>
          <p:cNvPr id="19" name="Elemento grafico 2" descr="Uomo">
            <a:extLst>
              <a:ext uri="{FF2B5EF4-FFF2-40B4-BE49-F238E27FC236}">
                <a16:creationId xmlns:a16="http://schemas.microsoft.com/office/drawing/2014/main" id="{8EB0C137-0344-4E5D-9E02-365C19793BE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110709" y="4584225"/>
            <a:ext cx="490141" cy="491842"/>
          </a:xfrm>
          <a:prstGeom prst="rect">
            <a:avLst/>
          </a:prstGeom>
        </p:spPr>
      </p:pic>
      <p:pic>
        <p:nvPicPr>
          <p:cNvPr id="23" name="Elemento grafico 2" descr="Uomo">
            <a:extLst>
              <a:ext uri="{FF2B5EF4-FFF2-40B4-BE49-F238E27FC236}">
                <a16:creationId xmlns:a16="http://schemas.microsoft.com/office/drawing/2014/main" id="{E9916C46-DB7F-4042-88E1-37B8C58CACB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40479" y="4922897"/>
            <a:ext cx="610119" cy="612237"/>
          </a:xfrm>
          <a:prstGeom prst="rect">
            <a:avLst/>
          </a:prstGeom>
        </p:spPr>
      </p:pic>
      <p:pic>
        <p:nvPicPr>
          <p:cNvPr id="24" name="Elemento grafico 2" descr="Uomo">
            <a:extLst>
              <a:ext uri="{FF2B5EF4-FFF2-40B4-BE49-F238E27FC236}">
                <a16:creationId xmlns:a16="http://schemas.microsoft.com/office/drawing/2014/main" id="{34E81D8C-0FA2-432A-B0F9-390EEC10016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334481" y="5525809"/>
            <a:ext cx="422114" cy="423579"/>
          </a:xfrm>
          <a:prstGeom prst="rect">
            <a:avLst/>
          </a:prstGeom>
        </p:spPr>
      </p:pic>
      <p:pic>
        <p:nvPicPr>
          <p:cNvPr id="34" name="Elemento grafico 2" descr="Uomo">
            <a:extLst>
              <a:ext uri="{FF2B5EF4-FFF2-40B4-BE49-F238E27FC236}">
                <a16:creationId xmlns:a16="http://schemas.microsoft.com/office/drawing/2014/main" id="{8550E88B-F24B-4A29-8070-5403C060A55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640134" y="4872842"/>
            <a:ext cx="610119" cy="612237"/>
          </a:xfrm>
          <a:prstGeom prst="rect">
            <a:avLst/>
          </a:prstGeom>
        </p:spPr>
      </p:pic>
      <p:pic>
        <p:nvPicPr>
          <p:cNvPr id="35" name="Elemento grafico 2" descr="Uomo">
            <a:extLst>
              <a:ext uri="{FF2B5EF4-FFF2-40B4-BE49-F238E27FC236}">
                <a16:creationId xmlns:a16="http://schemas.microsoft.com/office/drawing/2014/main" id="{AE71E1B2-411B-4315-AB5D-DFAE4112218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76423" y="5763190"/>
            <a:ext cx="422114" cy="423579"/>
          </a:xfrm>
          <a:prstGeom prst="rect">
            <a:avLst/>
          </a:prstGeom>
        </p:spPr>
      </p:pic>
      <p:pic>
        <p:nvPicPr>
          <p:cNvPr id="5" name="Elemento grafico 4" descr="Chat">
            <a:extLst>
              <a:ext uri="{FF2B5EF4-FFF2-40B4-BE49-F238E27FC236}">
                <a16:creationId xmlns:a16="http://schemas.microsoft.com/office/drawing/2014/main" id="{BE0940FF-9BD2-4810-BE7A-76BDF53081B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811089" y="4591424"/>
            <a:ext cx="914400" cy="914400"/>
          </a:xfrm>
          <a:prstGeom prst="rect">
            <a:avLst/>
          </a:prstGeom>
        </p:spPr>
      </p:pic>
      <p:pic>
        <p:nvPicPr>
          <p:cNvPr id="39" name="Elemento grafico 38" descr="Uomo">
            <a:extLst>
              <a:ext uri="{FF2B5EF4-FFF2-40B4-BE49-F238E27FC236}">
                <a16:creationId xmlns:a16="http://schemas.microsoft.com/office/drawing/2014/main" id="{CDC1CF63-A5FD-4FAE-A186-1AB43052AEB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91517" y="4661935"/>
            <a:ext cx="1143598" cy="1147005"/>
          </a:xfrm>
          <a:prstGeom prst="rect">
            <a:avLst/>
          </a:prstGeom>
        </p:spPr>
      </p:pic>
      <p:pic>
        <p:nvPicPr>
          <p:cNvPr id="40" name="Elemento grafico 51" descr="Badge dipendente">
            <a:extLst>
              <a:ext uri="{FF2B5EF4-FFF2-40B4-BE49-F238E27FC236}">
                <a16:creationId xmlns:a16="http://schemas.microsoft.com/office/drawing/2014/main" id="{CC07B307-5703-4BA4-92EE-487924394BE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47016" y="4978400"/>
            <a:ext cx="218505" cy="221395"/>
          </a:xfrm>
          <a:prstGeom prst="rect">
            <a:avLst/>
          </a:prstGeom>
        </p:spPr>
      </p:pic>
      <p:pic>
        <p:nvPicPr>
          <p:cNvPr id="41" name="Elemento grafico 2" descr="Uomo">
            <a:extLst>
              <a:ext uri="{FF2B5EF4-FFF2-40B4-BE49-F238E27FC236}">
                <a16:creationId xmlns:a16="http://schemas.microsoft.com/office/drawing/2014/main" id="{59FE316B-E9E2-4205-A1C1-236CC02696F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551277" y="4421640"/>
            <a:ext cx="537072" cy="538936"/>
          </a:xfrm>
          <a:prstGeom prst="rect">
            <a:avLst/>
          </a:prstGeom>
        </p:spPr>
      </p:pic>
      <p:pic>
        <p:nvPicPr>
          <p:cNvPr id="42" name="Elemento grafico 2" descr="Uomo">
            <a:extLst>
              <a:ext uri="{FF2B5EF4-FFF2-40B4-BE49-F238E27FC236}">
                <a16:creationId xmlns:a16="http://schemas.microsoft.com/office/drawing/2014/main" id="{1581AE5B-BB12-4E53-889F-CE980B0EAFC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483516" y="4935875"/>
            <a:ext cx="610119" cy="612237"/>
          </a:xfrm>
          <a:prstGeom prst="rect">
            <a:avLst/>
          </a:prstGeom>
        </p:spPr>
      </p:pic>
      <p:pic>
        <p:nvPicPr>
          <p:cNvPr id="43" name="Elemento grafico 2" descr="Uomo">
            <a:extLst>
              <a:ext uri="{FF2B5EF4-FFF2-40B4-BE49-F238E27FC236}">
                <a16:creationId xmlns:a16="http://schemas.microsoft.com/office/drawing/2014/main" id="{01F2CF1B-39A6-42BA-9B70-DBE18022525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608756" y="5597150"/>
            <a:ext cx="422114" cy="423579"/>
          </a:xfrm>
          <a:prstGeom prst="rect">
            <a:avLst/>
          </a:prstGeom>
        </p:spPr>
      </p:pic>
      <p:pic>
        <p:nvPicPr>
          <p:cNvPr id="44" name="Elemento grafico 2" descr="Uomo">
            <a:extLst>
              <a:ext uri="{FF2B5EF4-FFF2-40B4-BE49-F238E27FC236}">
                <a16:creationId xmlns:a16="http://schemas.microsoft.com/office/drawing/2014/main" id="{FE2D3002-524C-4DD3-BD2E-DD536282A18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140103" y="4802618"/>
            <a:ext cx="610119" cy="612237"/>
          </a:xfrm>
          <a:prstGeom prst="rect">
            <a:avLst/>
          </a:prstGeom>
        </p:spPr>
      </p:pic>
      <p:pic>
        <p:nvPicPr>
          <p:cNvPr id="45" name="Elemento grafico 2" descr="Uomo">
            <a:extLst>
              <a:ext uri="{FF2B5EF4-FFF2-40B4-BE49-F238E27FC236}">
                <a16:creationId xmlns:a16="http://schemas.microsoft.com/office/drawing/2014/main" id="{46FC62E0-8363-436E-B2D9-1D16B531C0A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365335" y="5431750"/>
            <a:ext cx="422114" cy="423579"/>
          </a:xfrm>
          <a:prstGeom prst="rect">
            <a:avLst/>
          </a:prstGeom>
        </p:spPr>
      </p:pic>
      <p:pic>
        <p:nvPicPr>
          <p:cNvPr id="46" name="Elemento grafico 45" descr="Chat">
            <a:extLst>
              <a:ext uri="{FF2B5EF4-FFF2-40B4-BE49-F238E27FC236}">
                <a16:creationId xmlns:a16="http://schemas.microsoft.com/office/drawing/2014/main" id="{859228F2-B38B-4295-9D42-F0A20C6B0F77}"/>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311058" y="4521200"/>
            <a:ext cx="914400" cy="914400"/>
          </a:xfrm>
          <a:prstGeom prst="rect">
            <a:avLst/>
          </a:prstGeom>
        </p:spPr>
      </p:pic>
      <p:pic>
        <p:nvPicPr>
          <p:cNvPr id="48" name="Elemento grafico 47" descr="Impiegato">
            <a:extLst>
              <a:ext uri="{FF2B5EF4-FFF2-40B4-BE49-F238E27FC236}">
                <a16:creationId xmlns:a16="http://schemas.microsoft.com/office/drawing/2014/main" id="{55267BBC-6B18-43E5-AE9F-4A590F3D7EC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927609" y="5339788"/>
            <a:ext cx="609600" cy="609600"/>
          </a:xfrm>
          <a:prstGeom prst="rect">
            <a:avLst/>
          </a:prstGeom>
        </p:spPr>
      </p:pic>
      <p:pic>
        <p:nvPicPr>
          <p:cNvPr id="50" name="Elemento grafico 49" descr="Polizia">
            <a:extLst>
              <a:ext uri="{FF2B5EF4-FFF2-40B4-BE49-F238E27FC236}">
                <a16:creationId xmlns:a16="http://schemas.microsoft.com/office/drawing/2014/main" id="{38AA0564-D282-4601-ADA4-8807DCF7731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7459617" y="6069767"/>
            <a:ext cx="404569" cy="404569"/>
          </a:xfrm>
          <a:prstGeom prst="rect">
            <a:avLst/>
          </a:prstGeom>
        </p:spPr>
      </p:pic>
      <p:pic>
        <p:nvPicPr>
          <p:cNvPr id="52" name="Elemento grafico 51" descr="Agricoltore">
            <a:extLst>
              <a:ext uri="{FF2B5EF4-FFF2-40B4-BE49-F238E27FC236}">
                <a16:creationId xmlns:a16="http://schemas.microsoft.com/office/drawing/2014/main" id="{F5F297FF-5A9E-4330-AB5C-EB6C13CC4129}"/>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7923481" y="5936134"/>
            <a:ext cx="612237" cy="612237"/>
          </a:xfrm>
          <a:prstGeom prst="rect">
            <a:avLst/>
          </a:prstGeom>
        </p:spPr>
      </p:pic>
      <p:pic>
        <p:nvPicPr>
          <p:cNvPr id="54" name="Elemento grafico 53" descr="Professore">
            <a:extLst>
              <a:ext uri="{FF2B5EF4-FFF2-40B4-BE49-F238E27FC236}">
                <a16:creationId xmlns:a16="http://schemas.microsoft.com/office/drawing/2014/main" id="{A71D0FA7-DFB5-4FD0-9E65-8EFFEAFF362A}"/>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8008280" y="4905729"/>
            <a:ext cx="464400" cy="464400"/>
          </a:xfrm>
          <a:prstGeom prst="rect">
            <a:avLst/>
          </a:prstGeom>
        </p:spPr>
      </p:pic>
      <p:pic>
        <p:nvPicPr>
          <p:cNvPr id="56" name="Elemento grafico 55" descr="Edile">
            <a:extLst>
              <a:ext uri="{FF2B5EF4-FFF2-40B4-BE49-F238E27FC236}">
                <a16:creationId xmlns:a16="http://schemas.microsoft.com/office/drawing/2014/main" id="{929EC25F-000A-4B72-ACC7-E2D84B60E49A}"/>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969128" y="4392762"/>
            <a:ext cx="538936" cy="538936"/>
          </a:xfrm>
          <a:prstGeom prst="rect">
            <a:avLst/>
          </a:prstGeom>
        </p:spPr>
      </p:pic>
      <p:sp>
        <p:nvSpPr>
          <p:cNvPr id="57" name="CasellaDiTesto 56">
            <a:extLst>
              <a:ext uri="{FF2B5EF4-FFF2-40B4-BE49-F238E27FC236}">
                <a16:creationId xmlns:a16="http://schemas.microsoft.com/office/drawing/2014/main" id="{258A0879-627A-408B-9278-634B5B78F682}"/>
              </a:ext>
            </a:extLst>
          </p:cNvPr>
          <p:cNvSpPr txBox="1"/>
          <p:nvPr/>
        </p:nvSpPr>
        <p:spPr>
          <a:xfrm>
            <a:off x="4697515" y="4751663"/>
            <a:ext cx="606256" cy="1107996"/>
          </a:xfrm>
          <a:prstGeom prst="rect">
            <a:avLst/>
          </a:prstGeom>
          <a:noFill/>
        </p:spPr>
        <p:txBody>
          <a:bodyPr wrap="none" rtlCol="0">
            <a:spAutoFit/>
          </a:bodyPr>
          <a:lstStyle/>
          <a:p>
            <a:r>
              <a:rPr lang="it-IT" sz="6600" b="1" dirty="0"/>
              <a:t>+</a:t>
            </a:r>
            <a:endParaRPr lang="it-IT" b="1" dirty="0"/>
          </a:p>
        </p:txBody>
      </p:sp>
      <p:sp>
        <p:nvSpPr>
          <p:cNvPr id="58" name="CasellaDiTesto 57">
            <a:extLst>
              <a:ext uri="{FF2B5EF4-FFF2-40B4-BE49-F238E27FC236}">
                <a16:creationId xmlns:a16="http://schemas.microsoft.com/office/drawing/2014/main" id="{DF26B26D-F26E-4FC9-99E6-C4AE60487607}"/>
              </a:ext>
            </a:extLst>
          </p:cNvPr>
          <p:cNvSpPr txBox="1"/>
          <p:nvPr/>
        </p:nvSpPr>
        <p:spPr>
          <a:xfrm>
            <a:off x="2131550" y="4881414"/>
            <a:ext cx="588623" cy="369332"/>
          </a:xfrm>
          <a:prstGeom prst="rect">
            <a:avLst/>
          </a:prstGeom>
          <a:noFill/>
        </p:spPr>
        <p:txBody>
          <a:bodyPr wrap="none" rtlCol="0">
            <a:spAutoFit/>
          </a:bodyPr>
          <a:lstStyle/>
          <a:p>
            <a:r>
              <a:rPr lang="it-IT" b="1" dirty="0">
                <a:solidFill>
                  <a:schemeClr val="bg1"/>
                </a:solidFill>
              </a:rPr>
              <a:t>EPI?</a:t>
            </a:r>
          </a:p>
        </p:txBody>
      </p:sp>
      <p:sp>
        <p:nvSpPr>
          <p:cNvPr id="59" name="CasellaDiTesto 58">
            <a:extLst>
              <a:ext uri="{FF2B5EF4-FFF2-40B4-BE49-F238E27FC236}">
                <a16:creationId xmlns:a16="http://schemas.microsoft.com/office/drawing/2014/main" id="{8FDFD156-CA30-4731-B0DC-CE2357D0F023}"/>
              </a:ext>
            </a:extLst>
          </p:cNvPr>
          <p:cNvSpPr txBox="1"/>
          <p:nvPr/>
        </p:nvSpPr>
        <p:spPr>
          <a:xfrm>
            <a:off x="6626885" y="4798394"/>
            <a:ext cx="553357" cy="369332"/>
          </a:xfrm>
          <a:prstGeom prst="rect">
            <a:avLst/>
          </a:prstGeom>
          <a:noFill/>
        </p:spPr>
        <p:txBody>
          <a:bodyPr wrap="none" rtlCol="0">
            <a:spAutoFit/>
          </a:bodyPr>
          <a:lstStyle/>
          <a:p>
            <a:r>
              <a:rPr lang="it-IT" b="1" dirty="0">
                <a:solidFill>
                  <a:schemeClr val="bg1"/>
                </a:solidFill>
              </a:rPr>
              <a:t>NS?</a:t>
            </a:r>
          </a:p>
        </p:txBody>
      </p:sp>
    </p:spTree>
    <p:extLst>
      <p:ext uri="{BB962C8B-B14F-4D97-AF65-F5344CB8AC3E}">
        <p14:creationId xmlns:p14="http://schemas.microsoft.com/office/powerpoint/2010/main" val="3427629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414171"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a:t>
            </a:r>
            <a:r>
              <a:rPr lang="it-IT" spc="-5" dirty="0" err="1"/>
              <a:t>BHWs</a:t>
            </a:r>
            <a:r>
              <a:rPr lang="it-IT" spc="-5" dirty="0"/>
              <a:t>/</a:t>
            </a:r>
            <a:r>
              <a:rPr lang="it-IT" spc="-5" dirty="0" err="1"/>
              <a:t>HHPs</a:t>
            </a:r>
            <a:r>
              <a:rPr lang="it-IT" spc="-5" dirty="0"/>
              <a:t> (5)</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3" name="object 3">
            <a:extLst>
              <a:ext uri="{FF2B5EF4-FFF2-40B4-BE49-F238E27FC236}">
                <a16:creationId xmlns:a16="http://schemas.microsoft.com/office/drawing/2014/main" id="{78994C20-C001-415A-A4B0-7686A1AC32BC}"/>
              </a:ext>
            </a:extLst>
          </p:cNvPr>
          <p:cNvSpPr txBox="1"/>
          <p:nvPr/>
        </p:nvSpPr>
        <p:spPr>
          <a:xfrm>
            <a:off x="427724" y="2100100"/>
            <a:ext cx="8288552" cy="321242"/>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5"/>
              <a:tabLst>
                <a:tab pos="354965" algn="l"/>
                <a:tab pos="355600" algn="l"/>
              </a:tabLst>
            </a:pPr>
            <a:r>
              <a:rPr lang="it-IT" sz="2000" b="1" u="sng" spc="-10" dirty="0">
                <a:cs typeface="Calibri"/>
              </a:rPr>
              <a:t>Report</a:t>
            </a:r>
            <a:r>
              <a:rPr lang="it-IT" sz="2000" b="1" spc="-10" dirty="0">
                <a:cs typeface="Calibri"/>
              </a:rPr>
              <a:t>, on a </a:t>
            </a:r>
            <a:r>
              <a:rPr lang="it-IT" sz="2000" b="1" spc="-10" dirty="0" err="1">
                <a:cs typeface="Calibri"/>
              </a:rPr>
              <a:t>monthly</a:t>
            </a:r>
            <a:r>
              <a:rPr lang="it-IT" sz="2000" b="1" spc="-10" dirty="0">
                <a:cs typeface="Calibri"/>
              </a:rPr>
              <a:t> </a:t>
            </a:r>
            <a:r>
              <a:rPr lang="it-IT" sz="2000" b="1" spc="-10" dirty="0" err="1">
                <a:cs typeface="Calibri"/>
              </a:rPr>
              <a:t>basis</a:t>
            </a:r>
            <a:r>
              <a:rPr lang="it-IT" sz="2000" b="1" spc="-10" dirty="0">
                <a:cs typeface="Calibri"/>
              </a:rPr>
              <a:t>, </a:t>
            </a:r>
            <a:r>
              <a:rPr lang="it-IT" sz="2000" spc="-10" dirty="0" err="1">
                <a:cs typeface="Calibri"/>
              </a:rPr>
              <a:t>his</a:t>
            </a:r>
            <a:r>
              <a:rPr lang="it-IT" sz="2000" spc="-10" dirty="0">
                <a:cs typeface="Calibri"/>
              </a:rPr>
              <a:t>/</a:t>
            </a:r>
            <a:r>
              <a:rPr lang="it-IT" sz="2000" spc="-10" dirty="0" err="1">
                <a:cs typeface="Calibri"/>
              </a:rPr>
              <a:t>her</a:t>
            </a:r>
            <a:r>
              <a:rPr lang="it-IT" sz="2000" spc="-10" dirty="0">
                <a:cs typeface="Calibri"/>
              </a:rPr>
              <a:t> activities to the Supervisor.</a:t>
            </a:r>
            <a:endParaRPr lang="it-IT" sz="2000" spc="-10" dirty="0">
              <a:latin typeface="Calibri"/>
              <a:cs typeface="Calibri"/>
            </a:endParaRPr>
          </a:p>
        </p:txBody>
      </p:sp>
      <p:pic>
        <p:nvPicPr>
          <p:cNvPr id="14" name="Elemento grafico 38" descr="Uomo">
            <a:extLst>
              <a:ext uri="{FF2B5EF4-FFF2-40B4-BE49-F238E27FC236}">
                <a16:creationId xmlns:a16="http://schemas.microsoft.com/office/drawing/2014/main" id="{62938CE4-0D96-4F8A-A7D4-E8E59A20B8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34262" y="3560072"/>
            <a:ext cx="1395688" cy="1399846"/>
          </a:xfrm>
          <a:prstGeom prst="rect">
            <a:avLst/>
          </a:prstGeom>
        </p:spPr>
      </p:pic>
      <p:pic>
        <p:nvPicPr>
          <p:cNvPr id="15" name="Elemento grafico 51" descr="Badge dipendente">
            <a:extLst>
              <a:ext uri="{FF2B5EF4-FFF2-40B4-BE49-F238E27FC236}">
                <a16:creationId xmlns:a16="http://schemas.microsoft.com/office/drawing/2014/main" id="{4E968247-C3FF-4408-A2EF-499DFB44899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80330" y="3910252"/>
            <a:ext cx="289013" cy="292835"/>
          </a:xfrm>
          <a:prstGeom prst="rect">
            <a:avLst/>
          </a:prstGeom>
        </p:spPr>
      </p:pic>
      <p:pic>
        <p:nvPicPr>
          <p:cNvPr id="16" name="Elemento grafico 38" descr="Uomo">
            <a:extLst>
              <a:ext uri="{FF2B5EF4-FFF2-40B4-BE49-F238E27FC236}">
                <a16:creationId xmlns:a16="http://schemas.microsoft.com/office/drawing/2014/main" id="{E5BCD9D4-06AC-426D-975A-BF798675592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20325" y="3560072"/>
            <a:ext cx="1383253" cy="1387373"/>
          </a:xfrm>
          <a:prstGeom prst="rect">
            <a:avLst/>
          </a:prstGeom>
        </p:spPr>
      </p:pic>
      <p:pic>
        <p:nvPicPr>
          <p:cNvPr id="17" name="Elemento grafico 51" descr="Badge dipendente">
            <a:extLst>
              <a:ext uri="{FF2B5EF4-FFF2-40B4-BE49-F238E27FC236}">
                <a16:creationId xmlns:a16="http://schemas.microsoft.com/office/drawing/2014/main" id="{14C37B61-CB2F-4A97-999E-40AC4132B6E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725438" y="4011784"/>
            <a:ext cx="237725" cy="240869"/>
          </a:xfrm>
          <a:prstGeom prst="rect">
            <a:avLst/>
          </a:prstGeom>
        </p:spPr>
      </p:pic>
      <p:cxnSp>
        <p:nvCxnSpPr>
          <p:cNvPr id="18" name="Connettore 2 17">
            <a:extLst>
              <a:ext uri="{FF2B5EF4-FFF2-40B4-BE49-F238E27FC236}">
                <a16:creationId xmlns:a16="http://schemas.microsoft.com/office/drawing/2014/main" id="{D08110CC-4E1F-4125-A083-7F485AC8CB00}"/>
              </a:ext>
            </a:extLst>
          </p:cNvPr>
          <p:cNvCxnSpPr>
            <a:cxnSpLocks/>
            <a:stCxn id="14" idx="3"/>
            <a:endCxn id="16" idx="1"/>
          </p:cNvCxnSpPr>
          <p:nvPr/>
        </p:nvCxnSpPr>
        <p:spPr>
          <a:xfrm flipV="1">
            <a:off x="2629950" y="4253759"/>
            <a:ext cx="3490375" cy="6236"/>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19" name="CasellaDiTesto 18">
            <a:extLst>
              <a:ext uri="{FF2B5EF4-FFF2-40B4-BE49-F238E27FC236}">
                <a16:creationId xmlns:a16="http://schemas.microsoft.com/office/drawing/2014/main" id="{F3FAD7DE-B3FB-4518-8DEA-E8E3DE4BAAC8}"/>
              </a:ext>
            </a:extLst>
          </p:cNvPr>
          <p:cNvSpPr txBox="1"/>
          <p:nvPr/>
        </p:nvSpPr>
        <p:spPr>
          <a:xfrm>
            <a:off x="3581401" y="4331932"/>
            <a:ext cx="1828800" cy="369332"/>
          </a:xfrm>
          <a:prstGeom prst="rect">
            <a:avLst/>
          </a:prstGeom>
          <a:noFill/>
        </p:spPr>
        <p:txBody>
          <a:bodyPr wrap="square" rtlCol="0">
            <a:spAutoFit/>
          </a:bodyPr>
          <a:lstStyle/>
          <a:p>
            <a:r>
              <a:rPr lang="it-IT" i="1" dirty="0" err="1"/>
              <a:t>Monthly</a:t>
            </a:r>
            <a:r>
              <a:rPr lang="it-IT" i="1" dirty="0"/>
              <a:t> Report</a:t>
            </a:r>
          </a:p>
        </p:txBody>
      </p:sp>
      <p:sp>
        <p:nvSpPr>
          <p:cNvPr id="20" name="CasellaDiTesto 19">
            <a:extLst>
              <a:ext uri="{FF2B5EF4-FFF2-40B4-BE49-F238E27FC236}">
                <a16:creationId xmlns:a16="http://schemas.microsoft.com/office/drawing/2014/main" id="{EC49561D-1027-4537-AB66-CE8DB72A14AC}"/>
              </a:ext>
            </a:extLst>
          </p:cNvPr>
          <p:cNvSpPr txBox="1"/>
          <p:nvPr/>
        </p:nvSpPr>
        <p:spPr>
          <a:xfrm>
            <a:off x="6280712" y="4959918"/>
            <a:ext cx="982958" cy="523220"/>
          </a:xfrm>
          <a:prstGeom prst="rect">
            <a:avLst/>
          </a:prstGeom>
          <a:noFill/>
        </p:spPr>
        <p:txBody>
          <a:bodyPr wrap="square" rtlCol="0">
            <a:spAutoFit/>
          </a:bodyPr>
          <a:lstStyle/>
          <a:p>
            <a:pPr algn="ctr"/>
            <a:r>
              <a:rPr lang="it-IT" sz="1400" b="1" dirty="0" err="1"/>
              <a:t>Appointed</a:t>
            </a:r>
            <a:r>
              <a:rPr lang="it-IT" sz="1400" b="1" dirty="0"/>
              <a:t> Supervisor</a:t>
            </a:r>
          </a:p>
        </p:txBody>
      </p:sp>
      <p:pic>
        <p:nvPicPr>
          <p:cNvPr id="22" name="Elemento grafico 21" descr="Carta">
            <a:extLst>
              <a:ext uri="{FF2B5EF4-FFF2-40B4-BE49-F238E27FC236}">
                <a16:creationId xmlns:a16="http://schemas.microsoft.com/office/drawing/2014/main" id="{E83E999D-0D02-4513-9AA4-BFDE64DFC1C0}"/>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505200" y="3315953"/>
            <a:ext cx="865869" cy="865869"/>
          </a:xfrm>
          <a:prstGeom prst="rect">
            <a:avLst/>
          </a:prstGeom>
        </p:spPr>
      </p:pic>
      <p:pic>
        <p:nvPicPr>
          <p:cNvPr id="24" name="Elemento grafico 23" descr="Carta">
            <a:extLst>
              <a:ext uri="{FF2B5EF4-FFF2-40B4-BE49-F238E27FC236}">
                <a16:creationId xmlns:a16="http://schemas.microsoft.com/office/drawing/2014/main" id="{2FE0F35A-9435-4E57-89F2-99FD591641B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104167" y="3304917"/>
            <a:ext cx="865869" cy="865869"/>
          </a:xfrm>
          <a:prstGeom prst="rect">
            <a:avLst/>
          </a:prstGeom>
        </p:spPr>
      </p:pic>
      <p:pic>
        <p:nvPicPr>
          <p:cNvPr id="25" name="Elemento grafico 24" descr="Carta">
            <a:extLst>
              <a:ext uri="{FF2B5EF4-FFF2-40B4-BE49-F238E27FC236}">
                <a16:creationId xmlns:a16="http://schemas.microsoft.com/office/drawing/2014/main" id="{D3AC6D06-3E4B-4193-AD95-97F61D5A669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690487" y="3297997"/>
            <a:ext cx="865869" cy="865869"/>
          </a:xfrm>
          <a:prstGeom prst="rect">
            <a:avLst/>
          </a:prstGeom>
        </p:spPr>
      </p:pic>
    </p:spTree>
    <p:extLst>
      <p:ext uri="{BB962C8B-B14F-4D97-AF65-F5344CB8AC3E}">
        <p14:creationId xmlns:p14="http://schemas.microsoft.com/office/powerpoint/2010/main" val="184036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265056"/>
            <a:ext cx="6050787" cy="1367682"/>
          </a:xfrm>
          <a:prstGeom prst="rect">
            <a:avLst/>
          </a:prstGeom>
        </p:spPr>
        <p:txBody>
          <a:bodyPr vert="horz" wrap="square" lIns="0" tIns="13335" rIns="0" bIns="0" rtlCol="0">
            <a:spAutoFit/>
          </a:bodyPr>
          <a:lstStyle/>
          <a:p>
            <a:pPr marL="12700">
              <a:lnSpc>
                <a:spcPct val="100000"/>
              </a:lnSpc>
              <a:spcBef>
                <a:spcPts val="105"/>
              </a:spcBef>
            </a:pPr>
            <a:r>
              <a:rPr lang="it-IT" spc="-5" dirty="0" err="1"/>
              <a:t>Recap</a:t>
            </a:r>
            <a:r>
              <a:rPr lang="it-IT" spc="-5" dirty="0"/>
              <a:t> - the </a:t>
            </a:r>
            <a:r>
              <a:rPr lang="it-IT" spc="-5" dirty="0" err="1"/>
              <a:t>role</a:t>
            </a:r>
            <a:r>
              <a:rPr lang="it-IT" spc="-5" dirty="0"/>
              <a:t> of </a:t>
            </a:r>
            <a:r>
              <a:rPr lang="it-IT" spc="-5" dirty="0" err="1"/>
              <a:t>BHWs</a:t>
            </a:r>
            <a:r>
              <a:rPr lang="it-IT" spc="-5" dirty="0"/>
              <a:t>/</a:t>
            </a:r>
            <a:r>
              <a:rPr lang="it-IT" spc="-5" dirty="0" err="1"/>
              <a:t>HHPs</a:t>
            </a:r>
            <a:endParaRPr spc="-15" dirty="0"/>
          </a:p>
        </p:txBody>
      </p:sp>
      <p:sp>
        <p:nvSpPr>
          <p:cNvPr id="3" name="object 3"/>
          <p:cNvSpPr txBox="1"/>
          <p:nvPr/>
        </p:nvSpPr>
        <p:spPr>
          <a:xfrm>
            <a:off x="427724" y="2147263"/>
            <a:ext cx="8288552" cy="1257395"/>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000" spc="-10" dirty="0" err="1">
                <a:latin typeface="Calibri"/>
                <a:cs typeface="Calibri"/>
              </a:rPr>
              <a:t>Each</a:t>
            </a:r>
            <a:r>
              <a:rPr lang="it-IT" sz="2000" spc="-10" dirty="0">
                <a:latin typeface="Calibri"/>
                <a:cs typeface="Calibri"/>
              </a:rPr>
              <a:t> BHW/HHP/CHV </a:t>
            </a:r>
            <a:r>
              <a:rPr lang="it-IT" sz="2000" spc="-10" dirty="0" err="1">
                <a:latin typeface="Calibri"/>
                <a:cs typeface="Calibri"/>
              </a:rPr>
              <a:t>involved</a:t>
            </a:r>
            <a:r>
              <a:rPr lang="it-IT" sz="2000" spc="-10" dirty="0">
                <a:latin typeface="Calibri"/>
                <a:cs typeface="Calibri"/>
              </a:rPr>
              <a:t> in the project by Amref </a:t>
            </a:r>
            <a:r>
              <a:rPr lang="it-IT" sz="2000" spc="-10" dirty="0" err="1">
                <a:latin typeface="Calibri"/>
                <a:cs typeface="Calibri"/>
              </a:rPr>
              <a:t>is</a:t>
            </a:r>
            <a:r>
              <a:rPr lang="it-IT" sz="2000" spc="-10" dirty="0">
                <a:latin typeface="Calibri"/>
                <a:cs typeface="Calibri"/>
              </a:rPr>
              <a:t> </a:t>
            </a:r>
            <a:r>
              <a:rPr lang="it-IT" sz="2000" spc="-10" dirty="0" err="1">
                <a:latin typeface="Calibri"/>
                <a:cs typeface="Calibri"/>
              </a:rPr>
              <a:t>expected</a:t>
            </a:r>
            <a:r>
              <a:rPr lang="it-IT" sz="2000" spc="-10" dirty="0">
                <a:latin typeface="Calibri"/>
                <a:cs typeface="Calibri"/>
              </a:rPr>
              <a:t> to:</a:t>
            </a:r>
          </a:p>
          <a:p>
            <a:pPr marL="527050" marR="5080" indent="-514350" algn="just">
              <a:spcBef>
                <a:spcPts val="105"/>
              </a:spcBef>
              <a:buAutoNum type="alphaLcPeriod"/>
              <a:tabLst>
                <a:tab pos="354965" algn="l"/>
                <a:tab pos="355600" algn="l"/>
              </a:tabLst>
            </a:pPr>
            <a:r>
              <a:rPr lang="it-IT" sz="2000" spc="-10" dirty="0" err="1">
                <a:latin typeface="Calibri"/>
                <a:cs typeface="Calibri"/>
              </a:rPr>
              <a:t>Conduct</a:t>
            </a:r>
            <a:r>
              <a:rPr lang="it-IT" sz="2000" spc="-10" dirty="0">
                <a:latin typeface="Calibri"/>
                <a:cs typeface="Calibri"/>
              </a:rPr>
              <a:t> home </a:t>
            </a:r>
            <a:r>
              <a:rPr lang="it-IT" sz="2000" spc="-10" dirty="0" err="1">
                <a:latin typeface="Calibri"/>
                <a:cs typeface="Calibri"/>
              </a:rPr>
              <a:t>visits</a:t>
            </a:r>
            <a:r>
              <a:rPr lang="it-IT" sz="2000" spc="-10" dirty="0">
                <a:latin typeface="Calibri"/>
                <a:cs typeface="Calibri"/>
              </a:rPr>
              <a:t> </a:t>
            </a:r>
            <a:r>
              <a:rPr lang="it-IT" sz="2000" spc="-10" dirty="0" err="1">
                <a:latin typeface="Calibri"/>
                <a:cs typeface="Calibri"/>
              </a:rPr>
              <a:t>within</a:t>
            </a:r>
            <a:r>
              <a:rPr lang="it-IT" sz="2000" spc="-10" dirty="0">
                <a:latin typeface="Calibri"/>
                <a:cs typeface="Calibri"/>
              </a:rPr>
              <a:t> the boma </a:t>
            </a:r>
            <a:r>
              <a:rPr lang="it-IT" sz="2000" spc="-10" dirty="0" err="1">
                <a:latin typeface="Calibri"/>
                <a:cs typeface="Calibri"/>
              </a:rPr>
              <a:t>assigned</a:t>
            </a:r>
            <a:r>
              <a:rPr lang="it-IT" sz="2000" spc="-10" dirty="0">
                <a:latin typeface="Calibri"/>
                <a:cs typeface="Calibri"/>
              </a:rPr>
              <a:t> to </a:t>
            </a:r>
            <a:r>
              <a:rPr lang="it-IT" sz="2000" spc="-10" dirty="0" err="1">
                <a:latin typeface="Calibri"/>
                <a:cs typeface="Calibri"/>
              </a:rPr>
              <a:t>him</a:t>
            </a:r>
            <a:r>
              <a:rPr lang="it-IT" sz="2000" spc="-10" dirty="0">
                <a:latin typeface="Calibri"/>
                <a:cs typeface="Calibri"/>
              </a:rPr>
              <a:t>/</a:t>
            </a:r>
            <a:r>
              <a:rPr lang="it-IT" sz="2000" spc="-10" dirty="0" err="1">
                <a:latin typeface="Calibri"/>
                <a:cs typeface="Calibri"/>
              </a:rPr>
              <a:t>her</a:t>
            </a:r>
            <a:r>
              <a:rPr lang="it-IT" sz="2000" spc="-10" dirty="0">
                <a:latin typeface="Calibri"/>
                <a:cs typeface="Calibri"/>
              </a:rPr>
              <a:t>, </a:t>
            </a:r>
            <a:r>
              <a:rPr lang="it-IT" sz="2000" b="1" spc="-10" dirty="0">
                <a:latin typeface="Calibri"/>
                <a:cs typeface="Calibri"/>
              </a:rPr>
              <a:t>to </a:t>
            </a:r>
            <a:r>
              <a:rPr lang="it-IT" sz="2000" b="1" spc="-10" dirty="0" err="1">
                <a:latin typeface="Calibri"/>
                <a:cs typeface="Calibri"/>
              </a:rPr>
              <a:t>identify</a:t>
            </a:r>
            <a:r>
              <a:rPr lang="it-IT" sz="2000" b="1" spc="-10" dirty="0">
                <a:latin typeface="Calibri"/>
                <a:cs typeface="Calibri"/>
              </a:rPr>
              <a:t> people with </a:t>
            </a:r>
            <a:r>
              <a:rPr lang="it-IT" sz="2000" b="1" spc="-10" dirty="0" err="1">
                <a:latin typeface="Calibri"/>
                <a:cs typeface="Calibri"/>
              </a:rPr>
              <a:t>disability</a:t>
            </a:r>
            <a:r>
              <a:rPr lang="it-IT" sz="2000" b="1" spc="-10" dirty="0">
                <a:latin typeface="Calibri"/>
                <a:cs typeface="Calibri"/>
              </a:rPr>
              <a:t> and</a:t>
            </a:r>
            <a:r>
              <a:rPr lang="it-IT" sz="2000" spc="-10" dirty="0">
                <a:latin typeface="Calibri"/>
                <a:cs typeface="Calibri"/>
              </a:rPr>
              <a:t>, more </a:t>
            </a:r>
            <a:r>
              <a:rPr lang="it-IT" sz="2000" spc="-10" dirty="0" err="1">
                <a:latin typeface="Calibri"/>
                <a:cs typeface="Calibri"/>
              </a:rPr>
              <a:t>precisely</a:t>
            </a:r>
            <a:r>
              <a:rPr lang="it-IT" sz="2000" spc="-10" dirty="0">
                <a:latin typeface="Calibri"/>
                <a:cs typeface="Calibri"/>
              </a:rPr>
              <a:t>, </a:t>
            </a:r>
            <a:r>
              <a:rPr lang="it-IT" sz="2000" b="1" spc="-10" dirty="0" err="1">
                <a:latin typeface="Calibri"/>
                <a:cs typeface="Calibri"/>
              </a:rPr>
              <a:t>suspected</a:t>
            </a:r>
            <a:r>
              <a:rPr lang="it-IT" sz="2000" b="1" spc="-10" dirty="0">
                <a:latin typeface="Calibri"/>
                <a:cs typeface="Calibri"/>
              </a:rPr>
              <a:t> </a:t>
            </a:r>
            <a:r>
              <a:rPr lang="it-IT" sz="2000" b="1" spc="-10" dirty="0" err="1">
                <a:latin typeface="Calibri"/>
                <a:cs typeface="Calibri"/>
              </a:rPr>
              <a:t>cases</a:t>
            </a:r>
            <a:r>
              <a:rPr lang="it-IT" sz="2000" b="1" spc="-10" dirty="0">
                <a:latin typeface="Calibri"/>
                <a:cs typeface="Calibri"/>
              </a:rPr>
              <a:t> of </a:t>
            </a:r>
            <a:r>
              <a:rPr lang="it-IT" sz="2000" b="1" spc="-10" dirty="0" err="1">
                <a:latin typeface="Calibri"/>
                <a:cs typeface="Calibri"/>
              </a:rPr>
              <a:t>Epilepsy</a:t>
            </a:r>
            <a:r>
              <a:rPr lang="it-IT" sz="2000" b="1" spc="-10" dirty="0">
                <a:latin typeface="Calibri"/>
                <a:cs typeface="Calibri"/>
              </a:rPr>
              <a:t> / </a:t>
            </a:r>
            <a:r>
              <a:rPr lang="it-IT" sz="2000" b="1" spc="-10" dirty="0" err="1">
                <a:latin typeface="Calibri"/>
                <a:cs typeface="Calibri"/>
              </a:rPr>
              <a:t>Nodding</a:t>
            </a:r>
            <a:r>
              <a:rPr lang="it-IT" sz="2000" b="1" spc="-10" dirty="0">
                <a:latin typeface="Calibri"/>
                <a:cs typeface="Calibri"/>
              </a:rPr>
              <a:t> </a:t>
            </a:r>
            <a:r>
              <a:rPr lang="it-IT" sz="2000" b="1" spc="-10" dirty="0" err="1">
                <a:latin typeface="Calibri"/>
                <a:cs typeface="Calibri"/>
              </a:rPr>
              <a:t>Syndrome</a:t>
            </a:r>
            <a:r>
              <a:rPr lang="it-IT" sz="2000" spc="-10" dirty="0">
                <a:latin typeface="Calibri"/>
                <a:cs typeface="Calibri"/>
              </a:rPr>
              <a:t>;</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0" name="object 3">
            <a:extLst>
              <a:ext uri="{FF2B5EF4-FFF2-40B4-BE49-F238E27FC236}">
                <a16:creationId xmlns:a16="http://schemas.microsoft.com/office/drawing/2014/main" id="{4080A491-673F-4F1B-B6F3-5313EE6C167B}"/>
              </a:ext>
            </a:extLst>
          </p:cNvPr>
          <p:cNvSpPr txBox="1"/>
          <p:nvPr/>
        </p:nvSpPr>
        <p:spPr>
          <a:xfrm>
            <a:off x="395826" y="3429000"/>
            <a:ext cx="8288552" cy="629018"/>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2"/>
              <a:tabLst>
                <a:tab pos="354965" algn="l"/>
                <a:tab pos="355600" algn="l"/>
              </a:tabLst>
            </a:pPr>
            <a:r>
              <a:rPr lang="it-IT" sz="2000" b="1" spc="-10" dirty="0" err="1">
                <a:cs typeface="Calibri"/>
              </a:rPr>
              <a:t>Refer</a:t>
            </a:r>
            <a:r>
              <a:rPr lang="it-IT" sz="2000" spc="-10" dirty="0">
                <a:cs typeface="Calibri"/>
              </a:rPr>
              <a:t> the </a:t>
            </a:r>
            <a:r>
              <a:rPr lang="it-IT" sz="2000" spc="-10" dirty="0" err="1">
                <a:cs typeface="Calibri"/>
              </a:rPr>
              <a:t>identified</a:t>
            </a:r>
            <a:r>
              <a:rPr lang="it-IT" sz="2000" spc="-10" dirty="0">
                <a:cs typeface="Calibri"/>
              </a:rPr>
              <a:t> </a:t>
            </a:r>
            <a:r>
              <a:rPr lang="it-IT" sz="2000" b="1" spc="-10" dirty="0" err="1">
                <a:cs typeface="Calibri"/>
              </a:rPr>
              <a:t>suspected</a:t>
            </a:r>
            <a:r>
              <a:rPr lang="it-IT" sz="2000" b="1" spc="-10" dirty="0">
                <a:cs typeface="Calibri"/>
              </a:rPr>
              <a:t> </a:t>
            </a:r>
            <a:r>
              <a:rPr lang="it-IT" sz="2000" b="1" spc="-10" dirty="0" err="1">
                <a:cs typeface="Calibri"/>
              </a:rPr>
              <a:t>cases</a:t>
            </a:r>
            <a:r>
              <a:rPr lang="it-IT" sz="2000" b="1" spc="-10" dirty="0">
                <a:cs typeface="Calibri"/>
              </a:rPr>
              <a:t> of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a:cs typeface="Calibri"/>
              </a:rPr>
              <a:t>to </a:t>
            </a:r>
            <a:r>
              <a:rPr lang="it-IT" sz="2000" spc="-10" dirty="0" err="1">
                <a:cs typeface="Calibri"/>
              </a:rPr>
              <a:t>Epilepsy</a:t>
            </a:r>
            <a:r>
              <a:rPr lang="it-IT" sz="2000" spc="-10" dirty="0">
                <a:cs typeface="Calibri"/>
              </a:rPr>
              <a:t> Clinics </a:t>
            </a:r>
            <a:r>
              <a:rPr lang="it-IT" sz="2000" spc="-10" dirty="0" err="1">
                <a:cs typeface="Calibri"/>
              </a:rPr>
              <a:t>supported</a:t>
            </a:r>
            <a:r>
              <a:rPr lang="it-IT" sz="2000" spc="-10" dirty="0">
                <a:cs typeface="Calibri"/>
              </a:rPr>
              <a:t> by the NSA Project (e.g. </a:t>
            </a:r>
            <a:r>
              <a:rPr lang="it-IT" sz="2000" spc="-10" dirty="0" err="1">
                <a:cs typeface="Calibri"/>
              </a:rPr>
              <a:t>Maridi</a:t>
            </a:r>
            <a:r>
              <a:rPr lang="it-IT" sz="2000" spc="-10" dirty="0">
                <a:cs typeface="Calibri"/>
              </a:rPr>
              <a:t> Hospital)</a:t>
            </a:r>
            <a:r>
              <a:rPr lang="it-IT" sz="2000" spc="-10" dirty="0">
                <a:latin typeface="Calibri"/>
                <a:cs typeface="Calibri"/>
              </a:rPr>
              <a:t>;</a:t>
            </a:r>
          </a:p>
        </p:txBody>
      </p:sp>
      <p:sp>
        <p:nvSpPr>
          <p:cNvPr id="11" name="object 3">
            <a:extLst>
              <a:ext uri="{FF2B5EF4-FFF2-40B4-BE49-F238E27FC236}">
                <a16:creationId xmlns:a16="http://schemas.microsoft.com/office/drawing/2014/main" id="{39DA022B-F284-4CF5-BD37-2106DA7D4A07}"/>
              </a:ext>
            </a:extLst>
          </p:cNvPr>
          <p:cNvSpPr txBox="1"/>
          <p:nvPr/>
        </p:nvSpPr>
        <p:spPr>
          <a:xfrm>
            <a:off x="395826" y="4082360"/>
            <a:ext cx="8288552" cy="629018"/>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3"/>
              <a:tabLst>
                <a:tab pos="354965" algn="l"/>
                <a:tab pos="355600" algn="l"/>
              </a:tabLst>
            </a:pPr>
            <a:r>
              <a:rPr lang="it-IT" sz="2000" b="1" spc="-10" dirty="0">
                <a:cs typeface="Calibri"/>
              </a:rPr>
              <a:t>Monitor people </a:t>
            </a:r>
            <a:r>
              <a:rPr lang="it-IT" sz="2000" b="1" spc="-10" dirty="0" err="1">
                <a:cs typeface="Calibri"/>
              </a:rPr>
              <a:t>diagnosed</a:t>
            </a:r>
            <a:r>
              <a:rPr lang="it-IT" sz="2000" b="1" spc="-10" dirty="0">
                <a:cs typeface="Calibri"/>
              </a:rPr>
              <a:t> with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err="1">
                <a:cs typeface="Calibri"/>
              </a:rPr>
              <a:t>through</a:t>
            </a:r>
            <a:r>
              <a:rPr lang="it-IT" sz="2000" spc="-10" dirty="0">
                <a:cs typeface="Calibri"/>
              </a:rPr>
              <a:t> regular home </a:t>
            </a:r>
            <a:r>
              <a:rPr lang="it-IT" sz="2000" spc="-10" dirty="0" err="1">
                <a:cs typeface="Calibri"/>
              </a:rPr>
              <a:t>visits</a:t>
            </a:r>
            <a:r>
              <a:rPr lang="it-IT" sz="2000" spc="-10" dirty="0">
                <a:cs typeface="Calibri"/>
              </a:rPr>
              <a:t> (</a:t>
            </a:r>
            <a:r>
              <a:rPr lang="it-IT" sz="2000" spc="-10" dirty="0" err="1">
                <a:cs typeface="Calibri"/>
              </a:rPr>
              <a:t>at</a:t>
            </a:r>
            <a:r>
              <a:rPr lang="it-IT" sz="2000" spc="-10" dirty="0">
                <a:cs typeface="Calibri"/>
              </a:rPr>
              <a:t> </a:t>
            </a:r>
            <a:r>
              <a:rPr lang="it-IT" sz="2000" spc="-10" dirty="0" err="1">
                <a:cs typeface="Calibri"/>
              </a:rPr>
              <a:t>least</a:t>
            </a:r>
            <a:r>
              <a:rPr lang="it-IT" sz="2000" spc="-10" dirty="0">
                <a:cs typeface="Calibri"/>
              </a:rPr>
              <a:t> once </a:t>
            </a:r>
            <a:r>
              <a:rPr lang="it-IT" sz="2000" spc="-10" dirty="0" err="1">
                <a:cs typeface="Calibri"/>
              </a:rPr>
              <a:t>every</a:t>
            </a:r>
            <a:r>
              <a:rPr lang="it-IT" sz="2000" spc="-10" dirty="0">
                <a:cs typeface="Calibri"/>
              </a:rPr>
              <a:t> 2 </a:t>
            </a:r>
            <a:r>
              <a:rPr lang="it-IT" sz="2000" spc="-10" dirty="0" err="1">
                <a:cs typeface="Calibri"/>
              </a:rPr>
              <a:t>months</a:t>
            </a:r>
            <a:r>
              <a:rPr lang="it-IT" sz="2000" spc="-10" dirty="0">
                <a:cs typeface="Calibri"/>
              </a:rPr>
              <a:t>)</a:t>
            </a:r>
            <a:r>
              <a:rPr lang="it-IT" sz="2000" spc="-10" dirty="0">
                <a:latin typeface="Calibri"/>
                <a:cs typeface="Calibri"/>
              </a:rPr>
              <a:t>;</a:t>
            </a:r>
          </a:p>
        </p:txBody>
      </p:sp>
      <p:sp>
        <p:nvSpPr>
          <p:cNvPr id="12" name="object 3">
            <a:extLst>
              <a:ext uri="{FF2B5EF4-FFF2-40B4-BE49-F238E27FC236}">
                <a16:creationId xmlns:a16="http://schemas.microsoft.com/office/drawing/2014/main" id="{A5E86655-93B1-4675-8219-11860496F395}"/>
              </a:ext>
            </a:extLst>
          </p:cNvPr>
          <p:cNvSpPr txBox="1"/>
          <p:nvPr/>
        </p:nvSpPr>
        <p:spPr>
          <a:xfrm>
            <a:off x="395826" y="4735720"/>
            <a:ext cx="8288552" cy="936795"/>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4"/>
              <a:tabLst>
                <a:tab pos="354965" algn="l"/>
                <a:tab pos="355600" algn="l"/>
              </a:tabLst>
            </a:pPr>
            <a:r>
              <a:rPr lang="it-IT" sz="2000" b="1" spc="-10" dirty="0">
                <a:cs typeface="Calibri"/>
              </a:rPr>
              <a:t>Create </a:t>
            </a:r>
            <a:r>
              <a:rPr lang="it-IT" sz="2000" b="1" spc="-10" dirty="0" err="1">
                <a:cs typeface="Calibri"/>
              </a:rPr>
              <a:t>awareness</a:t>
            </a:r>
            <a:r>
              <a:rPr lang="it-IT" sz="2000" b="1" spc="-10" dirty="0">
                <a:cs typeface="Calibri"/>
              </a:rPr>
              <a:t> on </a:t>
            </a:r>
            <a:r>
              <a:rPr lang="it-IT" sz="2000" b="1" spc="-10" dirty="0" err="1">
                <a:cs typeface="Calibri"/>
              </a:rPr>
              <a:t>Epilepsy</a:t>
            </a:r>
            <a:r>
              <a:rPr lang="it-IT" sz="2000" b="1" spc="-10" dirty="0">
                <a:cs typeface="Calibri"/>
              </a:rPr>
              <a:t> / </a:t>
            </a:r>
            <a:r>
              <a:rPr lang="it-IT" sz="2000" b="1" spc="-10" dirty="0" err="1">
                <a:cs typeface="Calibri"/>
              </a:rPr>
              <a:t>Nodding</a:t>
            </a:r>
            <a:r>
              <a:rPr lang="it-IT" sz="2000" b="1" spc="-10" dirty="0">
                <a:cs typeface="Calibri"/>
              </a:rPr>
              <a:t> </a:t>
            </a:r>
            <a:r>
              <a:rPr lang="it-IT" sz="2000" b="1" spc="-10" dirty="0" err="1">
                <a:cs typeface="Calibri"/>
              </a:rPr>
              <a:t>Syndrome</a:t>
            </a:r>
            <a:r>
              <a:rPr lang="it-IT" sz="2000" b="1" spc="-10" dirty="0">
                <a:cs typeface="Calibri"/>
              </a:rPr>
              <a:t> </a:t>
            </a:r>
            <a:r>
              <a:rPr lang="it-IT" sz="2000" spc="-10" dirty="0" err="1">
                <a:cs typeface="Calibri"/>
              </a:rPr>
              <a:t>during</a:t>
            </a:r>
            <a:r>
              <a:rPr lang="it-IT" sz="2000" spc="-10" dirty="0">
                <a:cs typeface="Calibri"/>
              </a:rPr>
              <a:t> home </a:t>
            </a:r>
            <a:r>
              <a:rPr lang="it-IT" sz="2000" spc="-10" dirty="0" err="1">
                <a:cs typeface="Calibri"/>
              </a:rPr>
              <a:t>visits</a:t>
            </a:r>
            <a:r>
              <a:rPr lang="it-IT" sz="2000" spc="-10" dirty="0">
                <a:cs typeface="Calibri"/>
              </a:rPr>
              <a:t>, interactions with community </a:t>
            </a:r>
            <a:r>
              <a:rPr lang="it-IT" sz="2000" spc="-10" dirty="0" err="1">
                <a:cs typeface="Calibri"/>
              </a:rPr>
              <a:t>members</a:t>
            </a:r>
            <a:r>
              <a:rPr lang="it-IT" sz="2000" spc="-10" dirty="0">
                <a:cs typeface="Calibri"/>
              </a:rPr>
              <a:t> &amp; leaders, </a:t>
            </a:r>
            <a:r>
              <a:rPr lang="it-IT" sz="2000" spc="-10" dirty="0" err="1">
                <a:cs typeface="Calibri"/>
              </a:rPr>
              <a:t>gatherings</a:t>
            </a:r>
            <a:r>
              <a:rPr lang="it-IT" sz="2000" spc="-10" dirty="0">
                <a:cs typeface="Calibri"/>
              </a:rPr>
              <a:t> </a:t>
            </a:r>
            <a:r>
              <a:rPr lang="it-IT" sz="2000" spc="-10" dirty="0" err="1">
                <a:cs typeface="Calibri"/>
              </a:rPr>
              <a:t>promoted</a:t>
            </a:r>
            <a:r>
              <a:rPr lang="it-IT" sz="2000" spc="-10" dirty="0">
                <a:cs typeface="Calibri"/>
              </a:rPr>
              <a:t> by the project</a:t>
            </a:r>
            <a:r>
              <a:rPr lang="it-IT" sz="2000" spc="-10" dirty="0">
                <a:latin typeface="Calibri"/>
                <a:cs typeface="Calibri"/>
              </a:rPr>
              <a:t>;</a:t>
            </a:r>
          </a:p>
        </p:txBody>
      </p:sp>
      <p:sp>
        <p:nvSpPr>
          <p:cNvPr id="13" name="object 3">
            <a:extLst>
              <a:ext uri="{FF2B5EF4-FFF2-40B4-BE49-F238E27FC236}">
                <a16:creationId xmlns:a16="http://schemas.microsoft.com/office/drawing/2014/main" id="{78994C20-C001-415A-A4B0-7686A1AC32BC}"/>
              </a:ext>
            </a:extLst>
          </p:cNvPr>
          <p:cNvSpPr txBox="1"/>
          <p:nvPr/>
        </p:nvSpPr>
        <p:spPr>
          <a:xfrm>
            <a:off x="427724" y="5696857"/>
            <a:ext cx="8288552" cy="321242"/>
          </a:xfrm>
          <a:prstGeom prst="rect">
            <a:avLst/>
          </a:prstGeom>
        </p:spPr>
        <p:txBody>
          <a:bodyPr vert="horz" wrap="square" lIns="0" tIns="13335" rIns="0" bIns="0" rtlCol="0">
            <a:spAutoFit/>
          </a:bodyPr>
          <a:lstStyle/>
          <a:p>
            <a:pPr marL="527050" marR="5080" indent="-514350" algn="just">
              <a:spcBef>
                <a:spcPts val="105"/>
              </a:spcBef>
              <a:buFont typeface="+mj-lt"/>
              <a:buAutoNum type="alphaLcPeriod" startAt="5"/>
              <a:tabLst>
                <a:tab pos="354965" algn="l"/>
                <a:tab pos="355600" algn="l"/>
              </a:tabLst>
            </a:pPr>
            <a:r>
              <a:rPr lang="it-IT" sz="2000" b="1" spc="-10" dirty="0">
                <a:cs typeface="Calibri"/>
              </a:rPr>
              <a:t>Report, on a </a:t>
            </a:r>
            <a:r>
              <a:rPr lang="it-IT" sz="2000" b="1" spc="-10" dirty="0" err="1">
                <a:cs typeface="Calibri"/>
              </a:rPr>
              <a:t>monthly</a:t>
            </a:r>
            <a:r>
              <a:rPr lang="it-IT" sz="2000" b="1" spc="-10" dirty="0">
                <a:cs typeface="Calibri"/>
              </a:rPr>
              <a:t> </a:t>
            </a:r>
            <a:r>
              <a:rPr lang="it-IT" sz="2000" b="1" spc="-10" dirty="0" err="1">
                <a:cs typeface="Calibri"/>
              </a:rPr>
              <a:t>basis</a:t>
            </a:r>
            <a:r>
              <a:rPr lang="it-IT" sz="2000" b="1" spc="-10" dirty="0">
                <a:cs typeface="Calibri"/>
              </a:rPr>
              <a:t>, </a:t>
            </a:r>
            <a:r>
              <a:rPr lang="it-IT" sz="2000" spc="-10" dirty="0" err="1">
                <a:cs typeface="Calibri"/>
              </a:rPr>
              <a:t>his</a:t>
            </a:r>
            <a:r>
              <a:rPr lang="it-IT" sz="2000" spc="-10" dirty="0">
                <a:cs typeface="Calibri"/>
              </a:rPr>
              <a:t>/</a:t>
            </a:r>
            <a:r>
              <a:rPr lang="it-IT" sz="2000" spc="-10" dirty="0" err="1">
                <a:cs typeface="Calibri"/>
              </a:rPr>
              <a:t>her</a:t>
            </a:r>
            <a:r>
              <a:rPr lang="it-IT" sz="2000" spc="-10" dirty="0">
                <a:cs typeface="Calibri"/>
              </a:rPr>
              <a:t> activities to the Supervisor.</a:t>
            </a:r>
            <a:endParaRPr lang="it-IT" sz="2000" spc="-10" dirty="0">
              <a:latin typeface="Calibri"/>
              <a:cs typeface="Calibri"/>
            </a:endParaRPr>
          </a:p>
        </p:txBody>
      </p:sp>
    </p:spTree>
    <p:extLst>
      <p:ext uri="{BB962C8B-B14F-4D97-AF65-F5344CB8AC3E}">
        <p14:creationId xmlns:p14="http://schemas.microsoft.com/office/powerpoint/2010/main" val="37831601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SEM </a:t>
            </a:r>
            <a:r>
              <a:rPr lang="it-IT" spc="-5" dirty="0" err="1"/>
              <a:t>CBRWs</a:t>
            </a:r>
            <a:endParaRPr spc="-15" dirty="0"/>
          </a:p>
        </p:txBody>
      </p:sp>
      <p:sp>
        <p:nvSpPr>
          <p:cNvPr id="3" name="object 3"/>
          <p:cNvSpPr txBox="1"/>
          <p:nvPr/>
        </p:nvSpPr>
        <p:spPr>
          <a:xfrm>
            <a:off x="427724" y="3429000"/>
            <a:ext cx="5896876" cy="1318951"/>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800" spc="-10" dirty="0" err="1">
                <a:latin typeface="Calibri"/>
                <a:cs typeface="Calibri"/>
              </a:rPr>
              <a:t>Introduction</a:t>
            </a:r>
            <a:r>
              <a:rPr lang="it-IT" sz="2800" spc="-10" dirty="0">
                <a:latin typeface="Calibri"/>
                <a:cs typeface="Calibri"/>
              </a:rPr>
              <a:t> to SEM and </a:t>
            </a:r>
            <a:r>
              <a:rPr lang="it-IT" sz="2800" spc="-10" dirty="0" err="1">
                <a:latin typeface="Calibri"/>
                <a:cs typeface="Calibri"/>
              </a:rPr>
              <a:t>its</a:t>
            </a:r>
            <a:r>
              <a:rPr lang="it-IT" sz="2800" spc="-10" dirty="0">
                <a:latin typeface="Calibri"/>
                <a:cs typeface="Calibri"/>
              </a:rPr>
              <a:t> CBR </a:t>
            </a:r>
            <a:r>
              <a:rPr lang="it-IT" sz="2800" spc="-10" dirty="0" err="1">
                <a:latin typeface="Calibri"/>
                <a:cs typeface="Calibri"/>
              </a:rPr>
              <a:t>program</a:t>
            </a:r>
            <a:r>
              <a:rPr lang="it-IT" sz="2800" spc="-10" dirty="0">
                <a:latin typeface="Calibri"/>
                <a:cs typeface="Calibri"/>
              </a:rPr>
              <a:t> </a:t>
            </a:r>
            <a:r>
              <a:rPr lang="it-IT" sz="2800" spc="-10" dirty="0" err="1">
                <a:latin typeface="Calibri"/>
                <a:cs typeface="Calibri"/>
              </a:rPr>
              <a:t>within</a:t>
            </a:r>
            <a:r>
              <a:rPr lang="it-IT" sz="2800" spc="-10" dirty="0">
                <a:latin typeface="Calibri"/>
                <a:cs typeface="Calibri"/>
              </a:rPr>
              <a:t> the framework of the NSA project</a:t>
            </a:r>
          </a:p>
          <a:p>
            <a:pPr marL="984250" marR="5080" lvl="1" indent="-514350" algn="just">
              <a:spcBef>
                <a:spcPts val="105"/>
              </a:spcBef>
              <a:buFont typeface="+mj-lt"/>
              <a:buAutoNum type="alphaLcPeriod"/>
              <a:tabLst>
                <a:tab pos="354965" algn="l"/>
                <a:tab pos="355600" algn="l"/>
              </a:tabLst>
            </a:pP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Picture 1">
            <a:extLst>
              <a:ext uri="{FF2B5EF4-FFF2-40B4-BE49-F238E27FC236}">
                <a16:creationId xmlns:a16="http://schemas.microsoft.com/office/drawing/2014/main" id="{3D160086-78EC-4FAD-8529-31BE5740A85C}"/>
              </a:ext>
            </a:extLst>
          </p:cNvPr>
          <p:cNvPicPr/>
          <p:nvPr/>
        </p:nvPicPr>
        <p:blipFill>
          <a:blip r:embed="rId5"/>
          <a:srcRect/>
          <a:stretch>
            <a:fillRect/>
          </a:stretch>
        </p:blipFill>
        <p:spPr bwMode="auto">
          <a:xfrm>
            <a:off x="6871390" y="2963454"/>
            <a:ext cx="1680258" cy="1752599"/>
          </a:xfrm>
          <a:prstGeom prst="rect">
            <a:avLst/>
          </a:prstGeom>
          <a:noFill/>
          <a:ln w="9525">
            <a:noFill/>
            <a:miter lim="800000"/>
            <a:headEnd/>
            <a:tailEnd/>
          </a:ln>
        </p:spPr>
      </p:pic>
    </p:spTree>
    <p:extLst>
      <p:ext uri="{BB962C8B-B14F-4D97-AF65-F5344CB8AC3E}">
        <p14:creationId xmlns:p14="http://schemas.microsoft.com/office/powerpoint/2010/main" val="256798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685800" y="533082"/>
            <a:ext cx="6454394" cy="690574"/>
          </a:xfrm>
          <a:prstGeom prst="rect">
            <a:avLst/>
          </a:prstGeom>
        </p:spPr>
        <p:txBody>
          <a:bodyPr vert="horz" wrap="square" lIns="0" tIns="13335" rIns="0" bIns="0" rtlCol="0">
            <a:spAutoFit/>
          </a:bodyPr>
          <a:lstStyle/>
          <a:p>
            <a:pPr marL="12700">
              <a:lnSpc>
                <a:spcPct val="100000"/>
              </a:lnSpc>
              <a:spcBef>
                <a:spcPts val="105"/>
              </a:spcBef>
            </a:pPr>
            <a:r>
              <a:rPr lang="it-IT" spc="-5" dirty="0"/>
              <a:t>Review</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11" name="object 3">
            <a:extLst>
              <a:ext uri="{FF2B5EF4-FFF2-40B4-BE49-F238E27FC236}">
                <a16:creationId xmlns:a16="http://schemas.microsoft.com/office/drawing/2014/main" id="{66B10FE7-20EE-450B-BCB6-B7D47184E3D2}"/>
              </a:ext>
            </a:extLst>
          </p:cNvPr>
          <p:cNvSpPr txBox="1"/>
          <p:nvPr/>
        </p:nvSpPr>
        <p:spPr>
          <a:xfrm>
            <a:off x="1105916" y="2427173"/>
            <a:ext cx="6915784" cy="2193549"/>
          </a:xfrm>
          <a:prstGeom prst="rect">
            <a:avLst/>
          </a:prstGeom>
        </p:spPr>
        <p:txBody>
          <a:bodyPr vert="horz" wrap="square" lIns="0" tIns="13335" rIns="0" bIns="0" rtlCol="0">
            <a:spAutoFit/>
          </a:bodyPr>
          <a:lstStyle/>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Recap</a:t>
            </a:r>
            <a:r>
              <a:rPr lang="it-IT" sz="3200" spc="-5" dirty="0">
                <a:latin typeface="Calibri"/>
                <a:cs typeface="Calibri"/>
              </a:rPr>
              <a:t>.</a:t>
            </a:r>
          </a:p>
          <a:p>
            <a:pPr marL="12700" marR="5080">
              <a:lnSpc>
                <a:spcPct val="100000"/>
              </a:lnSpc>
              <a:spcBef>
                <a:spcPts val="105"/>
              </a:spcBef>
              <a:tabLst>
                <a:tab pos="354965" algn="l"/>
                <a:tab pos="355600" algn="l"/>
              </a:tabLst>
            </a:pPr>
            <a:endParaRPr lang="it-IT" sz="3200" spc="-5" dirty="0">
              <a:latin typeface="Calibri"/>
              <a:cs typeface="Calibri"/>
            </a:endParaRPr>
          </a:p>
          <a:p>
            <a:pPr marL="355600" marR="5080" indent="-342900">
              <a:lnSpc>
                <a:spcPct val="100000"/>
              </a:lnSpc>
              <a:spcBef>
                <a:spcPts val="105"/>
              </a:spcBef>
              <a:buFont typeface="Arial"/>
              <a:buChar char="•"/>
              <a:tabLst>
                <a:tab pos="354965" algn="l"/>
                <a:tab pos="355600" algn="l"/>
              </a:tabLst>
            </a:pPr>
            <a:r>
              <a:rPr lang="it-IT" sz="3200" spc="-5" dirty="0" err="1">
                <a:latin typeface="Calibri"/>
                <a:cs typeface="Calibri"/>
              </a:rPr>
              <a:t>Questions</a:t>
            </a:r>
            <a:r>
              <a:rPr lang="it-IT" sz="3200" spc="-5" dirty="0">
                <a:latin typeface="Calibri"/>
                <a:cs typeface="Calibri"/>
              </a:rPr>
              <a:t>?</a:t>
            </a:r>
            <a:endParaRPr sz="3200" dirty="0">
              <a:latin typeface="Calibri"/>
              <a:cs typeface="Calibri"/>
            </a:endParaRPr>
          </a:p>
          <a:p>
            <a:pPr>
              <a:lnSpc>
                <a:spcPct val="100000"/>
              </a:lnSpc>
              <a:spcBef>
                <a:spcPts val="5"/>
              </a:spcBef>
            </a:pPr>
            <a:endParaRPr sz="4400" dirty="0">
              <a:latin typeface="Calibri"/>
              <a:cs typeface="Calibri"/>
            </a:endParaRPr>
          </a:p>
        </p:txBody>
      </p:sp>
    </p:spTree>
    <p:extLst>
      <p:ext uri="{BB962C8B-B14F-4D97-AF65-F5344CB8AC3E}">
        <p14:creationId xmlns:p14="http://schemas.microsoft.com/office/powerpoint/2010/main" val="211172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429638" y="2344648"/>
            <a:ext cx="6301105" cy="2285882"/>
          </a:xfrm>
          <a:prstGeom prst="rect">
            <a:avLst/>
          </a:prstGeom>
        </p:spPr>
        <p:txBody>
          <a:bodyPr vert="horz" wrap="square" lIns="0" tIns="109855" rIns="0" bIns="0" rtlCol="0">
            <a:spAutoFit/>
          </a:bodyPr>
          <a:lstStyle/>
          <a:p>
            <a:pPr marL="355600" indent="-342900">
              <a:lnSpc>
                <a:spcPct val="100000"/>
              </a:lnSpc>
              <a:spcBef>
                <a:spcPts val="865"/>
              </a:spcBef>
              <a:buFont typeface="Arial"/>
              <a:buChar char="•"/>
              <a:tabLst>
                <a:tab pos="354965" algn="l"/>
                <a:tab pos="355600" algn="l"/>
              </a:tabLst>
            </a:pPr>
            <a:r>
              <a:rPr lang="it-IT" sz="3200" dirty="0" err="1">
                <a:latin typeface="Calibri"/>
                <a:cs typeface="Calibri"/>
              </a:rPr>
              <a:t>Overview</a:t>
            </a:r>
            <a:r>
              <a:rPr lang="it-IT" sz="3200" dirty="0">
                <a:latin typeface="Calibri"/>
                <a:cs typeface="Calibri"/>
              </a:rPr>
              <a:t> of NSA Project</a:t>
            </a:r>
            <a:endParaRPr sz="3200" dirty="0">
              <a:latin typeface="Calibri"/>
              <a:cs typeface="Calibri"/>
            </a:endParaRPr>
          </a:p>
          <a:p>
            <a:pPr marL="355600" indent="-342900">
              <a:lnSpc>
                <a:spcPct val="100000"/>
              </a:lnSpc>
              <a:spcBef>
                <a:spcPts val="770"/>
              </a:spcBef>
              <a:buFont typeface="Arial"/>
              <a:buChar char="•"/>
              <a:tabLst>
                <a:tab pos="354965" algn="l"/>
                <a:tab pos="355600" algn="l"/>
              </a:tabLst>
            </a:pPr>
            <a:r>
              <a:rPr lang="it-IT" sz="3200" spc="-10" dirty="0" err="1">
                <a:latin typeface="Calibri"/>
                <a:cs typeface="Calibri"/>
              </a:rPr>
              <a:t>Provision</a:t>
            </a:r>
            <a:r>
              <a:rPr lang="it-IT" sz="3200" spc="-10" dirty="0">
                <a:latin typeface="Calibri"/>
                <a:cs typeface="Calibri"/>
              </a:rPr>
              <a:t> of Healthcare to PWE/NS</a:t>
            </a:r>
          </a:p>
          <a:p>
            <a:pPr marL="355600" indent="-342900">
              <a:lnSpc>
                <a:spcPct val="100000"/>
              </a:lnSpc>
              <a:spcBef>
                <a:spcPts val="770"/>
              </a:spcBef>
              <a:buFont typeface="Arial"/>
              <a:buChar char="•"/>
              <a:tabLst>
                <a:tab pos="354965" algn="l"/>
                <a:tab pos="355600" algn="l"/>
              </a:tabLst>
            </a:pPr>
            <a:r>
              <a:rPr lang="it-IT" sz="3200" spc="-35" dirty="0" err="1">
                <a:latin typeface="Calibri"/>
                <a:cs typeface="Calibri"/>
              </a:rPr>
              <a:t>Roles</a:t>
            </a:r>
            <a:r>
              <a:rPr lang="it-IT" sz="3200" spc="-35" dirty="0">
                <a:latin typeface="Calibri"/>
                <a:cs typeface="Calibri"/>
              </a:rPr>
              <a:t> and </a:t>
            </a:r>
            <a:r>
              <a:rPr lang="it-IT" sz="3200" spc="-35" dirty="0" err="1">
                <a:latin typeface="Calibri"/>
                <a:cs typeface="Calibri"/>
              </a:rPr>
              <a:t>structure</a:t>
            </a:r>
            <a:r>
              <a:rPr lang="it-IT" sz="3200" spc="-35" dirty="0">
                <a:latin typeface="Calibri"/>
                <a:cs typeface="Calibri"/>
              </a:rPr>
              <a:t> of Community </a:t>
            </a:r>
            <a:r>
              <a:rPr lang="it-IT" sz="3200" spc="-35" dirty="0" err="1">
                <a:latin typeface="Calibri"/>
                <a:cs typeface="Calibri"/>
              </a:rPr>
              <a:t>Volunteers</a:t>
            </a:r>
            <a:r>
              <a:rPr lang="it-IT" sz="3200" spc="-35" dirty="0">
                <a:latin typeface="Calibri"/>
                <a:cs typeface="Calibri"/>
              </a:rPr>
              <a:t> </a:t>
            </a:r>
            <a:r>
              <a:rPr lang="it-IT" sz="3200" spc="-35" dirty="0" err="1">
                <a:latin typeface="Calibri"/>
                <a:cs typeface="Calibri"/>
              </a:rPr>
              <a:t>engaged</a:t>
            </a:r>
            <a:r>
              <a:rPr lang="it-IT" sz="3200" spc="-35" dirty="0">
                <a:latin typeface="Calibri"/>
                <a:cs typeface="Calibri"/>
              </a:rPr>
              <a:t> by the project</a:t>
            </a:r>
          </a:p>
        </p:txBody>
      </p:sp>
      <p:sp>
        <p:nvSpPr>
          <p:cNvPr id="6" name="Rettangolo 5">
            <a:extLst>
              <a:ext uri="{FF2B5EF4-FFF2-40B4-BE49-F238E27FC236}">
                <a16:creationId xmlns:a16="http://schemas.microsoft.com/office/drawing/2014/main" id="{7AEBAC76-90A2-431B-8061-35B31FA35FF3}"/>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2667000" y="492564"/>
            <a:ext cx="3445510" cy="696595"/>
          </a:xfrm>
          <a:prstGeom prst="rect">
            <a:avLst/>
          </a:prstGeom>
        </p:spPr>
        <p:txBody>
          <a:bodyPr vert="horz" wrap="square" lIns="0" tIns="13335" rIns="0" bIns="0" rtlCol="0">
            <a:spAutoFit/>
          </a:bodyPr>
          <a:lstStyle/>
          <a:p>
            <a:pPr marL="12700">
              <a:lnSpc>
                <a:spcPct val="100000"/>
              </a:lnSpc>
              <a:spcBef>
                <a:spcPts val="105"/>
              </a:spcBef>
            </a:pPr>
            <a:r>
              <a:rPr spc="-5" dirty="0"/>
              <a:t>Session</a:t>
            </a:r>
            <a:r>
              <a:rPr spc="-60" dirty="0"/>
              <a:t> </a:t>
            </a:r>
            <a:r>
              <a:rPr spc="-5" dirty="0"/>
              <a:t>outline</a:t>
            </a:r>
          </a:p>
        </p:txBody>
      </p:sp>
      <p:pic>
        <p:nvPicPr>
          <p:cNvPr id="4" name="Immagine 3">
            <a:extLst>
              <a:ext uri="{FF2B5EF4-FFF2-40B4-BE49-F238E27FC236}">
                <a16:creationId xmlns:a16="http://schemas.microsoft.com/office/drawing/2014/main" id="{8A5358AA-5030-4C35-82A7-5FDC647488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5413" y="282531"/>
            <a:ext cx="644097" cy="644097"/>
          </a:xfrm>
          <a:prstGeom prst="rect">
            <a:avLst/>
          </a:prstGeom>
        </p:spPr>
      </p:pic>
      <p:pic>
        <p:nvPicPr>
          <p:cNvPr id="5" name="Immagine 4">
            <a:extLst>
              <a:ext uri="{FF2B5EF4-FFF2-40B4-BE49-F238E27FC236}">
                <a16:creationId xmlns:a16="http://schemas.microsoft.com/office/drawing/2014/main" id="{B9ED0ACD-8CC7-442D-A4F8-1B91966614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135413" y="891075"/>
            <a:ext cx="644097" cy="4805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NSA project</a:t>
            </a:r>
            <a:endParaRPr spc="-15" dirty="0"/>
          </a:p>
        </p:txBody>
      </p:sp>
      <p:sp>
        <p:nvSpPr>
          <p:cNvPr id="3" name="object 3"/>
          <p:cNvSpPr txBox="1"/>
          <p:nvPr/>
        </p:nvSpPr>
        <p:spPr>
          <a:xfrm>
            <a:off x="381000" y="2057400"/>
            <a:ext cx="5164352" cy="4347985"/>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800" spc="-10" dirty="0">
                <a:latin typeface="Calibri"/>
                <a:cs typeface="Calibri"/>
              </a:rPr>
              <a:t>The NSA project </a:t>
            </a:r>
            <a:r>
              <a:rPr lang="it-IT" sz="2800" spc="-10" dirty="0" err="1">
                <a:latin typeface="Calibri"/>
                <a:cs typeface="Calibri"/>
              </a:rPr>
              <a:t>is</a:t>
            </a:r>
            <a:r>
              <a:rPr lang="it-IT" sz="2800" spc="-10" dirty="0">
                <a:latin typeface="Calibri"/>
                <a:cs typeface="Calibri"/>
              </a:rPr>
              <a:t> an </a:t>
            </a:r>
            <a:r>
              <a:rPr lang="it-IT" sz="2800" spc="-10" dirty="0" err="1">
                <a:latin typeface="Calibri"/>
                <a:cs typeface="Calibri"/>
              </a:rPr>
              <a:t>initiative</a:t>
            </a:r>
            <a:r>
              <a:rPr lang="it-IT" sz="2800" spc="-10" dirty="0">
                <a:latin typeface="Calibri"/>
                <a:cs typeface="Calibri"/>
              </a:rPr>
              <a:t> </a:t>
            </a:r>
            <a:r>
              <a:rPr lang="it-IT" sz="2800" spc="-10" dirty="0" err="1">
                <a:latin typeface="Calibri"/>
                <a:cs typeface="Calibri"/>
              </a:rPr>
              <a:t>responding</a:t>
            </a:r>
            <a:r>
              <a:rPr lang="it-IT" sz="2800" spc="-10" dirty="0">
                <a:latin typeface="Calibri"/>
                <a:cs typeface="Calibri"/>
              </a:rPr>
              <a:t> </a:t>
            </a:r>
            <a:r>
              <a:rPr lang="en-US" sz="2800" dirty="0"/>
              <a:t>to the needs of communities affected by Epilepsy and Nodding Syndrome in some regions of South Sudan.</a:t>
            </a:r>
          </a:p>
          <a:p>
            <a:pPr marL="12700" marR="5080" algn="just">
              <a:spcBef>
                <a:spcPts val="105"/>
              </a:spcBef>
              <a:tabLst>
                <a:tab pos="354965" algn="l"/>
                <a:tab pos="355600" algn="l"/>
              </a:tabLst>
            </a:pPr>
            <a:endParaRPr lang="en-US" sz="2800" spc="-10" dirty="0">
              <a:latin typeface="Calibri"/>
              <a:cs typeface="Calibri"/>
            </a:endParaRPr>
          </a:p>
          <a:p>
            <a:pPr marL="12700" marR="5080" algn="just">
              <a:spcBef>
                <a:spcPts val="105"/>
              </a:spcBef>
              <a:tabLst>
                <a:tab pos="354965" algn="l"/>
                <a:tab pos="355600" algn="l"/>
              </a:tabLst>
            </a:pPr>
            <a:r>
              <a:rPr lang="en-US" sz="2800" spc="-10" dirty="0">
                <a:latin typeface="Calibri"/>
                <a:cs typeface="Calibri"/>
              </a:rPr>
              <a:t>The core of the project is about </a:t>
            </a:r>
            <a:r>
              <a:rPr lang="en-US" sz="2800" b="1" spc="-10" dirty="0">
                <a:latin typeface="Calibri"/>
                <a:cs typeface="Calibri"/>
              </a:rPr>
              <a:t>providing healthcare, psychosocial and material support to PWE/NS </a:t>
            </a:r>
            <a:r>
              <a:rPr lang="en-US" sz="2800" spc="-10" dirty="0">
                <a:latin typeface="Calibri"/>
                <a:cs typeface="Calibri"/>
              </a:rPr>
              <a:t>and their families.</a:t>
            </a:r>
            <a:endParaRPr lang="it-IT" sz="24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Immagine 9">
            <a:extLst>
              <a:ext uri="{FF2B5EF4-FFF2-40B4-BE49-F238E27FC236}">
                <a16:creationId xmlns:a16="http://schemas.microsoft.com/office/drawing/2014/main" id="{C2DAF4E5-4142-48AF-8670-CCBB22F34C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5715000" y="2994129"/>
            <a:ext cx="3316861" cy="2474525"/>
          </a:xfrm>
          <a:prstGeom prst="rect">
            <a:avLst/>
          </a:prstGeom>
        </p:spPr>
      </p:pic>
    </p:spTree>
    <p:extLst>
      <p:ext uri="{BB962C8B-B14F-4D97-AF65-F5344CB8AC3E}">
        <p14:creationId xmlns:p14="http://schemas.microsoft.com/office/powerpoint/2010/main" val="395758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Partners</a:t>
            </a:r>
            <a:endParaRPr spc="-15" dirty="0"/>
          </a:p>
        </p:txBody>
      </p:sp>
      <p:sp>
        <p:nvSpPr>
          <p:cNvPr id="3" name="object 3"/>
          <p:cNvSpPr txBox="1"/>
          <p:nvPr/>
        </p:nvSpPr>
        <p:spPr>
          <a:xfrm>
            <a:off x="474448" y="2396697"/>
            <a:ext cx="8077200" cy="4476225"/>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800" spc="-10" dirty="0">
                <a:latin typeface="Calibri"/>
                <a:cs typeface="Calibri"/>
              </a:rPr>
              <a:t>The NSA project </a:t>
            </a:r>
            <a:r>
              <a:rPr lang="it-IT" sz="2800" spc="-10" dirty="0" err="1">
                <a:latin typeface="Calibri"/>
                <a:cs typeface="Calibri"/>
              </a:rPr>
              <a:t>is</a:t>
            </a:r>
            <a:r>
              <a:rPr lang="it-IT" sz="2800" spc="-10" dirty="0">
                <a:latin typeface="Calibri"/>
                <a:cs typeface="Calibri"/>
              </a:rPr>
              <a:t> led by </a:t>
            </a:r>
            <a:r>
              <a:rPr lang="it-IT" sz="2800" b="1" spc="-10" dirty="0">
                <a:latin typeface="Calibri"/>
                <a:cs typeface="Calibri"/>
              </a:rPr>
              <a:t>Amref Health Africa</a:t>
            </a:r>
          </a:p>
          <a:p>
            <a:pPr marL="12700" marR="5080" algn="just">
              <a:spcBef>
                <a:spcPts val="105"/>
              </a:spcBef>
              <a:tabLst>
                <a:tab pos="354965" algn="l"/>
                <a:tab pos="355600" algn="l"/>
              </a:tabLst>
            </a:pPr>
            <a:endParaRPr lang="it-IT" sz="1400" spc="-10" dirty="0">
              <a:latin typeface="Calibri"/>
              <a:cs typeface="Calibri"/>
            </a:endParaRPr>
          </a:p>
          <a:p>
            <a:pPr marL="12700" marR="5080" algn="just">
              <a:spcBef>
                <a:spcPts val="105"/>
              </a:spcBef>
              <a:tabLst>
                <a:tab pos="354965" algn="l"/>
                <a:tab pos="355600" algn="l"/>
              </a:tabLst>
            </a:pPr>
            <a:r>
              <a:rPr lang="it-IT" sz="2800" spc="-10" dirty="0">
                <a:latin typeface="Calibri"/>
                <a:cs typeface="Calibri"/>
              </a:rPr>
              <a:t>and </a:t>
            </a:r>
            <a:r>
              <a:rPr lang="it-IT" sz="2800" spc="-10" dirty="0" err="1">
                <a:latin typeface="Calibri"/>
                <a:cs typeface="Calibri"/>
              </a:rPr>
              <a:t>implemented</a:t>
            </a:r>
            <a:r>
              <a:rPr lang="it-IT" sz="2800" spc="-10" dirty="0">
                <a:latin typeface="Calibri"/>
                <a:cs typeface="Calibri"/>
              </a:rPr>
              <a:t> with </a:t>
            </a:r>
            <a:r>
              <a:rPr lang="it-IT" sz="2800" spc="-10" dirty="0" err="1">
                <a:latin typeface="Calibri"/>
                <a:cs typeface="Calibri"/>
              </a:rPr>
              <a:t>several</a:t>
            </a:r>
            <a:r>
              <a:rPr lang="it-IT" sz="2800" spc="-10" dirty="0">
                <a:latin typeface="Calibri"/>
                <a:cs typeface="Calibri"/>
              </a:rPr>
              <a:t> partners:</a:t>
            </a:r>
          </a:p>
          <a:p>
            <a:pPr marL="12700" marR="5080" algn="just">
              <a:spcBef>
                <a:spcPts val="105"/>
              </a:spcBef>
              <a:tabLst>
                <a:tab pos="354965" algn="l"/>
                <a:tab pos="355600" algn="l"/>
              </a:tabLst>
            </a:pPr>
            <a:endParaRPr lang="it-IT" sz="1400" spc="-10" dirty="0">
              <a:latin typeface="Calibri"/>
              <a:cs typeface="Calibri"/>
            </a:endParaRPr>
          </a:p>
          <a:p>
            <a:pPr marL="355600" marR="5080" indent="-342900" algn="just">
              <a:spcBef>
                <a:spcPts val="105"/>
              </a:spcBef>
              <a:buFont typeface="Arial" panose="020B0604020202020204" pitchFamily="34" charset="0"/>
              <a:buChar char="•"/>
              <a:tabLst>
                <a:tab pos="354965" algn="l"/>
                <a:tab pos="355600" algn="l"/>
              </a:tabLst>
            </a:pPr>
            <a:r>
              <a:rPr lang="it-IT" sz="2800" spc="-10" dirty="0" err="1">
                <a:latin typeface="Calibri"/>
                <a:cs typeface="Calibri"/>
              </a:rPr>
              <a:t>Ministry</a:t>
            </a:r>
            <a:r>
              <a:rPr lang="it-IT" sz="2800" spc="-10" dirty="0">
                <a:latin typeface="Calibri"/>
                <a:cs typeface="Calibri"/>
              </a:rPr>
              <a:t> of Health of SS</a:t>
            </a:r>
          </a:p>
          <a:p>
            <a:pPr marL="355600" marR="5080" indent="-342900" algn="just">
              <a:spcBef>
                <a:spcPts val="105"/>
              </a:spcBef>
              <a:buFont typeface="Arial" panose="020B0604020202020204" pitchFamily="34" charset="0"/>
              <a:buChar char="•"/>
              <a:tabLst>
                <a:tab pos="354965" algn="l"/>
                <a:tab pos="355600" algn="l"/>
              </a:tabLst>
            </a:pPr>
            <a:endParaRPr lang="it-IT" sz="1400" spc="-10" dirty="0">
              <a:latin typeface="Calibri"/>
              <a:cs typeface="Calibri"/>
            </a:endParaRPr>
          </a:p>
          <a:p>
            <a:pPr marL="355600" marR="5080" indent="-342900" algn="just">
              <a:spcBef>
                <a:spcPts val="105"/>
              </a:spcBef>
              <a:buFont typeface="Arial" panose="020B0604020202020204" pitchFamily="34" charset="0"/>
              <a:buChar char="•"/>
              <a:tabLst>
                <a:tab pos="354965" algn="l"/>
                <a:tab pos="355600" algn="l"/>
              </a:tabLst>
            </a:pPr>
            <a:r>
              <a:rPr lang="it-IT" sz="2800" spc="-10" dirty="0">
                <a:latin typeface="Calibri"/>
                <a:cs typeface="Calibri"/>
              </a:rPr>
              <a:t>CUAMM</a:t>
            </a:r>
          </a:p>
          <a:p>
            <a:pPr marL="355600" marR="5080" indent="-342900" algn="just">
              <a:spcBef>
                <a:spcPts val="105"/>
              </a:spcBef>
              <a:buFont typeface="Arial" panose="020B0604020202020204" pitchFamily="34" charset="0"/>
              <a:buChar char="•"/>
              <a:tabLst>
                <a:tab pos="354965" algn="l"/>
                <a:tab pos="355600" algn="l"/>
              </a:tabLst>
            </a:pPr>
            <a:endParaRPr lang="it-IT" sz="1400" spc="-10" dirty="0">
              <a:latin typeface="Calibri"/>
              <a:cs typeface="Calibri"/>
            </a:endParaRPr>
          </a:p>
          <a:p>
            <a:pPr marL="355600" marR="5080" indent="-342900" algn="just">
              <a:spcBef>
                <a:spcPts val="105"/>
              </a:spcBef>
              <a:buFont typeface="Arial" panose="020B0604020202020204" pitchFamily="34" charset="0"/>
              <a:buChar char="•"/>
              <a:tabLst>
                <a:tab pos="354965" algn="l"/>
                <a:tab pos="355600" algn="l"/>
              </a:tabLst>
            </a:pPr>
            <a:r>
              <a:rPr lang="it-IT" sz="2800" spc="-10" dirty="0">
                <a:latin typeface="Calibri"/>
                <a:cs typeface="Calibri"/>
              </a:rPr>
              <a:t>Sudan </a:t>
            </a:r>
            <a:r>
              <a:rPr lang="it-IT" sz="2800" spc="-10" dirty="0" err="1">
                <a:latin typeface="Calibri"/>
                <a:cs typeface="Calibri"/>
              </a:rPr>
              <a:t>Evangelical</a:t>
            </a:r>
            <a:r>
              <a:rPr lang="it-IT" sz="2800" spc="-10" dirty="0">
                <a:latin typeface="Calibri"/>
                <a:cs typeface="Calibri"/>
              </a:rPr>
              <a:t> Mission</a:t>
            </a:r>
          </a:p>
          <a:p>
            <a:pPr marL="355600" marR="5080" indent="-342900" algn="just">
              <a:spcBef>
                <a:spcPts val="105"/>
              </a:spcBef>
              <a:buFont typeface="Arial" panose="020B0604020202020204" pitchFamily="34" charset="0"/>
              <a:buChar char="•"/>
              <a:tabLst>
                <a:tab pos="354965" algn="l"/>
                <a:tab pos="355600" algn="l"/>
              </a:tabLst>
            </a:pPr>
            <a:endParaRPr lang="it-IT" sz="1400" spc="-10" dirty="0">
              <a:latin typeface="Calibri"/>
              <a:cs typeface="Calibri"/>
            </a:endParaRPr>
          </a:p>
          <a:p>
            <a:pPr marL="355600" marR="5080" indent="-342900" algn="just">
              <a:spcBef>
                <a:spcPts val="105"/>
              </a:spcBef>
              <a:buFont typeface="Arial" panose="020B0604020202020204" pitchFamily="34" charset="0"/>
              <a:buChar char="•"/>
              <a:tabLst>
                <a:tab pos="354965" algn="l"/>
                <a:tab pos="355600" algn="l"/>
              </a:tabLst>
            </a:pPr>
            <a:r>
              <a:rPr lang="it-IT" sz="2800" spc="-10" dirty="0">
                <a:latin typeface="Calibri"/>
                <a:cs typeface="Calibri"/>
              </a:rPr>
              <a:t>Light For The World</a:t>
            </a:r>
          </a:p>
          <a:p>
            <a:pPr marL="355600" marR="5080" indent="-342900" algn="just">
              <a:spcBef>
                <a:spcPts val="105"/>
              </a:spcBef>
              <a:buFont typeface="Arial" panose="020B0604020202020204" pitchFamily="34" charset="0"/>
              <a:buChar char="•"/>
              <a:tabLst>
                <a:tab pos="354965" algn="l"/>
                <a:tab pos="355600" algn="l"/>
              </a:tabLst>
            </a:pPr>
            <a:endParaRPr lang="it-IT" sz="1400" spc="-10" dirty="0">
              <a:latin typeface="Calibri"/>
              <a:cs typeface="Calibri"/>
            </a:endParaRPr>
          </a:p>
          <a:p>
            <a:pPr marL="355600" marR="5080" indent="-342900" algn="just">
              <a:spcBef>
                <a:spcPts val="105"/>
              </a:spcBef>
              <a:buFont typeface="Arial" panose="020B0604020202020204" pitchFamily="34" charset="0"/>
              <a:buChar char="•"/>
              <a:tabLst>
                <a:tab pos="354965" algn="l"/>
                <a:tab pos="355600" algn="l"/>
              </a:tabLst>
            </a:pPr>
            <a:r>
              <a:rPr lang="it-IT" sz="2800" spc="-10" dirty="0">
                <a:latin typeface="Calibri"/>
                <a:cs typeface="Calibri"/>
              </a:rPr>
              <a:t>OVCI</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Immagine 9">
            <a:extLst>
              <a:ext uri="{FF2B5EF4-FFF2-40B4-BE49-F238E27FC236}">
                <a16:creationId xmlns:a16="http://schemas.microsoft.com/office/drawing/2014/main" id="{42D5D258-16CD-4286-9DF2-4275CF9A88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6386" y="1771652"/>
            <a:ext cx="1905000" cy="1905000"/>
          </a:xfrm>
          <a:prstGeom prst="rect">
            <a:avLst/>
          </a:prstGeom>
        </p:spPr>
      </p:pic>
      <p:pic>
        <p:nvPicPr>
          <p:cNvPr id="5" name="Immagine 4" descr="Immagine che contiene disegnando&#10;&#10;Descrizione generata automaticamente">
            <a:extLst>
              <a:ext uri="{FF2B5EF4-FFF2-40B4-BE49-F238E27FC236}">
                <a16:creationId xmlns:a16="http://schemas.microsoft.com/office/drawing/2014/main" id="{5523000E-0AB4-46CB-9F35-ABEB080838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6800" y="3581400"/>
            <a:ext cx="1028700" cy="1109663"/>
          </a:xfrm>
          <a:prstGeom prst="rect">
            <a:avLst/>
          </a:prstGeom>
        </p:spPr>
      </p:pic>
      <p:pic>
        <p:nvPicPr>
          <p:cNvPr id="11" name="Picture 2" descr="Risultato immagini per cuamm">
            <a:extLst>
              <a:ext uri="{FF2B5EF4-FFF2-40B4-BE49-F238E27FC236}">
                <a16:creationId xmlns:a16="http://schemas.microsoft.com/office/drawing/2014/main" id="{E181B064-1BAF-4C73-A84D-83E8D5CF59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3778776"/>
            <a:ext cx="1634697" cy="163469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
            <a:extLst>
              <a:ext uri="{FF2B5EF4-FFF2-40B4-BE49-F238E27FC236}">
                <a16:creationId xmlns:a16="http://schemas.microsoft.com/office/drawing/2014/main" id="{C9F690A8-F36A-4B30-89D0-166E5121ACEC}"/>
              </a:ext>
            </a:extLst>
          </p:cNvPr>
          <p:cNvPicPr/>
          <p:nvPr/>
        </p:nvPicPr>
        <p:blipFill>
          <a:blip r:embed="rId7"/>
          <a:srcRect/>
          <a:stretch>
            <a:fillRect/>
          </a:stretch>
        </p:blipFill>
        <p:spPr bwMode="auto">
          <a:xfrm>
            <a:off x="5939742" y="4871183"/>
            <a:ext cx="882650" cy="1084580"/>
          </a:xfrm>
          <a:prstGeom prst="rect">
            <a:avLst/>
          </a:prstGeom>
          <a:noFill/>
          <a:ln w="9525">
            <a:noFill/>
            <a:miter lim="800000"/>
            <a:headEnd/>
            <a:tailEnd/>
          </a:ln>
        </p:spPr>
      </p:pic>
      <p:pic>
        <p:nvPicPr>
          <p:cNvPr id="13" name="Immagine 12" descr="Immagine che contiene disegnando&#10;&#10;Descrizione generata automaticamente">
            <a:extLst>
              <a:ext uri="{FF2B5EF4-FFF2-40B4-BE49-F238E27FC236}">
                <a16:creationId xmlns:a16="http://schemas.microsoft.com/office/drawing/2014/main" id="{F74C0D65-26A6-4353-BA0D-66D2F0BB09B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33718" y="5617721"/>
            <a:ext cx="1729256" cy="582764"/>
          </a:xfrm>
          <a:prstGeom prst="rect">
            <a:avLst/>
          </a:prstGeom>
        </p:spPr>
      </p:pic>
      <p:pic>
        <p:nvPicPr>
          <p:cNvPr id="14" name="Immagine 13">
            <a:extLst>
              <a:ext uri="{FF2B5EF4-FFF2-40B4-BE49-F238E27FC236}">
                <a16:creationId xmlns:a16="http://schemas.microsoft.com/office/drawing/2014/main" id="{D4DCA082-2DEB-4E2D-A317-14D49F01166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37774" y="5943600"/>
            <a:ext cx="989674" cy="880068"/>
          </a:xfrm>
          <a:prstGeom prst="rect">
            <a:avLst/>
          </a:prstGeom>
        </p:spPr>
      </p:pic>
    </p:spTree>
    <p:extLst>
      <p:ext uri="{BB962C8B-B14F-4D97-AF65-F5344CB8AC3E}">
        <p14:creationId xmlns:p14="http://schemas.microsoft.com/office/powerpoint/2010/main" val="1455773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531013"/>
            <a:ext cx="6050787" cy="690574"/>
          </a:xfrm>
          <a:prstGeom prst="rect">
            <a:avLst/>
          </a:prstGeom>
        </p:spPr>
        <p:txBody>
          <a:bodyPr vert="horz" wrap="square" lIns="0" tIns="13335" rIns="0" bIns="0" rtlCol="0">
            <a:spAutoFit/>
          </a:bodyPr>
          <a:lstStyle/>
          <a:p>
            <a:pPr marL="12700">
              <a:lnSpc>
                <a:spcPct val="100000"/>
              </a:lnSpc>
              <a:spcBef>
                <a:spcPts val="105"/>
              </a:spcBef>
            </a:pPr>
            <a:r>
              <a:rPr lang="it-IT" spc="-5" dirty="0"/>
              <a:t>Donors</a:t>
            </a:r>
            <a:endParaRPr spc="-15" dirty="0"/>
          </a:p>
        </p:txBody>
      </p:sp>
      <p:sp>
        <p:nvSpPr>
          <p:cNvPr id="3" name="object 3"/>
          <p:cNvSpPr txBox="1"/>
          <p:nvPr/>
        </p:nvSpPr>
        <p:spPr>
          <a:xfrm>
            <a:off x="474448" y="2396697"/>
            <a:ext cx="4402352" cy="3524683"/>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800" spc="-10" dirty="0">
                <a:latin typeface="Calibri"/>
                <a:cs typeface="Calibri"/>
              </a:rPr>
              <a:t>The NSA project </a:t>
            </a:r>
            <a:r>
              <a:rPr lang="it-IT" sz="2800" spc="-10" dirty="0" err="1">
                <a:latin typeface="Calibri"/>
                <a:cs typeface="Calibri"/>
              </a:rPr>
              <a:t>is</a:t>
            </a:r>
            <a:r>
              <a:rPr lang="it-IT" sz="2800" spc="-10" dirty="0">
                <a:latin typeface="Calibri"/>
                <a:cs typeface="Calibri"/>
              </a:rPr>
              <a:t> </a:t>
            </a:r>
            <a:r>
              <a:rPr lang="it-IT" sz="2800" spc="-10" dirty="0" err="1">
                <a:latin typeface="Calibri"/>
                <a:cs typeface="Calibri"/>
              </a:rPr>
              <a:t>funded</a:t>
            </a:r>
            <a:r>
              <a:rPr lang="it-IT" sz="2800" spc="-10" dirty="0">
                <a:latin typeface="Calibri"/>
                <a:cs typeface="Calibri"/>
              </a:rPr>
              <a:t> by:</a:t>
            </a:r>
          </a:p>
          <a:p>
            <a:pPr marL="12700" marR="5080" algn="just">
              <a:spcBef>
                <a:spcPts val="105"/>
              </a:spcBef>
              <a:tabLst>
                <a:tab pos="354965" algn="l"/>
                <a:tab pos="355600" algn="l"/>
              </a:tabLst>
            </a:pPr>
            <a:endParaRPr lang="it-IT" sz="2800" spc="-10" dirty="0">
              <a:latin typeface="Calibri"/>
              <a:cs typeface="Calibri"/>
            </a:endParaRPr>
          </a:p>
          <a:p>
            <a:pPr marL="469900" marR="5080" indent="-457200" algn="just">
              <a:spcBef>
                <a:spcPts val="105"/>
              </a:spcBef>
              <a:buFontTx/>
              <a:buChar char="-"/>
              <a:tabLst>
                <a:tab pos="354965" algn="l"/>
                <a:tab pos="355600" algn="l"/>
              </a:tabLst>
            </a:pPr>
            <a:r>
              <a:rPr lang="it-IT" sz="2800" spc="-10" dirty="0">
                <a:latin typeface="Calibri"/>
                <a:cs typeface="Calibri"/>
              </a:rPr>
              <a:t>the </a:t>
            </a:r>
            <a:r>
              <a:rPr lang="it-IT" sz="2800" spc="-10" dirty="0" err="1">
                <a:latin typeface="Calibri"/>
                <a:cs typeface="Calibri"/>
              </a:rPr>
              <a:t>Italian</a:t>
            </a:r>
            <a:r>
              <a:rPr lang="it-IT" sz="2800" spc="-10" dirty="0">
                <a:latin typeface="Calibri"/>
                <a:cs typeface="Calibri"/>
              </a:rPr>
              <a:t> Agency for Development </a:t>
            </a:r>
            <a:r>
              <a:rPr lang="it-IT" sz="2800" spc="-10" dirty="0" err="1">
                <a:latin typeface="Calibri"/>
                <a:cs typeface="Calibri"/>
              </a:rPr>
              <a:t>Cooperation</a:t>
            </a:r>
            <a:r>
              <a:rPr lang="it-IT" sz="2800" spc="-10" dirty="0">
                <a:latin typeface="Calibri"/>
                <a:cs typeface="Calibri"/>
              </a:rPr>
              <a:t> (</a:t>
            </a:r>
            <a:r>
              <a:rPr lang="it-IT" sz="2800" spc="-10" dirty="0" err="1">
                <a:latin typeface="Calibri"/>
                <a:cs typeface="Calibri"/>
              </a:rPr>
              <a:t>Italy</a:t>
            </a:r>
            <a:r>
              <a:rPr lang="it-IT" sz="2800" spc="-10" dirty="0">
                <a:latin typeface="Calibri"/>
                <a:cs typeface="Calibri"/>
              </a:rPr>
              <a:t>)</a:t>
            </a:r>
          </a:p>
          <a:p>
            <a:pPr marL="12700" marR="5080" algn="just">
              <a:spcBef>
                <a:spcPts val="105"/>
              </a:spcBef>
              <a:tabLst>
                <a:tab pos="354965" algn="l"/>
                <a:tab pos="355600" algn="l"/>
              </a:tabLst>
            </a:pPr>
            <a:endParaRPr lang="it-IT" sz="2800" spc="-10" dirty="0">
              <a:latin typeface="Calibri"/>
              <a:cs typeface="Calibri"/>
            </a:endParaRPr>
          </a:p>
          <a:p>
            <a:pPr marL="12700" marR="5080" algn="just">
              <a:spcBef>
                <a:spcPts val="105"/>
              </a:spcBef>
              <a:tabLst>
                <a:tab pos="354965" algn="l"/>
                <a:tab pos="355600" algn="l"/>
              </a:tabLst>
            </a:pPr>
            <a:endParaRPr lang="it-IT" sz="2800" spc="-10" dirty="0">
              <a:latin typeface="Calibri"/>
              <a:cs typeface="Calibri"/>
            </a:endParaRPr>
          </a:p>
          <a:p>
            <a:pPr marL="469900" marR="5080" indent="-457200" algn="just">
              <a:spcBef>
                <a:spcPts val="105"/>
              </a:spcBef>
              <a:buFontTx/>
              <a:buChar char="-"/>
              <a:tabLst>
                <a:tab pos="354965" algn="l"/>
                <a:tab pos="355600" algn="l"/>
              </a:tabLst>
            </a:pPr>
            <a:r>
              <a:rPr lang="it-IT" sz="2800" spc="-10" dirty="0">
                <a:latin typeface="Calibri"/>
                <a:cs typeface="Calibri"/>
              </a:rPr>
              <a:t>the BAND Foundation (US)</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
        <p:nvSpPr>
          <p:cNvPr id="4" name="Rettangolo 3">
            <a:extLst>
              <a:ext uri="{FF2B5EF4-FFF2-40B4-BE49-F238E27FC236}">
                <a16:creationId xmlns:a16="http://schemas.microsoft.com/office/drawing/2014/main" id="{A402F260-C31C-40A0-A88A-DD0A73716A74}"/>
              </a:ext>
            </a:extLst>
          </p:cNvPr>
          <p:cNvSpPr/>
          <p:nvPr/>
        </p:nvSpPr>
        <p:spPr>
          <a:xfrm>
            <a:off x="6096000" y="5105401"/>
            <a:ext cx="2573552" cy="122158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Picture 2" descr="BAND Foundation">
            <a:extLst>
              <a:ext uri="{FF2B5EF4-FFF2-40B4-BE49-F238E27FC236}">
                <a16:creationId xmlns:a16="http://schemas.microsoft.com/office/drawing/2014/main" id="{0CCFB7BB-88AD-4FB7-B393-A4715161A17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4743" y="5299502"/>
            <a:ext cx="2278682" cy="703385"/>
          </a:xfrm>
          <a:prstGeom prst="rect">
            <a:avLst/>
          </a:prstGeom>
          <a:noFill/>
          <a:extLst>
            <a:ext uri="{909E8E84-426E-40DD-AFC4-6F175D3DCCD1}">
              <a14:hiddenFill xmlns:a14="http://schemas.microsoft.com/office/drawing/2010/main">
                <a:solidFill>
                  <a:srgbClr val="FFFFFF"/>
                </a:solidFill>
              </a14:hiddenFill>
            </a:ext>
          </a:extLst>
        </p:spPr>
      </p:pic>
      <p:pic>
        <p:nvPicPr>
          <p:cNvPr id="16" name="Immagine 15">
            <a:extLst>
              <a:ext uri="{FF2B5EF4-FFF2-40B4-BE49-F238E27FC236}">
                <a16:creationId xmlns:a16="http://schemas.microsoft.com/office/drawing/2014/main" id="{C77C273D-052F-4F16-AF54-DC1FD97C327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6000" y="2559854"/>
            <a:ext cx="2386758" cy="1965565"/>
          </a:xfrm>
          <a:prstGeom prst="rect">
            <a:avLst/>
          </a:prstGeom>
          <a:solidFill>
            <a:schemeClr val="bg1"/>
          </a:solidFill>
        </p:spPr>
      </p:pic>
    </p:spTree>
    <p:extLst>
      <p:ext uri="{BB962C8B-B14F-4D97-AF65-F5344CB8AC3E}">
        <p14:creationId xmlns:p14="http://schemas.microsoft.com/office/powerpoint/2010/main" val="225985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1169" y="248124"/>
            <a:ext cx="6050787" cy="1367682"/>
          </a:xfrm>
          <a:prstGeom prst="rect">
            <a:avLst/>
          </a:prstGeom>
        </p:spPr>
        <p:txBody>
          <a:bodyPr vert="horz" wrap="square" lIns="0" tIns="13335" rIns="0" bIns="0" rtlCol="0">
            <a:spAutoFit/>
          </a:bodyPr>
          <a:lstStyle/>
          <a:p>
            <a:pPr marL="12700">
              <a:lnSpc>
                <a:spcPct val="100000"/>
              </a:lnSpc>
              <a:spcBef>
                <a:spcPts val="105"/>
              </a:spcBef>
            </a:pPr>
            <a:r>
              <a:rPr lang="it-IT" spc="-5" dirty="0" err="1"/>
              <a:t>Provision</a:t>
            </a:r>
            <a:r>
              <a:rPr lang="it-IT" spc="-5" dirty="0"/>
              <a:t> of Healthcare to PWE/NS</a:t>
            </a:r>
            <a:endParaRPr spc="-15" dirty="0"/>
          </a:p>
        </p:txBody>
      </p:sp>
      <p:sp>
        <p:nvSpPr>
          <p:cNvPr id="3" name="object 3"/>
          <p:cNvSpPr txBox="1"/>
          <p:nvPr/>
        </p:nvSpPr>
        <p:spPr>
          <a:xfrm>
            <a:off x="427724" y="2073519"/>
            <a:ext cx="8288552" cy="4842992"/>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800" spc="-10" dirty="0">
                <a:latin typeface="Calibri"/>
                <a:cs typeface="Calibri"/>
              </a:rPr>
              <a:t>The NSA project </a:t>
            </a:r>
            <a:r>
              <a:rPr lang="it-IT" sz="2800" spc="-10" dirty="0" err="1">
                <a:latin typeface="Calibri"/>
                <a:cs typeface="Calibri"/>
              </a:rPr>
              <a:t>provides</a:t>
            </a:r>
            <a:r>
              <a:rPr lang="it-IT" sz="2800" spc="-10" dirty="0">
                <a:latin typeface="Calibri"/>
                <a:cs typeface="Calibri"/>
              </a:rPr>
              <a:t> </a:t>
            </a:r>
            <a:r>
              <a:rPr lang="it-IT" sz="2800" spc="-10" dirty="0" err="1">
                <a:latin typeface="Calibri"/>
                <a:cs typeface="Calibri"/>
              </a:rPr>
              <a:t>healthcare</a:t>
            </a:r>
            <a:r>
              <a:rPr lang="it-IT" sz="2800" spc="-10" dirty="0">
                <a:latin typeface="Calibri"/>
                <a:cs typeface="Calibri"/>
              </a:rPr>
              <a:t> services </a:t>
            </a:r>
            <a:r>
              <a:rPr lang="it-IT" sz="2800" spc="-10" dirty="0" err="1">
                <a:latin typeface="Calibri"/>
                <a:cs typeface="Calibri"/>
              </a:rPr>
              <a:t>at</a:t>
            </a:r>
            <a:r>
              <a:rPr lang="it-IT" sz="2800" spc="-10" dirty="0">
                <a:latin typeface="Calibri"/>
                <a:cs typeface="Calibri"/>
              </a:rPr>
              <a:t> </a:t>
            </a:r>
            <a:r>
              <a:rPr lang="it-IT" sz="2800" spc="-10" dirty="0" err="1">
                <a:latin typeface="Calibri"/>
                <a:cs typeface="Calibri"/>
              </a:rPr>
              <a:t>two</a:t>
            </a:r>
            <a:r>
              <a:rPr lang="it-IT" sz="2800" spc="-10" dirty="0">
                <a:latin typeface="Calibri"/>
                <a:cs typeface="Calibri"/>
              </a:rPr>
              <a:t> </a:t>
            </a:r>
            <a:r>
              <a:rPr lang="it-IT" sz="2800" spc="-10" dirty="0" err="1">
                <a:latin typeface="Calibri"/>
                <a:cs typeface="Calibri"/>
              </a:rPr>
              <a:t>levels</a:t>
            </a:r>
            <a:r>
              <a:rPr lang="it-IT" sz="2800" spc="-10" dirty="0">
                <a:latin typeface="Calibri"/>
                <a:cs typeface="Calibri"/>
              </a:rPr>
              <a:t>:</a:t>
            </a:r>
          </a:p>
          <a:p>
            <a:pPr marL="12700" marR="5080" algn="just">
              <a:spcBef>
                <a:spcPts val="105"/>
              </a:spcBef>
              <a:tabLst>
                <a:tab pos="354965" algn="l"/>
                <a:tab pos="355600" algn="l"/>
              </a:tabLst>
            </a:pPr>
            <a:endParaRPr lang="it-IT" sz="2800" spc="-10" dirty="0">
              <a:latin typeface="Calibri"/>
              <a:cs typeface="Calibri"/>
            </a:endParaRPr>
          </a:p>
          <a:p>
            <a:pPr marL="527050" marR="5080" indent="-514350" algn="just">
              <a:spcBef>
                <a:spcPts val="105"/>
              </a:spcBef>
              <a:buAutoNum type="arabicPeriod"/>
              <a:tabLst>
                <a:tab pos="354965" algn="l"/>
                <a:tab pos="355600" algn="l"/>
              </a:tabLst>
            </a:pPr>
            <a:r>
              <a:rPr lang="it-IT" sz="2800" b="1" spc="-10" dirty="0">
                <a:latin typeface="Calibri"/>
                <a:cs typeface="Calibri"/>
              </a:rPr>
              <a:t>PHCC &amp; Hospital Level </a:t>
            </a:r>
            <a:r>
              <a:rPr lang="it-IT" sz="2800" spc="-10" dirty="0">
                <a:latin typeface="Calibri"/>
                <a:cs typeface="Calibri"/>
              </a:rPr>
              <a:t>(</a:t>
            </a:r>
            <a:r>
              <a:rPr lang="it-IT" sz="2800" spc="-10" dirty="0" err="1">
                <a:latin typeface="Calibri"/>
                <a:cs typeface="Calibri"/>
              </a:rPr>
              <a:t>Maridi</a:t>
            </a:r>
            <a:r>
              <a:rPr lang="it-IT" sz="2800" spc="-10" dirty="0">
                <a:latin typeface="Calibri"/>
                <a:cs typeface="Calibri"/>
              </a:rPr>
              <a:t> </a:t>
            </a:r>
            <a:r>
              <a:rPr lang="it-IT" sz="2800" spc="-10" dirty="0" err="1">
                <a:latin typeface="Calibri"/>
                <a:cs typeface="Calibri"/>
              </a:rPr>
              <a:t>Hosp</a:t>
            </a:r>
            <a:r>
              <a:rPr lang="it-IT" sz="2800" spc="-10" dirty="0">
                <a:latin typeface="Calibri"/>
                <a:cs typeface="Calibri"/>
              </a:rPr>
              <a:t>; </a:t>
            </a:r>
            <a:r>
              <a:rPr lang="it-IT" sz="2800" spc="-10" dirty="0" err="1">
                <a:latin typeface="Calibri"/>
                <a:cs typeface="Calibri"/>
              </a:rPr>
              <a:t>Mundri</a:t>
            </a:r>
            <a:r>
              <a:rPr lang="it-IT" sz="2800" spc="-10" dirty="0">
                <a:latin typeface="Calibri"/>
                <a:cs typeface="Calibri"/>
              </a:rPr>
              <a:t> PHCC; Lui </a:t>
            </a:r>
            <a:r>
              <a:rPr lang="it-IT" sz="2800" spc="-10" dirty="0" err="1">
                <a:latin typeface="Calibri"/>
                <a:cs typeface="Calibri"/>
              </a:rPr>
              <a:t>Hosp</a:t>
            </a:r>
            <a:r>
              <a:rPr lang="it-IT" sz="2800" spc="-10" dirty="0">
                <a:latin typeface="Calibri"/>
                <a:cs typeface="Calibri"/>
              </a:rPr>
              <a:t>.)</a:t>
            </a:r>
          </a:p>
          <a:p>
            <a:pPr marL="527050" marR="5080" indent="-514350" algn="just">
              <a:spcBef>
                <a:spcPts val="105"/>
              </a:spcBef>
              <a:buAutoNum type="arabicPeriod"/>
              <a:tabLst>
                <a:tab pos="354965" algn="l"/>
                <a:tab pos="355600" algn="l"/>
              </a:tabLst>
            </a:pPr>
            <a:endParaRPr lang="it-IT" sz="2800" spc="-10" dirty="0">
              <a:latin typeface="Calibri"/>
              <a:cs typeface="Calibri"/>
            </a:endParaRPr>
          </a:p>
          <a:p>
            <a:pPr marL="527050" marR="5080" indent="-514350" algn="just">
              <a:spcBef>
                <a:spcPts val="105"/>
              </a:spcBef>
              <a:buAutoNum type="arabicPeriod"/>
              <a:tabLst>
                <a:tab pos="354965" algn="l"/>
                <a:tab pos="355600" algn="l"/>
              </a:tabLst>
            </a:pPr>
            <a:r>
              <a:rPr lang="it-IT" sz="2800" b="1" spc="-10" dirty="0">
                <a:latin typeface="Calibri"/>
                <a:cs typeface="Calibri"/>
              </a:rPr>
              <a:t>Community Level</a:t>
            </a:r>
            <a:r>
              <a:rPr lang="it-IT" sz="2800" spc="-10" dirty="0">
                <a:latin typeface="Calibri"/>
                <a:cs typeface="Calibri"/>
              </a:rPr>
              <a:t>, </a:t>
            </a:r>
            <a:r>
              <a:rPr lang="it-IT" sz="2800" spc="-10" dirty="0" err="1">
                <a:latin typeface="Calibri"/>
                <a:cs typeface="Calibri"/>
              </a:rPr>
              <a:t>through</a:t>
            </a:r>
            <a:r>
              <a:rPr lang="it-IT" sz="2800" spc="-10" dirty="0">
                <a:latin typeface="Calibri"/>
                <a:cs typeface="Calibri"/>
              </a:rPr>
              <a:t>:</a:t>
            </a:r>
          </a:p>
          <a:p>
            <a:pPr marL="984250" marR="5080" lvl="1" indent="-514350" algn="just">
              <a:spcBef>
                <a:spcPts val="105"/>
              </a:spcBef>
              <a:buFont typeface="+mj-lt"/>
              <a:buAutoNum type="alphaLcPeriod"/>
              <a:tabLst>
                <a:tab pos="354965" algn="l"/>
                <a:tab pos="355600" algn="l"/>
              </a:tabLst>
            </a:pPr>
            <a:r>
              <a:rPr lang="it-IT" sz="2800" spc="-10" dirty="0">
                <a:latin typeface="Calibri"/>
                <a:cs typeface="Calibri"/>
              </a:rPr>
              <a:t>Community Health </a:t>
            </a:r>
            <a:r>
              <a:rPr lang="it-IT" sz="2800" spc="-10" dirty="0" err="1">
                <a:latin typeface="Calibri"/>
                <a:cs typeface="Calibri"/>
              </a:rPr>
              <a:t>Volunteers</a:t>
            </a:r>
            <a:r>
              <a:rPr lang="it-IT" sz="2800" spc="-10" dirty="0">
                <a:latin typeface="Calibri"/>
                <a:cs typeface="Calibri"/>
              </a:rPr>
              <a:t> (e.g. Boma Health Workers, </a:t>
            </a:r>
            <a:r>
              <a:rPr lang="it-IT" sz="2800" spc="-10" dirty="0" err="1">
                <a:latin typeface="Calibri"/>
                <a:cs typeface="Calibri"/>
              </a:rPr>
              <a:t>Household</a:t>
            </a:r>
            <a:r>
              <a:rPr lang="it-IT" sz="2800" spc="-10" dirty="0">
                <a:latin typeface="Calibri"/>
                <a:cs typeface="Calibri"/>
              </a:rPr>
              <a:t> Health Promoters, etc.)</a:t>
            </a:r>
          </a:p>
          <a:p>
            <a:pPr marL="984250" marR="5080" lvl="1" indent="-514350" algn="just">
              <a:spcBef>
                <a:spcPts val="105"/>
              </a:spcBef>
              <a:buFont typeface="+mj-lt"/>
              <a:buAutoNum type="alphaLcPeriod"/>
              <a:tabLst>
                <a:tab pos="354965" algn="l"/>
                <a:tab pos="355600" algn="l"/>
              </a:tabLst>
            </a:pPr>
            <a:r>
              <a:rPr lang="it-IT" sz="2800" spc="-10" dirty="0">
                <a:latin typeface="Calibri"/>
                <a:cs typeface="Calibri"/>
              </a:rPr>
              <a:t>Community-</a:t>
            </a:r>
            <a:r>
              <a:rPr lang="it-IT" sz="2800" spc="-10" dirty="0" err="1">
                <a:latin typeface="Calibri"/>
                <a:cs typeface="Calibri"/>
              </a:rPr>
              <a:t>Based</a:t>
            </a:r>
            <a:r>
              <a:rPr lang="it-IT" sz="2800" spc="-10" dirty="0">
                <a:latin typeface="Calibri"/>
                <a:cs typeface="Calibri"/>
              </a:rPr>
              <a:t> </a:t>
            </a:r>
            <a:r>
              <a:rPr lang="it-IT" sz="2800" spc="-10" dirty="0" err="1">
                <a:latin typeface="Calibri"/>
                <a:cs typeface="Calibri"/>
              </a:rPr>
              <a:t>Rehabilitation</a:t>
            </a:r>
            <a:r>
              <a:rPr lang="it-IT" sz="2800" spc="-10" dirty="0">
                <a:latin typeface="Calibri"/>
                <a:cs typeface="Calibri"/>
              </a:rPr>
              <a:t> Workers (SEM)</a:t>
            </a:r>
          </a:p>
          <a:p>
            <a:pPr marL="984250" marR="5080" lvl="1" indent="-514350" algn="just">
              <a:spcBef>
                <a:spcPts val="105"/>
              </a:spcBef>
              <a:buFont typeface="+mj-lt"/>
              <a:buAutoNum type="alphaLcPeriod"/>
              <a:tabLst>
                <a:tab pos="354965" algn="l"/>
                <a:tab pos="355600" algn="l"/>
              </a:tabLst>
            </a:pPr>
            <a:endParaRPr lang="it-IT" sz="2800" spc="-10" dirty="0">
              <a:latin typeface="Calibri"/>
              <a:cs typeface="Calibri"/>
            </a:endParaRP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spTree>
    <p:extLst>
      <p:ext uri="{BB962C8B-B14F-4D97-AF65-F5344CB8AC3E}">
        <p14:creationId xmlns:p14="http://schemas.microsoft.com/office/powerpoint/2010/main" val="204468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1169" y="248124"/>
            <a:ext cx="6050787" cy="1367682"/>
          </a:xfrm>
          <a:prstGeom prst="rect">
            <a:avLst/>
          </a:prstGeom>
        </p:spPr>
        <p:txBody>
          <a:bodyPr vert="horz" wrap="square" lIns="0" tIns="13335" rIns="0" bIns="0" rtlCol="0">
            <a:spAutoFit/>
          </a:bodyPr>
          <a:lstStyle/>
          <a:p>
            <a:pPr marL="12700">
              <a:lnSpc>
                <a:spcPct val="100000"/>
              </a:lnSpc>
              <a:spcBef>
                <a:spcPts val="105"/>
              </a:spcBef>
            </a:pPr>
            <a:r>
              <a:rPr lang="it-IT" spc="-5" dirty="0" err="1"/>
              <a:t>Provision</a:t>
            </a:r>
            <a:r>
              <a:rPr lang="it-IT" spc="-5" dirty="0"/>
              <a:t> of Healthcare to PWE/NS (2)</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Elemento grafico 4" descr="Casa">
            <a:extLst>
              <a:ext uri="{FF2B5EF4-FFF2-40B4-BE49-F238E27FC236}">
                <a16:creationId xmlns:a16="http://schemas.microsoft.com/office/drawing/2014/main" id="{7F1605C9-E3C4-4067-AE89-E26D8C3F92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5800" y="2371725"/>
            <a:ext cx="1060647" cy="1057275"/>
          </a:xfrm>
          <a:prstGeom prst="rect">
            <a:avLst/>
          </a:prstGeom>
        </p:spPr>
      </p:pic>
      <p:pic>
        <p:nvPicPr>
          <p:cNvPr id="11" name="Elemento grafico 4" descr="Casa">
            <a:extLst>
              <a:ext uri="{FF2B5EF4-FFF2-40B4-BE49-F238E27FC236}">
                <a16:creationId xmlns:a16="http://schemas.microsoft.com/office/drawing/2014/main" id="{E4D81C4C-1CAF-42CB-B052-ACCB78311C8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16123" y="2667000"/>
            <a:ext cx="1060647" cy="1057275"/>
          </a:xfrm>
          <a:prstGeom prst="rect">
            <a:avLst/>
          </a:prstGeom>
        </p:spPr>
      </p:pic>
      <p:pic>
        <p:nvPicPr>
          <p:cNvPr id="12" name="Elemento grafico 4" descr="Casa">
            <a:extLst>
              <a:ext uri="{FF2B5EF4-FFF2-40B4-BE49-F238E27FC236}">
                <a16:creationId xmlns:a16="http://schemas.microsoft.com/office/drawing/2014/main" id="{9822AA06-018B-4EFF-A6FB-C4525D5BA90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74082" y="2138362"/>
            <a:ext cx="1060647" cy="1057275"/>
          </a:xfrm>
          <a:prstGeom prst="rect">
            <a:avLst/>
          </a:prstGeom>
        </p:spPr>
      </p:pic>
      <p:pic>
        <p:nvPicPr>
          <p:cNvPr id="13" name="Elemento grafico 4" descr="Casa">
            <a:extLst>
              <a:ext uri="{FF2B5EF4-FFF2-40B4-BE49-F238E27FC236}">
                <a16:creationId xmlns:a16="http://schemas.microsoft.com/office/drawing/2014/main" id="{36FFDCE4-BA19-45C2-80B8-72EA9F00E0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92717" y="2138361"/>
            <a:ext cx="1060647" cy="1057275"/>
          </a:xfrm>
          <a:prstGeom prst="rect">
            <a:avLst/>
          </a:prstGeom>
        </p:spPr>
      </p:pic>
      <p:pic>
        <p:nvPicPr>
          <p:cNvPr id="14" name="Elemento grafico 4" descr="Casa">
            <a:extLst>
              <a:ext uri="{FF2B5EF4-FFF2-40B4-BE49-F238E27FC236}">
                <a16:creationId xmlns:a16="http://schemas.microsoft.com/office/drawing/2014/main" id="{BE6656EC-BF9F-4AA2-B6F7-4D119F232F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23071" y="2669767"/>
            <a:ext cx="1060647" cy="1057275"/>
          </a:xfrm>
          <a:prstGeom prst="rect">
            <a:avLst/>
          </a:prstGeom>
        </p:spPr>
      </p:pic>
      <p:sp>
        <p:nvSpPr>
          <p:cNvPr id="6" name="CasellaDiTesto 5">
            <a:extLst>
              <a:ext uri="{FF2B5EF4-FFF2-40B4-BE49-F238E27FC236}">
                <a16:creationId xmlns:a16="http://schemas.microsoft.com/office/drawing/2014/main" id="{BA0FB12D-B296-4079-B9D0-036FEB9968E1}"/>
              </a:ext>
            </a:extLst>
          </p:cNvPr>
          <p:cNvSpPr txBox="1"/>
          <p:nvPr/>
        </p:nvSpPr>
        <p:spPr>
          <a:xfrm>
            <a:off x="685800" y="2003873"/>
            <a:ext cx="1297150" cy="369332"/>
          </a:xfrm>
          <a:prstGeom prst="rect">
            <a:avLst/>
          </a:prstGeom>
          <a:noFill/>
        </p:spPr>
        <p:txBody>
          <a:bodyPr wrap="none" rtlCol="0">
            <a:spAutoFit/>
          </a:bodyPr>
          <a:lstStyle/>
          <a:p>
            <a:r>
              <a:rPr lang="it-IT" b="1" dirty="0"/>
              <a:t>Community</a:t>
            </a:r>
          </a:p>
        </p:txBody>
      </p:sp>
      <p:pic>
        <p:nvPicPr>
          <p:cNvPr id="15" name="Elemento grafico 6" descr="Ospedale">
            <a:extLst>
              <a:ext uri="{FF2B5EF4-FFF2-40B4-BE49-F238E27FC236}">
                <a16:creationId xmlns:a16="http://schemas.microsoft.com/office/drawing/2014/main" id="{0F9176BB-93B4-4B02-8D21-D1875AE8158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77552" y="3319939"/>
            <a:ext cx="2155002" cy="2155002"/>
          </a:xfrm>
          <a:prstGeom prst="rect">
            <a:avLst/>
          </a:prstGeom>
        </p:spPr>
      </p:pic>
      <p:sp>
        <p:nvSpPr>
          <p:cNvPr id="16" name="CasellaDiTesto 15">
            <a:extLst>
              <a:ext uri="{FF2B5EF4-FFF2-40B4-BE49-F238E27FC236}">
                <a16:creationId xmlns:a16="http://schemas.microsoft.com/office/drawing/2014/main" id="{DF352AB5-85B8-4801-A7E3-298127A1DE9B}"/>
              </a:ext>
            </a:extLst>
          </p:cNvPr>
          <p:cNvSpPr txBox="1"/>
          <p:nvPr/>
        </p:nvSpPr>
        <p:spPr>
          <a:xfrm>
            <a:off x="6365434" y="2025238"/>
            <a:ext cx="1789464" cy="646331"/>
          </a:xfrm>
          <a:prstGeom prst="rect">
            <a:avLst/>
          </a:prstGeom>
          <a:noFill/>
        </p:spPr>
        <p:txBody>
          <a:bodyPr wrap="none" rtlCol="0">
            <a:spAutoFit/>
          </a:bodyPr>
          <a:lstStyle/>
          <a:p>
            <a:r>
              <a:rPr lang="it-IT" b="1" dirty="0" err="1"/>
              <a:t>Epilepsy</a:t>
            </a:r>
            <a:r>
              <a:rPr lang="it-IT" b="1" dirty="0"/>
              <a:t> Clinic @</a:t>
            </a:r>
          </a:p>
          <a:p>
            <a:r>
              <a:rPr lang="it-IT" b="1" dirty="0"/>
              <a:t> PHCC / Hospital</a:t>
            </a:r>
          </a:p>
        </p:txBody>
      </p:sp>
      <p:pic>
        <p:nvPicPr>
          <p:cNvPr id="17" name="Elemento grafico 38" descr="Uomo">
            <a:extLst>
              <a:ext uri="{FF2B5EF4-FFF2-40B4-BE49-F238E27FC236}">
                <a16:creationId xmlns:a16="http://schemas.microsoft.com/office/drawing/2014/main" id="{85C46794-8155-4CEE-82BE-082B0A81CC8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51159" y="4114800"/>
            <a:ext cx="790575" cy="792930"/>
          </a:xfrm>
          <a:prstGeom prst="rect">
            <a:avLst/>
          </a:prstGeom>
        </p:spPr>
      </p:pic>
      <p:pic>
        <p:nvPicPr>
          <p:cNvPr id="18" name="Elemento grafico 51" descr="Badge dipendente">
            <a:extLst>
              <a:ext uri="{FF2B5EF4-FFF2-40B4-BE49-F238E27FC236}">
                <a16:creationId xmlns:a16="http://schemas.microsoft.com/office/drawing/2014/main" id="{83C77D12-E6AB-48D2-B417-F1E0A75D1E11}"/>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715274" y="4314005"/>
            <a:ext cx="163709" cy="165874"/>
          </a:xfrm>
          <a:prstGeom prst="rect">
            <a:avLst/>
          </a:prstGeom>
        </p:spPr>
      </p:pic>
      <p:pic>
        <p:nvPicPr>
          <p:cNvPr id="19" name="Elemento grafico 38" descr="Uomo">
            <a:extLst>
              <a:ext uri="{FF2B5EF4-FFF2-40B4-BE49-F238E27FC236}">
                <a16:creationId xmlns:a16="http://schemas.microsoft.com/office/drawing/2014/main" id="{D791470E-E71D-4B39-99CA-94925318B6C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715274" y="4328726"/>
            <a:ext cx="790575" cy="792930"/>
          </a:xfrm>
          <a:prstGeom prst="rect">
            <a:avLst/>
          </a:prstGeom>
        </p:spPr>
      </p:pic>
      <p:pic>
        <p:nvPicPr>
          <p:cNvPr id="20" name="Elemento grafico 51" descr="Badge dipendente">
            <a:extLst>
              <a:ext uri="{FF2B5EF4-FFF2-40B4-BE49-F238E27FC236}">
                <a16:creationId xmlns:a16="http://schemas.microsoft.com/office/drawing/2014/main" id="{5243D458-201C-4856-9991-9CFDC06A873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79389" y="4527931"/>
            <a:ext cx="163709" cy="165874"/>
          </a:xfrm>
          <a:prstGeom prst="rect">
            <a:avLst/>
          </a:prstGeom>
        </p:spPr>
      </p:pic>
      <p:pic>
        <p:nvPicPr>
          <p:cNvPr id="21" name="Elemento grafico 38" descr="Uomo">
            <a:extLst>
              <a:ext uri="{FF2B5EF4-FFF2-40B4-BE49-F238E27FC236}">
                <a16:creationId xmlns:a16="http://schemas.microsoft.com/office/drawing/2014/main" id="{38D393CA-E297-4DFC-8924-B93F182181B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988947" y="3835057"/>
            <a:ext cx="790575" cy="792930"/>
          </a:xfrm>
          <a:prstGeom prst="rect">
            <a:avLst/>
          </a:prstGeom>
        </p:spPr>
      </p:pic>
      <p:pic>
        <p:nvPicPr>
          <p:cNvPr id="22" name="Elemento grafico 51" descr="Badge dipendente">
            <a:extLst>
              <a:ext uri="{FF2B5EF4-FFF2-40B4-BE49-F238E27FC236}">
                <a16:creationId xmlns:a16="http://schemas.microsoft.com/office/drawing/2014/main" id="{8686F25E-8CD8-4FBD-87C7-EBE3BEFF062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353062" y="4034262"/>
            <a:ext cx="163709" cy="165874"/>
          </a:xfrm>
          <a:prstGeom prst="rect">
            <a:avLst/>
          </a:prstGeom>
        </p:spPr>
      </p:pic>
      <p:pic>
        <p:nvPicPr>
          <p:cNvPr id="23" name="Elemento grafico 37" descr="Uomo">
            <a:extLst>
              <a:ext uri="{FF2B5EF4-FFF2-40B4-BE49-F238E27FC236}">
                <a16:creationId xmlns:a16="http://schemas.microsoft.com/office/drawing/2014/main" id="{49C38601-392D-455D-9408-DEB25452D736}"/>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715274" y="5615325"/>
            <a:ext cx="853581" cy="846997"/>
          </a:xfrm>
          <a:prstGeom prst="rect">
            <a:avLst/>
          </a:prstGeom>
        </p:spPr>
      </p:pic>
      <p:pic>
        <p:nvPicPr>
          <p:cNvPr id="24" name="Elemento grafico 42" descr="Badge dipendente">
            <a:extLst>
              <a:ext uri="{FF2B5EF4-FFF2-40B4-BE49-F238E27FC236}">
                <a16:creationId xmlns:a16="http://schemas.microsoft.com/office/drawing/2014/main" id="{D883C986-B1A1-4BEF-8A43-3A5789986EE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92090" y="5859072"/>
            <a:ext cx="163709" cy="165874"/>
          </a:xfrm>
          <a:prstGeom prst="rect">
            <a:avLst/>
          </a:prstGeom>
        </p:spPr>
      </p:pic>
      <p:pic>
        <p:nvPicPr>
          <p:cNvPr id="25" name="Elemento grafico 37" descr="Uomo">
            <a:extLst>
              <a:ext uri="{FF2B5EF4-FFF2-40B4-BE49-F238E27FC236}">
                <a16:creationId xmlns:a16="http://schemas.microsoft.com/office/drawing/2014/main" id="{4667BB3C-6DA2-4D8E-B5FF-4D41C2799FC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155622" y="5859072"/>
            <a:ext cx="853581" cy="846997"/>
          </a:xfrm>
          <a:prstGeom prst="rect">
            <a:avLst/>
          </a:prstGeom>
        </p:spPr>
      </p:pic>
      <p:pic>
        <p:nvPicPr>
          <p:cNvPr id="26" name="Elemento grafico 42" descr="Badge dipendente">
            <a:extLst>
              <a:ext uri="{FF2B5EF4-FFF2-40B4-BE49-F238E27FC236}">
                <a16:creationId xmlns:a16="http://schemas.microsoft.com/office/drawing/2014/main" id="{64B19A29-C9AD-41C7-B748-1EB7BF74B5BC}"/>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532438" y="6102819"/>
            <a:ext cx="163709" cy="165874"/>
          </a:xfrm>
          <a:prstGeom prst="rect">
            <a:avLst/>
          </a:prstGeom>
        </p:spPr>
      </p:pic>
      <p:pic>
        <p:nvPicPr>
          <p:cNvPr id="27" name="Elemento grafico 37" descr="Uomo">
            <a:extLst>
              <a:ext uri="{FF2B5EF4-FFF2-40B4-BE49-F238E27FC236}">
                <a16:creationId xmlns:a16="http://schemas.microsoft.com/office/drawing/2014/main" id="{B63FB04E-B0E7-4F12-8A13-E5ED8D80E3BF}"/>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496679" y="5474941"/>
            <a:ext cx="853581" cy="846997"/>
          </a:xfrm>
          <a:prstGeom prst="rect">
            <a:avLst/>
          </a:prstGeom>
        </p:spPr>
      </p:pic>
      <p:pic>
        <p:nvPicPr>
          <p:cNvPr id="28" name="Elemento grafico 42" descr="Badge dipendente">
            <a:extLst>
              <a:ext uri="{FF2B5EF4-FFF2-40B4-BE49-F238E27FC236}">
                <a16:creationId xmlns:a16="http://schemas.microsoft.com/office/drawing/2014/main" id="{30B5D31F-213D-4ACD-9F05-80B5469764A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895129" y="5693974"/>
            <a:ext cx="163709" cy="165874"/>
          </a:xfrm>
          <a:prstGeom prst="rect">
            <a:avLst/>
          </a:prstGeom>
        </p:spPr>
      </p:pic>
      <p:pic>
        <p:nvPicPr>
          <p:cNvPr id="29" name="Elemento grafico 8" descr="Dottore">
            <a:extLst>
              <a:ext uri="{FF2B5EF4-FFF2-40B4-BE49-F238E27FC236}">
                <a16:creationId xmlns:a16="http://schemas.microsoft.com/office/drawing/2014/main" id="{5EBC0C18-E46F-4FEB-88BB-E83554A5366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200778" y="5139821"/>
            <a:ext cx="809638" cy="806825"/>
          </a:xfrm>
          <a:prstGeom prst="rect">
            <a:avLst/>
          </a:prstGeom>
        </p:spPr>
      </p:pic>
      <p:pic>
        <p:nvPicPr>
          <p:cNvPr id="30" name="Elemento grafico 10" descr="Medicinale">
            <a:extLst>
              <a:ext uri="{FF2B5EF4-FFF2-40B4-BE49-F238E27FC236}">
                <a16:creationId xmlns:a16="http://schemas.microsoft.com/office/drawing/2014/main" id="{CEA285F3-28FC-4625-8C17-6CC546FB3D1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428726" y="5195055"/>
            <a:ext cx="695325" cy="697574"/>
          </a:xfrm>
          <a:prstGeom prst="rect">
            <a:avLst/>
          </a:prstGeom>
        </p:spPr>
      </p:pic>
      <p:pic>
        <p:nvPicPr>
          <p:cNvPr id="31" name="Elemento grafico 12" descr="Stetoscopio">
            <a:extLst>
              <a:ext uri="{FF2B5EF4-FFF2-40B4-BE49-F238E27FC236}">
                <a16:creationId xmlns:a16="http://schemas.microsoft.com/office/drawing/2014/main" id="{B4FDD658-C06D-4893-BE2B-F2D71DE676D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886457" y="5233854"/>
            <a:ext cx="617452" cy="621575"/>
          </a:xfrm>
          <a:prstGeom prst="rect">
            <a:avLst/>
          </a:prstGeom>
        </p:spPr>
      </p:pic>
      <p:cxnSp>
        <p:nvCxnSpPr>
          <p:cNvPr id="33" name="Connettore 2 32">
            <a:extLst>
              <a:ext uri="{FF2B5EF4-FFF2-40B4-BE49-F238E27FC236}">
                <a16:creationId xmlns:a16="http://schemas.microsoft.com/office/drawing/2014/main" id="{A2F63632-BB2C-4004-B2F6-03610CC62A50}"/>
              </a:ext>
            </a:extLst>
          </p:cNvPr>
          <p:cNvCxnSpPr>
            <a:cxnSpLocks/>
          </p:cNvCxnSpPr>
          <p:nvPr/>
        </p:nvCxnSpPr>
        <p:spPr>
          <a:xfrm>
            <a:off x="2728099" y="4175937"/>
            <a:ext cx="3262753" cy="549254"/>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35" name="Connettore 2 34">
            <a:extLst>
              <a:ext uri="{FF2B5EF4-FFF2-40B4-BE49-F238E27FC236}">
                <a16:creationId xmlns:a16="http://schemas.microsoft.com/office/drawing/2014/main" id="{83359B48-D497-4266-A39C-F629D77B6FA2}"/>
              </a:ext>
            </a:extLst>
          </p:cNvPr>
          <p:cNvCxnSpPr>
            <a:cxnSpLocks/>
          </p:cNvCxnSpPr>
          <p:nvPr/>
        </p:nvCxnSpPr>
        <p:spPr>
          <a:xfrm flipH="1" flipV="1">
            <a:off x="2747807" y="4469868"/>
            <a:ext cx="3243045" cy="344800"/>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38" name="Connettore 2 37">
            <a:extLst>
              <a:ext uri="{FF2B5EF4-FFF2-40B4-BE49-F238E27FC236}">
                <a16:creationId xmlns:a16="http://schemas.microsoft.com/office/drawing/2014/main" id="{6E6DEEE6-075B-45C0-BA27-23FD1D652261}"/>
              </a:ext>
            </a:extLst>
          </p:cNvPr>
          <p:cNvCxnSpPr>
            <a:cxnSpLocks/>
          </p:cNvCxnSpPr>
          <p:nvPr/>
        </p:nvCxnSpPr>
        <p:spPr>
          <a:xfrm flipH="1">
            <a:off x="3263480" y="5121656"/>
            <a:ext cx="2727372" cy="1168266"/>
          </a:xfrm>
          <a:prstGeom prst="straightConnector1">
            <a:avLst/>
          </a:prstGeom>
          <a:ln w="38100">
            <a:solidFill>
              <a:srgbClr val="00B050"/>
            </a:solidFill>
            <a:tailEnd type="triangle"/>
          </a:ln>
        </p:spPr>
        <p:style>
          <a:lnRef idx="1">
            <a:schemeClr val="accent2"/>
          </a:lnRef>
          <a:fillRef idx="0">
            <a:schemeClr val="accent2"/>
          </a:fillRef>
          <a:effectRef idx="0">
            <a:schemeClr val="accent2"/>
          </a:effectRef>
          <a:fontRef idx="minor">
            <a:schemeClr val="tx1"/>
          </a:fontRef>
        </p:style>
      </p:cxnSp>
      <p:cxnSp>
        <p:nvCxnSpPr>
          <p:cNvPr id="40" name="Connettore 2 39">
            <a:extLst>
              <a:ext uri="{FF2B5EF4-FFF2-40B4-BE49-F238E27FC236}">
                <a16:creationId xmlns:a16="http://schemas.microsoft.com/office/drawing/2014/main" id="{A312D70F-86BA-476E-B3F2-A4631E21B839}"/>
              </a:ext>
            </a:extLst>
          </p:cNvPr>
          <p:cNvCxnSpPr>
            <a:cxnSpLocks/>
          </p:cNvCxnSpPr>
          <p:nvPr/>
        </p:nvCxnSpPr>
        <p:spPr>
          <a:xfrm flipV="1">
            <a:off x="3254534" y="5032179"/>
            <a:ext cx="2700731" cy="793819"/>
          </a:xfrm>
          <a:prstGeom prst="straightConnector1">
            <a:avLst/>
          </a:prstGeom>
          <a:ln w="38100">
            <a:solidFill>
              <a:srgbClr val="00B050"/>
            </a:solidFill>
            <a:tailEnd type="triangle"/>
          </a:ln>
        </p:spPr>
        <p:style>
          <a:lnRef idx="1">
            <a:schemeClr val="accent2"/>
          </a:lnRef>
          <a:fillRef idx="0">
            <a:schemeClr val="accent2"/>
          </a:fillRef>
          <a:effectRef idx="0">
            <a:schemeClr val="accent2"/>
          </a:effectRef>
          <a:fontRef idx="minor">
            <a:schemeClr val="tx1"/>
          </a:fontRef>
        </p:style>
      </p:cxnSp>
      <p:pic>
        <p:nvPicPr>
          <p:cNvPr id="43" name="Immagine 42" descr="Immagine che contiene disegnando&#10;&#10;Descrizione generata automaticamente">
            <a:extLst>
              <a:ext uri="{FF2B5EF4-FFF2-40B4-BE49-F238E27FC236}">
                <a16:creationId xmlns:a16="http://schemas.microsoft.com/office/drawing/2014/main" id="{E6F32DDE-4C72-467A-9991-CE4D6ADF5574}"/>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277577" y="3457999"/>
            <a:ext cx="608880" cy="656801"/>
          </a:xfrm>
          <a:prstGeom prst="rect">
            <a:avLst/>
          </a:prstGeom>
        </p:spPr>
      </p:pic>
      <p:pic>
        <p:nvPicPr>
          <p:cNvPr id="44" name="Picture 2" descr="Risultato immagini per cuamm">
            <a:extLst>
              <a:ext uri="{FF2B5EF4-FFF2-40B4-BE49-F238E27FC236}">
                <a16:creationId xmlns:a16="http://schemas.microsoft.com/office/drawing/2014/main" id="{9356CA0D-16BB-4E8D-A304-85606E06949D}"/>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428726" y="3258028"/>
            <a:ext cx="932972" cy="932972"/>
          </a:xfrm>
          <a:prstGeom prst="rect">
            <a:avLst/>
          </a:prstGeom>
          <a:noFill/>
          <a:extLst>
            <a:ext uri="{909E8E84-426E-40DD-AFC4-6F175D3DCCD1}">
              <a14:hiddenFill xmlns:a14="http://schemas.microsoft.com/office/drawing/2010/main">
                <a:solidFill>
                  <a:srgbClr val="FFFFFF"/>
                </a:solidFill>
              </a14:hiddenFill>
            </a:ext>
          </a:extLst>
        </p:spPr>
      </p:pic>
      <p:sp>
        <p:nvSpPr>
          <p:cNvPr id="45" name="CasellaDiTesto 44">
            <a:extLst>
              <a:ext uri="{FF2B5EF4-FFF2-40B4-BE49-F238E27FC236}">
                <a16:creationId xmlns:a16="http://schemas.microsoft.com/office/drawing/2014/main" id="{10AE57A0-3DF6-433D-9FF2-760A0733AC20}"/>
              </a:ext>
            </a:extLst>
          </p:cNvPr>
          <p:cNvSpPr txBox="1"/>
          <p:nvPr/>
        </p:nvSpPr>
        <p:spPr>
          <a:xfrm>
            <a:off x="677719" y="4479879"/>
            <a:ext cx="882427" cy="646331"/>
          </a:xfrm>
          <a:prstGeom prst="rect">
            <a:avLst/>
          </a:prstGeom>
          <a:noFill/>
        </p:spPr>
        <p:txBody>
          <a:bodyPr wrap="square" rtlCol="0">
            <a:spAutoFit/>
          </a:bodyPr>
          <a:lstStyle/>
          <a:p>
            <a:r>
              <a:rPr lang="it-IT" b="1" i="1" dirty="0" err="1"/>
              <a:t>BHWs</a:t>
            </a:r>
            <a:r>
              <a:rPr lang="it-IT" b="1" i="1" dirty="0"/>
              <a:t> / </a:t>
            </a:r>
            <a:r>
              <a:rPr lang="it-IT" b="1" i="1" dirty="0" err="1"/>
              <a:t>HHPs</a:t>
            </a:r>
            <a:endParaRPr lang="it-IT" b="1" i="1" dirty="0"/>
          </a:p>
        </p:txBody>
      </p:sp>
      <p:pic>
        <p:nvPicPr>
          <p:cNvPr id="46" name="Immagine 45">
            <a:extLst>
              <a:ext uri="{FF2B5EF4-FFF2-40B4-BE49-F238E27FC236}">
                <a16:creationId xmlns:a16="http://schemas.microsoft.com/office/drawing/2014/main" id="{16C52C60-43AC-4C23-AB9E-A01FFE9057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804" y="3847710"/>
            <a:ext cx="704852" cy="704852"/>
          </a:xfrm>
          <a:prstGeom prst="rect">
            <a:avLst/>
          </a:prstGeom>
        </p:spPr>
      </p:pic>
      <p:sp>
        <p:nvSpPr>
          <p:cNvPr id="47" name="CasellaDiTesto 46">
            <a:extLst>
              <a:ext uri="{FF2B5EF4-FFF2-40B4-BE49-F238E27FC236}">
                <a16:creationId xmlns:a16="http://schemas.microsoft.com/office/drawing/2014/main" id="{8BEAE6E2-4DBD-43D8-A82D-EF7D3C50C067}"/>
              </a:ext>
            </a:extLst>
          </p:cNvPr>
          <p:cNvSpPr txBox="1"/>
          <p:nvPr/>
        </p:nvSpPr>
        <p:spPr>
          <a:xfrm>
            <a:off x="946373" y="6336268"/>
            <a:ext cx="882427" cy="369332"/>
          </a:xfrm>
          <a:prstGeom prst="rect">
            <a:avLst/>
          </a:prstGeom>
          <a:noFill/>
        </p:spPr>
        <p:txBody>
          <a:bodyPr wrap="square" rtlCol="0">
            <a:spAutoFit/>
          </a:bodyPr>
          <a:lstStyle/>
          <a:p>
            <a:r>
              <a:rPr lang="it-IT" b="1" i="1" dirty="0" err="1"/>
              <a:t>CBRWs</a:t>
            </a:r>
            <a:endParaRPr lang="it-IT" b="1" i="1" dirty="0"/>
          </a:p>
        </p:txBody>
      </p:sp>
      <p:pic>
        <p:nvPicPr>
          <p:cNvPr id="48" name="Picture 1">
            <a:extLst>
              <a:ext uri="{FF2B5EF4-FFF2-40B4-BE49-F238E27FC236}">
                <a16:creationId xmlns:a16="http://schemas.microsoft.com/office/drawing/2014/main" id="{A5B83939-C950-49FD-8661-2E1F2854F97F}"/>
              </a:ext>
            </a:extLst>
          </p:cNvPr>
          <p:cNvPicPr/>
          <p:nvPr/>
        </p:nvPicPr>
        <p:blipFill>
          <a:blip r:embed="rId23"/>
          <a:srcRect/>
          <a:stretch>
            <a:fillRect/>
          </a:stretch>
        </p:blipFill>
        <p:spPr bwMode="auto">
          <a:xfrm>
            <a:off x="1092309" y="5836890"/>
            <a:ext cx="595486" cy="513277"/>
          </a:xfrm>
          <a:prstGeom prst="rect">
            <a:avLst/>
          </a:prstGeom>
          <a:noFill/>
          <a:ln w="9525">
            <a:noFill/>
            <a:miter lim="800000"/>
            <a:headEnd/>
            <a:tailEnd/>
          </a:ln>
        </p:spPr>
      </p:pic>
      <p:sp>
        <p:nvSpPr>
          <p:cNvPr id="49" name="CasellaDiTesto 48">
            <a:extLst>
              <a:ext uri="{FF2B5EF4-FFF2-40B4-BE49-F238E27FC236}">
                <a16:creationId xmlns:a16="http://schemas.microsoft.com/office/drawing/2014/main" id="{14DCA6DF-B169-4AEF-B695-66D06B10B6B6}"/>
              </a:ext>
            </a:extLst>
          </p:cNvPr>
          <p:cNvSpPr txBox="1"/>
          <p:nvPr/>
        </p:nvSpPr>
        <p:spPr>
          <a:xfrm rot="671757">
            <a:off x="3887090" y="4030016"/>
            <a:ext cx="1029705" cy="369332"/>
          </a:xfrm>
          <a:prstGeom prst="rect">
            <a:avLst/>
          </a:prstGeom>
          <a:noFill/>
        </p:spPr>
        <p:txBody>
          <a:bodyPr wrap="none" rtlCol="0">
            <a:spAutoFit/>
          </a:bodyPr>
          <a:lstStyle/>
          <a:p>
            <a:r>
              <a:rPr lang="it-IT" i="1" dirty="0" err="1"/>
              <a:t>Referrals</a:t>
            </a:r>
            <a:endParaRPr lang="it-IT" i="1" dirty="0"/>
          </a:p>
        </p:txBody>
      </p:sp>
      <p:sp>
        <p:nvSpPr>
          <p:cNvPr id="50" name="CasellaDiTesto 49">
            <a:extLst>
              <a:ext uri="{FF2B5EF4-FFF2-40B4-BE49-F238E27FC236}">
                <a16:creationId xmlns:a16="http://schemas.microsoft.com/office/drawing/2014/main" id="{C76790E6-ACD6-459A-812F-1CC9BFC9FEE0}"/>
              </a:ext>
            </a:extLst>
          </p:cNvPr>
          <p:cNvSpPr txBox="1"/>
          <p:nvPr/>
        </p:nvSpPr>
        <p:spPr>
          <a:xfrm rot="20600904">
            <a:off x="3536526" y="5205880"/>
            <a:ext cx="1029705" cy="369332"/>
          </a:xfrm>
          <a:prstGeom prst="rect">
            <a:avLst/>
          </a:prstGeom>
          <a:noFill/>
        </p:spPr>
        <p:txBody>
          <a:bodyPr wrap="none" rtlCol="0">
            <a:spAutoFit/>
          </a:bodyPr>
          <a:lstStyle/>
          <a:p>
            <a:r>
              <a:rPr lang="it-IT" i="1" dirty="0" err="1"/>
              <a:t>Referrals</a:t>
            </a:r>
            <a:endParaRPr lang="it-IT" i="1" dirty="0"/>
          </a:p>
        </p:txBody>
      </p:sp>
      <p:sp>
        <p:nvSpPr>
          <p:cNvPr id="51" name="CasellaDiTesto 50">
            <a:extLst>
              <a:ext uri="{FF2B5EF4-FFF2-40B4-BE49-F238E27FC236}">
                <a16:creationId xmlns:a16="http://schemas.microsoft.com/office/drawing/2014/main" id="{6762EA5D-91C9-46D0-AF3F-529292AF44BE}"/>
              </a:ext>
            </a:extLst>
          </p:cNvPr>
          <p:cNvSpPr txBox="1"/>
          <p:nvPr/>
        </p:nvSpPr>
        <p:spPr>
          <a:xfrm rot="288903">
            <a:off x="3137632" y="4620569"/>
            <a:ext cx="1172757" cy="369332"/>
          </a:xfrm>
          <a:prstGeom prst="rect">
            <a:avLst/>
          </a:prstGeom>
          <a:noFill/>
        </p:spPr>
        <p:txBody>
          <a:bodyPr wrap="none" rtlCol="0">
            <a:spAutoFit/>
          </a:bodyPr>
          <a:lstStyle/>
          <a:p>
            <a:r>
              <a:rPr lang="it-IT" i="1" dirty="0"/>
              <a:t>Follow </a:t>
            </a:r>
            <a:r>
              <a:rPr lang="it-IT" i="1" dirty="0" err="1"/>
              <a:t>ups</a:t>
            </a:r>
            <a:endParaRPr lang="it-IT" i="1" dirty="0"/>
          </a:p>
        </p:txBody>
      </p:sp>
      <p:sp>
        <p:nvSpPr>
          <p:cNvPr id="52" name="CasellaDiTesto 51">
            <a:extLst>
              <a:ext uri="{FF2B5EF4-FFF2-40B4-BE49-F238E27FC236}">
                <a16:creationId xmlns:a16="http://schemas.microsoft.com/office/drawing/2014/main" id="{BC08AF4E-7275-4B75-B0C5-F0401052D8B3}"/>
              </a:ext>
            </a:extLst>
          </p:cNvPr>
          <p:cNvSpPr txBox="1"/>
          <p:nvPr/>
        </p:nvSpPr>
        <p:spPr>
          <a:xfrm rot="20059087">
            <a:off x="4062535" y="5722279"/>
            <a:ext cx="1172757" cy="369332"/>
          </a:xfrm>
          <a:prstGeom prst="rect">
            <a:avLst/>
          </a:prstGeom>
          <a:noFill/>
        </p:spPr>
        <p:txBody>
          <a:bodyPr wrap="none" rtlCol="0">
            <a:spAutoFit/>
          </a:bodyPr>
          <a:lstStyle/>
          <a:p>
            <a:r>
              <a:rPr lang="it-IT" i="1" dirty="0"/>
              <a:t>Follow </a:t>
            </a:r>
            <a:r>
              <a:rPr lang="it-IT" i="1" dirty="0" err="1"/>
              <a:t>ups</a:t>
            </a:r>
            <a:endParaRPr lang="it-IT" i="1" dirty="0"/>
          </a:p>
        </p:txBody>
      </p:sp>
      <p:sp>
        <p:nvSpPr>
          <p:cNvPr id="53" name="Ovale 52">
            <a:extLst>
              <a:ext uri="{FF2B5EF4-FFF2-40B4-BE49-F238E27FC236}">
                <a16:creationId xmlns:a16="http://schemas.microsoft.com/office/drawing/2014/main" id="{57B53BE1-EEC4-4FF5-8557-592A1E4E0348}"/>
              </a:ext>
            </a:extLst>
          </p:cNvPr>
          <p:cNvSpPr/>
          <p:nvPr/>
        </p:nvSpPr>
        <p:spPr>
          <a:xfrm>
            <a:off x="430366" y="3672747"/>
            <a:ext cx="2560527" cy="1777480"/>
          </a:xfrm>
          <a:prstGeom prst="ellipse">
            <a:avLst/>
          </a:prstGeom>
          <a:noFill/>
          <a:ln w="571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222669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wipe(up)">
                                      <p:cBhvr>
                                        <p:cTn id="10" dur="500"/>
                                        <p:tgtEl>
                                          <p:spTgt spid="4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wipe(down)">
                                      <p:cBhvr>
                                        <p:cTn id="18" dur="500"/>
                                        <p:tgtEl>
                                          <p:spTgt spid="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500"/>
                                        <p:tgtEl>
                                          <p:spTgt spid="4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down)">
                                      <p:cBhvr>
                                        <p:cTn id="52" dur="500"/>
                                        <p:tgtEl>
                                          <p:spTgt spid="5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up)">
                                      <p:cBhvr>
                                        <p:cTn id="62" dur="500"/>
                                        <p:tgtEl>
                                          <p:spTgt spid="52"/>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wipe(up)">
                                      <p:cBhvr>
                                        <p:cTn id="6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50" grpId="0"/>
      <p:bldP spid="51" grpId="0"/>
      <p:bldP spid="52" grpId="0"/>
      <p:bldP spid="5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995927" y="268923"/>
            <a:ext cx="6050787" cy="1367682"/>
          </a:xfrm>
          <a:prstGeom prst="rect">
            <a:avLst/>
          </a:prstGeom>
        </p:spPr>
        <p:txBody>
          <a:bodyPr vert="horz" wrap="square" lIns="0" tIns="13335" rIns="0" bIns="0" rtlCol="0">
            <a:spAutoFit/>
          </a:bodyPr>
          <a:lstStyle/>
          <a:p>
            <a:pPr marL="12700">
              <a:lnSpc>
                <a:spcPct val="100000"/>
              </a:lnSpc>
              <a:spcBef>
                <a:spcPts val="105"/>
              </a:spcBef>
            </a:pPr>
            <a:r>
              <a:rPr lang="it-IT" spc="-5" dirty="0" err="1"/>
              <a:t>Supervision</a:t>
            </a:r>
            <a:r>
              <a:rPr lang="it-IT" spc="-5" dirty="0"/>
              <a:t> / Reporting </a:t>
            </a:r>
            <a:r>
              <a:rPr lang="it-IT" spc="-5" dirty="0" err="1"/>
              <a:t>structure</a:t>
            </a:r>
            <a:r>
              <a:rPr lang="it-IT" spc="-5" dirty="0"/>
              <a:t> </a:t>
            </a:r>
            <a:endParaRPr spc="-15" dirty="0"/>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0" name="Elemento grafico 4" descr="Casa">
            <a:extLst>
              <a:ext uri="{FF2B5EF4-FFF2-40B4-BE49-F238E27FC236}">
                <a16:creationId xmlns:a16="http://schemas.microsoft.com/office/drawing/2014/main" id="{7F1605C9-E3C4-4067-AE89-E26D8C3F92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52187" y="2195445"/>
            <a:ext cx="668469" cy="666344"/>
          </a:xfrm>
          <a:prstGeom prst="rect">
            <a:avLst/>
          </a:prstGeom>
        </p:spPr>
      </p:pic>
      <p:pic>
        <p:nvPicPr>
          <p:cNvPr id="14" name="Elemento grafico 4" descr="Casa">
            <a:extLst>
              <a:ext uri="{FF2B5EF4-FFF2-40B4-BE49-F238E27FC236}">
                <a16:creationId xmlns:a16="http://schemas.microsoft.com/office/drawing/2014/main" id="{BE6656EC-BF9F-4AA2-B6F7-4D119F232F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00596" y="1922202"/>
            <a:ext cx="608349" cy="606415"/>
          </a:xfrm>
          <a:prstGeom prst="rect">
            <a:avLst/>
          </a:prstGeom>
        </p:spPr>
      </p:pic>
      <p:sp>
        <p:nvSpPr>
          <p:cNvPr id="6" name="CasellaDiTesto 5">
            <a:extLst>
              <a:ext uri="{FF2B5EF4-FFF2-40B4-BE49-F238E27FC236}">
                <a16:creationId xmlns:a16="http://schemas.microsoft.com/office/drawing/2014/main" id="{BA0FB12D-B296-4079-B9D0-036FEB9968E1}"/>
              </a:ext>
            </a:extLst>
          </p:cNvPr>
          <p:cNvSpPr txBox="1"/>
          <p:nvPr/>
        </p:nvSpPr>
        <p:spPr>
          <a:xfrm>
            <a:off x="108356" y="2095665"/>
            <a:ext cx="909223" cy="369332"/>
          </a:xfrm>
          <a:prstGeom prst="rect">
            <a:avLst/>
          </a:prstGeom>
          <a:noFill/>
        </p:spPr>
        <p:txBody>
          <a:bodyPr wrap="none" rtlCol="0">
            <a:spAutoFit/>
          </a:bodyPr>
          <a:lstStyle/>
          <a:p>
            <a:r>
              <a:rPr lang="it-IT" b="1" dirty="0"/>
              <a:t>Boma 1</a:t>
            </a:r>
          </a:p>
        </p:txBody>
      </p:sp>
      <p:pic>
        <p:nvPicPr>
          <p:cNvPr id="21" name="Elemento grafico 38" descr="Uomo">
            <a:extLst>
              <a:ext uri="{FF2B5EF4-FFF2-40B4-BE49-F238E27FC236}">
                <a16:creationId xmlns:a16="http://schemas.microsoft.com/office/drawing/2014/main" id="{38D393CA-E297-4DFC-8924-B93F182181B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84020" y="2017985"/>
            <a:ext cx="790575" cy="792930"/>
          </a:xfrm>
          <a:prstGeom prst="rect">
            <a:avLst/>
          </a:prstGeom>
        </p:spPr>
      </p:pic>
      <p:pic>
        <p:nvPicPr>
          <p:cNvPr id="22" name="Elemento grafico 51" descr="Badge dipendente">
            <a:extLst>
              <a:ext uri="{FF2B5EF4-FFF2-40B4-BE49-F238E27FC236}">
                <a16:creationId xmlns:a16="http://schemas.microsoft.com/office/drawing/2014/main" id="{8686F25E-8CD8-4FBD-87C7-EBE3BEFF062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48135" y="2217190"/>
            <a:ext cx="163709" cy="165874"/>
          </a:xfrm>
          <a:prstGeom prst="rect">
            <a:avLst/>
          </a:prstGeom>
        </p:spPr>
      </p:pic>
      <p:pic>
        <p:nvPicPr>
          <p:cNvPr id="43" name="Immagine 42" descr="Immagine che contiene disegnando&#10;&#10;Descrizione generata automaticamente">
            <a:extLst>
              <a:ext uri="{FF2B5EF4-FFF2-40B4-BE49-F238E27FC236}">
                <a16:creationId xmlns:a16="http://schemas.microsoft.com/office/drawing/2014/main" id="{E6F32DDE-4C72-467A-9991-CE4D6ADF557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246642" y="1830134"/>
            <a:ext cx="909222" cy="980781"/>
          </a:xfrm>
          <a:prstGeom prst="rect">
            <a:avLst/>
          </a:prstGeom>
        </p:spPr>
      </p:pic>
      <p:pic>
        <p:nvPicPr>
          <p:cNvPr id="46" name="Immagine 45">
            <a:extLst>
              <a:ext uri="{FF2B5EF4-FFF2-40B4-BE49-F238E27FC236}">
                <a16:creationId xmlns:a16="http://schemas.microsoft.com/office/drawing/2014/main" id="{16C52C60-43AC-4C23-AB9E-A01FFE9057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3742" y="5110163"/>
            <a:ext cx="704852" cy="704852"/>
          </a:xfrm>
          <a:prstGeom prst="rect">
            <a:avLst/>
          </a:prstGeom>
        </p:spPr>
      </p:pic>
      <p:pic>
        <p:nvPicPr>
          <p:cNvPr id="54" name="Elemento grafico 4" descr="Casa">
            <a:extLst>
              <a:ext uri="{FF2B5EF4-FFF2-40B4-BE49-F238E27FC236}">
                <a16:creationId xmlns:a16="http://schemas.microsoft.com/office/drawing/2014/main" id="{5C8C2601-0AA7-4D7E-AFA7-EA226DD15E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37845" y="2195445"/>
            <a:ext cx="721120" cy="718827"/>
          </a:xfrm>
          <a:prstGeom prst="rect">
            <a:avLst/>
          </a:prstGeom>
        </p:spPr>
      </p:pic>
      <p:pic>
        <p:nvPicPr>
          <p:cNvPr id="55" name="Elemento grafico 4" descr="Casa">
            <a:extLst>
              <a:ext uri="{FF2B5EF4-FFF2-40B4-BE49-F238E27FC236}">
                <a16:creationId xmlns:a16="http://schemas.microsoft.com/office/drawing/2014/main" id="{E1634153-7E53-41D3-8F14-2CA4BF121C2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8503" y="3314712"/>
            <a:ext cx="668469" cy="666344"/>
          </a:xfrm>
          <a:prstGeom prst="rect">
            <a:avLst/>
          </a:prstGeom>
        </p:spPr>
      </p:pic>
      <p:pic>
        <p:nvPicPr>
          <p:cNvPr id="56" name="Elemento grafico 4" descr="Casa">
            <a:extLst>
              <a:ext uri="{FF2B5EF4-FFF2-40B4-BE49-F238E27FC236}">
                <a16:creationId xmlns:a16="http://schemas.microsoft.com/office/drawing/2014/main" id="{8DD1356A-2A17-4A51-9D0C-CC6072A0CAA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95338" y="3216624"/>
            <a:ext cx="721120" cy="718827"/>
          </a:xfrm>
          <a:prstGeom prst="rect">
            <a:avLst/>
          </a:prstGeom>
        </p:spPr>
      </p:pic>
      <p:sp>
        <p:nvSpPr>
          <p:cNvPr id="57" name="CasellaDiTesto 56">
            <a:extLst>
              <a:ext uri="{FF2B5EF4-FFF2-40B4-BE49-F238E27FC236}">
                <a16:creationId xmlns:a16="http://schemas.microsoft.com/office/drawing/2014/main" id="{5FFCAF8F-460B-46CD-A803-49D42F38A0F2}"/>
              </a:ext>
            </a:extLst>
          </p:cNvPr>
          <p:cNvSpPr txBox="1"/>
          <p:nvPr/>
        </p:nvSpPr>
        <p:spPr>
          <a:xfrm>
            <a:off x="103013" y="3151791"/>
            <a:ext cx="909223" cy="369332"/>
          </a:xfrm>
          <a:prstGeom prst="rect">
            <a:avLst/>
          </a:prstGeom>
          <a:noFill/>
        </p:spPr>
        <p:txBody>
          <a:bodyPr wrap="none" rtlCol="0">
            <a:spAutoFit/>
          </a:bodyPr>
          <a:lstStyle/>
          <a:p>
            <a:r>
              <a:rPr lang="it-IT" b="1" dirty="0"/>
              <a:t>Boma 2</a:t>
            </a:r>
          </a:p>
        </p:txBody>
      </p:sp>
      <p:pic>
        <p:nvPicPr>
          <p:cNvPr id="58" name="Elemento grafico 38" descr="Uomo">
            <a:extLst>
              <a:ext uri="{FF2B5EF4-FFF2-40B4-BE49-F238E27FC236}">
                <a16:creationId xmlns:a16="http://schemas.microsoft.com/office/drawing/2014/main" id="{C5E6CE6B-3F18-487A-ABC3-70171BBDBF3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80336" y="3137252"/>
            <a:ext cx="790575" cy="792930"/>
          </a:xfrm>
          <a:prstGeom prst="rect">
            <a:avLst/>
          </a:prstGeom>
        </p:spPr>
      </p:pic>
      <p:pic>
        <p:nvPicPr>
          <p:cNvPr id="59" name="Elemento grafico 51" descr="Badge dipendente">
            <a:extLst>
              <a:ext uri="{FF2B5EF4-FFF2-40B4-BE49-F238E27FC236}">
                <a16:creationId xmlns:a16="http://schemas.microsoft.com/office/drawing/2014/main" id="{B9C6675D-6B84-4070-BECC-FC0176067AB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44451" y="3336457"/>
            <a:ext cx="163709" cy="165874"/>
          </a:xfrm>
          <a:prstGeom prst="rect">
            <a:avLst/>
          </a:prstGeom>
        </p:spPr>
      </p:pic>
      <p:pic>
        <p:nvPicPr>
          <p:cNvPr id="60" name="Elemento grafico 4" descr="Casa">
            <a:extLst>
              <a:ext uri="{FF2B5EF4-FFF2-40B4-BE49-F238E27FC236}">
                <a16:creationId xmlns:a16="http://schemas.microsoft.com/office/drawing/2014/main" id="{FC71733A-CB55-4197-AB02-3C44530E14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4971" y="3044868"/>
            <a:ext cx="541410" cy="539688"/>
          </a:xfrm>
          <a:prstGeom prst="rect">
            <a:avLst/>
          </a:prstGeom>
        </p:spPr>
      </p:pic>
      <p:pic>
        <p:nvPicPr>
          <p:cNvPr id="61" name="Elemento grafico 4" descr="Casa">
            <a:extLst>
              <a:ext uri="{FF2B5EF4-FFF2-40B4-BE49-F238E27FC236}">
                <a16:creationId xmlns:a16="http://schemas.microsoft.com/office/drawing/2014/main" id="{A6E66BFD-9A4D-419C-BB9D-727027C194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1957" y="4252845"/>
            <a:ext cx="668469" cy="666344"/>
          </a:xfrm>
          <a:prstGeom prst="rect">
            <a:avLst/>
          </a:prstGeom>
        </p:spPr>
      </p:pic>
      <p:pic>
        <p:nvPicPr>
          <p:cNvPr id="62" name="Elemento grafico 4" descr="Casa">
            <a:extLst>
              <a:ext uri="{FF2B5EF4-FFF2-40B4-BE49-F238E27FC236}">
                <a16:creationId xmlns:a16="http://schemas.microsoft.com/office/drawing/2014/main" id="{D17EE928-235E-48B2-9F44-3B5651802A6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58792" y="4154757"/>
            <a:ext cx="721120" cy="718827"/>
          </a:xfrm>
          <a:prstGeom prst="rect">
            <a:avLst/>
          </a:prstGeom>
        </p:spPr>
      </p:pic>
      <p:sp>
        <p:nvSpPr>
          <p:cNvPr id="63" name="CasellaDiTesto 62">
            <a:extLst>
              <a:ext uri="{FF2B5EF4-FFF2-40B4-BE49-F238E27FC236}">
                <a16:creationId xmlns:a16="http://schemas.microsoft.com/office/drawing/2014/main" id="{50DF2A97-FC0A-43FE-9EFD-B74537F471DF}"/>
              </a:ext>
            </a:extLst>
          </p:cNvPr>
          <p:cNvSpPr txBox="1"/>
          <p:nvPr/>
        </p:nvSpPr>
        <p:spPr>
          <a:xfrm>
            <a:off x="108357" y="4145841"/>
            <a:ext cx="909223" cy="369332"/>
          </a:xfrm>
          <a:prstGeom prst="rect">
            <a:avLst/>
          </a:prstGeom>
          <a:noFill/>
        </p:spPr>
        <p:txBody>
          <a:bodyPr wrap="none" rtlCol="0">
            <a:spAutoFit/>
          </a:bodyPr>
          <a:lstStyle/>
          <a:p>
            <a:r>
              <a:rPr lang="it-IT" b="1" dirty="0"/>
              <a:t>Boma 3</a:t>
            </a:r>
          </a:p>
        </p:txBody>
      </p:sp>
      <p:pic>
        <p:nvPicPr>
          <p:cNvPr id="64" name="Elemento grafico 38" descr="Uomo">
            <a:extLst>
              <a:ext uri="{FF2B5EF4-FFF2-40B4-BE49-F238E27FC236}">
                <a16:creationId xmlns:a16="http://schemas.microsoft.com/office/drawing/2014/main" id="{C6B28A7E-57AC-4807-BE05-B81A7A011D1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43790" y="4075385"/>
            <a:ext cx="790575" cy="792930"/>
          </a:xfrm>
          <a:prstGeom prst="rect">
            <a:avLst/>
          </a:prstGeom>
        </p:spPr>
      </p:pic>
      <p:pic>
        <p:nvPicPr>
          <p:cNvPr id="65" name="Elemento grafico 51" descr="Badge dipendente">
            <a:extLst>
              <a:ext uri="{FF2B5EF4-FFF2-40B4-BE49-F238E27FC236}">
                <a16:creationId xmlns:a16="http://schemas.microsoft.com/office/drawing/2014/main" id="{DBDB9F32-07B1-4078-BC4B-8942775FA31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07905" y="4274590"/>
            <a:ext cx="163709" cy="165874"/>
          </a:xfrm>
          <a:prstGeom prst="rect">
            <a:avLst/>
          </a:prstGeom>
        </p:spPr>
      </p:pic>
      <p:pic>
        <p:nvPicPr>
          <p:cNvPr id="66" name="Elemento grafico 4" descr="Casa">
            <a:extLst>
              <a:ext uri="{FF2B5EF4-FFF2-40B4-BE49-F238E27FC236}">
                <a16:creationId xmlns:a16="http://schemas.microsoft.com/office/drawing/2014/main" id="{B796223F-6612-4AD0-9863-A18B61A662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8273" y="5289766"/>
            <a:ext cx="668469" cy="666344"/>
          </a:xfrm>
          <a:prstGeom prst="rect">
            <a:avLst/>
          </a:prstGeom>
        </p:spPr>
      </p:pic>
      <p:pic>
        <p:nvPicPr>
          <p:cNvPr id="67" name="Elemento grafico 4" descr="Casa">
            <a:extLst>
              <a:ext uri="{FF2B5EF4-FFF2-40B4-BE49-F238E27FC236}">
                <a16:creationId xmlns:a16="http://schemas.microsoft.com/office/drawing/2014/main" id="{2423B7ED-7362-49C2-BCA7-80AFA821753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55108" y="5191678"/>
            <a:ext cx="721120" cy="718827"/>
          </a:xfrm>
          <a:prstGeom prst="rect">
            <a:avLst/>
          </a:prstGeom>
        </p:spPr>
      </p:pic>
      <p:sp>
        <p:nvSpPr>
          <p:cNvPr id="68" name="CasellaDiTesto 67">
            <a:extLst>
              <a:ext uri="{FF2B5EF4-FFF2-40B4-BE49-F238E27FC236}">
                <a16:creationId xmlns:a16="http://schemas.microsoft.com/office/drawing/2014/main" id="{3429739C-8C3E-44CE-B143-032491192B0B}"/>
              </a:ext>
            </a:extLst>
          </p:cNvPr>
          <p:cNvSpPr txBox="1"/>
          <p:nvPr/>
        </p:nvSpPr>
        <p:spPr>
          <a:xfrm>
            <a:off x="103012" y="5026810"/>
            <a:ext cx="909223" cy="369332"/>
          </a:xfrm>
          <a:prstGeom prst="rect">
            <a:avLst/>
          </a:prstGeom>
          <a:noFill/>
        </p:spPr>
        <p:txBody>
          <a:bodyPr wrap="none" rtlCol="0">
            <a:spAutoFit/>
          </a:bodyPr>
          <a:lstStyle/>
          <a:p>
            <a:r>
              <a:rPr lang="it-IT" b="1" dirty="0"/>
              <a:t>Boma 4</a:t>
            </a:r>
          </a:p>
        </p:txBody>
      </p:sp>
      <p:pic>
        <p:nvPicPr>
          <p:cNvPr id="69" name="Elemento grafico 38" descr="Uomo">
            <a:extLst>
              <a:ext uri="{FF2B5EF4-FFF2-40B4-BE49-F238E27FC236}">
                <a16:creationId xmlns:a16="http://schemas.microsoft.com/office/drawing/2014/main" id="{9B6A2D1E-84FD-4512-AB87-8F179169AB0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40106" y="5112306"/>
            <a:ext cx="790575" cy="792930"/>
          </a:xfrm>
          <a:prstGeom prst="rect">
            <a:avLst/>
          </a:prstGeom>
        </p:spPr>
      </p:pic>
      <p:pic>
        <p:nvPicPr>
          <p:cNvPr id="70" name="Elemento grafico 51" descr="Badge dipendente">
            <a:extLst>
              <a:ext uri="{FF2B5EF4-FFF2-40B4-BE49-F238E27FC236}">
                <a16:creationId xmlns:a16="http://schemas.microsoft.com/office/drawing/2014/main" id="{E7C8A2A2-B89B-4EFC-838F-F91B20C41FD1}"/>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04221" y="5311511"/>
            <a:ext cx="163709" cy="165874"/>
          </a:xfrm>
          <a:prstGeom prst="rect">
            <a:avLst/>
          </a:prstGeom>
        </p:spPr>
      </p:pic>
      <p:pic>
        <p:nvPicPr>
          <p:cNvPr id="71" name="Elemento grafico 4" descr="Casa">
            <a:extLst>
              <a:ext uri="{FF2B5EF4-FFF2-40B4-BE49-F238E27FC236}">
                <a16:creationId xmlns:a16="http://schemas.microsoft.com/office/drawing/2014/main" id="{89684095-4BB2-4448-8AA3-13C607BAE7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4852" y="4953000"/>
            <a:ext cx="603131" cy="601213"/>
          </a:xfrm>
          <a:prstGeom prst="rect">
            <a:avLst/>
          </a:prstGeom>
        </p:spPr>
      </p:pic>
      <p:pic>
        <p:nvPicPr>
          <p:cNvPr id="72" name="Elemento grafico 4" descr="Casa">
            <a:extLst>
              <a:ext uri="{FF2B5EF4-FFF2-40B4-BE49-F238E27FC236}">
                <a16:creationId xmlns:a16="http://schemas.microsoft.com/office/drawing/2014/main" id="{15C68E30-F3A3-4FB5-A40A-32404D24F17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3051" y="6209770"/>
            <a:ext cx="668469" cy="666344"/>
          </a:xfrm>
          <a:prstGeom prst="rect">
            <a:avLst/>
          </a:prstGeom>
        </p:spPr>
      </p:pic>
      <p:pic>
        <p:nvPicPr>
          <p:cNvPr id="73" name="Elemento grafico 4" descr="Casa">
            <a:extLst>
              <a:ext uri="{FF2B5EF4-FFF2-40B4-BE49-F238E27FC236}">
                <a16:creationId xmlns:a16="http://schemas.microsoft.com/office/drawing/2014/main" id="{35418BA0-46E5-456C-963D-1A4CC78396B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69886" y="6111682"/>
            <a:ext cx="721120" cy="718827"/>
          </a:xfrm>
          <a:prstGeom prst="rect">
            <a:avLst/>
          </a:prstGeom>
        </p:spPr>
      </p:pic>
      <p:sp>
        <p:nvSpPr>
          <p:cNvPr id="74" name="CasellaDiTesto 73">
            <a:extLst>
              <a:ext uri="{FF2B5EF4-FFF2-40B4-BE49-F238E27FC236}">
                <a16:creationId xmlns:a16="http://schemas.microsoft.com/office/drawing/2014/main" id="{EFCA43D9-76AD-4E89-BEE9-3B0FDA40EBC6}"/>
              </a:ext>
            </a:extLst>
          </p:cNvPr>
          <p:cNvSpPr txBox="1"/>
          <p:nvPr/>
        </p:nvSpPr>
        <p:spPr>
          <a:xfrm>
            <a:off x="103012" y="6150511"/>
            <a:ext cx="909223" cy="369332"/>
          </a:xfrm>
          <a:prstGeom prst="rect">
            <a:avLst/>
          </a:prstGeom>
          <a:noFill/>
        </p:spPr>
        <p:txBody>
          <a:bodyPr wrap="none" rtlCol="0">
            <a:spAutoFit/>
          </a:bodyPr>
          <a:lstStyle/>
          <a:p>
            <a:r>
              <a:rPr lang="it-IT" b="1" dirty="0"/>
              <a:t>Boma 5</a:t>
            </a:r>
          </a:p>
        </p:txBody>
      </p:sp>
      <p:pic>
        <p:nvPicPr>
          <p:cNvPr id="75" name="Elemento grafico 38" descr="Uomo">
            <a:extLst>
              <a:ext uri="{FF2B5EF4-FFF2-40B4-BE49-F238E27FC236}">
                <a16:creationId xmlns:a16="http://schemas.microsoft.com/office/drawing/2014/main" id="{26C82217-CB43-4D1A-832D-06AA2282CC4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54884" y="6032310"/>
            <a:ext cx="790575" cy="792930"/>
          </a:xfrm>
          <a:prstGeom prst="rect">
            <a:avLst/>
          </a:prstGeom>
        </p:spPr>
      </p:pic>
      <p:pic>
        <p:nvPicPr>
          <p:cNvPr id="76" name="Elemento grafico 51" descr="Badge dipendente">
            <a:extLst>
              <a:ext uri="{FF2B5EF4-FFF2-40B4-BE49-F238E27FC236}">
                <a16:creationId xmlns:a16="http://schemas.microsoft.com/office/drawing/2014/main" id="{A9EFB654-8BCF-4BA1-946A-503EA6AA016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318999" y="6231515"/>
            <a:ext cx="163709" cy="165874"/>
          </a:xfrm>
          <a:prstGeom prst="rect">
            <a:avLst/>
          </a:prstGeom>
        </p:spPr>
      </p:pic>
      <p:pic>
        <p:nvPicPr>
          <p:cNvPr id="77" name="Elemento grafico 38" descr="Uomo">
            <a:extLst>
              <a:ext uri="{FF2B5EF4-FFF2-40B4-BE49-F238E27FC236}">
                <a16:creationId xmlns:a16="http://schemas.microsoft.com/office/drawing/2014/main" id="{BC4F24EC-1998-47F5-A199-575B451D821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461127" y="3892845"/>
            <a:ext cx="1291813" cy="1295661"/>
          </a:xfrm>
          <a:prstGeom prst="rect">
            <a:avLst/>
          </a:prstGeom>
        </p:spPr>
      </p:pic>
      <p:pic>
        <p:nvPicPr>
          <p:cNvPr id="78" name="Elemento grafico 51" descr="Badge dipendente">
            <a:extLst>
              <a:ext uri="{FF2B5EF4-FFF2-40B4-BE49-F238E27FC236}">
                <a16:creationId xmlns:a16="http://schemas.microsoft.com/office/drawing/2014/main" id="{EBC969E5-EFA8-4828-8AC9-79F014E22386}"/>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066240" y="4252845"/>
            <a:ext cx="237725" cy="240869"/>
          </a:xfrm>
          <a:prstGeom prst="rect">
            <a:avLst/>
          </a:prstGeom>
        </p:spPr>
      </p:pic>
      <p:pic>
        <p:nvPicPr>
          <p:cNvPr id="81" name="Elemento grafico 38" descr="Uomo">
            <a:extLst>
              <a:ext uri="{FF2B5EF4-FFF2-40B4-BE49-F238E27FC236}">
                <a16:creationId xmlns:a16="http://schemas.microsoft.com/office/drawing/2014/main" id="{2E425709-3EA0-4CFF-9FB0-2113DCB6599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096140" y="3929064"/>
            <a:ext cx="1291813" cy="1295661"/>
          </a:xfrm>
          <a:prstGeom prst="rect">
            <a:avLst/>
          </a:prstGeom>
        </p:spPr>
      </p:pic>
      <p:pic>
        <p:nvPicPr>
          <p:cNvPr id="82" name="Elemento grafico 51" descr="Badge dipendente">
            <a:extLst>
              <a:ext uri="{FF2B5EF4-FFF2-40B4-BE49-F238E27FC236}">
                <a16:creationId xmlns:a16="http://schemas.microsoft.com/office/drawing/2014/main" id="{BA7F4BEB-F4D6-42DF-9805-96CE14525B8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701253" y="4289064"/>
            <a:ext cx="237725" cy="240869"/>
          </a:xfrm>
          <a:prstGeom prst="rect">
            <a:avLst/>
          </a:prstGeom>
        </p:spPr>
      </p:pic>
      <p:cxnSp>
        <p:nvCxnSpPr>
          <p:cNvPr id="83" name="Connettore 2 82">
            <a:extLst>
              <a:ext uri="{FF2B5EF4-FFF2-40B4-BE49-F238E27FC236}">
                <a16:creationId xmlns:a16="http://schemas.microsoft.com/office/drawing/2014/main" id="{74D708F4-EB76-4BE3-A736-68D49CD6C88E}"/>
              </a:ext>
            </a:extLst>
          </p:cNvPr>
          <p:cNvCxnSpPr>
            <a:cxnSpLocks/>
            <a:endCxn id="77" idx="1"/>
          </p:cNvCxnSpPr>
          <p:nvPr/>
        </p:nvCxnSpPr>
        <p:spPr>
          <a:xfrm>
            <a:off x="2629950" y="2548320"/>
            <a:ext cx="1831177" cy="1992356"/>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84" name="CasellaDiTesto 83">
            <a:extLst>
              <a:ext uri="{FF2B5EF4-FFF2-40B4-BE49-F238E27FC236}">
                <a16:creationId xmlns:a16="http://schemas.microsoft.com/office/drawing/2014/main" id="{A7C5E3CB-777A-4828-902C-F4DE1966852C}"/>
              </a:ext>
            </a:extLst>
          </p:cNvPr>
          <p:cNvSpPr txBox="1"/>
          <p:nvPr/>
        </p:nvSpPr>
        <p:spPr>
          <a:xfrm rot="2868709">
            <a:off x="3020368" y="3349052"/>
            <a:ext cx="1372609" cy="307777"/>
          </a:xfrm>
          <a:prstGeom prst="rect">
            <a:avLst/>
          </a:prstGeom>
          <a:noFill/>
        </p:spPr>
        <p:txBody>
          <a:bodyPr wrap="square" rtlCol="0">
            <a:spAutoFit/>
          </a:bodyPr>
          <a:lstStyle/>
          <a:p>
            <a:r>
              <a:rPr lang="it-IT" sz="1400" i="1" dirty="0" err="1"/>
              <a:t>Monthly</a:t>
            </a:r>
            <a:r>
              <a:rPr lang="it-IT" sz="1400" i="1" dirty="0"/>
              <a:t> Report</a:t>
            </a:r>
          </a:p>
        </p:txBody>
      </p:sp>
      <p:cxnSp>
        <p:nvCxnSpPr>
          <p:cNvPr id="86" name="Connettore 2 85">
            <a:extLst>
              <a:ext uri="{FF2B5EF4-FFF2-40B4-BE49-F238E27FC236}">
                <a16:creationId xmlns:a16="http://schemas.microsoft.com/office/drawing/2014/main" id="{7E0A8127-6B46-47DC-AB6C-51BF909C4A4F}"/>
              </a:ext>
            </a:extLst>
          </p:cNvPr>
          <p:cNvCxnSpPr>
            <a:cxnSpLocks/>
            <a:endCxn id="77" idx="1"/>
          </p:cNvCxnSpPr>
          <p:nvPr/>
        </p:nvCxnSpPr>
        <p:spPr>
          <a:xfrm>
            <a:off x="2633634" y="3584556"/>
            <a:ext cx="1827493" cy="956120"/>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87" name="Connettore 2 86">
            <a:extLst>
              <a:ext uri="{FF2B5EF4-FFF2-40B4-BE49-F238E27FC236}">
                <a16:creationId xmlns:a16="http://schemas.microsoft.com/office/drawing/2014/main" id="{974A44DF-398A-40E4-A3CD-C9CAC6521BC4}"/>
              </a:ext>
            </a:extLst>
          </p:cNvPr>
          <p:cNvCxnSpPr>
            <a:cxnSpLocks/>
            <a:endCxn id="77" idx="1"/>
          </p:cNvCxnSpPr>
          <p:nvPr/>
        </p:nvCxnSpPr>
        <p:spPr>
          <a:xfrm>
            <a:off x="2626412" y="4534412"/>
            <a:ext cx="1834715" cy="6264"/>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88" name="Connettore 2 87">
            <a:extLst>
              <a:ext uri="{FF2B5EF4-FFF2-40B4-BE49-F238E27FC236}">
                <a16:creationId xmlns:a16="http://schemas.microsoft.com/office/drawing/2014/main" id="{73D4EA09-86E0-4CF8-96F5-487D057CDB26}"/>
              </a:ext>
            </a:extLst>
          </p:cNvPr>
          <p:cNvCxnSpPr>
            <a:cxnSpLocks/>
            <a:stCxn id="104" idx="3"/>
            <a:endCxn id="77" idx="1"/>
          </p:cNvCxnSpPr>
          <p:nvPr/>
        </p:nvCxnSpPr>
        <p:spPr>
          <a:xfrm flipV="1">
            <a:off x="2625842" y="4540676"/>
            <a:ext cx="1835285" cy="902715"/>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89" name="Connettore 2 88">
            <a:extLst>
              <a:ext uri="{FF2B5EF4-FFF2-40B4-BE49-F238E27FC236}">
                <a16:creationId xmlns:a16="http://schemas.microsoft.com/office/drawing/2014/main" id="{DC901416-9C7B-4924-8C46-857D73CE6DC2}"/>
              </a:ext>
            </a:extLst>
          </p:cNvPr>
          <p:cNvCxnSpPr>
            <a:cxnSpLocks/>
            <a:endCxn id="77" idx="1"/>
          </p:cNvCxnSpPr>
          <p:nvPr/>
        </p:nvCxnSpPr>
        <p:spPr>
          <a:xfrm flipV="1">
            <a:off x="2633634" y="4540676"/>
            <a:ext cx="1827493" cy="2066666"/>
          </a:xfrm>
          <a:prstGeom prst="straightConnector1">
            <a:avLst/>
          </a:prstGeom>
          <a:ln w="38100">
            <a:solidFill>
              <a:schemeClr val="accent6">
                <a:lumMod val="7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90" name="CasellaDiTesto 89">
            <a:extLst>
              <a:ext uri="{FF2B5EF4-FFF2-40B4-BE49-F238E27FC236}">
                <a16:creationId xmlns:a16="http://schemas.microsoft.com/office/drawing/2014/main" id="{F95704EC-4705-4048-A3B9-54432395B8ED}"/>
              </a:ext>
            </a:extLst>
          </p:cNvPr>
          <p:cNvSpPr txBox="1"/>
          <p:nvPr/>
        </p:nvSpPr>
        <p:spPr>
          <a:xfrm rot="1776983">
            <a:off x="2643267" y="3619544"/>
            <a:ext cx="1372609" cy="307777"/>
          </a:xfrm>
          <a:prstGeom prst="rect">
            <a:avLst/>
          </a:prstGeom>
          <a:noFill/>
        </p:spPr>
        <p:txBody>
          <a:bodyPr wrap="square" rtlCol="0">
            <a:spAutoFit/>
          </a:bodyPr>
          <a:lstStyle/>
          <a:p>
            <a:r>
              <a:rPr lang="it-IT" sz="1400" i="1" dirty="0" err="1"/>
              <a:t>Monthly</a:t>
            </a:r>
            <a:r>
              <a:rPr lang="it-IT" sz="1400" i="1" dirty="0"/>
              <a:t> Report</a:t>
            </a:r>
          </a:p>
        </p:txBody>
      </p:sp>
      <p:sp>
        <p:nvSpPr>
          <p:cNvPr id="91" name="CasellaDiTesto 90">
            <a:extLst>
              <a:ext uri="{FF2B5EF4-FFF2-40B4-BE49-F238E27FC236}">
                <a16:creationId xmlns:a16="http://schemas.microsoft.com/office/drawing/2014/main" id="{4F40AF8D-F9A5-4034-AFC5-07B57AF39C88}"/>
              </a:ext>
            </a:extLst>
          </p:cNvPr>
          <p:cNvSpPr txBox="1"/>
          <p:nvPr/>
        </p:nvSpPr>
        <p:spPr>
          <a:xfrm>
            <a:off x="2625842" y="4207153"/>
            <a:ext cx="1372609" cy="307777"/>
          </a:xfrm>
          <a:prstGeom prst="rect">
            <a:avLst/>
          </a:prstGeom>
          <a:noFill/>
        </p:spPr>
        <p:txBody>
          <a:bodyPr wrap="square" rtlCol="0">
            <a:spAutoFit/>
          </a:bodyPr>
          <a:lstStyle/>
          <a:p>
            <a:r>
              <a:rPr lang="it-IT" sz="1400" i="1" dirty="0" err="1"/>
              <a:t>Monthly</a:t>
            </a:r>
            <a:r>
              <a:rPr lang="it-IT" sz="1400" i="1" dirty="0"/>
              <a:t> Report</a:t>
            </a:r>
          </a:p>
        </p:txBody>
      </p:sp>
      <p:sp>
        <p:nvSpPr>
          <p:cNvPr id="92" name="CasellaDiTesto 91">
            <a:extLst>
              <a:ext uri="{FF2B5EF4-FFF2-40B4-BE49-F238E27FC236}">
                <a16:creationId xmlns:a16="http://schemas.microsoft.com/office/drawing/2014/main" id="{E10CA317-D9E3-4BE9-B5F6-2B089C547AA3}"/>
              </a:ext>
            </a:extLst>
          </p:cNvPr>
          <p:cNvSpPr txBox="1"/>
          <p:nvPr/>
        </p:nvSpPr>
        <p:spPr>
          <a:xfrm rot="19945561">
            <a:off x="2643267" y="5055701"/>
            <a:ext cx="1372609" cy="307777"/>
          </a:xfrm>
          <a:prstGeom prst="rect">
            <a:avLst/>
          </a:prstGeom>
          <a:noFill/>
        </p:spPr>
        <p:txBody>
          <a:bodyPr wrap="square" rtlCol="0">
            <a:spAutoFit/>
          </a:bodyPr>
          <a:lstStyle/>
          <a:p>
            <a:r>
              <a:rPr lang="it-IT" sz="1400" i="1" dirty="0" err="1"/>
              <a:t>Monthly</a:t>
            </a:r>
            <a:r>
              <a:rPr lang="it-IT" sz="1400" i="1" dirty="0"/>
              <a:t> Report</a:t>
            </a:r>
          </a:p>
        </p:txBody>
      </p:sp>
      <p:sp>
        <p:nvSpPr>
          <p:cNvPr id="93" name="CasellaDiTesto 92">
            <a:extLst>
              <a:ext uri="{FF2B5EF4-FFF2-40B4-BE49-F238E27FC236}">
                <a16:creationId xmlns:a16="http://schemas.microsoft.com/office/drawing/2014/main" id="{350C339E-9F25-4C1E-BD58-0B550AC77574}"/>
              </a:ext>
            </a:extLst>
          </p:cNvPr>
          <p:cNvSpPr txBox="1"/>
          <p:nvPr/>
        </p:nvSpPr>
        <p:spPr>
          <a:xfrm rot="18604125">
            <a:off x="2808909" y="5728181"/>
            <a:ext cx="1372609" cy="307777"/>
          </a:xfrm>
          <a:prstGeom prst="rect">
            <a:avLst/>
          </a:prstGeom>
          <a:noFill/>
        </p:spPr>
        <p:txBody>
          <a:bodyPr wrap="square" rtlCol="0">
            <a:spAutoFit/>
          </a:bodyPr>
          <a:lstStyle/>
          <a:p>
            <a:r>
              <a:rPr lang="it-IT" sz="1400" i="1" dirty="0" err="1"/>
              <a:t>Monthly</a:t>
            </a:r>
            <a:r>
              <a:rPr lang="it-IT" sz="1400" i="1" dirty="0"/>
              <a:t> Report</a:t>
            </a:r>
          </a:p>
        </p:txBody>
      </p:sp>
      <p:cxnSp>
        <p:nvCxnSpPr>
          <p:cNvPr id="94" name="Connettore 2 93">
            <a:extLst>
              <a:ext uri="{FF2B5EF4-FFF2-40B4-BE49-F238E27FC236}">
                <a16:creationId xmlns:a16="http://schemas.microsoft.com/office/drawing/2014/main" id="{CA7D9000-3587-4FB9-A14F-A74AF2337F5F}"/>
              </a:ext>
            </a:extLst>
          </p:cNvPr>
          <p:cNvCxnSpPr>
            <a:cxnSpLocks/>
          </p:cNvCxnSpPr>
          <p:nvPr/>
        </p:nvCxnSpPr>
        <p:spPr>
          <a:xfrm>
            <a:off x="5622688" y="4586017"/>
            <a:ext cx="1609160" cy="6264"/>
          </a:xfrm>
          <a:prstGeom prst="straightConnector1">
            <a:avLst/>
          </a:prstGeom>
          <a:ln w="76200">
            <a:solidFill>
              <a:srgbClr val="FFC000"/>
            </a:solidFill>
            <a:tailEnd type="triangle"/>
          </a:ln>
        </p:spPr>
        <p:style>
          <a:lnRef idx="1">
            <a:schemeClr val="accent2"/>
          </a:lnRef>
          <a:fillRef idx="0">
            <a:schemeClr val="accent2"/>
          </a:fillRef>
          <a:effectRef idx="0">
            <a:schemeClr val="accent2"/>
          </a:effectRef>
          <a:fontRef idx="minor">
            <a:schemeClr val="tx1"/>
          </a:fontRef>
        </p:style>
      </p:cxnSp>
      <p:sp>
        <p:nvSpPr>
          <p:cNvPr id="95" name="CasellaDiTesto 94">
            <a:extLst>
              <a:ext uri="{FF2B5EF4-FFF2-40B4-BE49-F238E27FC236}">
                <a16:creationId xmlns:a16="http://schemas.microsoft.com/office/drawing/2014/main" id="{C7465D36-8577-4D90-B7FA-0B60A5F6CA93}"/>
              </a:ext>
            </a:extLst>
          </p:cNvPr>
          <p:cNvSpPr txBox="1"/>
          <p:nvPr/>
        </p:nvSpPr>
        <p:spPr>
          <a:xfrm>
            <a:off x="5674105" y="4086018"/>
            <a:ext cx="1372609" cy="523220"/>
          </a:xfrm>
          <a:prstGeom prst="rect">
            <a:avLst/>
          </a:prstGeom>
          <a:noFill/>
        </p:spPr>
        <p:txBody>
          <a:bodyPr wrap="square" rtlCol="0">
            <a:spAutoFit/>
          </a:bodyPr>
          <a:lstStyle/>
          <a:p>
            <a:r>
              <a:rPr lang="it-IT" sz="1400" i="1" dirty="0" err="1"/>
              <a:t>Aggregated</a:t>
            </a:r>
            <a:r>
              <a:rPr lang="it-IT" sz="1400" i="1" dirty="0"/>
              <a:t> </a:t>
            </a:r>
            <a:r>
              <a:rPr lang="it-IT" sz="1400" i="1" dirty="0" err="1"/>
              <a:t>Monthly</a:t>
            </a:r>
            <a:r>
              <a:rPr lang="it-IT" sz="1400" i="1" dirty="0"/>
              <a:t> Report</a:t>
            </a:r>
          </a:p>
        </p:txBody>
      </p:sp>
      <p:sp>
        <p:nvSpPr>
          <p:cNvPr id="96" name="CasellaDiTesto 95">
            <a:extLst>
              <a:ext uri="{FF2B5EF4-FFF2-40B4-BE49-F238E27FC236}">
                <a16:creationId xmlns:a16="http://schemas.microsoft.com/office/drawing/2014/main" id="{DC61E210-7217-48B4-AAB5-3AABB4026F06}"/>
              </a:ext>
            </a:extLst>
          </p:cNvPr>
          <p:cNvSpPr txBox="1"/>
          <p:nvPr/>
        </p:nvSpPr>
        <p:spPr>
          <a:xfrm>
            <a:off x="7328636" y="5627291"/>
            <a:ext cx="982958" cy="523220"/>
          </a:xfrm>
          <a:prstGeom prst="rect">
            <a:avLst/>
          </a:prstGeom>
          <a:noFill/>
        </p:spPr>
        <p:txBody>
          <a:bodyPr wrap="square" rtlCol="0">
            <a:spAutoFit/>
          </a:bodyPr>
          <a:lstStyle/>
          <a:p>
            <a:pPr algn="ctr"/>
            <a:r>
              <a:rPr lang="it-IT" sz="1400" b="1" dirty="0"/>
              <a:t>NSA Field </a:t>
            </a:r>
            <a:r>
              <a:rPr lang="it-IT" sz="1400" b="1" dirty="0" err="1"/>
              <a:t>Officer</a:t>
            </a:r>
            <a:endParaRPr lang="it-IT" sz="1400" b="1" dirty="0"/>
          </a:p>
        </p:txBody>
      </p:sp>
      <p:cxnSp>
        <p:nvCxnSpPr>
          <p:cNvPr id="41" name="Connettore 2 40">
            <a:extLst>
              <a:ext uri="{FF2B5EF4-FFF2-40B4-BE49-F238E27FC236}">
                <a16:creationId xmlns:a16="http://schemas.microsoft.com/office/drawing/2014/main" id="{871CA47E-E315-4387-867C-4C5613C40BC0}"/>
              </a:ext>
            </a:extLst>
          </p:cNvPr>
          <p:cNvCxnSpPr>
            <a:cxnSpLocks/>
            <a:endCxn id="81" idx="0"/>
          </p:cNvCxnSpPr>
          <p:nvPr/>
        </p:nvCxnSpPr>
        <p:spPr>
          <a:xfrm>
            <a:off x="7738122" y="2852128"/>
            <a:ext cx="3925" cy="1076936"/>
          </a:xfrm>
          <a:prstGeom prst="straightConnector1">
            <a:avLst/>
          </a:prstGeom>
          <a:ln w="38100">
            <a:prstDash val="dash"/>
            <a:headEnd type="triangle"/>
            <a:tailEnd type="triangle"/>
          </a:ln>
        </p:spPr>
        <p:style>
          <a:lnRef idx="1">
            <a:schemeClr val="accent5"/>
          </a:lnRef>
          <a:fillRef idx="0">
            <a:schemeClr val="accent5"/>
          </a:fillRef>
          <a:effectRef idx="0">
            <a:schemeClr val="accent5"/>
          </a:effectRef>
          <a:fontRef idx="minor">
            <a:schemeClr val="tx1"/>
          </a:fontRef>
        </p:style>
      </p:cxnSp>
      <p:sp>
        <p:nvSpPr>
          <p:cNvPr id="99" name="CasellaDiTesto 98">
            <a:extLst>
              <a:ext uri="{FF2B5EF4-FFF2-40B4-BE49-F238E27FC236}">
                <a16:creationId xmlns:a16="http://schemas.microsoft.com/office/drawing/2014/main" id="{CA05F13C-EEC0-4F01-B3B5-9B24E2A950CE}"/>
              </a:ext>
            </a:extLst>
          </p:cNvPr>
          <p:cNvSpPr txBox="1"/>
          <p:nvPr/>
        </p:nvSpPr>
        <p:spPr>
          <a:xfrm>
            <a:off x="8078594" y="2146238"/>
            <a:ext cx="982958" cy="307777"/>
          </a:xfrm>
          <a:prstGeom prst="rect">
            <a:avLst/>
          </a:prstGeom>
          <a:noFill/>
        </p:spPr>
        <p:txBody>
          <a:bodyPr wrap="square" rtlCol="0">
            <a:spAutoFit/>
          </a:bodyPr>
          <a:lstStyle/>
          <a:p>
            <a:pPr algn="ctr"/>
            <a:r>
              <a:rPr lang="it-IT" sz="1400" b="1" dirty="0"/>
              <a:t>CHD</a:t>
            </a:r>
          </a:p>
        </p:txBody>
      </p:sp>
      <p:sp>
        <p:nvSpPr>
          <p:cNvPr id="100" name="CasellaDiTesto 99">
            <a:extLst>
              <a:ext uri="{FF2B5EF4-FFF2-40B4-BE49-F238E27FC236}">
                <a16:creationId xmlns:a16="http://schemas.microsoft.com/office/drawing/2014/main" id="{1F31D63A-ACD4-4EBC-B2A2-326ED75E7DA8}"/>
              </a:ext>
            </a:extLst>
          </p:cNvPr>
          <p:cNvSpPr txBox="1"/>
          <p:nvPr/>
        </p:nvSpPr>
        <p:spPr>
          <a:xfrm>
            <a:off x="4621514" y="5200979"/>
            <a:ext cx="982958" cy="523220"/>
          </a:xfrm>
          <a:prstGeom prst="rect">
            <a:avLst/>
          </a:prstGeom>
          <a:noFill/>
        </p:spPr>
        <p:txBody>
          <a:bodyPr wrap="square" rtlCol="0">
            <a:spAutoFit/>
          </a:bodyPr>
          <a:lstStyle/>
          <a:p>
            <a:pPr algn="ctr"/>
            <a:r>
              <a:rPr lang="it-IT" sz="1400" b="1" dirty="0" err="1"/>
              <a:t>Appointed</a:t>
            </a:r>
            <a:r>
              <a:rPr lang="it-IT" sz="1400" b="1" dirty="0"/>
              <a:t> Supervisor</a:t>
            </a:r>
          </a:p>
        </p:txBody>
      </p:sp>
      <p:sp>
        <p:nvSpPr>
          <p:cNvPr id="101" name="Rettangolo 100">
            <a:extLst>
              <a:ext uri="{FF2B5EF4-FFF2-40B4-BE49-F238E27FC236}">
                <a16:creationId xmlns:a16="http://schemas.microsoft.com/office/drawing/2014/main" id="{E8907150-E3B6-45AE-B98E-DA62922930E2}"/>
              </a:ext>
            </a:extLst>
          </p:cNvPr>
          <p:cNvSpPr/>
          <p:nvPr/>
        </p:nvSpPr>
        <p:spPr>
          <a:xfrm>
            <a:off x="103012" y="1922202"/>
            <a:ext cx="2530622" cy="98078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02" name="Rettangolo 101">
            <a:extLst>
              <a:ext uri="{FF2B5EF4-FFF2-40B4-BE49-F238E27FC236}">
                <a16:creationId xmlns:a16="http://schemas.microsoft.com/office/drawing/2014/main" id="{1EF3867F-7923-448F-8F9A-8233C8FAC488}"/>
              </a:ext>
            </a:extLst>
          </p:cNvPr>
          <p:cNvSpPr/>
          <p:nvPr/>
        </p:nvSpPr>
        <p:spPr>
          <a:xfrm>
            <a:off x="104237" y="3097666"/>
            <a:ext cx="2530622" cy="86728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03" name="Rettangolo 102">
            <a:extLst>
              <a:ext uri="{FF2B5EF4-FFF2-40B4-BE49-F238E27FC236}">
                <a16:creationId xmlns:a16="http://schemas.microsoft.com/office/drawing/2014/main" id="{173158FF-FEC8-44E3-BB16-EF5E4FADE3BA}"/>
              </a:ext>
            </a:extLst>
          </p:cNvPr>
          <p:cNvSpPr/>
          <p:nvPr/>
        </p:nvSpPr>
        <p:spPr>
          <a:xfrm>
            <a:off x="107695" y="4068584"/>
            <a:ext cx="2530622" cy="83564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04" name="Rettangolo 103">
            <a:extLst>
              <a:ext uri="{FF2B5EF4-FFF2-40B4-BE49-F238E27FC236}">
                <a16:creationId xmlns:a16="http://schemas.microsoft.com/office/drawing/2014/main" id="{6A6B909C-4099-458B-9F56-E8DB6B4220FF}"/>
              </a:ext>
            </a:extLst>
          </p:cNvPr>
          <p:cNvSpPr/>
          <p:nvPr/>
        </p:nvSpPr>
        <p:spPr>
          <a:xfrm>
            <a:off x="95220" y="4953000"/>
            <a:ext cx="2530622" cy="98078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
        <p:nvSpPr>
          <p:cNvPr id="105" name="Rettangolo 104">
            <a:extLst>
              <a:ext uri="{FF2B5EF4-FFF2-40B4-BE49-F238E27FC236}">
                <a16:creationId xmlns:a16="http://schemas.microsoft.com/office/drawing/2014/main" id="{D734E7BC-25B0-4E2F-AA2C-F895AE3464B4}"/>
              </a:ext>
            </a:extLst>
          </p:cNvPr>
          <p:cNvSpPr/>
          <p:nvPr/>
        </p:nvSpPr>
        <p:spPr>
          <a:xfrm>
            <a:off x="101814" y="5972553"/>
            <a:ext cx="2530622" cy="9011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101694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wipe(left)">
                                      <p:cBhvr>
                                        <p:cTn id="12" dur="500"/>
                                        <p:tgtEl>
                                          <p:spTgt spid="6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wipe(left)">
                                      <p:cBhvr>
                                        <p:cTn id="22" dur="5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500"/>
                                        <p:tgtEl>
                                          <p:spTgt spid="5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2"/>
                                        </p:tgtEl>
                                        <p:attrNameLst>
                                          <p:attrName>style.visibility</p:attrName>
                                        </p:attrNameLst>
                                      </p:cBhvr>
                                      <p:to>
                                        <p:strVal val="visible"/>
                                      </p:to>
                                    </p:set>
                                    <p:animEffect transition="in" filter="wipe(left)">
                                      <p:cBhvr>
                                        <p:cTn id="37" dur="500"/>
                                        <p:tgtEl>
                                          <p:spTgt spid="10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3"/>
                                        </p:tgtEl>
                                        <p:attrNameLst>
                                          <p:attrName>style.visibility</p:attrName>
                                        </p:attrNameLst>
                                      </p:cBhvr>
                                      <p:to>
                                        <p:strVal val="visible"/>
                                      </p:to>
                                    </p:set>
                                    <p:animEffect transition="in" filter="wipe(left)">
                                      <p:cBhvr>
                                        <p:cTn id="42" dur="500"/>
                                        <p:tgtEl>
                                          <p:spTgt spid="10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left)">
                                      <p:cBhvr>
                                        <p:cTn id="47" dur="500"/>
                                        <p:tgtEl>
                                          <p:spTgt spid="6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wipe(left)">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wipe(left)">
                                      <p:cBhvr>
                                        <p:cTn id="62" dur="500"/>
                                        <p:tgtEl>
                                          <p:spTgt spid="6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left)">
                                      <p:cBhvr>
                                        <p:cTn id="67" dur="500"/>
                                        <p:tgtEl>
                                          <p:spTgt spid="6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68"/>
                                        </p:tgtEl>
                                        <p:attrNameLst>
                                          <p:attrName>style.visibility</p:attrName>
                                        </p:attrNameLst>
                                      </p:cBhvr>
                                      <p:to>
                                        <p:strVal val="visible"/>
                                      </p:to>
                                    </p:set>
                                    <p:animEffect transition="in" filter="wipe(left)">
                                      <p:cBhvr>
                                        <p:cTn id="72" dur="500"/>
                                        <p:tgtEl>
                                          <p:spTgt spid="6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04"/>
                                        </p:tgtEl>
                                        <p:attrNameLst>
                                          <p:attrName>style.visibility</p:attrName>
                                        </p:attrNameLst>
                                      </p:cBhvr>
                                      <p:to>
                                        <p:strVal val="visible"/>
                                      </p:to>
                                    </p:set>
                                    <p:animEffect transition="in" filter="wipe(left)">
                                      <p:cBhvr>
                                        <p:cTn id="77" dur="500"/>
                                        <p:tgtEl>
                                          <p:spTgt spid="10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nodeType="click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wipe(left)">
                                      <p:cBhvr>
                                        <p:cTn id="82" dur="500"/>
                                        <p:tgtEl>
                                          <p:spTgt spid="71"/>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wipe(left)">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nodeType="clickEffect">
                                  <p:stCondLst>
                                    <p:cond delay="0"/>
                                  </p:stCondLst>
                                  <p:childTnLst>
                                    <p:set>
                                      <p:cBhvr>
                                        <p:cTn id="91" dur="1" fill="hold">
                                          <p:stCondLst>
                                            <p:cond delay="0"/>
                                          </p:stCondLst>
                                        </p:cTn>
                                        <p:tgtEl>
                                          <p:spTgt spid="67"/>
                                        </p:tgtEl>
                                        <p:attrNameLst>
                                          <p:attrName>style.visibility</p:attrName>
                                        </p:attrNameLst>
                                      </p:cBhvr>
                                      <p:to>
                                        <p:strVal val="visible"/>
                                      </p:to>
                                    </p:set>
                                    <p:animEffect transition="in" filter="wipe(left)">
                                      <p:cBhvr>
                                        <p:cTn id="92" dur="500"/>
                                        <p:tgtEl>
                                          <p:spTgt spid="67"/>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nodeType="click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500"/>
                                        <p:tgtEl>
                                          <p:spTgt spid="70"/>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wipe(left)">
                                      <p:cBhvr>
                                        <p:cTn id="102" dur="500"/>
                                        <p:tgtEl>
                                          <p:spTgt spid="69"/>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74"/>
                                        </p:tgtEl>
                                        <p:attrNameLst>
                                          <p:attrName>style.visibility</p:attrName>
                                        </p:attrNameLst>
                                      </p:cBhvr>
                                      <p:to>
                                        <p:strVal val="visible"/>
                                      </p:to>
                                    </p:set>
                                    <p:animEffect transition="in" filter="wipe(left)">
                                      <p:cBhvr>
                                        <p:cTn id="107" dur="500"/>
                                        <p:tgtEl>
                                          <p:spTgt spid="7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05"/>
                                        </p:tgtEl>
                                        <p:attrNameLst>
                                          <p:attrName>style.visibility</p:attrName>
                                        </p:attrNameLst>
                                      </p:cBhvr>
                                      <p:to>
                                        <p:strVal val="visible"/>
                                      </p:to>
                                    </p:set>
                                    <p:animEffect transition="in" filter="wipe(left)">
                                      <p:cBhvr>
                                        <p:cTn id="110" dur="500"/>
                                        <p:tgtEl>
                                          <p:spTgt spid="105"/>
                                        </p:tgtEl>
                                      </p:cBhvr>
                                    </p:animEffect>
                                  </p:childTnLst>
                                </p:cTn>
                              </p:par>
                              <p:par>
                                <p:cTn id="111" presetID="22" presetClass="entr" presetSubtype="8" fill="hold" nodeType="with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wipe(left)">
                                      <p:cBhvr>
                                        <p:cTn id="113" dur="500"/>
                                        <p:tgtEl>
                                          <p:spTgt spid="72"/>
                                        </p:tgtEl>
                                      </p:cBhvr>
                                    </p:animEffect>
                                  </p:childTnLst>
                                </p:cTn>
                              </p:par>
                              <p:par>
                                <p:cTn id="114" presetID="22" presetClass="entr" presetSubtype="8" fill="hold" nodeType="withEffect">
                                  <p:stCondLst>
                                    <p:cond delay="0"/>
                                  </p:stCondLst>
                                  <p:childTnLst>
                                    <p:set>
                                      <p:cBhvr>
                                        <p:cTn id="115" dur="1" fill="hold">
                                          <p:stCondLst>
                                            <p:cond delay="0"/>
                                          </p:stCondLst>
                                        </p:cTn>
                                        <p:tgtEl>
                                          <p:spTgt spid="73"/>
                                        </p:tgtEl>
                                        <p:attrNameLst>
                                          <p:attrName>style.visibility</p:attrName>
                                        </p:attrNameLst>
                                      </p:cBhvr>
                                      <p:to>
                                        <p:strVal val="visible"/>
                                      </p:to>
                                    </p:set>
                                    <p:animEffect transition="in" filter="wipe(left)">
                                      <p:cBhvr>
                                        <p:cTn id="116" dur="500"/>
                                        <p:tgtEl>
                                          <p:spTgt spid="73"/>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nodeType="clickEffect">
                                  <p:stCondLst>
                                    <p:cond delay="0"/>
                                  </p:stCondLst>
                                  <p:childTnLst>
                                    <p:set>
                                      <p:cBhvr>
                                        <p:cTn id="120" dur="1" fill="hold">
                                          <p:stCondLst>
                                            <p:cond delay="0"/>
                                          </p:stCondLst>
                                        </p:cTn>
                                        <p:tgtEl>
                                          <p:spTgt spid="76"/>
                                        </p:tgtEl>
                                        <p:attrNameLst>
                                          <p:attrName>style.visibility</p:attrName>
                                        </p:attrNameLst>
                                      </p:cBhvr>
                                      <p:to>
                                        <p:strVal val="visible"/>
                                      </p:to>
                                    </p:set>
                                    <p:animEffect transition="in" filter="wipe(left)">
                                      <p:cBhvr>
                                        <p:cTn id="121" dur="500"/>
                                        <p:tgtEl>
                                          <p:spTgt spid="76"/>
                                        </p:tgtEl>
                                      </p:cBhvr>
                                    </p:animEffect>
                                  </p:childTnLst>
                                </p:cTn>
                              </p:par>
                              <p:par>
                                <p:cTn id="122" presetID="22" presetClass="entr" presetSubtype="8" fill="hold" nodeType="withEffect">
                                  <p:stCondLst>
                                    <p:cond delay="0"/>
                                  </p:stCondLst>
                                  <p:childTnLst>
                                    <p:set>
                                      <p:cBhvr>
                                        <p:cTn id="123" dur="1" fill="hold">
                                          <p:stCondLst>
                                            <p:cond delay="0"/>
                                          </p:stCondLst>
                                        </p:cTn>
                                        <p:tgtEl>
                                          <p:spTgt spid="75"/>
                                        </p:tgtEl>
                                        <p:attrNameLst>
                                          <p:attrName>style.visibility</p:attrName>
                                        </p:attrNameLst>
                                      </p:cBhvr>
                                      <p:to>
                                        <p:strVal val="visible"/>
                                      </p:to>
                                    </p:set>
                                    <p:animEffect transition="in" filter="wipe(left)">
                                      <p:cBhvr>
                                        <p:cTn id="124" dur="500"/>
                                        <p:tgtEl>
                                          <p:spTgt spid="75"/>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1" fill="hold" grpId="0" nodeType="clickEffect">
                                  <p:stCondLst>
                                    <p:cond delay="0"/>
                                  </p:stCondLst>
                                  <p:childTnLst>
                                    <p:set>
                                      <p:cBhvr>
                                        <p:cTn id="128" dur="1" fill="hold">
                                          <p:stCondLst>
                                            <p:cond delay="0"/>
                                          </p:stCondLst>
                                        </p:cTn>
                                        <p:tgtEl>
                                          <p:spTgt spid="84"/>
                                        </p:tgtEl>
                                        <p:attrNameLst>
                                          <p:attrName>style.visibility</p:attrName>
                                        </p:attrNameLst>
                                      </p:cBhvr>
                                      <p:to>
                                        <p:strVal val="visible"/>
                                      </p:to>
                                    </p:set>
                                    <p:animEffect transition="in" filter="wipe(up)">
                                      <p:cBhvr>
                                        <p:cTn id="129" dur="500"/>
                                        <p:tgtEl>
                                          <p:spTgt spid="84"/>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1" fill="hold" nodeType="clickEffect">
                                  <p:stCondLst>
                                    <p:cond delay="0"/>
                                  </p:stCondLst>
                                  <p:childTnLst>
                                    <p:set>
                                      <p:cBhvr>
                                        <p:cTn id="133" dur="1" fill="hold">
                                          <p:stCondLst>
                                            <p:cond delay="0"/>
                                          </p:stCondLst>
                                        </p:cTn>
                                        <p:tgtEl>
                                          <p:spTgt spid="83"/>
                                        </p:tgtEl>
                                        <p:attrNameLst>
                                          <p:attrName>style.visibility</p:attrName>
                                        </p:attrNameLst>
                                      </p:cBhvr>
                                      <p:to>
                                        <p:strVal val="visible"/>
                                      </p:to>
                                    </p:set>
                                    <p:animEffect transition="in" filter="wipe(up)">
                                      <p:cBhvr>
                                        <p:cTn id="134" dur="500"/>
                                        <p:tgtEl>
                                          <p:spTgt spid="83"/>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1" fill="hold" grpId="0" nodeType="clickEffect">
                                  <p:stCondLst>
                                    <p:cond delay="0"/>
                                  </p:stCondLst>
                                  <p:childTnLst>
                                    <p:set>
                                      <p:cBhvr>
                                        <p:cTn id="138" dur="1" fill="hold">
                                          <p:stCondLst>
                                            <p:cond delay="0"/>
                                          </p:stCondLst>
                                        </p:cTn>
                                        <p:tgtEl>
                                          <p:spTgt spid="90"/>
                                        </p:tgtEl>
                                        <p:attrNameLst>
                                          <p:attrName>style.visibility</p:attrName>
                                        </p:attrNameLst>
                                      </p:cBhvr>
                                      <p:to>
                                        <p:strVal val="visible"/>
                                      </p:to>
                                    </p:set>
                                    <p:animEffect transition="in" filter="wipe(up)">
                                      <p:cBhvr>
                                        <p:cTn id="139" dur="500"/>
                                        <p:tgtEl>
                                          <p:spTgt spid="90"/>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1" fill="hold" nodeType="clickEffect">
                                  <p:stCondLst>
                                    <p:cond delay="0"/>
                                  </p:stCondLst>
                                  <p:childTnLst>
                                    <p:set>
                                      <p:cBhvr>
                                        <p:cTn id="143" dur="1" fill="hold">
                                          <p:stCondLst>
                                            <p:cond delay="0"/>
                                          </p:stCondLst>
                                        </p:cTn>
                                        <p:tgtEl>
                                          <p:spTgt spid="86"/>
                                        </p:tgtEl>
                                        <p:attrNameLst>
                                          <p:attrName>style.visibility</p:attrName>
                                        </p:attrNameLst>
                                      </p:cBhvr>
                                      <p:to>
                                        <p:strVal val="visible"/>
                                      </p:to>
                                    </p:set>
                                    <p:animEffect transition="in" filter="wipe(up)">
                                      <p:cBhvr>
                                        <p:cTn id="144" dur="500"/>
                                        <p:tgtEl>
                                          <p:spTgt spid="86"/>
                                        </p:tgtEl>
                                      </p:cBhvr>
                                    </p:animEffect>
                                  </p:childTnLst>
                                </p:cTn>
                              </p:par>
                            </p:childTnLst>
                          </p:cTn>
                        </p:par>
                      </p:childTnLst>
                    </p:cTn>
                  </p:par>
                  <p:par>
                    <p:cTn id="145" fill="hold">
                      <p:stCondLst>
                        <p:cond delay="indefinite"/>
                      </p:stCondLst>
                      <p:childTnLst>
                        <p:par>
                          <p:cTn id="146" fill="hold">
                            <p:stCondLst>
                              <p:cond delay="0"/>
                            </p:stCondLst>
                            <p:childTnLst>
                              <p:par>
                                <p:cTn id="147" presetID="22" presetClass="entr" presetSubtype="8" fill="hold" grpId="0" nodeType="clickEffect">
                                  <p:stCondLst>
                                    <p:cond delay="0"/>
                                  </p:stCondLst>
                                  <p:childTnLst>
                                    <p:set>
                                      <p:cBhvr>
                                        <p:cTn id="148" dur="1" fill="hold">
                                          <p:stCondLst>
                                            <p:cond delay="0"/>
                                          </p:stCondLst>
                                        </p:cTn>
                                        <p:tgtEl>
                                          <p:spTgt spid="91"/>
                                        </p:tgtEl>
                                        <p:attrNameLst>
                                          <p:attrName>style.visibility</p:attrName>
                                        </p:attrNameLst>
                                      </p:cBhvr>
                                      <p:to>
                                        <p:strVal val="visible"/>
                                      </p:to>
                                    </p:set>
                                    <p:animEffect transition="in" filter="wipe(left)">
                                      <p:cBhvr>
                                        <p:cTn id="149" dur="500"/>
                                        <p:tgtEl>
                                          <p:spTgt spid="91"/>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8" fill="hold" nodeType="clickEffect">
                                  <p:stCondLst>
                                    <p:cond delay="0"/>
                                  </p:stCondLst>
                                  <p:childTnLst>
                                    <p:set>
                                      <p:cBhvr>
                                        <p:cTn id="153" dur="1" fill="hold">
                                          <p:stCondLst>
                                            <p:cond delay="0"/>
                                          </p:stCondLst>
                                        </p:cTn>
                                        <p:tgtEl>
                                          <p:spTgt spid="87"/>
                                        </p:tgtEl>
                                        <p:attrNameLst>
                                          <p:attrName>style.visibility</p:attrName>
                                        </p:attrNameLst>
                                      </p:cBhvr>
                                      <p:to>
                                        <p:strVal val="visible"/>
                                      </p:to>
                                    </p:set>
                                    <p:animEffect transition="in" filter="wipe(left)">
                                      <p:cBhvr>
                                        <p:cTn id="154" dur="500"/>
                                        <p:tgtEl>
                                          <p:spTgt spid="87"/>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4" fill="hold" nodeType="clickEffect">
                                  <p:stCondLst>
                                    <p:cond delay="0"/>
                                  </p:stCondLst>
                                  <p:childTnLst>
                                    <p:set>
                                      <p:cBhvr>
                                        <p:cTn id="158" dur="1" fill="hold">
                                          <p:stCondLst>
                                            <p:cond delay="0"/>
                                          </p:stCondLst>
                                        </p:cTn>
                                        <p:tgtEl>
                                          <p:spTgt spid="88"/>
                                        </p:tgtEl>
                                        <p:attrNameLst>
                                          <p:attrName>style.visibility</p:attrName>
                                        </p:attrNameLst>
                                      </p:cBhvr>
                                      <p:to>
                                        <p:strVal val="visible"/>
                                      </p:to>
                                    </p:set>
                                    <p:animEffect transition="in" filter="wipe(down)">
                                      <p:cBhvr>
                                        <p:cTn id="159" dur="500"/>
                                        <p:tgtEl>
                                          <p:spTgt spid="88"/>
                                        </p:tgtEl>
                                      </p:cBhvr>
                                    </p:animEffect>
                                  </p:childTnLst>
                                </p:cTn>
                              </p:par>
                            </p:childTnLst>
                          </p:cTn>
                        </p:par>
                      </p:childTnLst>
                    </p:cTn>
                  </p:par>
                  <p:par>
                    <p:cTn id="160" fill="hold">
                      <p:stCondLst>
                        <p:cond delay="indefinite"/>
                      </p:stCondLst>
                      <p:childTnLst>
                        <p:par>
                          <p:cTn id="161" fill="hold">
                            <p:stCondLst>
                              <p:cond delay="0"/>
                            </p:stCondLst>
                            <p:childTnLst>
                              <p:par>
                                <p:cTn id="162" presetID="22" presetClass="entr" presetSubtype="4" fill="hold" grpId="0" nodeType="clickEffect">
                                  <p:stCondLst>
                                    <p:cond delay="0"/>
                                  </p:stCondLst>
                                  <p:childTnLst>
                                    <p:set>
                                      <p:cBhvr>
                                        <p:cTn id="163" dur="1" fill="hold">
                                          <p:stCondLst>
                                            <p:cond delay="0"/>
                                          </p:stCondLst>
                                        </p:cTn>
                                        <p:tgtEl>
                                          <p:spTgt spid="92"/>
                                        </p:tgtEl>
                                        <p:attrNameLst>
                                          <p:attrName>style.visibility</p:attrName>
                                        </p:attrNameLst>
                                      </p:cBhvr>
                                      <p:to>
                                        <p:strVal val="visible"/>
                                      </p:to>
                                    </p:set>
                                    <p:animEffect transition="in" filter="wipe(down)">
                                      <p:cBhvr>
                                        <p:cTn id="164" dur="500"/>
                                        <p:tgtEl>
                                          <p:spTgt spid="92"/>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4" fill="hold" grpId="0" nodeType="clickEffect">
                                  <p:stCondLst>
                                    <p:cond delay="0"/>
                                  </p:stCondLst>
                                  <p:childTnLst>
                                    <p:set>
                                      <p:cBhvr>
                                        <p:cTn id="168" dur="1" fill="hold">
                                          <p:stCondLst>
                                            <p:cond delay="0"/>
                                          </p:stCondLst>
                                        </p:cTn>
                                        <p:tgtEl>
                                          <p:spTgt spid="93"/>
                                        </p:tgtEl>
                                        <p:attrNameLst>
                                          <p:attrName>style.visibility</p:attrName>
                                        </p:attrNameLst>
                                      </p:cBhvr>
                                      <p:to>
                                        <p:strVal val="visible"/>
                                      </p:to>
                                    </p:set>
                                    <p:animEffect transition="in" filter="wipe(down)">
                                      <p:cBhvr>
                                        <p:cTn id="169" dur="500"/>
                                        <p:tgtEl>
                                          <p:spTgt spid="93"/>
                                        </p:tgtEl>
                                      </p:cBhvr>
                                    </p:animEffect>
                                  </p:childTnLst>
                                </p:cTn>
                              </p:par>
                            </p:childTnLst>
                          </p:cTn>
                        </p:par>
                      </p:childTnLst>
                    </p:cTn>
                  </p:par>
                  <p:par>
                    <p:cTn id="170" fill="hold">
                      <p:stCondLst>
                        <p:cond delay="indefinite"/>
                      </p:stCondLst>
                      <p:childTnLst>
                        <p:par>
                          <p:cTn id="171" fill="hold">
                            <p:stCondLst>
                              <p:cond delay="0"/>
                            </p:stCondLst>
                            <p:childTnLst>
                              <p:par>
                                <p:cTn id="172" presetID="22" presetClass="entr" presetSubtype="4" fill="hold" nodeType="clickEffect">
                                  <p:stCondLst>
                                    <p:cond delay="0"/>
                                  </p:stCondLst>
                                  <p:childTnLst>
                                    <p:set>
                                      <p:cBhvr>
                                        <p:cTn id="173" dur="1" fill="hold">
                                          <p:stCondLst>
                                            <p:cond delay="0"/>
                                          </p:stCondLst>
                                        </p:cTn>
                                        <p:tgtEl>
                                          <p:spTgt spid="89"/>
                                        </p:tgtEl>
                                        <p:attrNameLst>
                                          <p:attrName>style.visibility</p:attrName>
                                        </p:attrNameLst>
                                      </p:cBhvr>
                                      <p:to>
                                        <p:strVal val="visible"/>
                                      </p:to>
                                    </p:set>
                                    <p:animEffect transition="in" filter="wipe(down)">
                                      <p:cBhvr>
                                        <p:cTn id="174" dur="500"/>
                                        <p:tgtEl>
                                          <p:spTgt spid="89"/>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8" fill="hold" grpId="0" nodeType="clickEffect">
                                  <p:stCondLst>
                                    <p:cond delay="0"/>
                                  </p:stCondLst>
                                  <p:childTnLst>
                                    <p:set>
                                      <p:cBhvr>
                                        <p:cTn id="178" dur="1" fill="hold">
                                          <p:stCondLst>
                                            <p:cond delay="0"/>
                                          </p:stCondLst>
                                        </p:cTn>
                                        <p:tgtEl>
                                          <p:spTgt spid="95"/>
                                        </p:tgtEl>
                                        <p:attrNameLst>
                                          <p:attrName>style.visibility</p:attrName>
                                        </p:attrNameLst>
                                      </p:cBhvr>
                                      <p:to>
                                        <p:strVal val="visible"/>
                                      </p:to>
                                    </p:set>
                                    <p:animEffect transition="in" filter="wipe(left)">
                                      <p:cBhvr>
                                        <p:cTn id="179" dur="500"/>
                                        <p:tgtEl>
                                          <p:spTgt spid="95"/>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nodeType="clickEffect">
                                  <p:stCondLst>
                                    <p:cond delay="0"/>
                                  </p:stCondLst>
                                  <p:childTnLst>
                                    <p:set>
                                      <p:cBhvr>
                                        <p:cTn id="183" dur="1" fill="hold">
                                          <p:stCondLst>
                                            <p:cond delay="0"/>
                                          </p:stCondLst>
                                        </p:cTn>
                                        <p:tgtEl>
                                          <p:spTgt spid="94"/>
                                        </p:tgtEl>
                                        <p:attrNameLst>
                                          <p:attrName>style.visibility</p:attrName>
                                        </p:attrNameLst>
                                      </p:cBhvr>
                                      <p:to>
                                        <p:strVal val="visible"/>
                                      </p:to>
                                    </p:set>
                                    <p:animEffect transition="in" filter="wipe(left)">
                                      <p:cBhvr>
                                        <p:cTn id="184" dur="500"/>
                                        <p:tgtEl>
                                          <p:spTgt spid="94"/>
                                        </p:tgtEl>
                                      </p:cBhvr>
                                    </p:animEffect>
                                  </p:childTnLst>
                                </p:cTn>
                              </p:par>
                            </p:childTnLst>
                          </p:cTn>
                        </p:par>
                      </p:childTnLst>
                    </p:cTn>
                  </p:par>
                  <p:par>
                    <p:cTn id="185" fill="hold">
                      <p:stCondLst>
                        <p:cond delay="indefinite"/>
                      </p:stCondLst>
                      <p:childTnLst>
                        <p:par>
                          <p:cTn id="186" fill="hold">
                            <p:stCondLst>
                              <p:cond delay="0"/>
                            </p:stCondLst>
                            <p:childTnLst>
                              <p:par>
                                <p:cTn id="187" presetID="22" presetClass="entr" presetSubtype="4" fill="hold" nodeType="clickEffect">
                                  <p:stCondLst>
                                    <p:cond delay="0"/>
                                  </p:stCondLst>
                                  <p:childTnLst>
                                    <p:set>
                                      <p:cBhvr>
                                        <p:cTn id="188" dur="1" fill="hold">
                                          <p:stCondLst>
                                            <p:cond delay="0"/>
                                          </p:stCondLst>
                                        </p:cTn>
                                        <p:tgtEl>
                                          <p:spTgt spid="41"/>
                                        </p:tgtEl>
                                        <p:attrNameLst>
                                          <p:attrName>style.visibility</p:attrName>
                                        </p:attrNameLst>
                                      </p:cBhvr>
                                      <p:to>
                                        <p:strVal val="visible"/>
                                      </p:to>
                                    </p:set>
                                    <p:animEffect transition="in" filter="wipe(down)">
                                      <p:cBhvr>
                                        <p:cTn id="18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3" grpId="0"/>
      <p:bldP spid="68" grpId="0"/>
      <p:bldP spid="74" grpId="0"/>
      <p:bldP spid="84" grpId="0"/>
      <p:bldP spid="90" grpId="0"/>
      <p:bldP spid="91" grpId="0"/>
      <p:bldP spid="92" grpId="0"/>
      <p:bldP spid="93" grpId="0"/>
      <p:bldP spid="95" grpId="0"/>
      <p:bldP spid="102" grpId="0" animBg="1"/>
      <p:bldP spid="103" grpId="0" animBg="1"/>
      <p:bldP spid="104" grpId="0" animBg="1"/>
      <p:bldP spid="10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99F042E9-1B5D-41C7-9DB5-A653597C3F8C}"/>
              </a:ext>
            </a:extLst>
          </p:cNvPr>
          <p:cNvSpPr/>
          <p:nvPr/>
        </p:nvSpPr>
        <p:spPr>
          <a:xfrm>
            <a:off x="0" y="0"/>
            <a:ext cx="9144000" cy="17526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bject 2"/>
          <p:cNvSpPr txBox="1">
            <a:spLocks noGrp="1"/>
          </p:cNvSpPr>
          <p:nvPr>
            <p:ph type="title"/>
          </p:nvPr>
        </p:nvSpPr>
        <p:spPr>
          <a:xfrm>
            <a:off x="1089407" y="471118"/>
            <a:ext cx="6301993" cy="690574"/>
          </a:xfrm>
          <a:prstGeom prst="rect">
            <a:avLst/>
          </a:prstGeom>
        </p:spPr>
        <p:txBody>
          <a:bodyPr vert="horz" wrap="square" lIns="0" tIns="13335" rIns="0" bIns="0" rtlCol="0">
            <a:spAutoFit/>
          </a:bodyPr>
          <a:lstStyle/>
          <a:p>
            <a:pPr marL="12700">
              <a:lnSpc>
                <a:spcPct val="100000"/>
              </a:lnSpc>
              <a:spcBef>
                <a:spcPts val="105"/>
              </a:spcBef>
            </a:pPr>
            <a:r>
              <a:rPr lang="it-IT" spc="-5" dirty="0"/>
              <a:t>The </a:t>
            </a:r>
            <a:r>
              <a:rPr lang="it-IT" spc="-5" dirty="0" err="1"/>
              <a:t>role</a:t>
            </a:r>
            <a:r>
              <a:rPr lang="it-IT" spc="-5" dirty="0"/>
              <a:t> of </a:t>
            </a:r>
            <a:r>
              <a:rPr lang="it-IT" spc="-5" dirty="0" err="1"/>
              <a:t>BHWs</a:t>
            </a:r>
            <a:r>
              <a:rPr lang="it-IT" spc="-5" dirty="0"/>
              <a:t>/</a:t>
            </a:r>
            <a:r>
              <a:rPr lang="it-IT" spc="-5" dirty="0" err="1"/>
              <a:t>HHPs</a:t>
            </a:r>
            <a:r>
              <a:rPr lang="it-IT" spc="-5" dirty="0"/>
              <a:t> (1)</a:t>
            </a:r>
            <a:endParaRPr spc="-15" dirty="0"/>
          </a:p>
        </p:txBody>
      </p:sp>
      <p:sp>
        <p:nvSpPr>
          <p:cNvPr id="3" name="object 3"/>
          <p:cNvSpPr txBox="1"/>
          <p:nvPr/>
        </p:nvSpPr>
        <p:spPr>
          <a:xfrm>
            <a:off x="427724" y="2147263"/>
            <a:ext cx="8288552" cy="1577996"/>
          </a:xfrm>
          <a:prstGeom prst="rect">
            <a:avLst/>
          </a:prstGeom>
        </p:spPr>
        <p:txBody>
          <a:bodyPr vert="horz" wrap="square" lIns="0" tIns="13335" rIns="0" bIns="0" rtlCol="0">
            <a:spAutoFit/>
          </a:bodyPr>
          <a:lstStyle/>
          <a:p>
            <a:pPr marL="12700" marR="5080" algn="just">
              <a:spcBef>
                <a:spcPts val="105"/>
              </a:spcBef>
              <a:tabLst>
                <a:tab pos="354965" algn="l"/>
                <a:tab pos="355600" algn="l"/>
              </a:tabLst>
            </a:pPr>
            <a:r>
              <a:rPr lang="it-IT" sz="2000" spc="-10" dirty="0" err="1">
                <a:latin typeface="Calibri"/>
                <a:cs typeface="Calibri"/>
              </a:rPr>
              <a:t>Each</a:t>
            </a:r>
            <a:r>
              <a:rPr lang="it-IT" sz="2000" spc="-10" dirty="0">
                <a:latin typeface="Calibri"/>
                <a:cs typeface="Calibri"/>
              </a:rPr>
              <a:t> BHW/HHP/CHV </a:t>
            </a:r>
            <a:r>
              <a:rPr lang="it-IT" sz="2000" spc="-10" dirty="0" err="1">
                <a:latin typeface="Calibri"/>
                <a:cs typeface="Calibri"/>
              </a:rPr>
              <a:t>involved</a:t>
            </a:r>
            <a:r>
              <a:rPr lang="it-IT" sz="2000" spc="-10" dirty="0">
                <a:latin typeface="Calibri"/>
                <a:cs typeface="Calibri"/>
              </a:rPr>
              <a:t> in the project by Amref </a:t>
            </a:r>
            <a:r>
              <a:rPr lang="it-IT" sz="2000" spc="-10" dirty="0" err="1">
                <a:latin typeface="Calibri"/>
                <a:cs typeface="Calibri"/>
              </a:rPr>
              <a:t>is</a:t>
            </a:r>
            <a:r>
              <a:rPr lang="it-IT" sz="2000" spc="-10" dirty="0">
                <a:latin typeface="Calibri"/>
                <a:cs typeface="Calibri"/>
              </a:rPr>
              <a:t> </a:t>
            </a:r>
            <a:r>
              <a:rPr lang="it-IT" sz="2000" spc="-10" dirty="0" err="1">
                <a:latin typeface="Calibri"/>
                <a:cs typeface="Calibri"/>
              </a:rPr>
              <a:t>expected</a:t>
            </a:r>
            <a:r>
              <a:rPr lang="it-IT" sz="2000" spc="-10" dirty="0">
                <a:latin typeface="Calibri"/>
                <a:cs typeface="Calibri"/>
              </a:rPr>
              <a:t> to:</a:t>
            </a:r>
          </a:p>
          <a:p>
            <a:pPr marL="12700" marR="5080" algn="just">
              <a:spcBef>
                <a:spcPts val="105"/>
              </a:spcBef>
              <a:tabLst>
                <a:tab pos="354965" algn="l"/>
                <a:tab pos="355600" algn="l"/>
              </a:tabLst>
            </a:pPr>
            <a:endParaRPr lang="it-IT" sz="2000" spc="-10" dirty="0">
              <a:latin typeface="Calibri"/>
              <a:cs typeface="Calibri"/>
            </a:endParaRPr>
          </a:p>
          <a:p>
            <a:pPr marL="527050" marR="5080" indent="-514350" algn="just">
              <a:spcBef>
                <a:spcPts val="105"/>
              </a:spcBef>
              <a:buAutoNum type="alphaLcPeriod"/>
              <a:tabLst>
                <a:tab pos="354965" algn="l"/>
                <a:tab pos="355600" algn="l"/>
              </a:tabLst>
            </a:pPr>
            <a:r>
              <a:rPr lang="it-IT" sz="2000" spc="-10" dirty="0" err="1">
                <a:latin typeface="Calibri"/>
                <a:cs typeface="Calibri"/>
              </a:rPr>
              <a:t>Conduct</a:t>
            </a:r>
            <a:r>
              <a:rPr lang="it-IT" sz="2000" spc="-10" dirty="0">
                <a:latin typeface="Calibri"/>
                <a:cs typeface="Calibri"/>
              </a:rPr>
              <a:t> home </a:t>
            </a:r>
            <a:r>
              <a:rPr lang="it-IT" sz="2000" spc="-10" dirty="0" err="1">
                <a:latin typeface="Calibri"/>
                <a:cs typeface="Calibri"/>
              </a:rPr>
              <a:t>visits</a:t>
            </a:r>
            <a:r>
              <a:rPr lang="it-IT" sz="2000" spc="-10" dirty="0">
                <a:latin typeface="Calibri"/>
                <a:cs typeface="Calibri"/>
              </a:rPr>
              <a:t> </a:t>
            </a:r>
            <a:r>
              <a:rPr lang="it-IT" sz="2000" spc="-10" dirty="0" err="1">
                <a:latin typeface="Calibri"/>
                <a:cs typeface="Calibri"/>
              </a:rPr>
              <a:t>within</a:t>
            </a:r>
            <a:r>
              <a:rPr lang="it-IT" sz="2000" spc="-10" dirty="0">
                <a:latin typeface="Calibri"/>
                <a:cs typeface="Calibri"/>
              </a:rPr>
              <a:t> the boma </a:t>
            </a:r>
            <a:r>
              <a:rPr lang="it-IT" sz="2000" spc="-10" dirty="0" err="1">
                <a:latin typeface="Calibri"/>
                <a:cs typeface="Calibri"/>
              </a:rPr>
              <a:t>assigned</a:t>
            </a:r>
            <a:r>
              <a:rPr lang="it-IT" sz="2000" spc="-10" dirty="0">
                <a:latin typeface="Calibri"/>
                <a:cs typeface="Calibri"/>
              </a:rPr>
              <a:t> to </a:t>
            </a:r>
            <a:r>
              <a:rPr lang="it-IT" sz="2000" spc="-10" dirty="0" err="1">
                <a:latin typeface="Calibri"/>
                <a:cs typeface="Calibri"/>
              </a:rPr>
              <a:t>him</a:t>
            </a:r>
            <a:r>
              <a:rPr lang="it-IT" sz="2000" spc="-10" dirty="0">
                <a:latin typeface="Calibri"/>
                <a:cs typeface="Calibri"/>
              </a:rPr>
              <a:t>/</a:t>
            </a:r>
            <a:r>
              <a:rPr lang="it-IT" sz="2000" spc="-10" dirty="0" err="1">
                <a:latin typeface="Calibri"/>
                <a:cs typeface="Calibri"/>
              </a:rPr>
              <a:t>her</a:t>
            </a:r>
            <a:r>
              <a:rPr lang="it-IT" sz="2000" spc="-10" dirty="0">
                <a:latin typeface="Calibri"/>
                <a:cs typeface="Calibri"/>
              </a:rPr>
              <a:t>, </a:t>
            </a:r>
            <a:r>
              <a:rPr lang="it-IT" sz="2000" b="1" spc="-10" dirty="0">
                <a:latin typeface="Calibri"/>
                <a:cs typeface="Calibri"/>
              </a:rPr>
              <a:t>to </a:t>
            </a:r>
            <a:r>
              <a:rPr lang="it-IT" sz="2000" b="1" u="sng" spc="-10" dirty="0" err="1">
                <a:latin typeface="Calibri"/>
                <a:cs typeface="Calibri"/>
              </a:rPr>
              <a:t>identify</a:t>
            </a:r>
            <a:r>
              <a:rPr lang="it-IT" sz="2000" b="1" u="sng" spc="-10" dirty="0">
                <a:latin typeface="Calibri"/>
                <a:cs typeface="Calibri"/>
              </a:rPr>
              <a:t> and record</a:t>
            </a:r>
            <a:r>
              <a:rPr lang="it-IT" sz="2000" b="1" spc="-10" dirty="0">
                <a:latin typeface="Calibri"/>
                <a:cs typeface="Calibri"/>
              </a:rPr>
              <a:t> people with </a:t>
            </a:r>
            <a:r>
              <a:rPr lang="it-IT" sz="2000" b="1" spc="-10" dirty="0" err="1">
                <a:latin typeface="Calibri"/>
                <a:cs typeface="Calibri"/>
              </a:rPr>
              <a:t>disability</a:t>
            </a:r>
            <a:r>
              <a:rPr lang="it-IT" sz="2000" b="1" spc="-10" dirty="0">
                <a:latin typeface="Calibri"/>
                <a:cs typeface="Calibri"/>
              </a:rPr>
              <a:t> and</a:t>
            </a:r>
            <a:r>
              <a:rPr lang="it-IT" sz="2000" spc="-10" dirty="0">
                <a:latin typeface="Calibri"/>
                <a:cs typeface="Calibri"/>
              </a:rPr>
              <a:t>, more </a:t>
            </a:r>
            <a:r>
              <a:rPr lang="it-IT" sz="2000" spc="-10" dirty="0" err="1">
                <a:latin typeface="Calibri"/>
                <a:cs typeface="Calibri"/>
              </a:rPr>
              <a:t>precisely</a:t>
            </a:r>
            <a:r>
              <a:rPr lang="it-IT" sz="2000" spc="-10" dirty="0">
                <a:latin typeface="Calibri"/>
                <a:cs typeface="Calibri"/>
              </a:rPr>
              <a:t>, </a:t>
            </a:r>
            <a:r>
              <a:rPr lang="it-IT" sz="2000" b="1" spc="-10" dirty="0" err="1">
                <a:latin typeface="Calibri"/>
                <a:cs typeface="Calibri"/>
              </a:rPr>
              <a:t>suspected</a:t>
            </a:r>
            <a:r>
              <a:rPr lang="it-IT" sz="2000" b="1" spc="-10" dirty="0">
                <a:latin typeface="Calibri"/>
                <a:cs typeface="Calibri"/>
              </a:rPr>
              <a:t> </a:t>
            </a:r>
            <a:r>
              <a:rPr lang="it-IT" sz="2000" b="1" spc="-10" dirty="0" err="1">
                <a:latin typeface="Calibri"/>
                <a:cs typeface="Calibri"/>
              </a:rPr>
              <a:t>cases</a:t>
            </a:r>
            <a:r>
              <a:rPr lang="it-IT" sz="2000" b="1" spc="-10" dirty="0">
                <a:latin typeface="Calibri"/>
                <a:cs typeface="Calibri"/>
              </a:rPr>
              <a:t> of </a:t>
            </a:r>
            <a:r>
              <a:rPr lang="it-IT" sz="2000" b="1" spc="-10" dirty="0" err="1">
                <a:latin typeface="Calibri"/>
                <a:cs typeface="Calibri"/>
              </a:rPr>
              <a:t>Epilepsy</a:t>
            </a:r>
            <a:r>
              <a:rPr lang="it-IT" sz="2000" b="1" spc="-10" dirty="0">
                <a:latin typeface="Calibri"/>
                <a:cs typeface="Calibri"/>
              </a:rPr>
              <a:t> / </a:t>
            </a:r>
            <a:r>
              <a:rPr lang="it-IT" sz="2000" b="1" spc="-10" dirty="0" err="1">
                <a:latin typeface="Calibri"/>
                <a:cs typeface="Calibri"/>
              </a:rPr>
              <a:t>Nodding</a:t>
            </a:r>
            <a:r>
              <a:rPr lang="it-IT" sz="2000" b="1" spc="-10" dirty="0">
                <a:latin typeface="Calibri"/>
                <a:cs typeface="Calibri"/>
              </a:rPr>
              <a:t> </a:t>
            </a:r>
            <a:r>
              <a:rPr lang="it-IT" sz="2000" b="1" spc="-10" dirty="0" err="1">
                <a:latin typeface="Calibri"/>
                <a:cs typeface="Calibri"/>
              </a:rPr>
              <a:t>Syndrome</a:t>
            </a:r>
            <a:r>
              <a:rPr lang="it-IT" sz="2000" spc="-10" dirty="0">
                <a:latin typeface="Calibri"/>
                <a:cs typeface="Calibri"/>
              </a:rPr>
              <a:t>;</a:t>
            </a:r>
          </a:p>
        </p:txBody>
      </p:sp>
      <p:pic>
        <p:nvPicPr>
          <p:cNvPr id="7" name="Immagine 6">
            <a:extLst>
              <a:ext uri="{FF2B5EF4-FFF2-40B4-BE49-F238E27FC236}">
                <a16:creationId xmlns:a16="http://schemas.microsoft.com/office/drawing/2014/main" id="{6C586A6B-FD55-4BAC-A976-D000F209B8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600" y="304800"/>
            <a:ext cx="644097" cy="644097"/>
          </a:xfrm>
          <a:prstGeom prst="rect">
            <a:avLst/>
          </a:prstGeom>
        </p:spPr>
      </p:pic>
      <p:pic>
        <p:nvPicPr>
          <p:cNvPr id="8" name="Immagine 7">
            <a:extLst>
              <a:ext uri="{FF2B5EF4-FFF2-40B4-BE49-F238E27FC236}">
                <a16:creationId xmlns:a16="http://schemas.microsoft.com/office/drawing/2014/main" id="{9AEA7FCC-499A-4DB5-BE19-F6C1E09282C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229600" y="948897"/>
            <a:ext cx="644097" cy="480525"/>
          </a:xfrm>
          <a:prstGeom prst="rect">
            <a:avLst/>
          </a:prstGeom>
        </p:spPr>
      </p:pic>
      <p:pic>
        <p:nvPicPr>
          <p:cNvPr id="14" name="Elemento grafico 4" descr="Casa">
            <a:extLst>
              <a:ext uri="{FF2B5EF4-FFF2-40B4-BE49-F238E27FC236}">
                <a16:creationId xmlns:a16="http://schemas.microsoft.com/office/drawing/2014/main" id="{75C7957A-165A-4D6C-92D8-8C17F9B52AB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31600" y="5411448"/>
            <a:ext cx="837600" cy="834937"/>
          </a:xfrm>
          <a:prstGeom prst="rect">
            <a:avLst/>
          </a:prstGeom>
        </p:spPr>
      </p:pic>
      <p:pic>
        <p:nvPicPr>
          <p:cNvPr id="15" name="Elemento grafico 4" descr="Casa">
            <a:extLst>
              <a:ext uri="{FF2B5EF4-FFF2-40B4-BE49-F238E27FC236}">
                <a16:creationId xmlns:a16="http://schemas.microsoft.com/office/drawing/2014/main" id="{9BCAB11E-5892-4D23-8EB3-A2A92656AEE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55020" y="4840364"/>
            <a:ext cx="762269" cy="759846"/>
          </a:xfrm>
          <a:prstGeom prst="rect">
            <a:avLst/>
          </a:prstGeom>
        </p:spPr>
      </p:pic>
      <p:pic>
        <p:nvPicPr>
          <p:cNvPr id="16" name="Elemento grafico 38" descr="Uomo">
            <a:extLst>
              <a:ext uri="{FF2B5EF4-FFF2-40B4-BE49-F238E27FC236}">
                <a16:creationId xmlns:a16="http://schemas.microsoft.com/office/drawing/2014/main" id="{F83A375A-693F-47E3-9ECA-7A3093CE768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35041" y="4417897"/>
            <a:ext cx="990600" cy="993551"/>
          </a:xfrm>
          <a:prstGeom prst="rect">
            <a:avLst/>
          </a:prstGeom>
        </p:spPr>
      </p:pic>
      <p:pic>
        <p:nvPicPr>
          <p:cNvPr id="17" name="Elemento grafico 51" descr="Badge dipendente">
            <a:extLst>
              <a:ext uri="{FF2B5EF4-FFF2-40B4-BE49-F238E27FC236}">
                <a16:creationId xmlns:a16="http://schemas.microsoft.com/office/drawing/2014/main" id="{52602A8E-C46C-4CBE-9C58-3769ECB63172}"/>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04416" y="4660196"/>
            <a:ext cx="205129" cy="207842"/>
          </a:xfrm>
          <a:prstGeom prst="rect">
            <a:avLst/>
          </a:prstGeom>
        </p:spPr>
      </p:pic>
      <p:pic>
        <p:nvPicPr>
          <p:cNvPr id="18" name="Elemento grafico 4" descr="Casa">
            <a:extLst>
              <a:ext uri="{FF2B5EF4-FFF2-40B4-BE49-F238E27FC236}">
                <a16:creationId xmlns:a16="http://schemas.microsoft.com/office/drawing/2014/main" id="{EC76059F-4525-44AD-99EE-559F6B7280A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393680" y="3856728"/>
            <a:ext cx="903572" cy="900699"/>
          </a:xfrm>
          <a:prstGeom prst="rect">
            <a:avLst/>
          </a:prstGeom>
        </p:spPr>
      </p:pic>
      <p:pic>
        <p:nvPicPr>
          <p:cNvPr id="19" name="Elemento grafico 2" descr="Uomo">
            <a:extLst>
              <a:ext uri="{FF2B5EF4-FFF2-40B4-BE49-F238E27FC236}">
                <a16:creationId xmlns:a16="http://schemas.microsoft.com/office/drawing/2014/main" id="{89929842-0F5F-4C3E-BBED-FABB8493339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982064" y="4135490"/>
            <a:ext cx="537072" cy="538936"/>
          </a:xfrm>
          <a:prstGeom prst="rect">
            <a:avLst/>
          </a:prstGeom>
        </p:spPr>
      </p:pic>
      <p:pic>
        <p:nvPicPr>
          <p:cNvPr id="20" name="Elemento grafico 2" descr="Uomo">
            <a:extLst>
              <a:ext uri="{FF2B5EF4-FFF2-40B4-BE49-F238E27FC236}">
                <a16:creationId xmlns:a16="http://schemas.microsoft.com/office/drawing/2014/main" id="{2B883547-37E4-46DE-A667-14D91F648CB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188623" y="4129077"/>
            <a:ext cx="537072" cy="538936"/>
          </a:xfrm>
          <a:prstGeom prst="rect">
            <a:avLst/>
          </a:prstGeom>
        </p:spPr>
      </p:pic>
      <p:pic>
        <p:nvPicPr>
          <p:cNvPr id="21" name="Elemento grafico 2" descr="Uomo">
            <a:extLst>
              <a:ext uri="{FF2B5EF4-FFF2-40B4-BE49-F238E27FC236}">
                <a16:creationId xmlns:a16="http://schemas.microsoft.com/office/drawing/2014/main" id="{941A3704-4C18-4762-86CF-B88725D15A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793835" y="4997790"/>
            <a:ext cx="537072" cy="538936"/>
          </a:xfrm>
          <a:prstGeom prst="rect">
            <a:avLst/>
          </a:prstGeom>
        </p:spPr>
      </p:pic>
      <p:pic>
        <p:nvPicPr>
          <p:cNvPr id="22" name="Elemento grafico 2" descr="Uomo">
            <a:extLst>
              <a:ext uri="{FF2B5EF4-FFF2-40B4-BE49-F238E27FC236}">
                <a16:creationId xmlns:a16="http://schemas.microsoft.com/office/drawing/2014/main" id="{088A1237-A9EC-4699-B629-1DF32413157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836979" y="5638051"/>
            <a:ext cx="537072" cy="538936"/>
          </a:xfrm>
          <a:prstGeom prst="rect">
            <a:avLst/>
          </a:prstGeom>
        </p:spPr>
      </p:pic>
      <p:pic>
        <p:nvPicPr>
          <p:cNvPr id="23" name="Elemento grafico 2" descr="Uomo">
            <a:extLst>
              <a:ext uri="{FF2B5EF4-FFF2-40B4-BE49-F238E27FC236}">
                <a16:creationId xmlns:a16="http://schemas.microsoft.com/office/drawing/2014/main" id="{F9DEFCD5-A626-4927-B4C3-751542CF9F4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622667" y="5638052"/>
            <a:ext cx="537072" cy="538936"/>
          </a:xfrm>
          <a:prstGeom prst="rect">
            <a:avLst/>
          </a:prstGeom>
        </p:spPr>
      </p:pic>
      <p:pic>
        <p:nvPicPr>
          <p:cNvPr id="24" name="Elemento grafico 2" descr="Uomo">
            <a:extLst>
              <a:ext uri="{FF2B5EF4-FFF2-40B4-BE49-F238E27FC236}">
                <a16:creationId xmlns:a16="http://schemas.microsoft.com/office/drawing/2014/main" id="{64A2C3A6-7116-4003-BDFD-1C6DB267029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98771" y="4990313"/>
            <a:ext cx="537072" cy="538936"/>
          </a:xfrm>
          <a:prstGeom prst="rect">
            <a:avLst/>
          </a:prstGeom>
        </p:spPr>
      </p:pic>
      <p:pic>
        <p:nvPicPr>
          <p:cNvPr id="25" name="Elemento grafico 2" descr="Uomo">
            <a:extLst>
              <a:ext uri="{FF2B5EF4-FFF2-40B4-BE49-F238E27FC236}">
                <a16:creationId xmlns:a16="http://schemas.microsoft.com/office/drawing/2014/main" id="{365AF0D7-184E-4E05-A180-D890AADEA73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72669" y="5103683"/>
            <a:ext cx="424093" cy="425565"/>
          </a:xfrm>
          <a:prstGeom prst="rect">
            <a:avLst/>
          </a:prstGeom>
        </p:spPr>
      </p:pic>
      <p:pic>
        <p:nvPicPr>
          <p:cNvPr id="26" name="Elemento grafico 2" descr="Uomo">
            <a:extLst>
              <a:ext uri="{FF2B5EF4-FFF2-40B4-BE49-F238E27FC236}">
                <a16:creationId xmlns:a16="http://schemas.microsoft.com/office/drawing/2014/main" id="{A95E0D55-194F-4756-BA1B-FB9FB8536BA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574678" y="4239897"/>
            <a:ext cx="424093" cy="425565"/>
          </a:xfrm>
          <a:prstGeom prst="rect">
            <a:avLst/>
          </a:prstGeom>
        </p:spPr>
      </p:pic>
      <p:pic>
        <p:nvPicPr>
          <p:cNvPr id="27" name="Elemento grafico 2" descr="Uomo">
            <a:extLst>
              <a:ext uri="{FF2B5EF4-FFF2-40B4-BE49-F238E27FC236}">
                <a16:creationId xmlns:a16="http://schemas.microsoft.com/office/drawing/2014/main" id="{609ABBF3-23F8-4C69-85A8-8995B8741BD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414203" y="4236103"/>
            <a:ext cx="424093" cy="425565"/>
          </a:xfrm>
          <a:prstGeom prst="rect">
            <a:avLst/>
          </a:prstGeom>
        </p:spPr>
      </p:pic>
      <p:pic>
        <p:nvPicPr>
          <p:cNvPr id="28" name="Elemento grafico 2" descr="Uomo">
            <a:extLst>
              <a:ext uri="{FF2B5EF4-FFF2-40B4-BE49-F238E27FC236}">
                <a16:creationId xmlns:a16="http://schemas.microsoft.com/office/drawing/2014/main" id="{83A8A32C-CA57-4260-9D23-D2F5F919775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084952" y="5759529"/>
            <a:ext cx="424093" cy="425565"/>
          </a:xfrm>
          <a:prstGeom prst="rect">
            <a:avLst/>
          </a:prstGeom>
        </p:spPr>
      </p:pic>
      <p:pic>
        <p:nvPicPr>
          <p:cNvPr id="29" name="Elemento grafico 2" descr="Uomo">
            <a:extLst>
              <a:ext uri="{FF2B5EF4-FFF2-40B4-BE49-F238E27FC236}">
                <a16:creationId xmlns:a16="http://schemas.microsoft.com/office/drawing/2014/main" id="{BEBF3DA7-7DC7-4481-9B13-4449D3A2C6F2}"/>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287841" y="5751421"/>
            <a:ext cx="424093" cy="425565"/>
          </a:xfrm>
          <a:prstGeom prst="rect">
            <a:avLst/>
          </a:prstGeom>
        </p:spPr>
      </p:pic>
      <p:cxnSp>
        <p:nvCxnSpPr>
          <p:cNvPr id="30" name="Connettore 2 29">
            <a:extLst>
              <a:ext uri="{FF2B5EF4-FFF2-40B4-BE49-F238E27FC236}">
                <a16:creationId xmlns:a16="http://schemas.microsoft.com/office/drawing/2014/main" id="{9F47F873-8E9C-4702-8C3B-9C87087105D4}"/>
              </a:ext>
            </a:extLst>
          </p:cNvPr>
          <p:cNvCxnSpPr>
            <a:cxnSpLocks/>
          </p:cNvCxnSpPr>
          <p:nvPr/>
        </p:nvCxnSpPr>
        <p:spPr>
          <a:xfrm flipV="1">
            <a:off x="2483423" y="4593750"/>
            <a:ext cx="910257" cy="474122"/>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31" name="Connettore 2 30">
            <a:extLst>
              <a:ext uri="{FF2B5EF4-FFF2-40B4-BE49-F238E27FC236}">
                <a16:creationId xmlns:a16="http://schemas.microsoft.com/office/drawing/2014/main" id="{518CAD64-B5CB-4EF5-A824-781CC99F39F3}"/>
              </a:ext>
            </a:extLst>
          </p:cNvPr>
          <p:cNvCxnSpPr>
            <a:cxnSpLocks/>
          </p:cNvCxnSpPr>
          <p:nvPr/>
        </p:nvCxnSpPr>
        <p:spPr>
          <a:xfrm>
            <a:off x="2483423" y="5085439"/>
            <a:ext cx="1681141" cy="144307"/>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32" name="Connettore 2 31">
            <a:extLst>
              <a:ext uri="{FF2B5EF4-FFF2-40B4-BE49-F238E27FC236}">
                <a16:creationId xmlns:a16="http://schemas.microsoft.com/office/drawing/2014/main" id="{25CF4A19-62A7-4C99-9615-CF35F5263FE1}"/>
              </a:ext>
            </a:extLst>
          </p:cNvPr>
          <p:cNvCxnSpPr>
            <a:cxnSpLocks/>
          </p:cNvCxnSpPr>
          <p:nvPr/>
        </p:nvCxnSpPr>
        <p:spPr>
          <a:xfrm>
            <a:off x="2476940" y="5060690"/>
            <a:ext cx="684881" cy="875673"/>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pic>
        <p:nvPicPr>
          <p:cNvPr id="34" name="Elemento grafico 2" descr="Uomo">
            <a:extLst>
              <a:ext uri="{FF2B5EF4-FFF2-40B4-BE49-F238E27FC236}">
                <a16:creationId xmlns:a16="http://schemas.microsoft.com/office/drawing/2014/main" id="{0F8FF6E1-2A62-4FD1-8067-FDF5535CFC7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815744" y="4483847"/>
            <a:ext cx="723591" cy="775934"/>
          </a:xfrm>
          <a:prstGeom prst="rect">
            <a:avLst/>
          </a:prstGeom>
        </p:spPr>
      </p:pic>
      <p:sp>
        <p:nvSpPr>
          <p:cNvPr id="35" name="CasellaDiTesto 34">
            <a:extLst>
              <a:ext uri="{FF2B5EF4-FFF2-40B4-BE49-F238E27FC236}">
                <a16:creationId xmlns:a16="http://schemas.microsoft.com/office/drawing/2014/main" id="{4A814D2B-BC77-4FDB-9832-081EF47DFCEA}"/>
              </a:ext>
            </a:extLst>
          </p:cNvPr>
          <p:cNvSpPr txBox="1"/>
          <p:nvPr/>
        </p:nvSpPr>
        <p:spPr>
          <a:xfrm>
            <a:off x="6613005" y="5167798"/>
            <a:ext cx="1231658" cy="523220"/>
          </a:xfrm>
          <a:prstGeom prst="rect">
            <a:avLst/>
          </a:prstGeom>
          <a:noFill/>
        </p:spPr>
        <p:txBody>
          <a:bodyPr wrap="square" rtlCol="0">
            <a:spAutoFit/>
          </a:bodyPr>
          <a:lstStyle/>
          <a:p>
            <a:pPr algn="ctr"/>
            <a:r>
              <a:rPr lang="it-IT" sz="1400" b="1" dirty="0" err="1"/>
              <a:t>Suspected</a:t>
            </a:r>
            <a:r>
              <a:rPr lang="it-IT" sz="1400" b="1" dirty="0"/>
              <a:t> PWE / NS</a:t>
            </a:r>
          </a:p>
        </p:txBody>
      </p:sp>
      <p:pic>
        <p:nvPicPr>
          <p:cNvPr id="41" name="Elemento grafico 40" descr="Lente di ingrandimento">
            <a:extLst>
              <a:ext uri="{FF2B5EF4-FFF2-40B4-BE49-F238E27FC236}">
                <a16:creationId xmlns:a16="http://schemas.microsoft.com/office/drawing/2014/main" id="{F0B33C12-9135-4B44-8078-34B03F277E9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2776005" y="4469478"/>
            <a:ext cx="457200" cy="457200"/>
          </a:xfrm>
          <a:prstGeom prst="rect">
            <a:avLst/>
          </a:prstGeom>
        </p:spPr>
      </p:pic>
      <p:pic>
        <p:nvPicPr>
          <p:cNvPr id="42" name="Elemento grafico 41" descr="Lente di ingrandimento">
            <a:extLst>
              <a:ext uri="{FF2B5EF4-FFF2-40B4-BE49-F238E27FC236}">
                <a16:creationId xmlns:a16="http://schemas.microsoft.com/office/drawing/2014/main" id="{37513321-E87F-456B-96EF-C47B5CC10290}"/>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5400000">
            <a:off x="3332065" y="4868038"/>
            <a:ext cx="420851" cy="457200"/>
          </a:xfrm>
          <a:prstGeom prst="rect">
            <a:avLst/>
          </a:prstGeom>
        </p:spPr>
      </p:pic>
      <p:pic>
        <p:nvPicPr>
          <p:cNvPr id="43" name="Elemento grafico 42" descr="Lente di ingrandimento">
            <a:extLst>
              <a:ext uri="{FF2B5EF4-FFF2-40B4-BE49-F238E27FC236}">
                <a16:creationId xmlns:a16="http://schemas.microsoft.com/office/drawing/2014/main" id="{F873066F-903E-4308-8472-49578B7E9281}"/>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5400000">
            <a:off x="2708479" y="5340471"/>
            <a:ext cx="420851" cy="457200"/>
          </a:xfrm>
          <a:prstGeom prst="rect">
            <a:avLst/>
          </a:prstGeom>
        </p:spPr>
      </p:pic>
    </p:spTree>
    <p:extLst>
      <p:ext uri="{BB962C8B-B14F-4D97-AF65-F5344CB8AC3E}">
        <p14:creationId xmlns:p14="http://schemas.microsoft.com/office/powerpoint/2010/main" val="1494663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up)">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up)">
                                      <p:cBhvr>
                                        <p:cTn id="1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2532</TotalTime>
  <Words>1565</Words>
  <Application>Microsoft Office PowerPoint</Application>
  <PresentationFormat>Presentazione su schermo (4:3)</PresentationFormat>
  <Paragraphs>159</Paragraphs>
  <Slides>16</Slides>
  <Notes>16</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16</vt:i4>
      </vt:variant>
    </vt:vector>
  </HeadingPairs>
  <TitlesOfParts>
    <vt:vector size="19" baseType="lpstr">
      <vt:lpstr>Arial</vt:lpstr>
      <vt:lpstr>Calibri</vt:lpstr>
      <vt:lpstr>Office Theme</vt:lpstr>
      <vt:lpstr>Nodding Syndrome Alliance Project</vt:lpstr>
      <vt:lpstr>Session outline</vt:lpstr>
      <vt:lpstr>NSA project</vt:lpstr>
      <vt:lpstr>Partners</vt:lpstr>
      <vt:lpstr>Donors</vt:lpstr>
      <vt:lpstr>Provision of Healthcare to PWE/NS</vt:lpstr>
      <vt:lpstr>Provision of Healthcare to PWE/NS (2)</vt:lpstr>
      <vt:lpstr>Supervision / Reporting structure </vt:lpstr>
      <vt:lpstr>The role of BHWs/HHPs (1)</vt:lpstr>
      <vt:lpstr>The role of BHWs/HHPs (2)</vt:lpstr>
      <vt:lpstr>The role of BHWs/HHPs (3)</vt:lpstr>
      <vt:lpstr>The role of BHWs/HHPs (4)</vt:lpstr>
      <vt:lpstr>The role of BHWs/HHPs (5)</vt:lpstr>
      <vt:lpstr>Recap - the role of BHWs/HHPs</vt:lpstr>
      <vt:lpstr>The role of SEM CBRWs</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Epilepsy</dc:title>
  <dc:creator>Georgina Campbell</dc:creator>
  <cp:lastModifiedBy>Jacopo Rovarini</cp:lastModifiedBy>
  <cp:revision>103</cp:revision>
  <dcterms:created xsi:type="dcterms:W3CDTF">2020-07-24T12:49:34Z</dcterms:created>
  <dcterms:modified xsi:type="dcterms:W3CDTF">2020-08-07T14:38:18Z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2020-07-24T00:00:00Z</vt:filetime>
  </property>
</Properties>
</file>