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1" r:id="rId6"/>
    <p:sldId id="262" r:id="rId7"/>
    <p:sldId id="317" r:id="rId8"/>
    <p:sldId id="263" r:id="rId9"/>
    <p:sldId id="264" r:id="rId10"/>
    <p:sldId id="265" r:id="rId11"/>
    <p:sldId id="313" r:id="rId12"/>
    <p:sldId id="314" r:id="rId13"/>
    <p:sldId id="266" r:id="rId14"/>
    <p:sldId id="267" r:id="rId15"/>
    <p:sldId id="268" r:id="rId16"/>
    <p:sldId id="269" r:id="rId17"/>
    <p:sldId id="271" r:id="rId18"/>
    <p:sldId id="312" r:id="rId19"/>
    <p:sldId id="318" r:id="rId20"/>
    <p:sldId id="285" r:id="rId21"/>
    <p:sldId id="300" r:id="rId22"/>
    <p:sldId id="305" r:id="rId23"/>
    <p:sldId id="319" r:id="rId24"/>
    <p:sldId id="310" r:id="rId25"/>
    <p:sldId id="315" r:id="rId26"/>
    <p:sldId id="311" r:id="rId27"/>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598" autoAdjust="0"/>
  </p:normalViewPr>
  <p:slideViewPr>
    <p:cSldViewPr>
      <p:cViewPr varScale="1">
        <p:scale>
          <a:sx n="88" d="100"/>
          <a:sy n="88" d="100"/>
        </p:scale>
        <p:origin x="2274" y="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07/08/2020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2897276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1725581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Explain that epilepsy </a:t>
            </a:r>
            <a:r>
              <a:rPr lang="en-US" b="1" dirty="0">
                <a:solidFill>
                  <a:srgbClr val="FF0000"/>
                </a:solidFill>
              </a:rPr>
              <a:t>is not contagious</a:t>
            </a:r>
            <a:r>
              <a:rPr lang="en-US" dirty="0"/>
              <a:t>.</a:t>
            </a:r>
          </a:p>
          <a:p>
            <a:endParaRPr lang="en-US" dirty="0"/>
          </a:p>
          <a:p>
            <a:r>
              <a:rPr lang="en-US" dirty="0"/>
              <a:t>Talk through the points on the slide.</a:t>
            </a:r>
          </a:p>
          <a:p>
            <a:endParaRPr lang="en-US" dirty="0"/>
          </a:p>
          <a:p>
            <a:r>
              <a:rPr lang="en-US" dirty="0"/>
              <a:t>Facilitate a brief discussion about which of these conditions is a common cause of epilepsy in the local community.</a:t>
            </a:r>
          </a:p>
          <a:p>
            <a:endParaRPr lang="en-US" dirty="0"/>
          </a:p>
          <a:p>
            <a:r>
              <a:rPr lang="en-US" dirty="0"/>
              <a:t>It is important to know and discuss local environmental factors that could contribute to seizures and epilepsy.</a:t>
            </a:r>
          </a:p>
          <a:p>
            <a:endParaRPr lang="en-US" dirty="0"/>
          </a:p>
          <a:p>
            <a:r>
              <a:rPr lang="en-US" dirty="0"/>
              <a:t>Encourage participants to participate in the discussion to make sure they are aware of the local causes.</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4053447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Emphasize the first point on the slide indicating that epilepsy can be treated effectively in non-specialized health settings. Explain the difference between treatment and cure: epilepsy can be treated, i.e. seizures controlled with AEDs, but not cured once and forever. If the patient stops taking AEDs, he will experience seizures again.</a:t>
            </a:r>
          </a:p>
          <a:p>
            <a:endParaRPr lang="en-US" dirty="0"/>
          </a:p>
          <a:p>
            <a:r>
              <a:rPr lang="en-US" dirty="0"/>
              <a:t>When people are treated they have a good prognosis. Two to five years’ successful treatment and being seizure-free means medication can be stopped in 70% of children and 60% of adults.</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3728159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Generate a brief discussion. Revisit the list of local names and terms produced for a person with epilepsy.</a:t>
            </a:r>
          </a:p>
          <a:p>
            <a:endParaRPr lang="en-US" dirty="0"/>
          </a:p>
          <a:p>
            <a:r>
              <a:rPr lang="en-US" dirty="0"/>
              <a:t>Ask the group if some of the names and terms are negative?</a:t>
            </a:r>
          </a:p>
          <a:p>
            <a:r>
              <a:rPr lang="en-US" dirty="0"/>
              <a:t>How might that make the person/family feel?</a:t>
            </a:r>
          </a:p>
          <a:p>
            <a:r>
              <a:rPr lang="en-US" dirty="0"/>
              <a:t>How might that impact on their likelihood to seek help?</a:t>
            </a:r>
          </a:p>
          <a:p>
            <a:endParaRPr lang="en-US" dirty="0"/>
          </a:p>
          <a:p>
            <a:r>
              <a:rPr lang="en-US" dirty="0"/>
              <a:t>Explain that people living with epilepsy around the world are quite often stigmatized and discriminated against.</a:t>
            </a:r>
          </a:p>
          <a:p>
            <a:endParaRPr lang="en-US" dirty="0"/>
          </a:p>
          <a:p>
            <a:r>
              <a:rPr lang="en-US" dirty="0"/>
              <a:t>Common misconceptions about epilepsy are that it is contagious, and people must be avoided and feared; and that they are possessed by evil spirits and/or bad in some way. People are denied access to health care and treatment, or they are too afraid to seek help.</a:t>
            </a:r>
          </a:p>
          <a:p>
            <a:r>
              <a:rPr lang="en-US" dirty="0"/>
              <a:t>Often children are withdrawn from schools.</a:t>
            </a:r>
          </a:p>
          <a:p>
            <a:r>
              <a:rPr lang="en-US" dirty="0"/>
              <a:t>People with epilepsy are overlooked for jobs (impacting on their ability to earn money and support themselves and their family). People with epilepsy are often</a:t>
            </a:r>
          </a:p>
          <a:p>
            <a:r>
              <a:rPr lang="en-US" dirty="0"/>
              <a:t>unable to get married and sometimes prevented from driving.</a:t>
            </a:r>
          </a:p>
          <a:p>
            <a:endParaRPr lang="en-US" dirty="0"/>
          </a:p>
          <a:p>
            <a:r>
              <a:rPr lang="en-US" dirty="0"/>
              <a:t>To summarize, even though epilepsy is a very treatable condition, people with epilepsy are not receiving the help they need and instead are being stigmatized and discriminated against.</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2353942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Nearly 75% of people with epilepsy living in low- and middle-income countries do not get the treatment they need. In some</a:t>
            </a:r>
          </a:p>
          <a:p>
            <a:r>
              <a:rPr lang="en-US" dirty="0"/>
              <a:t>regions of the world, like Africa, this can be as high as 85%.</a:t>
            </a:r>
          </a:p>
          <a:p>
            <a:endParaRPr lang="en-US" dirty="0"/>
          </a:p>
          <a:p>
            <a:r>
              <a:rPr lang="en-US" b="1" dirty="0"/>
              <a:t>Those with epilepsy have a three to six times greater risk of dying prematurely but epilepsy can be treated effectively in primary health care.</a:t>
            </a:r>
          </a:p>
          <a:p>
            <a:r>
              <a:rPr lang="en-US" dirty="0"/>
              <a:t>Treatment is simple, inexpensive and effective. Some 70% can be seizure-free for life after two years of treatment. </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16</a:t>
            </a:fld>
            <a:endParaRPr lang="it-IT"/>
          </a:p>
        </p:txBody>
      </p:sp>
    </p:spTree>
    <p:extLst>
      <p:ext uri="{BB962C8B-B14F-4D97-AF65-F5344CB8AC3E}">
        <p14:creationId xmlns:p14="http://schemas.microsoft.com/office/powerpoint/2010/main" val="4270454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 and emphasize that seizures, thus epilepsy, need to be taken seriously.</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17</a:t>
            </a:fld>
            <a:endParaRPr lang="it-IT"/>
          </a:p>
        </p:txBody>
      </p:sp>
    </p:spTree>
    <p:extLst>
      <p:ext uri="{BB962C8B-B14F-4D97-AF65-F5344CB8AC3E}">
        <p14:creationId xmlns:p14="http://schemas.microsoft.com/office/powerpoint/2010/main" val="3914452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This activity might require a simulation involving the trainer(s) and a participants who volunteers to act as a person having a convulsive seizure.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Go through the recommended actions listed in the slide.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It is also important to know </a:t>
            </a:r>
            <a:r>
              <a:rPr lang="en-US" sz="1200" b="1" i="0" u="none" strike="noStrike" kern="1200" baseline="0" dirty="0">
                <a:solidFill>
                  <a:schemeClr val="tx1"/>
                </a:solidFill>
                <a:latin typeface="+mn-lt"/>
                <a:ea typeface="+mn-ea"/>
                <a:cs typeface="+mn-cs"/>
              </a:rPr>
              <a:t>what should NOT be done</a:t>
            </a:r>
            <a:r>
              <a:rPr lang="en-US" sz="1200" b="0" i="0" u="none" strike="noStrike" kern="1200" baseline="0" dirty="0">
                <a:solidFill>
                  <a:schemeClr val="tx1"/>
                </a:solidFill>
                <a:latin typeface="+mn-lt"/>
                <a:ea typeface="+mn-ea"/>
                <a:cs typeface="+mn-cs"/>
              </a:rPr>
              <a:t> if someone is having a seizure: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attempt to force anything between the teeth, like cloth, spoon or wooden piece. They can break the teeth or cause choking. Even if the tongue gets bitten, it usually heals in </a:t>
            </a:r>
            <a:r>
              <a:rPr lang="it-IT" sz="1200" b="0" i="0" u="none" strike="noStrike" kern="1200" baseline="0" dirty="0">
                <a:solidFill>
                  <a:schemeClr val="tx1"/>
                </a:solidFill>
                <a:latin typeface="+mn-lt"/>
                <a:ea typeface="+mn-ea"/>
                <a:cs typeface="+mn-cs"/>
              </a:rPr>
              <a:t>the </a:t>
            </a:r>
            <a:r>
              <a:rPr lang="it-IT" sz="1200" b="0" i="0" u="none" strike="noStrike" kern="1200" baseline="0" dirty="0" err="1">
                <a:solidFill>
                  <a:schemeClr val="tx1"/>
                </a:solidFill>
                <a:latin typeface="+mn-lt"/>
                <a:ea typeface="+mn-ea"/>
                <a:cs typeface="+mn-cs"/>
              </a:rPr>
              <a:t>next</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few</a:t>
            </a:r>
            <a:r>
              <a:rPr lang="it-IT" sz="1200" b="0" i="0" u="none" strike="noStrike" kern="1200" baseline="0" dirty="0">
                <a:solidFill>
                  <a:schemeClr val="tx1"/>
                </a:solidFill>
                <a:latin typeface="+mn-lt"/>
                <a:ea typeface="+mn-ea"/>
                <a:cs typeface="+mn-cs"/>
              </a:rPr>
              <a:t> days.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attempt to stop the convulsion by catching hold of the limbs as it may injure the </a:t>
            </a:r>
            <a:r>
              <a:rPr lang="it-IT" sz="1200" b="0" i="0" u="none" strike="noStrike" kern="1200" baseline="0" dirty="0" err="1">
                <a:solidFill>
                  <a:schemeClr val="tx1"/>
                </a:solidFill>
                <a:latin typeface="+mn-lt"/>
                <a:ea typeface="+mn-ea"/>
                <a:cs typeface="+mn-cs"/>
              </a:rPr>
              <a:t>person</a:t>
            </a:r>
            <a:r>
              <a:rPr lang="it-IT" sz="1200" b="0" i="0" u="none" strike="noStrike" kern="1200" baseline="0" dirty="0">
                <a:solidFill>
                  <a:schemeClr val="tx1"/>
                </a:solidFill>
                <a:latin typeface="+mn-lt"/>
                <a:ea typeface="+mn-ea"/>
                <a:cs typeface="+mn-cs"/>
              </a:rPr>
              <a:t>.</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allow people to crowd around the person.</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put a shoe, onion or any other thing in front of the patient’s nose. They are of no </a:t>
            </a:r>
            <a:r>
              <a:rPr lang="it-IT" sz="1200" b="0" i="0" u="none" strike="noStrike" kern="1200" baseline="0" dirty="0">
                <a:solidFill>
                  <a:schemeClr val="tx1"/>
                </a:solidFill>
                <a:latin typeface="+mn-lt"/>
                <a:ea typeface="+mn-ea"/>
                <a:cs typeface="+mn-cs"/>
              </a:rPr>
              <a:t>use.</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give the person any thing to eat or drink including medicines.</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DO NOT </a:t>
            </a:r>
            <a:r>
              <a:rPr lang="en-US" sz="1200" b="0" i="0" u="none" strike="noStrike" kern="1200" baseline="0" dirty="0">
                <a:solidFill>
                  <a:schemeClr val="tx1"/>
                </a:solidFill>
                <a:latin typeface="+mn-lt"/>
                <a:ea typeface="+mn-ea"/>
                <a:cs typeface="+mn-cs"/>
              </a:rPr>
              <a:t>put anything on the person's skin, like hot iron rods etc.</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18</a:t>
            </a:fld>
            <a:endParaRPr lang="it-IT"/>
          </a:p>
        </p:txBody>
      </p:sp>
    </p:spTree>
    <p:extLst>
      <p:ext uri="{BB962C8B-B14F-4D97-AF65-F5344CB8AC3E}">
        <p14:creationId xmlns:p14="http://schemas.microsoft.com/office/powerpoint/2010/main" val="2597088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when a patient with convulsions  should be put in </a:t>
            </a:r>
            <a:r>
              <a:rPr lang="en-US" sz="1200" b="1" i="0" u="none" strike="noStrike" kern="1200" baseline="0" dirty="0">
                <a:solidFill>
                  <a:schemeClr val="tx1"/>
                </a:solidFill>
                <a:latin typeface="+mn-lt"/>
                <a:ea typeface="+mn-ea"/>
                <a:cs typeface="+mn-cs"/>
              </a:rPr>
              <a:t>Recovery position </a:t>
            </a:r>
            <a:r>
              <a:rPr lang="en-US" sz="1200" b="0" i="0" u="none" strike="noStrike" kern="1200" baseline="0" dirty="0">
                <a:solidFill>
                  <a:schemeClr val="tx1"/>
                </a:solidFill>
                <a:latin typeface="+mn-lt"/>
                <a:ea typeface="+mn-ea"/>
                <a:cs typeface="+mn-cs"/>
              </a:rPr>
              <a:t>(e.g. in the absence of head or neck injury) and the steps: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Kneel on the floor to one side of the person. Place the person’s arm that is nearest you at a right angle to their body, so it is bent at the elbow with the</a:t>
            </a:r>
          </a:p>
          <a:p>
            <a:r>
              <a:rPr lang="en-US" sz="1200" b="0" i="0" u="none" strike="noStrike" kern="1200" baseline="0" dirty="0">
                <a:solidFill>
                  <a:schemeClr val="tx1"/>
                </a:solidFill>
                <a:latin typeface="+mn-lt"/>
                <a:ea typeface="+mn-ea"/>
                <a:cs typeface="+mn-cs"/>
              </a:rPr>
              <a:t>hand pointing upwards. This will keep it out of the way when you roll them over.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 Gently pick up their other hand with your palm against theirs (palm to palm). Now place the back of their hand onto their opposite cheek (for example,</a:t>
            </a:r>
          </a:p>
          <a:p>
            <a:r>
              <a:rPr lang="en-US" sz="1200" b="0" i="0" u="none" strike="noStrike" kern="1200" baseline="0" dirty="0">
                <a:solidFill>
                  <a:schemeClr val="tx1"/>
                </a:solidFill>
                <a:latin typeface="+mn-lt"/>
                <a:ea typeface="+mn-ea"/>
                <a:cs typeface="+mn-cs"/>
              </a:rPr>
              <a:t>against their left cheek if it is their right hand).</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 Now use your other arm to reach across to the person’s knee that is furthest from you, and pull it up so that their leg is bent and their foot is flat on the floor.</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 Now, with your hand still on the person’s knee, pull their knee towards you so they roll over onto their side, facing you.</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19</a:t>
            </a:fld>
            <a:endParaRPr lang="it-IT"/>
          </a:p>
        </p:txBody>
      </p:sp>
    </p:spTree>
    <p:extLst>
      <p:ext uri="{BB962C8B-B14F-4D97-AF65-F5344CB8AC3E}">
        <p14:creationId xmlns:p14="http://schemas.microsoft.com/office/powerpoint/2010/main" val="189369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ask the participants what they would do if the person is a child with fever?</a:t>
            </a:r>
          </a:p>
          <a:p>
            <a:r>
              <a:rPr lang="en-US" dirty="0"/>
              <a:t>Then reveal the answers.</a:t>
            </a:r>
          </a:p>
          <a:p>
            <a:endParaRPr lang="en-US" dirty="0"/>
          </a:p>
          <a:p>
            <a:r>
              <a:rPr lang="en-US" dirty="0"/>
              <a:t>Febrile seizures are common. Ask the participants to explain the difference between febrile seizures and epilepsy.</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20</a:t>
            </a:fld>
            <a:endParaRPr lang="it-IT"/>
          </a:p>
        </p:txBody>
      </p:sp>
    </p:spTree>
    <p:extLst>
      <p:ext uri="{BB962C8B-B14F-4D97-AF65-F5344CB8AC3E}">
        <p14:creationId xmlns:p14="http://schemas.microsoft.com/office/powerpoint/2010/main" val="1493159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If suitable, seek permission to use a person’s story from the local area. If there are service users that you know well who have lived with epilepsy and would like to share their experiences, then ask them to share their story with you or to come and tell the story themselves at the training. Ask them to describe how it feels to live with epilepsy and how it has impacted on their life. You can write this down and use their story, with their consent, to teach other participants.</a:t>
            </a:r>
          </a:p>
          <a:p>
            <a:endParaRPr lang="en-US" dirty="0"/>
          </a:p>
          <a:p>
            <a:r>
              <a:rPr lang="en-US" dirty="0"/>
              <a:t>Using the person’s story to:</a:t>
            </a:r>
          </a:p>
          <a:p>
            <a:r>
              <a:rPr lang="en-US" dirty="0"/>
              <a:t>• Tell the person’s story – be creative in how you tell the story to ensure the participants are engaged.</a:t>
            </a:r>
          </a:p>
          <a:p>
            <a:r>
              <a:rPr lang="en-US" dirty="0"/>
              <a:t>• Immediate first thoughts – give participants time to give their immediate reflections on the story.</a:t>
            </a:r>
          </a:p>
          <a:p>
            <a:r>
              <a:rPr lang="en-US" dirty="0"/>
              <a:t>Ask participants to think about people they have cared for in the past with epilepsy?</a:t>
            </a:r>
          </a:p>
          <a:p>
            <a:r>
              <a:rPr lang="en-US" dirty="0"/>
              <a:t>Can they think of any cases? How did the person with epilepsy behave, how did their family and </a:t>
            </a:r>
            <a:r>
              <a:rPr lang="en-US" dirty="0" err="1"/>
              <a:t>carers</a:t>
            </a:r>
            <a:r>
              <a:rPr lang="en-US" dirty="0"/>
              <a:t> cope?</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2982180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This</a:t>
            </a:r>
            <a:r>
              <a:rPr lang="it-IT" dirty="0"/>
              <a:t> </a:t>
            </a:r>
            <a:r>
              <a:rPr lang="it-IT" dirty="0" err="1"/>
              <a:t>is</a:t>
            </a:r>
            <a:r>
              <a:rPr lang="it-IT" dirty="0"/>
              <a:t> a </a:t>
            </a:r>
            <a:r>
              <a:rPr lang="it-IT" dirty="0" err="1"/>
              <a:t>very</a:t>
            </a:r>
            <a:r>
              <a:rPr lang="it-IT" dirty="0"/>
              <a:t> </a:t>
            </a:r>
            <a:r>
              <a:rPr lang="it-IT" dirty="0" err="1"/>
              <a:t>crucial</a:t>
            </a:r>
            <a:r>
              <a:rPr lang="it-IT" dirty="0"/>
              <a:t> slide, </a:t>
            </a:r>
            <a:r>
              <a:rPr lang="it-IT" dirty="0" err="1"/>
              <a:t>plenty</a:t>
            </a:r>
            <a:r>
              <a:rPr lang="it-IT" dirty="0"/>
              <a:t> of key </a:t>
            </a:r>
            <a:r>
              <a:rPr lang="it-IT" dirty="0" err="1"/>
              <a:t>messages</a:t>
            </a:r>
            <a:r>
              <a:rPr lang="it-IT" dirty="0"/>
              <a:t> </a:t>
            </a:r>
            <a:r>
              <a:rPr lang="it-IT" dirty="0" err="1"/>
              <a:t>that</a:t>
            </a:r>
            <a:r>
              <a:rPr lang="it-IT" dirty="0"/>
              <a:t> </a:t>
            </a:r>
            <a:r>
              <a:rPr lang="it-IT" dirty="0" err="1"/>
              <a:t>will</a:t>
            </a:r>
            <a:r>
              <a:rPr lang="it-IT" dirty="0"/>
              <a:t> </a:t>
            </a:r>
            <a:r>
              <a:rPr lang="it-IT" dirty="0" err="1"/>
              <a:t>inform</a:t>
            </a:r>
            <a:r>
              <a:rPr lang="it-IT" dirty="0"/>
              <a:t> </a:t>
            </a:r>
            <a:r>
              <a:rPr lang="it-IT" dirty="0" err="1"/>
              <a:t>awareness</a:t>
            </a:r>
            <a:r>
              <a:rPr lang="it-IT" dirty="0"/>
              <a:t> </a:t>
            </a:r>
            <a:r>
              <a:rPr lang="it-IT" dirty="0" err="1"/>
              <a:t>creation</a:t>
            </a:r>
            <a:r>
              <a:rPr lang="it-IT" dirty="0"/>
              <a:t> by the </a:t>
            </a:r>
            <a:r>
              <a:rPr lang="it-IT" dirty="0" err="1"/>
              <a:t>participants</a:t>
            </a:r>
            <a:r>
              <a:rPr lang="it-IT" dirty="0"/>
              <a:t>, </a:t>
            </a:r>
            <a:r>
              <a:rPr lang="it-IT" dirty="0" err="1"/>
              <a:t>at</a:t>
            </a:r>
            <a:r>
              <a:rPr lang="it-IT" dirty="0"/>
              <a:t> </a:t>
            </a:r>
            <a:r>
              <a:rPr lang="it-IT" dirty="0" err="1"/>
              <a:t>both</a:t>
            </a:r>
            <a:r>
              <a:rPr lang="it-IT" dirty="0"/>
              <a:t> community- and </a:t>
            </a:r>
            <a:r>
              <a:rPr lang="it-IT" dirty="0" err="1"/>
              <a:t>household-level</a:t>
            </a:r>
            <a:r>
              <a:rPr lang="it-IT" dirty="0"/>
              <a:t>.</a:t>
            </a:r>
          </a:p>
          <a:p>
            <a:r>
              <a:rPr lang="it-IT" dirty="0" err="1"/>
              <a:t>Spend</a:t>
            </a:r>
            <a:r>
              <a:rPr lang="it-IT" dirty="0"/>
              <a:t> </a:t>
            </a:r>
            <a:r>
              <a:rPr lang="it-IT" dirty="0" err="1"/>
              <a:t>at</a:t>
            </a:r>
            <a:r>
              <a:rPr lang="it-IT" dirty="0"/>
              <a:t> </a:t>
            </a:r>
            <a:r>
              <a:rPr lang="it-IT" dirty="0" err="1"/>
              <a:t>least</a:t>
            </a:r>
            <a:r>
              <a:rPr lang="it-IT" dirty="0"/>
              <a:t> 20 minutes </a:t>
            </a:r>
            <a:r>
              <a:rPr lang="it-IT" dirty="0" err="1"/>
              <a:t>expanding</a:t>
            </a:r>
            <a:r>
              <a:rPr lang="it-IT" dirty="0"/>
              <a:t> on </a:t>
            </a:r>
            <a:r>
              <a:rPr lang="it-IT" dirty="0" err="1"/>
              <a:t>each</a:t>
            </a:r>
            <a:r>
              <a:rPr lang="it-IT" dirty="0"/>
              <a:t> point and </a:t>
            </a:r>
            <a:r>
              <a:rPr lang="it-IT" dirty="0" err="1"/>
              <a:t>discussing</a:t>
            </a:r>
            <a:r>
              <a:rPr lang="it-IT" dirty="0"/>
              <a:t> with </a:t>
            </a:r>
            <a:r>
              <a:rPr lang="it-IT" dirty="0" err="1"/>
              <a:t>participants</a:t>
            </a:r>
            <a:r>
              <a:rPr lang="it-IT" dirty="0"/>
              <a:t>.</a:t>
            </a: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21</a:t>
            </a:fld>
            <a:endParaRPr lang="it-IT"/>
          </a:p>
        </p:txBody>
      </p:sp>
    </p:spTree>
    <p:extLst>
      <p:ext uri="{BB962C8B-B14F-4D97-AF65-F5344CB8AC3E}">
        <p14:creationId xmlns:p14="http://schemas.microsoft.com/office/powerpoint/2010/main" val="66903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 and use the below for extra emphasis. </a:t>
            </a:r>
          </a:p>
          <a:p>
            <a:r>
              <a:rPr lang="it-IT" sz="1200" b="1" i="0" u="none" strike="noStrike" kern="1200" baseline="0" dirty="0">
                <a:solidFill>
                  <a:schemeClr val="tx1"/>
                </a:solidFill>
                <a:latin typeface="+mn-lt"/>
                <a:ea typeface="+mn-ea"/>
                <a:cs typeface="+mn-cs"/>
              </a:rPr>
              <a:t>Key </a:t>
            </a:r>
            <a:r>
              <a:rPr lang="it-IT" sz="1200" b="1" i="0" u="none" strike="noStrike" kern="1200" baseline="0" dirty="0" err="1">
                <a:solidFill>
                  <a:schemeClr val="tx1"/>
                </a:solidFill>
                <a:latin typeface="+mn-lt"/>
                <a:ea typeface="+mn-ea"/>
                <a:cs typeface="+mn-cs"/>
              </a:rPr>
              <a:t>messages</a:t>
            </a:r>
            <a:r>
              <a:rPr lang="it-IT" sz="1200" b="1"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Explain to the person and the </a:t>
            </a:r>
            <a:r>
              <a:rPr lang="en-US" sz="1200" b="0" i="0" u="none" strike="noStrike" kern="1200" baseline="0" dirty="0" err="1">
                <a:solidFill>
                  <a:schemeClr val="tx1"/>
                </a:solidFill>
                <a:latin typeface="+mn-lt"/>
                <a:ea typeface="+mn-ea"/>
                <a:cs typeface="+mn-cs"/>
              </a:rPr>
              <a:t>carer</a:t>
            </a:r>
            <a:r>
              <a:rPr lang="en-US" sz="1200" b="0" i="0" u="none" strike="noStrike" kern="1200" baseline="0" dirty="0">
                <a:solidFill>
                  <a:schemeClr val="tx1"/>
                </a:solidFill>
                <a:latin typeface="+mn-lt"/>
                <a:ea typeface="+mn-ea"/>
                <a:cs typeface="+mn-cs"/>
              </a:rPr>
              <a:t> the need for medication. </a:t>
            </a:r>
          </a:p>
          <a:p>
            <a:r>
              <a:rPr lang="en-US" sz="1200" b="0" i="0" u="none" strike="noStrike" kern="1200" baseline="0" dirty="0">
                <a:solidFill>
                  <a:schemeClr val="tx1"/>
                </a:solidFill>
                <a:latin typeface="+mn-lt"/>
                <a:ea typeface="+mn-ea"/>
                <a:cs typeface="+mn-cs"/>
              </a:rPr>
              <a:t>• Explain the importance of taking the medication as prescribed. </a:t>
            </a:r>
          </a:p>
          <a:p>
            <a:r>
              <a:rPr lang="en-US" sz="1200" b="0" i="0" u="none" strike="noStrike" kern="1200" baseline="0" dirty="0">
                <a:solidFill>
                  <a:schemeClr val="tx1"/>
                </a:solidFill>
                <a:latin typeface="+mn-lt"/>
                <a:ea typeface="+mn-ea"/>
                <a:cs typeface="+mn-cs"/>
              </a:rPr>
              <a:t>• Explain that if they take the medication as prescribed they can expect to control the seizures. </a:t>
            </a:r>
          </a:p>
          <a:p>
            <a:r>
              <a:rPr lang="en-US" sz="1200" b="0" i="0" u="none" strike="noStrike" kern="1200" baseline="0" dirty="0">
                <a:solidFill>
                  <a:schemeClr val="tx1"/>
                </a:solidFill>
                <a:latin typeface="+mn-lt"/>
                <a:ea typeface="+mn-ea"/>
                <a:cs typeface="+mn-cs"/>
              </a:rPr>
              <a:t>• </a:t>
            </a:r>
            <a:r>
              <a:rPr lang="en-US" sz="1200" b="1" i="0" u="none" strike="noStrike" kern="1200" baseline="0" dirty="0">
                <a:solidFill>
                  <a:schemeClr val="tx1"/>
                </a:solidFill>
                <a:latin typeface="+mn-lt"/>
                <a:ea typeface="+mn-ea"/>
                <a:cs typeface="+mn-cs"/>
              </a:rPr>
              <a:t>Explain the potential side-effects and what to look out for and what to do. Earmark enough time to ensure that the participants are aware of side effects, so that they know they will be called to counter the reluctancy of patients/families to adhere to treatment.</a:t>
            </a:r>
          </a:p>
          <a:p>
            <a:r>
              <a:rPr lang="en-US" sz="1200" b="0" i="0" u="none" strike="noStrike" kern="1200" baseline="0" dirty="0">
                <a:solidFill>
                  <a:schemeClr val="tx1"/>
                </a:solidFill>
                <a:latin typeface="+mn-lt"/>
                <a:ea typeface="+mn-ea"/>
                <a:cs typeface="+mn-cs"/>
              </a:rPr>
              <a:t>• Explain the risk of further seizures if doses are missed. </a:t>
            </a:r>
          </a:p>
          <a:p>
            <a:r>
              <a:rPr lang="en-US" sz="1200" b="0" i="0" u="none" strike="noStrike" kern="1200" baseline="0" dirty="0">
                <a:solidFill>
                  <a:schemeClr val="tx1"/>
                </a:solidFill>
                <a:latin typeface="+mn-lt"/>
                <a:ea typeface="+mn-ea"/>
                <a:cs typeface="+mn-cs"/>
              </a:rPr>
              <a:t>• Plan for a follow-up session to show that you are still there to support them. </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22</a:t>
            </a:fld>
            <a:endParaRPr lang="it-IT"/>
          </a:p>
        </p:txBody>
      </p:sp>
    </p:spTree>
    <p:extLst>
      <p:ext uri="{BB962C8B-B14F-4D97-AF65-F5344CB8AC3E}">
        <p14:creationId xmlns:p14="http://schemas.microsoft.com/office/powerpoint/2010/main" val="42319871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23</a:t>
            </a:fld>
            <a:endParaRPr lang="it-IT"/>
          </a:p>
        </p:txBody>
      </p:sp>
    </p:spTree>
    <p:extLst>
      <p:ext uri="{BB962C8B-B14F-4D97-AF65-F5344CB8AC3E}">
        <p14:creationId xmlns:p14="http://schemas.microsoft.com/office/powerpoint/2010/main" val="2355023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GROUP ACTIVITY</a:t>
            </a:r>
          </a:p>
          <a:p>
            <a:endParaRPr lang="en-US" dirty="0"/>
          </a:p>
          <a:p>
            <a:r>
              <a:rPr lang="en-US" b="1" dirty="0"/>
              <a:t>Duration: </a:t>
            </a:r>
            <a:r>
              <a:rPr lang="en-US" dirty="0"/>
              <a:t>30 minutes.</a:t>
            </a:r>
          </a:p>
          <a:p>
            <a:endParaRPr lang="en-US" dirty="0"/>
          </a:p>
          <a:p>
            <a:r>
              <a:rPr lang="en-US" b="1" dirty="0"/>
              <a:t>Purpose: </a:t>
            </a:r>
            <a:r>
              <a:rPr lang="en-US" dirty="0"/>
              <a:t>To have participants reflect and plan what they can do to help reduce stigma and discrimination against a person with epilepsy and their </a:t>
            </a:r>
            <a:r>
              <a:rPr lang="en-US" dirty="0" err="1"/>
              <a:t>carers</a:t>
            </a:r>
            <a:r>
              <a:rPr lang="en-US" dirty="0"/>
              <a:t>.</a:t>
            </a:r>
          </a:p>
          <a:p>
            <a:endParaRPr lang="en-US" dirty="0"/>
          </a:p>
          <a:p>
            <a:r>
              <a:rPr lang="en-US" b="1" dirty="0"/>
              <a:t>Instructions:</a:t>
            </a:r>
          </a:p>
          <a:p>
            <a:r>
              <a:rPr lang="en-US" dirty="0"/>
              <a:t>• Divide the participants into three groups.</a:t>
            </a:r>
          </a:p>
          <a:p>
            <a:r>
              <a:rPr lang="en-US" dirty="0"/>
              <a:t>– One group will represent people with epilepsy.</a:t>
            </a:r>
          </a:p>
          <a:p>
            <a:r>
              <a:rPr lang="en-US" dirty="0"/>
              <a:t>– One group will represent non-specialized health-care providers, e.g. Boma Health Workers or Household Health Promoters.</a:t>
            </a:r>
          </a:p>
          <a:p>
            <a:r>
              <a:rPr lang="en-US" dirty="0"/>
              <a:t>– One group will represent the family and </a:t>
            </a:r>
            <a:r>
              <a:rPr lang="en-US" dirty="0" err="1"/>
              <a:t>carers</a:t>
            </a:r>
            <a:r>
              <a:rPr lang="en-US" dirty="0"/>
              <a:t> of people with epilepsy.</a:t>
            </a:r>
          </a:p>
          <a:p>
            <a:endParaRPr lang="en-US" dirty="0"/>
          </a:p>
          <a:p>
            <a:r>
              <a:rPr lang="en-US" dirty="0"/>
              <a:t>• Give each group three pieces of flip chart paper and pens.</a:t>
            </a:r>
          </a:p>
          <a:p>
            <a:r>
              <a:rPr lang="en-US" dirty="0"/>
              <a:t>• You are going to ask the groups three different questions.</a:t>
            </a:r>
          </a:p>
          <a:p>
            <a:r>
              <a:rPr lang="en-US" dirty="0"/>
              <a:t>• They should write down their answers to the questions on three separate pieces of flip chart paper.</a:t>
            </a:r>
          </a:p>
          <a:p>
            <a:r>
              <a:rPr lang="en-US" dirty="0"/>
              <a:t>• Instruct the participants to write down their answers imagining that they are a person from the group they represent.</a:t>
            </a:r>
          </a:p>
          <a:p>
            <a:endParaRPr lang="en-US" b="1" dirty="0"/>
          </a:p>
          <a:p>
            <a:r>
              <a:rPr lang="en-US" b="1" dirty="0"/>
              <a:t>Question 1: </a:t>
            </a:r>
            <a:r>
              <a:rPr lang="en-US" dirty="0"/>
              <a:t>Why is it important that you respect, protect and promote the rights of people with epilepsy?</a:t>
            </a:r>
          </a:p>
          <a:p>
            <a:r>
              <a:rPr lang="en-US" b="1" dirty="0"/>
              <a:t>Question 2: </a:t>
            </a:r>
            <a:r>
              <a:rPr lang="en-US" dirty="0"/>
              <a:t>Can you think of some concrete actions that you could undertake to make the rights of people with epilepsy a reality?</a:t>
            </a:r>
          </a:p>
          <a:p>
            <a:r>
              <a:rPr lang="en-US" b="1" dirty="0"/>
              <a:t>Question 3: </a:t>
            </a:r>
            <a:r>
              <a:rPr lang="en-US" dirty="0"/>
              <a:t>What would be the positive impact of these actions for all the groups concerned?</a:t>
            </a:r>
          </a:p>
          <a:p>
            <a:endParaRPr lang="en-US" dirty="0"/>
          </a:p>
          <a:p>
            <a:r>
              <a:rPr lang="en-US" dirty="0"/>
              <a:t>Possible answers to look for:</a:t>
            </a:r>
          </a:p>
          <a:p>
            <a:endParaRPr lang="en-US" dirty="0"/>
          </a:p>
          <a:p>
            <a:r>
              <a:rPr lang="en-US" b="1" dirty="0"/>
              <a:t>Question 1: </a:t>
            </a:r>
            <a:r>
              <a:rPr lang="en-US" dirty="0"/>
              <a:t>Why is it important that you respect, protect and promote the rights of people</a:t>
            </a:r>
          </a:p>
          <a:p>
            <a:r>
              <a:rPr lang="en-US" dirty="0"/>
              <a:t>with epilepsy?</a:t>
            </a:r>
          </a:p>
          <a:p>
            <a:r>
              <a:rPr lang="en-US" u="sng" dirty="0"/>
              <a:t>Potential answers from people with epilepsy:</a:t>
            </a:r>
          </a:p>
          <a:p>
            <a:r>
              <a:rPr lang="en-US" dirty="0"/>
              <a:t>• We can contribute a wide array of expertise, skills and talents and these can benefit everyone.</a:t>
            </a:r>
          </a:p>
          <a:p>
            <a:r>
              <a:rPr lang="en-US" dirty="0"/>
              <a:t>• We are human beings and should have the same opportunities as everyone else.</a:t>
            </a:r>
          </a:p>
          <a:p>
            <a:r>
              <a:rPr lang="en-US" dirty="0"/>
              <a:t>• We know what is best for us; what is helpful and what is not helpful.</a:t>
            </a:r>
          </a:p>
          <a:p>
            <a:r>
              <a:rPr lang="en-US" dirty="0"/>
              <a:t>• We have the right to participate in all actions and issues that affect us.</a:t>
            </a:r>
          </a:p>
          <a:p>
            <a:r>
              <a:rPr lang="en-US" u="sng" dirty="0"/>
              <a:t>Potential answers from health-care providers:</a:t>
            </a:r>
          </a:p>
          <a:p>
            <a:r>
              <a:rPr lang="en-US" dirty="0"/>
              <a:t>• I want to give the people under my care the respect they deserve.</a:t>
            </a:r>
          </a:p>
          <a:p>
            <a:r>
              <a:rPr lang="en-US" dirty="0"/>
              <a:t>• It is my legal obligation.</a:t>
            </a:r>
          </a:p>
          <a:p>
            <a:r>
              <a:rPr lang="en-US" dirty="0"/>
              <a:t>• This is part of my job and responsibility.</a:t>
            </a:r>
          </a:p>
          <a:p>
            <a:r>
              <a:rPr lang="en-US" dirty="0"/>
              <a:t>• It is the right thing to do.</a:t>
            </a:r>
          </a:p>
          <a:p>
            <a:r>
              <a:rPr lang="en-US" dirty="0"/>
              <a:t>• By providing care and support that respects people’s rights, people are more likely to accept the service we provide, respond well to our care and support and to recover.</a:t>
            </a:r>
          </a:p>
          <a:p>
            <a:r>
              <a:rPr lang="en-US" u="sng" dirty="0"/>
              <a:t>Potential answers from family members and </a:t>
            </a:r>
            <a:r>
              <a:rPr lang="en-US" u="sng" dirty="0" err="1"/>
              <a:t>carers</a:t>
            </a:r>
            <a:r>
              <a:rPr lang="en-US" u="sng" dirty="0"/>
              <a:t>:</a:t>
            </a:r>
          </a:p>
          <a:p>
            <a:r>
              <a:rPr lang="en-US" dirty="0"/>
              <a:t>• I can help voice the wishes and preferences of my relative and help explain these to others when needed.</a:t>
            </a:r>
          </a:p>
          <a:p>
            <a:r>
              <a:rPr lang="en-US" dirty="0"/>
              <a:t>• I want what is best for my relative and these rights give them the best opportunities to live a good life.</a:t>
            </a:r>
          </a:p>
          <a:p>
            <a:r>
              <a:rPr lang="en-US" dirty="0"/>
              <a:t>• I can have an important role in enabling my relative to live a more fulfilling life by respecting their rights, being more accepting and changing some of my own actions.</a:t>
            </a:r>
          </a:p>
          <a:p>
            <a:endParaRPr lang="en-US" dirty="0"/>
          </a:p>
          <a:p>
            <a:r>
              <a:rPr lang="en-US" b="1" dirty="0"/>
              <a:t>Question 2: </a:t>
            </a:r>
            <a:r>
              <a:rPr lang="en-US" dirty="0"/>
              <a:t>Can you think of some concrete actions that you could undertake to make the rights of people with epilepsy a reality?</a:t>
            </a:r>
          </a:p>
          <a:p>
            <a:r>
              <a:rPr lang="en-US" u="sng" dirty="0"/>
              <a:t>Potential answers from people with epilepsy:</a:t>
            </a:r>
          </a:p>
          <a:p>
            <a:r>
              <a:rPr lang="en-US" dirty="0"/>
              <a:t>• I can learn my rights and understand them.</a:t>
            </a:r>
          </a:p>
          <a:p>
            <a:r>
              <a:rPr lang="en-US" dirty="0"/>
              <a:t>• I can explain my rights to my peers, family and the community members.</a:t>
            </a:r>
          </a:p>
          <a:p>
            <a:r>
              <a:rPr lang="en-US" dirty="0"/>
              <a:t>• I can speak with local officials about the need to change.</a:t>
            </a:r>
          </a:p>
          <a:p>
            <a:r>
              <a:rPr lang="en-US" dirty="0"/>
              <a:t>• I can help other people in the same situation as me.</a:t>
            </a:r>
          </a:p>
          <a:p>
            <a:r>
              <a:rPr lang="en-US" dirty="0"/>
              <a:t>• I can talk about my experience to raise awareness about disability and human rights.</a:t>
            </a:r>
          </a:p>
          <a:p>
            <a:r>
              <a:rPr lang="en-US" u="sng" dirty="0"/>
              <a:t>Potential answers from health-care providers:</a:t>
            </a:r>
          </a:p>
          <a:p>
            <a:r>
              <a:rPr lang="en-US" dirty="0"/>
              <a:t>• I can make sure that my clinical practice promotes respect and dignity and the rights of people with epilepsy.</a:t>
            </a:r>
          </a:p>
          <a:p>
            <a:r>
              <a:rPr lang="en-US" dirty="0"/>
              <a:t>• I can train and inform other staff about human rights and make sure that my colleagues also promote respect and dignity.</a:t>
            </a:r>
          </a:p>
          <a:p>
            <a:r>
              <a:rPr lang="en-US" dirty="0"/>
              <a:t>• I can talk to people about epilepsy in my work place so that they understand.</a:t>
            </a:r>
          </a:p>
          <a:p>
            <a:r>
              <a:rPr lang="en-US" dirty="0"/>
              <a:t>• I can speak to service management about taking action to improve treatment for people with epilepsy.</a:t>
            </a:r>
          </a:p>
          <a:p>
            <a:r>
              <a:rPr lang="en-US" dirty="0"/>
              <a:t>• I can speak with local officials about the need to change.</a:t>
            </a:r>
          </a:p>
          <a:p>
            <a:r>
              <a:rPr lang="en-US" dirty="0"/>
              <a:t>• I can make sure that people with epilepsy are involved and participate in decisions concerning running services for them.</a:t>
            </a:r>
          </a:p>
          <a:p>
            <a:r>
              <a:rPr lang="en-US" u="sng" dirty="0"/>
              <a:t>Potential answers from family members and </a:t>
            </a:r>
            <a:r>
              <a:rPr lang="en-US" u="sng" dirty="0" err="1"/>
              <a:t>carers</a:t>
            </a:r>
            <a:r>
              <a:rPr lang="en-US" u="sng" dirty="0"/>
              <a:t>:</a:t>
            </a:r>
          </a:p>
          <a:p>
            <a:r>
              <a:rPr lang="en-US" dirty="0"/>
              <a:t>• I can explain their rights to my relative.</a:t>
            </a:r>
          </a:p>
          <a:p>
            <a:r>
              <a:rPr lang="en-US" dirty="0"/>
              <a:t>• I can make my relative feel that I respect them.</a:t>
            </a:r>
          </a:p>
          <a:p>
            <a:r>
              <a:rPr lang="en-US" dirty="0"/>
              <a:t>• I can try not to over protect my relative.</a:t>
            </a:r>
          </a:p>
          <a:p>
            <a:r>
              <a:rPr lang="en-US" dirty="0"/>
              <a:t>• I can make sure I listen and respect their views and decisions.</a:t>
            </a:r>
          </a:p>
          <a:p>
            <a:r>
              <a:rPr lang="en-US" dirty="0"/>
              <a:t>• I can support and encourage my relative to make decisions and become independent.</a:t>
            </a:r>
          </a:p>
          <a:p>
            <a:r>
              <a:rPr lang="en-US" dirty="0"/>
              <a:t>• </a:t>
            </a:r>
            <a:r>
              <a:rPr lang="en-US" sz="1200" b="0" i="0" u="none" strike="noStrike" kern="1200" baseline="0" dirty="0">
                <a:solidFill>
                  <a:schemeClr val="tx1"/>
                </a:solidFill>
                <a:latin typeface="+mn-lt"/>
                <a:ea typeface="+mn-ea"/>
                <a:cs typeface="+mn-cs"/>
              </a:rPr>
              <a:t>I can make sure other family members/community members respect the rights of my relative. </a:t>
            </a:r>
          </a:p>
          <a:p>
            <a:r>
              <a:rPr lang="en-US" sz="1200" b="0" i="0" u="none" strike="noStrike" kern="1200" baseline="0" dirty="0">
                <a:solidFill>
                  <a:schemeClr val="tx1"/>
                </a:solidFill>
                <a:latin typeface="+mn-lt"/>
                <a:ea typeface="+mn-ea"/>
                <a:cs typeface="+mn-cs"/>
              </a:rPr>
              <a:t>• I can speak with local officials about the need for change and for the creation of the services that meet the needs of my relative and other people with epilepsy. </a:t>
            </a:r>
          </a:p>
          <a:p>
            <a:r>
              <a:rPr lang="en-US" sz="1200" b="0" i="0" u="none" strike="noStrike" kern="1200" baseline="0" dirty="0">
                <a:solidFill>
                  <a:schemeClr val="tx1"/>
                </a:solidFill>
                <a:latin typeface="+mn-lt"/>
                <a:ea typeface="+mn-ea"/>
                <a:cs typeface="+mn-cs"/>
              </a:rPr>
              <a:t>• I can raise awareness in the community to break down stigma, stereotypes and prejudices.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Question 3: </a:t>
            </a:r>
            <a:r>
              <a:rPr lang="en-US" sz="1200" b="0" i="0" u="none" strike="noStrike" kern="1200" baseline="0" dirty="0">
                <a:solidFill>
                  <a:schemeClr val="tx1"/>
                </a:solidFill>
                <a:latin typeface="+mn-lt"/>
                <a:ea typeface="+mn-ea"/>
                <a:cs typeface="+mn-cs"/>
              </a:rPr>
              <a:t>What would be the positive impact of these actions for all the groups concerned? </a:t>
            </a:r>
          </a:p>
          <a:p>
            <a:r>
              <a:rPr lang="en-US" sz="1200" b="0" i="0" u="sng" strike="noStrike" kern="1200" baseline="0" dirty="0">
                <a:solidFill>
                  <a:schemeClr val="tx1"/>
                </a:solidFill>
                <a:latin typeface="+mn-lt"/>
                <a:ea typeface="+mn-ea"/>
                <a:cs typeface="+mn-cs"/>
              </a:rPr>
              <a:t>Potential benefits for people with epilepsy: </a:t>
            </a:r>
          </a:p>
          <a:p>
            <a:r>
              <a:rPr lang="en-US" sz="1200" b="0" i="0" u="none" strike="noStrike" kern="1200" baseline="0" dirty="0">
                <a:solidFill>
                  <a:schemeClr val="tx1"/>
                </a:solidFill>
                <a:latin typeface="+mn-lt"/>
                <a:ea typeface="+mn-ea"/>
                <a:cs typeface="+mn-cs"/>
              </a:rPr>
              <a:t>• I would have greater independence and be less dependent on my family, friends and health-care provider. </a:t>
            </a:r>
          </a:p>
          <a:p>
            <a:r>
              <a:rPr lang="en-US" sz="1200" b="0" i="0" u="none" strike="noStrike" kern="1200" baseline="0" dirty="0">
                <a:solidFill>
                  <a:schemeClr val="tx1"/>
                </a:solidFill>
                <a:latin typeface="+mn-lt"/>
                <a:ea typeface="+mn-ea"/>
                <a:cs typeface="+mn-cs"/>
              </a:rPr>
              <a:t>• I would feel more empowered to take control of my own life and recovery. </a:t>
            </a:r>
          </a:p>
          <a:p>
            <a:r>
              <a:rPr lang="it-IT" sz="1200" b="0" i="0" u="none" strike="noStrike" kern="1200" baseline="0" dirty="0">
                <a:solidFill>
                  <a:schemeClr val="tx1"/>
                </a:solidFill>
                <a:latin typeface="+mn-lt"/>
                <a:ea typeface="+mn-ea"/>
                <a:cs typeface="+mn-cs"/>
              </a:rPr>
              <a:t>• I </a:t>
            </a:r>
            <a:r>
              <a:rPr lang="it-IT" sz="1200" b="0" i="0" u="none" strike="noStrike" kern="1200" baseline="0" dirty="0" err="1">
                <a:solidFill>
                  <a:schemeClr val="tx1"/>
                </a:solidFill>
                <a:latin typeface="+mn-lt"/>
                <a:ea typeface="+mn-ea"/>
                <a:cs typeface="+mn-cs"/>
              </a:rPr>
              <a:t>would</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feel</a:t>
            </a:r>
            <a:r>
              <a:rPr lang="it-IT" sz="1200" b="0" i="0" u="none" strike="noStrike" kern="1200" baseline="0" dirty="0">
                <a:solidFill>
                  <a:schemeClr val="tx1"/>
                </a:solidFill>
                <a:latin typeface="+mn-lt"/>
                <a:ea typeface="+mn-ea"/>
                <a:cs typeface="+mn-cs"/>
              </a:rPr>
              <a:t> </a:t>
            </a:r>
            <a:r>
              <a:rPr lang="it-IT" sz="1200" b="0" i="0" u="none" strike="noStrike" kern="1200" baseline="0" dirty="0" err="1">
                <a:solidFill>
                  <a:schemeClr val="tx1"/>
                </a:solidFill>
                <a:latin typeface="+mn-lt"/>
                <a:ea typeface="+mn-ea"/>
                <a:cs typeface="+mn-cs"/>
              </a:rPr>
              <a:t>stronger</a:t>
            </a:r>
            <a:r>
              <a:rPr lang="it-IT"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I would be able to develop new skills. </a:t>
            </a:r>
          </a:p>
          <a:p>
            <a:r>
              <a:rPr lang="en-US" sz="1200" b="0" i="0" u="none" strike="noStrike" kern="1200" baseline="0" dirty="0">
                <a:solidFill>
                  <a:schemeClr val="tx1"/>
                </a:solidFill>
                <a:latin typeface="+mn-lt"/>
                <a:ea typeface="+mn-ea"/>
                <a:cs typeface="+mn-cs"/>
              </a:rPr>
              <a:t>• I would be able to contribute my skills and talents to society and be more included. </a:t>
            </a:r>
          </a:p>
          <a:p>
            <a:r>
              <a:rPr lang="en-US" sz="1200" b="0" i="0" u="sng" strike="noStrike" kern="1200" baseline="0" dirty="0">
                <a:solidFill>
                  <a:schemeClr val="tx1"/>
                </a:solidFill>
                <a:latin typeface="+mn-lt"/>
                <a:ea typeface="+mn-ea"/>
                <a:cs typeface="+mn-cs"/>
              </a:rPr>
              <a:t>Potential benefits for health-care providers: </a:t>
            </a:r>
          </a:p>
          <a:p>
            <a:r>
              <a:rPr lang="en-US" sz="1200" b="0" i="0" u="none" strike="noStrike" kern="1200" baseline="0" dirty="0">
                <a:solidFill>
                  <a:schemeClr val="tx1"/>
                </a:solidFill>
                <a:latin typeface="+mn-lt"/>
                <a:ea typeface="+mn-ea"/>
                <a:cs typeface="+mn-cs"/>
              </a:rPr>
              <a:t>• I would be able to provide better quality of care for individuals. </a:t>
            </a:r>
          </a:p>
          <a:p>
            <a:r>
              <a:rPr lang="en-US" sz="1200" b="0" i="0" u="none" strike="noStrike" kern="1200" baseline="0" dirty="0">
                <a:solidFill>
                  <a:schemeClr val="tx1"/>
                </a:solidFill>
                <a:latin typeface="+mn-lt"/>
                <a:ea typeface="+mn-ea"/>
                <a:cs typeface="+mn-cs"/>
              </a:rPr>
              <a:t>• I would see better outcomes for people so I would feel happier in my job. </a:t>
            </a:r>
          </a:p>
          <a:p>
            <a:r>
              <a:rPr lang="en-US" sz="1200" b="0" i="0" u="none" strike="noStrike" kern="1200" baseline="0" dirty="0">
                <a:solidFill>
                  <a:schemeClr val="tx1"/>
                </a:solidFill>
                <a:latin typeface="+mn-lt"/>
                <a:ea typeface="+mn-ea"/>
                <a:cs typeface="+mn-cs"/>
              </a:rPr>
              <a:t>• I would be able to improve services provided. </a:t>
            </a:r>
          </a:p>
          <a:p>
            <a:r>
              <a:rPr lang="en-US" sz="1200" b="0" i="0" u="none" strike="noStrike" kern="1200" baseline="0" dirty="0">
                <a:solidFill>
                  <a:schemeClr val="tx1"/>
                </a:solidFill>
                <a:latin typeface="+mn-lt"/>
                <a:ea typeface="+mn-ea"/>
                <a:cs typeface="+mn-cs"/>
              </a:rPr>
              <a:t>• The people to whom I provide care and support would be empowered. </a:t>
            </a:r>
          </a:p>
          <a:p>
            <a:r>
              <a:rPr lang="en-US" sz="1200" b="0" i="0" u="none" strike="noStrike" kern="1200" baseline="0" dirty="0">
                <a:solidFill>
                  <a:schemeClr val="tx1"/>
                </a:solidFill>
                <a:latin typeface="+mn-lt"/>
                <a:ea typeface="+mn-ea"/>
                <a:cs typeface="+mn-cs"/>
              </a:rPr>
              <a:t>• Relapse and dependency would be reduced. </a:t>
            </a:r>
          </a:p>
          <a:p>
            <a:r>
              <a:rPr lang="en-US" sz="1200" b="0" i="0" u="none" strike="noStrike" kern="1200" baseline="0" dirty="0">
                <a:solidFill>
                  <a:schemeClr val="tx1"/>
                </a:solidFill>
                <a:latin typeface="+mn-lt"/>
                <a:ea typeface="+mn-ea"/>
                <a:cs typeface="+mn-cs"/>
              </a:rPr>
              <a:t>• I can make the service a better place to work. </a:t>
            </a:r>
          </a:p>
          <a:p>
            <a:r>
              <a:rPr lang="en-US" sz="1200" b="0" i="0" u="none" strike="noStrike" kern="1200" baseline="0" dirty="0">
                <a:solidFill>
                  <a:schemeClr val="tx1"/>
                </a:solidFill>
                <a:latin typeface="+mn-lt"/>
                <a:ea typeface="+mn-ea"/>
                <a:cs typeface="+mn-cs"/>
              </a:rPr>
              <a:t>• People to whom I provide care would lead more fulfilling and independent lives. </a:t>
            </a:r>
          </a:p>
          <a:p>
            <a:r>
              <a:rPr lang="en-US" sz="1200" b="0" i="0" u="sng" strike="noStrike" kern="1200" baseline="0" dirty="0">
                <a:solidFill>
                  <a:schemeClr val="tx1"/>
                </a:solidFill>
                <a:latin typeface="+mn-lt"/>
                <a:ea typeface="+mn-ea"/>
                <a:cs typeface="+mn-cs"/>
              </a:rPr>
              <a:t>Potential benefits for family members and </a:t>
            </a:r>
            <a:r>
              <a:rPr lang="en-US" sz="1200" b="0" i="0" u="sng" strike="noStrike" kern="1200" baseline="0" dirty="0" err="1">
                <a:solidFill>
                  <a:schemeClr val="tx1"/>
                </a:solidFill>
                <a:latin typeface="+mn-lt"/>
                <a:ea typeface="+mn-ea"/>
                <a:cs typeface="+mn-cs"/>
              </a:rPr>
              <a:t>carers</a:t>
            </a:r>
            <a:r>
              <a:rPr lang="en-US" sz="1200" b="0" i="0" u="sng"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 I would feel better and happier because my relative was better and had a better quality of life. </a:t>
            </a:r>
          </a:p>
          <a:p>
            <a:r>
              <a:rPr lang="en-US" sz="1200" b="0" i="0" u="none" strike="noStrike" kern="1200" baseline="0" dirty="0">
                <a:solidFill>
                  <a:schemeClr val="tx1"/>
                </a:solidFill>
                <a:latin typeface="+mn-lt"/>
                <a:ea typeface="+mn-ea"/>
                <a:cs typeface="+mn-cs"/>
              </a:rPr>
              <a:t>• I would have more time to pursue my own goals as I would need to spend less time caring for my relative. </a:t>
            </a:r>
          </a:p>
          <a:p>
            <a:r>
              <a:rPr lang="en-US" sz="1200" b="0" i="0" u="none" strike="noStrike" kern="1200" baseline="0" dirty="0">
                <a:solidFill>
                  <a:schemeClr val="tx1"/>
                </a:solidFill>
                <a:latin typeface="+mn-lt"/>
                <a:ea typeface="+mn-ea"/>
                <a:cs typeface="+mn-cs"/>
              </a:rPr>
              <a:t>• I would feel empowered to be able to support my relative and start breaking down prejudice and stereotypes. </a:t>
            </a:r>
          </a:p>
          <a:p>
            <a:r>
              <a:rPr lang="en-US" sz="1200" b="0" i="0" u="none" strike="noStrike" kern="1200" baseline="0" dirty="0">
                <a:solidFill>
                  <a:schemeClr val="tx1"/>
                </a:solidFill>
                <a:latin typeface="+mn-lt"/>
                <a:ea typeface="+mn-ea"/>
                <a:cs typeface="+mn-cs"/>
              </a:rPr>
              <a:t>• I would feel less stressed and have better mental well-being. </a:t>
            </a:r>
          </a:p>
          <a:p>
            <a:r>
              <a:rPr lang="en-US" sz="1200" b="0" i="0" u="none" strike="noStrike" kern="1200" baseline="0" dirty="0">
                <a:solidFill>
                  <a:schemeClr val="tx1"/>
                </a:solidFill>
                <a:latin typeface="+mn-lt"/>
                <a:ea typeface="+mn-ea"/>
                <a:cs typeface="+mn-cs"/>
              </a:rPr>
              <a:t>• I would feel empowered to be able to talk to local community leaders and decision-makers about respecting the rights of people with epilepsy. </a:t>
            </a:r>
          </a:p>
          <a:p>
            <a:r>
              <a:rPr lang="en-US" sz="1200" b="0" i="0" u="none" strike="noStrike" kern="1200" baseline="0" dirty="0">
                <a:solidFill>
                  <a:schemeClr val="tx1"/>
                </a:solidFill>
                <a:latin typeface="+mn-lt"/>
                <a:ea typeface="+mn-ea"/>
                <a:cs typeface="+mn-cs"/>
              </a:rPr>
              <a:t>• I would have a happier family as my relative would be able to engage more in family life.</a:t>
            </a:r>
            <a:endParaRPr lang="en-US" dirty="0"/>
          </a:p>
          <a:p>
            <a:endParaRPr lang="en-US" dirty="0"/>
          </a:p>
          <a:p>
            <a:endParaRPr lang="en-US" dirty="0"/>
          </a:p>
          <a:p>
            <a:endParaRPr lang="en-US" dirty="0"/>
          </a:p>
          <a:p>
            <a:endParaRPr lang="en-US" dirty="0"/>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24</a:t>
            </a:fld>
            <a:endParaRPr lang="it-IT"/>
          </a:p>
        </p:txBody>
      </p:sp>
    </p:spTree>
    <p:extLst>
      <p:ext uri="{BB962C8B-B14F-4D97-AF65-F5344CB8AC3E}">
        <p14:creationId xmlns:p14="http://schemas.microsoft.com/office/powerpoint/2010/main" val="3407171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key concepts, including the Case Definition for Epilepsy to be adopted by the participants (</a:t>
            </a:r>
            <a:r>
              <a:rPr lang="en-US" sz="1200" b="1" i="0" u="none" strike="noStrike" kern="1200" baseline="0" dirty="0">
                <a:solidFill>
                  <a:schemeClr val="tx1"/>
                </a:solidFill>
                <a:latin typeface="+mn-lt"/>
                <a:ea typeface="+mn-ea"/>
                <a:cs typeface="+mn-cs"/>
              </a:rPr>
              <a:t>two or more recurrent unprovoked seizures in the past 12 months ) </a:t>
            </a:r>
            <a:r>
              <a:rPr lang="en-US" sz="1200" b="0" i="0" u="none" strike="noStrike" kern="1200" baseline="0" dirty="0">
                <a:solidFill>
                  <a:schemeClr val="tx1"/>
                </a:solidFill>
                <a:latin typeface="+mn-lt"/>
                <a:ea typeface="+mn-ea"/>
                <a:cs typeface="+mn-cs"/>
              </a:rPr>
              <a:t> and the most important psychosocial </a:t>
            </a:r>
            <a:r>
              <a:rPr lang="en-US" sz="1200" b="0" i="0" u="none" strike="noStrike" kern="1200" baseline="0">
                <a:solidFill>
                  <a:schemeClr val="tx1"/>
                </a:solidFill>
                <a:latin typeface="+mn-lt"/>
                <a:ea typeface="+mn-ea"/>
                <a:cs typeface="+mn-cs"/>
              </a:rPr>
              <a:t>supporting actions that </a:t>
            </a:r>
            <a:r>
              <a:rPr lang="en-US" sz="1200" b="0" i="0" u="none" strike="noStrike" kern="1200" baseline="0" dirty="0">
                <a:solidFill>
                  <a:schemeClr val="tx1"/>
                </a:solidFill>
                <a:latin typeface="+mn-lt"/>
                <a:ea typeface="+mn-ea"/>
                <a:cs typeface="+mn-cs"/>
              </a:rPr>
              <a:t>the participants can take to promote treatment and fight stigma.</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26</a:t>
            </a:fld>
            <a:endParaRPr lang="it-IT"/>
          </a:p>
        </p:txBody>
      </p:sp>
    </p:spTree>
    <p:extLst>
      <p:ext uri="{BB962C8B-B14F-4D97-AF65-F5344CB8AC3E}">
        <p14:creationId xmlns:p14="http://schemas.microsoft.com/office/powerpoint/2010/main" val="4088538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On a flip chart: write a list of local terms and descriptions for epilepsy, and write answers to the second question as well</a:t>
            </a:r>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265516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Talk through the points on the slide by explaining that epilepsy is a neurological condition characterized by recurrent seizures. </a:t>
            </a:r>
          </a:p>
          <a:p>
            <a:r>
              <a:rPr lang="en-US" sz="1200" b="0" i="0" u="none" strike="noStrike" kern="1200" baseline="0" dirty="0">
                <a:solidFill>
                  <a:schemeClr val="tx1"/>
                </a:solidFill>
                <a:latin typeface="+mn-lt"/>
                <a:ea typeface="+mn-ea"/>
                <a:cs typeface="+mn-cs"/>
              </a:rPr>
              <a:t>Seizures are brief disturbances in the electrical functions of the brain. </a:t>
            </a:r>
          </a:p>
          <a:p>
            <a:r>
              <a:rPr lang="en-US" sz="1200" b="0" i="0" u="none" strike="noStrike" kern="1200" baseline="0" dirty="0">
                <a:solidFill>
                  <a:schemeClr val="tx1"/>
                </a:solidFill>
                <a:latin typeface="+mn-lt"/>
                <a:ea typeface="+mn-ea"/>
                <a:cs typeface="+mn-cs"/>
              </a:rPr>
              <a:t>There are potentially many different causes of epilepsy but it is not always easy to identify one. </a:t>
            </a:r>
          </a:p>
          <a:p>
            <a:r>
              <a:rPr lang="en-US" sz="1200" b="0" i="0" u="none" strike="noStrike" kern="1200" baseline="0" dirty="0">
                <a:solidFill>
                  <a:schemeClr val="tx1"/>
                </a:solidFill>
                <a:latin typeface="+mn-lt"/>
                <a:ea typeface="+mn-ea"/>
                <a:cs typeface="+mn-cs"/>
              </a:rPr>
              <a:t>Talk through the possible causes. </a:t>
            </a:r>
            <a:endParaRPr lang="it-IT" dirty="0"/>
          </a:p>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2586530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Explain the signs and symptoms of epilepsy. It is typified by seizures. Seizures are brief disturbances of the electrical function of the brain. </a:t>
            </a:r>
            <a:endParaRPr lang="it-IT" dirty="0"/>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In order to receive a diagnosis of epilepsy, there needs to have been two or more recurrent unprovoked seizures in the past 12 months (Case Definition): </a:t>
            </a:r>
          </a:p>
          <a:p>
            <a:r>
              <a:rPr lang="en-US" sz="1200" b="1" i="0" u="none" strike="noStrike" kern="1200" baseline="0" dirty="0">
                <a:solidFill>
                  <a:schemeClr val="tx1"/>
                </a:solidFill>
                <a:latin typeface="+mn-lt"/>
                <a:ea typeface="+mn-ea"/>
                <a:cs typeface="+mn-cs"/>
              </a:rPr>
              <a:t>• Recurrent </a:t>
            </a:r>
            <a:r>
              <a:rPr lang="en-US" sz="1200" b="0" i="0" u="none" strike="noStrike" kern="1200" baseline="0" dirty="0">
                <a:solidFill>
                  <a:schemeClr val="tx1"/>
                </a:solidFill>
                <a:latin typeface="+mn-lt"/>
                <a:ea typeface="+mn-ea"/>
                <a:cs typeface="+mn-cs"/>
              </a:rPr>
              <a:t>= usually separated by days, weeks or months. </a:t>
            </a:r>
          </a:p>
          <a:p>
            <a:r>
              <a:rPr lang="en-US" sz="1200" b="1" i="0" u="none" strike="noStrike" kern="1200" baseline="0" dirty="0">
                <a:solidFill>
                  <a:schemeClr val="tx1"/>
                </a:solidFill>
                <a:latin typeface="+mn-lt"/>
                <a:ea typeface="+mn-ea"/>
                <a:cs typeface="+mn-cs"/>
              </a:rPr>
              <a:t>• Unprovoked </a:t>
            </a:r>
            <a:r>
              <a:rPr lang="en-US" sz="1200" b="0" i="0" u="none" strike="noStrike" kern="1200" baseline="0" dirty="0">
                <a:solidFill>
                  <a:schemeClr val="tx1"/>
                </a:solidFill>
                <a:latin typeface="+mn-lt"/>
                <a:ea typeface="+mn-ea"/>
                <a:cs typeface="+mn-cs"/>
              </a:rPr>
              <a:t>= there is no evidence of an acute cause of the seizure (e.g. febrile seizure in a young child). </a:t>
            </a:r>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551313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Take all the time that is necessary to clarify the above </a:t>
            </a:r>
            <a:r>
              <a:rPr lang="en-US" sz="1200" b="1" i="0" u="none" strike="noStrike" kern="1200" baseline="0" dirty="0">
                <a:solidFill>
                  <a:schemeClr val="tx1"/>
                </a:solidFill>
                <a:latin typeface="+mn-lt"/>
                <a:ea typeface="+mn-ea"/>
                <a:cs typeface="+mn-cs"/>
              </a:rPr>
              <a:t>COMMUNITY CASE DEFINITION of EPILEPSY</a:t>
            </a:r>
            <a:r>
              <a:rPr lang="en-US" sz="1200" b="0" i="0" u="none" strike="noStrike" kern="1200" baseline="0" dirty="0">
                <a:solidFill>
                  <a:schemeClr val="tx1"/>
                </a:solidFill>
                <a:latin typeface="+mn-lt"/>
                <a:ea typeface="+mn-ea"/>
                <a:cs typeface="+mn-cs"/>
              </a:rPr>
              <a:t>: participants need to understand it clearly and apply it when they are out identifying possible/suspect cases of epilepsy.</a:t>
            </a:r>
          </a:p>
          <a:p>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If a SUSPECTED CASE of Epilepsy is identified, the patient must be referred to the closest project health facility with an epilepsy clinic (Lui Hospital, </a:t>
            </a:r>
            <a:r>
              <a:rPr lang="en-US" sz="1200" b="1" i="0" u="none" strike="noStrike" kern="1200" baseline="0" dirty="0" err="1">
                <a:solidFill>
                  <a:schemeClr val="tx1"/>
                </a:solidFill>
                <a:latin typeface="+mn-lt"/>
                <a:ea typeface="+mn-ea"/>
                <a:cs typeface="+mn-cs"/>
              </a:rPr>
              <a:t>Mundri</a:t>
            </a:r>
            <a:r>
              <a:rPr lang="en-US" sz="1200" b="1" i="0" u="none" strike="noStrike" kern="1200" baseline="0" dirty="0">
                <a:solidFill>
                  <a:schemeClr val="tx1"/>
                </a:solidFill>
                <a:latin typeface="+mn-lt"/>
                <a:ea typeface="+mn-ea"/>
                <a:cs typeface="+mn-cs"/>
              </a:rPr>
              <a:t> PHCC or </a:t>
            </a:r>
            <a:r>
              <a:rPr lang="en-US" sz="1200" b="1" i="0" u="none" strike="noStrike" kern="1200" baseline="0" dirty="0" err="1">
                <a:solidFill>
                  <a:schemeClr val="tx1"/>
                </a:solidFill>
                <a:latin typeface="+mn-lt"/>
                <a:ea typeface="+mn-ea"/>
                <a:cs typeface="+mn-cs"/>
              </a:rPr>
              <a:t>Maridi</a:t>
            </a:r>
            <a:r>
              <a:rPr lang="en-US" sz="1200" b="1" i="0" u="none" strike="noStrike" kern="1200" baseline="0" dirty="0">
                <a:solidFill>
                  <a:schemeClr val="tx1"/>
                </a:solidFill>
                <a:latin typeface="+mn-lt"/>
                <a:ea typeface="+mn-ea"/>
                <a:cs typeface="+mn-cs"/>
              </a:rPr>
              <a:t> Hospital). </a:t>
            </a:r>
            <a:r>
              <a:rPr lang="en-US" sz="1200" b="0" i="0" u="none" strike="noStrike" kern="1200" baseline="0" dirty="0">
                <a:solidFill>
                  <a:schemeClr val="tx1"/>
                </a:solidFill>
                <a:latin typeface="+mn-lt"/>
                <a:ea typeface="+mn-ea"/>
                <a:cs typeface="+mn-cs"/>
              </a:rPr>
              <a:t>There, a qualified and trained health worker will further assess the patient.</a:t>
            </a:r>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4247992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Describe the two types of epilepsy as described on the slide.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Explain that this module will focus on </a:t>
            </a:r>
            <a:r>
              <a:rPr lang="en-US" sz="1200" b="1" i="0" u="none" strike="noStrike" kern="1200" baseline="0" dirty="0">
                <a:solidFill>
                  <a:schemeClr val="tx1"/>
                </a:solidFill>
                <a:latin typeface="+mn-lt"/>
                <a:ea typeface="+mn-ea"/>
                <a:cs typeface="+mn-cs"/>
              </a:rPr>
              <a:t>convulsive epilepsy</a:t>
            </a:r>
            <a:r>
              <a:rPr lang="en-US" sz="1200" b="0" i="0" u="none" strike="noStrike" kern="1200" baseline="0" dirty="0">
                <a:solidFill>
                  <a:schemeClr val="tx1"/>
                </a:solidFill>
                <a:latin typeface="+mn-lt"/>
                <a:ea typeface="+mn-ea"/>
                <a:cs typeface="+mn-cs"/>
              </a:rPr>
              <a:t>, as that is the type associated with more fear, stigma and discrimination. </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726223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Talk through the points on the slide and briefly explain what a seizure is.</a:t>
            </a:r>
          </a:p>
          <a:p>
            <a:endParaRPr lang="en-US" dirty="0"/>
          </a:p>
          <a:p>
            <a:r>
              <a:rPr lang="en-US" dirty="0"/>
              <a:t>Highlight again that in this module we will concentrate on convulsive seizures as 70% of all seizures are convulsive.</a:t>
            </a:r>
          </a:p>
          <a:p>
            <a:endParaRPr lang="en-US" dirty="0"/>
          </a:p>
          <a:p>
            <a:r>
              <a:rPr lang="en-US" dirty="0"/>
              <a:t>Convulsive seizures have a high mortality rate, but they can be treated.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4158461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Use the slide to explain:</a:t>
            </a:r>
          </a:p>
          <a:p>
            <a:r>
              <a:rPr lang="en-US" dirty="0"/>
              <a:t>• What a person is likely to experience during a seizure.</a:t>
            </a:r>
          </a:p>
          <a:p>
            <a:r>
              <a:rPr lang="en-US" dirty="0"/>
              <a:t>• What the person is likely to experience after the seizure.</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2556372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3632453" y="3045028"/>
            <a:ext cx="1879600" cy="697230"/>
          </a:xfrm>
          <a:prstGeom prst="rect">
            <a:avLst/>
          </a:prstGeom>
        </p:spPr>
        <p:txBody>
          <a:bodyPr vert="horz" wrap="square" lIns="0" tIns="13335" rIns="0" bIns="0" rtlCol="0">
            <a:spAutoFit/>
          </a:bodyPr>
          <a:lstStyle/>
          <a:p>
            <a:pPr marL="12700">
              <a:lnSpc>
                <a:spcPct val="100000"/>
              </a:lnSpc>
              <a:spcBef>
                <a:spcPts val="105"/>
              </a:spcBef>
            </a:pPr>
            <a:r>
              <a:rPr spc="-5" dirty="0"/>
              <a:t>Epile</a:t>
            </a:r>
            <a:r>
              <a:rPr spc="-35" dirty="0"/>
              <a:t>p</a:t>
            </a:r>
            <a:r>
              <a:rPr spc="-80" dirty="0"/>
              <a:t>s</a:t>
            </a:r>
            <a:r>
              <a:rPr dirty="0"/>
              <a:t>y</a:t>
            </a:r>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2">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78585"/>
          </a:xfrm>
          <a:custGeom>
            <a:avLst/>
            <a:gdLst/>
            <a:ahLst/>
            <a:cxnLst/>
            <a:rect l="l" t="t" r="r" b="b"/>
            <a:pathLst>
              <a:path w="9144000" h="1378585">
                <a:moveTo>
                  <a:pt x="9144000" y="0"/>
                </a:moveTo>
                <a:lnTo>
                  <a:pt x="0" y="0"/>
                </a:lnTo>
                <a:lnTo>
                  <a:pt x="0" y="1378585"/>
                </a:lnTo>
                <a:lnTo>
                  <a:pt x="9144000" y="137858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2016632" y="35179"/>
            <a:ext cx="5104765" cy="1244600"/>
          </a:xfrm>
          <a:prstGeom prst="rect">
            <a:avLst/>
          </a:prstGeom>
        </p:spPr>
        <p:txBody>
          <a:bodyPr vert="horz" wrap="square" lIns="0" tIns="12065" rIns="0" bIns="0" rtlCol="0">
            <a:spAutoFit/>
          </a:bodyPr>
          <a:lstStyle/>
          <a:p>
            <a:pPr marL="700405" marR="5080" indent="-687705">
              <a:lnSpc>
                <a:spcPct val="100000"/>
              </a:lnSpc>
              <a:spcBef>
                <a:spcPts val="95"/>
              </a:spcBef>
            </a:pPr>
            <a:r>
              <a:rPr sz="4000" spc="-10" dirty="0"/>
              <a:t>Signs </a:t>
            </a:r>
            <a:r>
              <a:rPr sz="4000" spc="-5" dirty="0"/>
              <a:t>and </a:t>
            </a:r>
            <a:r>
              <a:rPr sz="4000" spc="-20" dirty="0"/>
              <a:t>symptoms </a:t>
            </a:r>
            <a:r>
              <a:rPr sz="4000" dirty="0"/>
              <a:t>of</a:t>
            </a:r>
            <a:r>
              <a:rPr sz="4000" spc="-45" dirty="0"/>
              <a:t> </a:t>
            </a:r>
            <a:r>
              <a:rPr sz="4000" spc="-5" dirty="0"/>
              <a:t>a  </a:t>
            </a:r>
            <a:r>
              <a:rPr sz="4000" spc="-20" dirty="0"/>
              <a:t>convulsive</a:t>
            </a:r>
            <a:r>
              <a:rPr sz="4000" spc="10" dirty="0"/>
              <a:t> </a:t>
            </a:r>
            <a:r>
              <a:rPr sz="4000" spc="-20" dirty="0"/>
              <a:t>seizure</a:t>
            </a:r>
            <a:endParaRPr sz="4000"/>
          </a:p>
        </p:txBody>
      </p:sp>
      <p:sp>
        <p:nvSpPr>
          <p:cNvPr id="4" name="object 4"/>
          <p:cNvSpPr txBox="1"/>
          <p:nvPr/>
        </p:nvSpPr>
        <p:spPr>
          <a:xfrm>
            <a:off x="634390" y="1825574"/>
            <a:ext cx="6430010" cy="422909"/>
          </a:xfrm>
          <a:prstGeom prst="rect">
            <a:avLst/>
          </a:prstGeom>
        </p:spPr>
        <p:txBody>
          <a:bodyPr vert="horz" wrap="square" lIns="0" tIns="13335" rIns="0" bIns="0" rtlCol="0">
            <a:spAutoFit/>
          </a:bodyPr>
          <a:lstStyle/>
          <a:p>
            <a:pPr marL="12700">
              <a:lnSpc>
                <a:spcPct val="100000"/>
              </a:lnSpc>
              <a:spcBef>
                <a:spcPts val="105"/>
              </a:spcBef>
              <a:tabLst>
                <a:tab pos="4051935" algn="l"/>
              </a:tabLst>
            </a:pPr>
            <a:r>
              <a:rPr sz="2600" b="1" spc="-5" dirty="0">
                <a:latin typeface="Calibri"/>
                <a:cs typeface="Calibri"/>
              </a:rPr>
              <a:t>During</a:t>
            </a:r>
            <a:r>
              <a:rPr sz="2600" b="1" spc="15" dirty="0">
                <a:latin typeface="Calibri"/>
                <a:cs typeface="Calibri"/>
              </a:rPr>
              <a:t> </a:t>
            </a:r>
            <a:r>
              <a:rPr sz="2600" b="1" dirty="0">
                <a:latin typeface="Calibri"/>
                <a:cs typeface="Calibri"/>
              </a:rPr>
              <a:t>the</a:t>
            </a:r>
            <a:r>
              <a:rPr sz="2600" b="1" spc="5" dirty="0">
                <a:latin typeface="Calibri"/>
                <a:cs typeface="Calibri"/>
              </a:rPr>
              <a:t> </a:t>
            </a:r>
            <a:r>
              <a:rPr sz="2600" b="1" spc="-5" dirty="0">
                <a:latin typeface="Calibri"/>
                <a:cs typeface="Calibri"/>
              </a:rPr>
              <a:t>seizure:	</a:t>
            </a:r>
            <a:r>
              <a:rPr sz="2600" b="1" spc="-10" dirty="0">
                <a:latin typeface="Calibri"/>
                <a:cs typeface="Calibri"/>
              </a:rPr>
              <a:t>After </a:t>
            </a:r>
            <a:r>
              <a:rPr sz="2600" b="1" spc="-5" dirty="0">
                <a:latin typeface="Calibri"/>
                <a:cs typeface="Calibri"/>
              </a:rPr>
              <a:t>the</a:t>
            </a:r>
            <a:r>
              <a:rPr sz="2600" b="1" spc="-25" dirty="0">
                <a:latin typeface="Calibri"/>
                <a:cs typeface="Calibri"/>
              </a:rPr>
              <a:t> </a:t>
            </a:r>
            <a:r>
              <a:rPr sz="2600" b="1" spc="-10" dirty="0">
                <a:latin typeface="Calibri"/>
                <a:cs typeface="Calibri"/>
              </a:rPr>
              <a:t>seizure:</a:t>
            </a:r>
            <a:endParaRPr sz="2600">
              <a:latin typeface="Calibri"/>
              <a:cs typeface="Calibri"/>
            </a:endParaRPr>
          </a:p>
        </p:txBody>
      </p:sp>
      <p:sp>
        <p:nvSpPr>
          <p:cNvPr id="5" name="object 5"/>
          <p:cNvSpPr txBox="1"/>
          <p:nvPr/>
        </p:nvSpPr>
        <p:spPr>
          <a:xfrm>
            <a:off x="634390" y="2261997"/>
            <a:ext cx="3597910" cy="3950335"/>
          </a:xfrm>
          <a:prstGeom prst="rect">
            <a:avLst/>
          </a:prstGeom>
        </p:spPr>
        <p:txBody>
          <a:bodyPr vert="horz" wrap="square" lIns="0" tIns="57785" rIns="0" bIns="0" rtlCol="0">
            <a:spAutoFit/>
          </a:bodyPr>
          <a:lstStyle/>
          <a:p>
            <a:pPr marL="355600" marR="455295" indent="-343535" algn="just">
              <a:lnSpc>
                <a:spcPts val="2810"/>
              </a:lnSpc>
              <a:spcBef>
                <a:spcPts val="455"/>
              </a:spcBef>
              <a:buFont typeface="Arial"/>
              <a:buChar char="•"/>
              <a:tabLst>
                <a:tab pos="356235" algn="l"/>
              </a:tabLst>
            </a:pPr>
            <a:r>
              <a:rPr sz="2600" spc="-5" dirty="0">
                <a:latin typeface="Calibri"/>
                <a:cs typeface="Calibri"/>
              </a:rPr>
              <a:t>Loss of </a:t>
            </a:r>
            <a:r>
              <a:rPr sz="2600" spc="-10" dirty="0">
                <a:latin typeface="Calibri"/>
                <a:cs typeface="Calibri"/>
              </a:rPr>
              <a:t>awareness</a:t>
            </a:r>
            <a:r>
              <a:rPr sz="2600" spc="-80" dirty="0">
                <a:latin typeface="Calibri"/>
                <a:cs typeface="Calibri"/>
              </a:rPr>
              <a:t> </a:t>
            </a:r>
            <a:r>
              <a:rPr sz="2600" spc="-5" dirty="0">
                <a:latin typeface="Calibri"/>
                <a:cs typeface="Calibri"/>
              </a:rPr>
              <a:t>or  consciousness.</a:t>
            </a:r>
            <a:endParaRPr sz="2600">
              <a:latin typeface="Calibri"/>
              <a:cs typeface="Calibri"/>
            </a:endParaRPr>
          </a:p>
          <a:p>
            <a:pPr marL="355600" marR="136525" indent="-343535" algn="just">
              <a:lnSpc>
                <a:spcPct val="90000"/>
              </a:lnSpc>
              <a:spcBef>
                <a:spcPts val="580"/>
              </a:spcBef>
              <a:buFont typeface="Arial"/>
              <a:buChar char="•"/>
              <a:tabLst>
                <a:tab pos="356235" algn="l"/>
              </a:tabLst>
            </a:pPr>
            <a:r>
              <a:rPr sz="2600" spc="-5" dirty="0">
                <a:latin typeface="Calibri"/>
                <a:cs typeface="Calibri"/>
              </a:rPr>
              <a:t>Convulsive</a:t>
            </a:r>
            <a:r>
              <a:rPr sz="2600" spc="-75" dirty="0">
                <a:latin typeface="Calibri"/>
                <a:cs typeface="Calibri"/>
              </a:rPr>
              <a:t> </a:t>
            </a:r>
            <a:r>
              <a:rPr sz="2600" spc="-10" dirty="0">
                <a:latin typeface="Calibri"/>
                <a:cs typeface="Calibri"/>
              </a:rPr>
              <a:t>movements  (involuntary </a:t>
            </a:r>
            <a:r>
              <a:rPr sz="2600" dirty="0">
                <a:latin typeface="Calibri"/>
                <a:cs typeface="Calibri"/>
              </a:rPr>
              <a:t>shaking </a:t>
            </a:r>
            <a:r>
              <a:rPr sz="2600" spc="-5" dirty="0">
                <a:latin typeface="Calibri"/>
                <a:cs typeface="Calibri"/>
              </a:rPr>
              <a:t>of  </a:t>
            </a:r>
            <a:r>
              <a:rPr sz="2600" dirty="0">
                <a:latin typeface="Calibri"/>
                <a:cs typeface="Calibri"/>
              </a:rPr>
              <a:t>the</a:t>
            </a:r>
            <a:r>
              <a:rPr sz="2600" spc="-15" dirty="0">
                <a:latin typeface="Calibri"/>
                <a:cs typeface="Calibri"/>
              </a:rPr>
              <a:t> </a:t>
            </a:r>
            <a:r>
              <a:rPr sz="2600" spc="-5" dirty="0">
                <a:latin typeface="Calibri"/>
                <a:cs typeface="Calibri"/>
              </a:rPr>
              <a:t>body).</a:t>
            </a:r>
            <a:endParaRPr sz="2600">
              <a:latin typeface="Calibri"/>
              <a:cs typeface="Calibri"/>
            </a:endParaRPr>
          </a:p>
          <a:p>
            <a:pPr marL="355600" marR="5080" indent="-343535" algn="just">
              <a:lnSpc>
                <a:spcPts val="2810"/>
              </a:lnSpc>
              <a:spcBef>
                <a:spcPts val="665"/>
              </a:spcBef>
              <a:buFont typeface="Arial"/>
              <a:buChar char="•"/>
              <a:tabLst>
                <a:tab pos="356235" algn="l"/>
              </a:tabLst>
            </a:pPr>
            <a:r>
              <a:rPr sz="2600" spc="-5" dirty="0">
                <a:latin typeface="Calibri"/>
                <a:cs typeface="Calibri"/>
              </a:rPr>
              <a:t>Incontinence of urine</a:t>
            </a:r>
            <a:r>
              <a:rPr sz="2600" spc="-90" dirty="0">
                <a:latin typeface="Calibri"/>
                <a:cs typeface="Calibri"/>
              </a:rPr>
              <a:t> </a:t>
            </a:r>
            <a:r>
              <a:rPr sz="2600" spc="-5" dirty="0">
                <a:latin typeface="Calibri"/>
                <a:cs typeface="Calibri"/>
              </a:rPr>
              <a:t>or  </a:t>
            </a:r>
            <a:r>
              <a:rPr sz="2600" spc="-10" dirty="0">
                <a:latin typeface="Calibri"/>
                <a:cs typeface="Calibri"/>
              </a:rPr>
              <a:t>stool.</a:t>
            </a:r>
            <a:endParaRPr sz="2600">
              <a:latin typeface="Calibri"/>
              <a:cs typeface="Calibri"/>
            </a:endParaRPr>
          </a:p>
          <a:p>
            <a:pPr marL="355600" indent="-343535" algn="just">
              <a:lnSpc>
                <a:spcPct val="100000"/>
              </a:lnSpc>
              <a:spcBef>
                <a:spcPts val="270"/>
              </a:spcBef>
              <a:buFont typeface="Arial"/>
              <a:buChar char="•"/>
              <a:tabLst>
                <a:tab pos="356235" algn="l"/>
              </a:tabLst>
            </a:pPr>
            <a:r>
              <a:rPr sz="2600" spc="-20" dirty="0">
                <a:latin typeface="Calibri"/>
                <a:cs typeface="Calibri"/>
              </a:rPr>
              <a:t>Tongue-biting.</a:t>
            </a:r>
            <a:endParaRPr sz="2600">
              <a:latin typeface="Calibri"/>
              <a:cs typeface="Calibri"/>
            </a:endParaRPr>
          </a:p>
          <a:p>
            <a:pPr marL="355600" marR="283210" indent="-343535" algn="just">
              <a:lnSpc>
                <a:spcPts val="2810"/>
              </a:lnSpc>
              <a:spcBef>
                <a:spcPts val="660"/>
              </a:spcBef>
              <a:buFont typeface="Arial"/>
              <a:buChar char="•"/>
              <a:tabLst>
                <a:tab pos="356235" algn="l"/>
              </a:tabLst>
            </a:pPr>
            <a:r>
              <a:rPr sz="2600" spc="-5" dirty="0">
                <a:latin typeface="Calibri"/>
                <a:cs typeface="Calibri"/>
              </a:rPr>
              <a:t>Loss of </a:t>
            </a:r>
            <a:r>
              <a:rPr sz="2600" dirty="0">
                <a:latin typeface="Calibri"/>
                <a:cs typeface="Calibri"/>
              </a:rPr>
              <a:t>vision,</a:t>
            </a:r>
            <a:r>
              <a:rPr sz="2600" spc="-70" dirty="0">
                <a:latin typeface="Calibri"/>
                <a:cs typeface="Calibri"/>
              </a:rPr>
              <a:t> </a:t>
            </a:r>
            <a:r>
              <a:rPr sz="2600" dirty="0">
                <a:latin typeface="Calibri"/>
                <a:cs typeface="Calibri"/>
              </a:rPr>
              <a:t>hearing  and</a:t>
            </a:r>
            <a:r>
              <a:rPr sz="2600" spc="-5" dirty="0">
                <a:latin typeface="Calibri"/>
                <a:cs typeface="Calibri"/>
              </a:rPr>
              <a:t> </a:t>
            </a:r>
            <a:r>
              <a:rPr sz="2600" spc="-15" dirty="0">
                <a:latin typeface="Calibri"/>
                <a:cs typeface="Calibri"/>
              </a:rPr>
              <a:t>taste.</a:t>
            </a:r>
            <a:endParaRPr sz="2600">
              <a:latin typeface="Calibri"/>
              <a:cs typeface="Calibri"/>
            </a:endParaRPr>
          </a:p>
        </p:txBody>
      </p:sp>
      <p:sp>
        <p:nvSpPr>
          <p:cNvPr id="6" name="object 6"/>
          <p:cNvSpPr txBox="1"/>
          <p:nvPr/>
        </p:nvSpPr>
        <p:spPr>
          <a:xfrm>
            <a:off x="4673853" y="2222982"/>
            <a:ext cx="3886835" cy="4226560"/>
          </a:xfrm>
          <a:prstGeom prst="rect">
            <a:avLst/>
          </a:prstGeom>
        </p:spPr>
        <p:txBody>
          <a:bodyPr vert="horz" wrap="square" lIns="0" tIns="52069" rIns="0" bIns="0" rtlCol="0">
            <a:spAutoFit/>
          </a:bodyPr>
          <a:lstStyle/>
          <a:p>
            <a:pPr marL="355600" indent="-342900">
              <a:lnSpc>
                <a:spcPct val="100000"/>
              </a:lnSpc>
              <a:spcBef>
                <a:spcPts val="409"/>
              </a:spcBef>
              <a:buFont typeface="Arial"/>
              <a:buChar char="•"/>
              <a:tabLst>
                <a:tab pos="354965" algn="l"/>
                <a:tab pos="355600" algn="l"/>
              </a:tabLst>
            </a:pPr>
            <a:r>
              <a:rPr sz="2600" spc="-10" dirty="0">
                <a:latin typeface="Calibri"/>
                <a:cs typeface="Calibri"/>
              </a:rPr>
              <a:t>Low </a:t>
            </a:r>
            <a:r>
              <a:rPr sz="2600" spc="-5" dirty="0">
                <a:latin typeface="Calibri"/>
                <a:cs typeface="Calibri"/>
              </a:rPr>
              <a:t>mood, </a:t>
            </a:r>
            <a:r>
              <a:rPr sz="2600" spc="-30" dirty="0">
                <a:latin typeface="Calibri"/>
                <a:cs typeface="Calibri"/>
              </a:rPr>
              <a:t>anxiety,</a:t>
            </a:r>
            <a:r>
              <a:rPr sz="2600" spc="-60" dirty="0">
                <a:latin typeface="Calibri"/>
                <a:cs typeface="Calibri"/>
              </a:rPr>
              <a:t> </a:t>
            </a:r>
            <a:r>
              <a:rPr sz="2600" spc="-35" dirty="0">
                <a:latin typeface="Calibri"/>
                <a:cs typeface="Calibri"/>
              </a:rPr>
              <a:t>worry.</a:t>
            </a:r>
            <a:endParaRPr sz="2600">
              <a:latin typeface="Calibri"/>
              <a:cs typeface="Calibri"/>
            </a:endParaRPr>
          </a:p>
          <a:p>
            <a:pPr marL="355600" marR="235585" indent="-342900">
              <a:lnSpc>
                <a:spcPts val="2810"/>
              </a:lnSpc>
              <a:spcBef>
                <a:spcPts val="665"/>
              </a:spcBef>
              <a:buFont typeface="Arial"/>
              <a:buChar char="•"/>
              <a:tabLst>
                <a:tab pos="354965" algn="l"/>
                <a:tab pos="355600" algn="l"/>
              </a:tabLst>
            </a:pPr>
            <a:r>
              <a:rPr sz="2600" dirty="0">
                <a:latin typeface="Calibri"/>
                <a:cs typeface="Calibri"/>
              </a:rPr>
              <a:t>Injuries </a:t>
            </a:r>
            <a:r>
              <a:rPr sz="2600" spc="-10" dirty="0">
                <a:latin typeface="Calibri"/>
                <a:cs typeface="Calibri"/>
              </a:rPr>
              <a:t>sustained</a:t>
            </a:r>
            <a:r>
              <a:rPr sz="2600" spc="-105" dirty="0">
                <a:latin typeface="Calibri"/>
                <a:cs typeface="Calibri"/>
              </a:rPr>
              <a:t> </a:t>
            </a:r>
            <a:r>
              <a:rPr sz="2600" spc="-5" dirty="0">
                <a:latin typeface="Calibri"/>
                <a:cs typeface="Calibri"/>
              </a:rPr>
              <a:t>during  </a:t>
            </a:r>
            <a:r>
              <a:rPr sz="2600" spc="-10" dirty="0">
                <a:latin typeface="Calibri"/>
                <a:cs typeface="Calibri"/>
              </a:rPr>
              <a:t>seizures.</a:t>
            </a:r>
            <a:endParaRPr sz="2600">
              <a:latin typeface="Calibri"/>
              <a:cs typeface="Calibri"/>
            </a:endParaRPr>
          </a:p>
          <a:p>
            <a:pPr marL="355600" indent="-342900">
              <a:lnSpc>
                <a:spcPct val="100000"/>
              </a:lnSpc>
              <a:spcBef>
                <a:spcPts val="270"/>
              </a:spcBef>
              <a:buFont typeface="Arial"/>
              <a:buChar char="•"/>
              <a:tabLst>
                <a:tab pos="354965" algn="l"/>
                <a:tab pos="355600" algn="l"/>
              </a:tabLst>
            </a:pPr>
            <a:r>
              <a:rPr sz="2600" dirty="0">
                <a:latin typeface="Calibri"/>
                <a:cs typeface="Calibri"/>
              </a:rPr>
              <a:t>Muscle</a:t>
            </a:r>
            <a:r>
              <a:rPr sz="2600" spc="-40" dirty="0">
                <a:latin typeface="Calibri"/>
                <a:cs typeface="Calibri"/>
              </a:rPr>
              <a:t> </a:t>
            </a:r>
            <a:r>
              <a:rPr sz="2600" dirty="0">
                <a:latin typeface="Calibri"/>
                <a:cs typeface="Calibri"/>
              </a:rPr>
              <a:t>aches.</a:t>
            </a:r>
            <a:endParaRPr sz="2600">
              <a:latin typeface="Calibri"/>
              <a:cs typeface="Calibri"/>
            </a:endParaRPr>
          </a:p>
          <a:p>
            <a:pPr marL="355600" indent="-342900">
              <a:lnSpc>
                <a:spcPct val="100000"/>
              </a:lnSpc>
              <a:spcBef>
                <a:spcPts val="310"/>
              </a:spcBef>
              <a:buFont typeface="Arial"/>
              <a:buChar char="•"/>
              <a:tabLst>
                <a:tab pos="354965" algn="l"/>
                <a:tab pos="355600" algn="l"/>
              </a:tabLst>
            </a:pPr>
            <a:r>
              <a:rPr sz="2600" spc="-10" dirty="0">
                <a:latin typeface="Calibri"/>
                <a:cs typeface="Calibri"/>
              </a:rPr>
              <a:t>Tiredness/sleepiness.</a:t>
            </a:r>
            <a:endParaRPr sz="2600">
              <a:latin typeface="Calibri"/>
              <a:cs typeface="Calibri"/>
            </a:endParaRPr>
          </a:p>
          <a:p>
            <a:pPr marL="355600" indent="-342900">
              <a:lnSpc>
                <a:spcPct val="100000"/>
              </a:lnSpc>
              <a:spcBef>
                <a:spcPts val="315"/>
              </a:spcBef>
              <a:buFont typeface="Arial"/>
              <a:buChar char="•"/>
              <a:tabLst>
                <a:tab pos="354965" algn="l"/>
                <a:tab pos="355600" algn="l"/>
              </a:tabLst>
            </a:pPr>
            <a:r>
              <a:rPr sz="2600" dirty="0">
                <a:latin typeface="Calibri"/>
                <a:cs typeface="Calibri"/>
              </a:rPr>
              <a:t>Abnormal</a:t>
            </a:r>
            <a:r>
              <a:rPr sz="2600" spc="-15" dirty="0">
                <a:latin typeface="Calibri"/>
                <a:cs typeface="Calibri"/>
              </a:rPr>
              <a:t> </a:t>
            </a:r>
            <a:r>
              <a:rPr sz="2600" spc="-35" dirty="0">
                <a:latin typeface="Calibri"/>
                <a:cs typeface="Calibri"/>
              </a:rPr>
              <a:t>behaviour.</a:t>
            </a:r>
            <a:endParaRPr sz="2600">
              <a:latin typeface="Calibri"/>
              <a:cs typeface="Calibri"/>
            </a:endParaRPr>
          </a:p>
          <a:p>
            <a:pPr marL="355600" indent="-342900">
              <a:lnSpc>
                <a:spcPct val="100000"/>
              </a:lnSpc>
              <a:spcBef>
                <a:spcPts val="315"/>
              </a:spcBef>
              <a:buFont typeface="Arial"/>
              <a:buChar char="•"/>
              <a:tabLst>
                <a:tab pos="354965" algn="l"/>
                <a:tab pos="355600" algn="l"/>
              </a:tabLst>
            </a:pPr>
            <a:r>
              <a:rPr sz="2600" spc="-5" dirty="0">
                <a:latin typeface="Calibri"/>
                <a:cs typeface="Calibri"/>
              </a:rPr>
              <a:t>Confusion.</a:t>
            </a:r>
            <a:endParaRPr sz="2600">
              <a:latin typeface="Calibri"/>
              <a:cs typeface="Calibri"/>
            </a:endParaRPr>
          </a:p>
          <a:p>
            <a:pPr marL="355600" indent="-342900">
              <a:lnSpc>
                <a:spcPct val="100000"/>
              </a:lnSpc>
              <a:spcBef>
                <a:spcPts val="310"/>
              </a:spcBef>
              <a:buFont typeface="Arial"/>
              <a:buChar char="•"/>
              <a:tabLst>
                <a:tab pos="354965" algn="l"/>
                <a:tab pos="355600" algn="l"/>
              </a:tabLst>
            </a:pPr>
            <a:r>
              <a:rPr sz="2600" spc="-15" dirty="0">
                <a:latin typeface="Calibri"/>
                <a:cs typeface="Calibri"/>
              </a:rPr>
              <a:t>Fatigue.</a:t>
            </a:r>
            <a:endParaRPr sz="2600">
              <a:latin typeface="Calibri"/>
              <a:cs typeface="Calibri"/>
            </a:endParaRPr>
          </a:p>
          <a:p>
            <a:pPr marL="355600" marR="328295" indent="-342900">
              <a:lnSpc>
                <a:spcPts val="2810"/>
              </a:lnSpc>
              <a:spcBef>
                <a:spcPts val="665"/>
              </a:spcBef>
              <a:buFont typeface="Arial"/>
              <a:buChar char="•"/>
              <a:tabLst>
                <a:tab pos="354965" algn="l"/>
                <a:tab pos="355600" algn="l"/>
              </a:tabLst>
            </a:pPr>
            <a:r>
              <a:rPr sz="2600" spc="-15" dirty="0">
                <a:latin typeface="Calibri"/>
                <a:cs typeface="Calibri"/>
              </a:rPr>
              <a:t>Pains </a:t>
            </a:r>
            <a:r>
              <a:rPr sz="2600" spc="-5" dirty="0">
                <a:latin typeface="Calibri"/>
                <a:cs typeface="Calibri"/>
              </a:rPr>
              <a:t>on one side of</a:t>
            </a:r>
            <a:r>
              <a:rPr sz="2600" spc="-75" dirty="0">
                <a:latin typeface="Calibri"/>
                <a:cs typeface="Calibri"/>
              </a:rPr>
              <a:t> </a:t>
            </a:r>
            <a:r>
              <a:rPr sz="2600" dirty="0">
                <a:latin typeface="Calibri"/>
                <a:cs typeface="Calibri"/>
              </a:rPr>
              <a:t>the  </a:t>
            </a:r>
            <a:r>
              <a:rPr sz="2600" spc="-40" dirty="0">
                <a:latin typeface="Calibri"/>
                <a:cs typeface="Calibri"/>
              </a:rPr>
              <a:t>body.</a:t>
            </a:r>
            <a:endParaRPr sz="2600">
              <a:latin typeface="Calibri"/>
              <a:cs typeface="Calibri"/>
            </a:endParaRPr>
          </a:p>
        </p:txBody>
      </p:sp>
      <p:pic>
        <p:nvPicPr>
          <p:cNvPr id="10" name="Immagine 9">
            <a:extLst>
              <a:ext uri="{FF2B5EF4-FFF2-40B4-BE49-F238E27FC236}">
                <a16:creationId xmlns:a16="http://schemas.microsoft.com/office/drawing/2014/main" id="{FCCB58B3-3538-4954-B35B-8F0416165A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94578"/>
            <a:ext cx="644097" cy="644097"/>
          </a:xfrm>
          <a:prstGeom prst="rect">
            <a:avLst/>
          </a:prstGeom>
        </p:spPr>
      </p:pic>
      <p:pic>
        <p:nvPicPr>
          <p:cNvPr id="11" name="Immagine 10">
            <a:extLst>
              <a:ext uri="{FF2B5EF4-FFF2-40B4-BE49-F238E27FC236}">
                <a16:creationId xmlns:a16="http://schemas.microsoft.com/office/drawing/2014/main" id="{68FD8EA8-2C24-426B-9B17-2CB40550D09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38675"/>
            <a:ext cx="644097" cy="4805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378585"/>
          </a:xfrm>
          <a:custGeom>
            <a:avLst/>
            <a:gdLst/>
            <a:ahLst/>
            <a:cxnLst/>
            <a:rect l="l" t="t" r="r" b="b"/>
            <a:pathLst>
              <a:path w="9144000" h="1378585">
                <a:moveTo>
                  <a:pt x="9144000" y="0"/>
                </a:moveTo>
                <a:lnTo>
                  <a:pt x="0" y="0"/>
                </a:lnTo>
                <a:lnTo>
                  <a:pt x="0" y="1378585"/>
                </a:lnTo>
                <a:lnTo>
                  <a:pt x="9144000" y="137858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1143000" y="206076"/>
            <a:ext cx="6858000" cy="1243289"/>
          </a:xfrm>
          <a:prstGeom prst="rect">
            <a:avLst/>
          </a:prstGeom>
        </p:spPr>
        <p:txBody>
          <a:bodyPr vert="horz" wrap="square" lIns="0" tIns="12065" rIns="0" bIns="0" rtlCol="0">
            <a:spAutoFit/>
          </a:bodyPr>
          <a:lstStyle/>
          <a:p>
            <a:pPr marL="700405" marR="5080" indent="-687705" algn="ctr">
              <a:lnSpc>
                <a:spcPct val="100000"/>
              </a:lnSpc>
              <a:spcBef>
                <a:spcPts val="95"/>
              </a:spcBef>
            </a:pPr>
            <a:r>
              <a:rPr lang="it-IT" sz="4000" spc="-10" dirty="0" err="1"/>
              <a:t>Example</a:t>
            </a:r>
            <a:r>
              <a:rPr lang="it-IT" sz="4000" spc="-10" dirty="0"/>
              <a:t> of </a:t>
            </a:r>
            <a:r>
              <a:rPr lang="it-IT" sz="4000" spc="-10" dirty="0" err="1"/>
              <a:t>epileptic</a:t>
            </a:r>
            <a:r>
              <a:rPr lang="it-IT" sz="4000" spc="-10" dirty="0"/>
              <a:t> </a:t>
            </a:r>
            <a:r>
              <a:rPr lang="it-IT" sz="4000" spc="-10" dirty="0" err="1"/>
              <a:t>seizure</a:t>
            </a:r>
            <a:r>
              <a:rPr lang="it-IT" sz="4000" spc="-10" dirty="0"/>
              <a:t> with convulsive </a:t>
            </a:r>
            <a:r>
              <a:rPr lang="it-IT" sz="4000" spc="-10" dirty="0" err="1"/>
              <a:t>movements</a:t>
            </a:r>
            <a:endParaRPr sz="4000" dirty="0"/>
          </a:p>
        </p:txBody>
      </p:sp>
      <p:pic>
        <p:nvPicPr>
          <p:cNvPr id="6" name="Immagine 5">
            <a:extLst>
              <a:ext uri="{FF2B5EF4-FFF2-40B4-BE49-F238E27FC236}">
                <a16:creationId xmlns:a16="http://schemas.microsoft.com/office/drawing/2014/main" id="{067DEB82-C51E-4F6D-A00F-7941AD157F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9" name="Immagine 8">
            <a:extLst>
              <a:ext uri="{FF2B5EF4-FFF2-40B4-BE49-F238E27FC236}">
                <a16:creationId xmlns:a16="http://schemas.microsoft.com/office/drawing/2014/main" id="{C052E7A2-6A7D-4D5A-AF91-5C0103A72D4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4" name="CasellaDiTesto 3">
            <a:extLst>
              <a:ext uri="{FF2B5EF4-FFF2-40B4-BE49-F238E27FC236}">
                <a16:creationId xmlns:a16="http://schemas.microsoft.com/office/drawing/2014/main" id="{9ED24FCD-0B4A-44C5-99FE-6B61537EFE4B}"/>
              </a:ext>
            </a:extLst>
          </p:cNvPr>
          <p:cNvSpPr txBox="1"/>
          <p:nvPr/>
        </p:nvSpPr>
        <p:spPr>
          <a:xfrm>
            <a:off x="228600" y="3505200"/>
            <a:ext cx="9173280" cy="584775"/>
          </a:xfrm>
          <a:prstGeom prst="rect">
            <a:avLst/>
          </a:prstGeom>
          <a:noFill/>
        </p:spPr>
        <p:txBody>
          <a:bodyPr wrap="none" rtlCol="0">
            <a:spAutoFit/>
          </a:bodyPr>
          <a:lstStyle/>
          <a:p>
            <a:r>
              <a:rPr lang="it-IT" sz="3200" b="1" dirty="0"/>
              <a:t>Play </a:t>
            </a:r>
            <a:r>
              <a:rPr lang="en-US" sz="3200" b="1" dirty="0"/>
              <a:t>Video no. 1_Epileptic seizures with convulsions</a:t>
            </a:r>
            <a:r>
              <a:rPr lang="it-IT" sz="3200" b="1" dirty="0"/>
              <a:t>  </a:t>
            </a:r>
          </a:p>
        </p:txBody>
      </p:sp>
    </p:spTree>
    <p:extLst>
      <p:ext uri="{BB962C8B-B14F-4D97-AF65-F5344CB8AC3E}">
        <p14:creationId xmlns:p14="http://schemas.microsoft.com/office/powerpoint/2010/main" val="177900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378585"/>
          </a:xfrm>
          <a:custGeom>
            <a:avLst/>
            <a:gdLst/>
            <a:ahLst/>
            <a:cxnLst/>
            <a:rect l="l" t="t" r="r" b="b"/>
            <a:pathLst>
              <a:path w="9144000" h="1378585">
                <a:moveTo>
                  <a:pt x="9144000" y="0"/>
                </a:moveTo>
                <a:lnTo>
                  <a:pt x="0" y="0"/>
                </a:lnTo>
                <a:lnTo>
                  <a:pt x="0" y="1378585"/>
                </a:lnTo>
                <a:lnTo>
                  <a:pt x="9144000" y="137858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838200" y="207904"/>
            <a:ext cx="6897623" cy="1243289"/>
          </a:xfrm>
          <a:prstGeom prst="rect">
            <a:avLst/>
          </a:prstGeom>
        </p:spPr>
        <p:txBody>
          <a:bodyPr vert="horz" wrap="square" lIns="0" tIns="12065" rIns="0" bIns="0" rtlCol="0">
            <a:spAutoFit/>
          </a:bodyPr>
          <a:lstStyle/>
          <a:p>
            <a:pPr marL="700405" marR="5080" indent="-687705" algn="l">
              <a:lnSpc>
                <a:spcPct val="100000"/>
              </a:lnSpc>
              <a:spcBef>
                <a:spcPts val="95"/>
              </a:spcBef>
            </a:pPr>
            <a:r>
              <a:rPr lang="it-IT" sz="4000" spc="-10" dirty="0" err="1"/>
              <a:t>Example</a:t>
            </a:r>
            <a:r>
              <a:rPr lang="it-IT" sz="4000" spc="-10" dirty="0"/>
              <a:t> of </a:t>
            </a:r>
            <a:r>
              <a:rPr lang="it-IT" sz="4000" spc="-10" dirty="0" err="1"/>
              <a:t>epileptic</a:t>
            </a:r>
            <a:r>
              <a:rPr lang="it-IT" sz="4000" spc="-10" dirty="0"/>
              <a:t> </a:t>
            </a:r>
            <a:r>
              <a:rPr lang="it-IT" sz="4000" spc="-10" dirty="0" err="1"/>
              <a:t>seizure</a:t>
            </a:r>
            <a:r>
              <a:rPr lang="it-IT" sz="4000" spc="-10" dirty="0"/>
              <a:t> with </a:t>
            </a:r>
            <a:r>
              <a:rPr lang="it-IT" sz="4000" spc="-10" dirty="0" err="1"/>
              <a:t>partial</a:t>
            </a:r>
            <a:r>
              <a:rPr lang="it-IT" sz="4000" spc="-10" dirty="0"/>
              <a:t> </a:t>
            </a:r>
            <a:r>
              <a:rPr lang="it-IT" sz="4000" spc="-10" dirty="0" err="1"/>
              <a:t>loss</a:t>
            </a:r>
            <a:r>
              <a:rPr lang="it-IT" sz="4000" spc="-10" dirty="0"/>
              <a:t> of </a:t>
            </a:r>
            <a:r>
              <a:rPr lang="it-IT" sz="4000" spc="-10" dirty="0" err="1"/>
              <a:t>awareness</a:t>
            </a:r>
            <a:endParaRPr sz="4000" dirty="0"/>
          </a:p>
        </p:txBody>
      </p:sp>
      <p:pic>
        <p:nvPicPr>
          <p:cNvPr id="6" name="Immagine 5">
            <a:extLst>
              <a:ext uri="{FF2B5EF4-FFF2-40B4-BE49-F238E27FC236}">
                <a16:creationId xmlns:a16="http://schemas.microsoft.com/office/drawing/2014/main" id="{2204AE96-632E-4420-9936-691C659B9A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9" name="Immagine 8">
            <a:extLst>
              <a:ext uri="{FF2B5EF4-FFF2-40B4-BE49-F238E27FC236}">
                <a16:creationId xmlns:a16="http://schemas.microsoft.com/office/drawing/2014/main" id="{85F196BF-E04D-4FF5-8237-0844A783090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CasellaDiTesto 9">
            <a:extLst>
              <a:ext uri="{FF2B5EF4-FFF2-40B4-BE49-F238E27FC236}">
                <a16:creationId xmlns:a16="http://schemas.microsoft.com/office/drawing/2014/main" id="{C1ED7341-6BEC-48ED-8F8D-58B22C67AAAD}"/>
              </a:ext>
            </a:extLst>
          </p:cNvPr>
          <p:cNvSpPr txBox="1"/>
          <p:nvPr/>
        </p:nvSpPr>
        <p:spPr>
          <a:xfrm>
            <a:off x="541442" y="3581400"/>
            <a:ext cx="8204169" cy="523220"/>
          </a:xfrm>
          <a:prstGeom prst="rect">
            <a:avLst/>
          </a:prstGeom>
          <a:noFill/>
        </p:spPr>
        <p:txBody>
          <a:bodyPr wrap="none" rtlCol="0">
            <a:spAutoFit/>
          </a:bodyPr>
          <a:lstStyle/>
          <a:p>
            <a:r>
              <a:rPr lang="it-IT" sz="2800" b="1" dirty="0"/>
              <a:t>Play </a:t>
            </a:r>
            <a:r>
              <a:rPr lang="en-US" sz="2800" b="1" dirty="0"/>
              <a:t>Video 2_Epileptic seizures with loss of awareness</a:t>
            </a:r>
            <a:endParaRPr lang="it-IT" sz="2800" b="1" dirty="0"/>
          </a:p>
        </p:txBody>
      </p:sp>
    </p:spTree>
    <p:extLst>
      <p:ext uri="{BB962C8B-B14F-4D97-AF65-F5344CB8AC3E}">
        <p14:creationId xmlns:p14="http://schemas.microsoft.com/office/powerpoint/2010/main" val="3780368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364615"/>
          </a:xfrm>
          <a:custGeom>
            <a:avLst/>
            <a:gdLst/>
            <a:ahLst/>
            <a:cxnLst/>
            <a:rect l="l" t="t" r="r" b="b"/>
            <a:pathLst>
              <a:path w="9144000" h="1364615">
                <a:moveTo>
                  <a:pt x="9144000" y="0"/>
                </a:moveTo>
                <a:lnTo>
                  <a:pt x="0" y="0"/>
                </a:lnTo>
                <a:lnTo>
                  <a:pt x="0" y="1364614"/>
                </a:lnTo>
                <a:lnTo>
                  <a:pt x="9144000" y="1364614"/>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2481833" y="297941"/>
            <a:ext cx="4182110" cy="696595"/>
          </a:xfrm>
          <a:prstGeom prst="rect">
            <a:avLst/>
          </a:prstGeom>
        </p:spPr>
        <p:txBody>
          <a:bodyPr vert="horz" wrap="square" lIns="0" tIns="12700" rIns="0" bIns="0" rtlCol="0">
            <a:spAutoFit/>
          </a:bodyPr>
          <a:lstStyle/>
          <a:p>
            <a:pPr marL="12700">
              <a:lnSpc>
                <a:spcPct val="100000"/>
              </a:lnSpc>
              <a:spcBef>
                <a:spcPts val="100"/>
              </a:spcBef>
            </a:pPr>
            <a:r>
              <a:rPr dirty="0"/>
              <a:t>Causes </a:t>
            </a:r>
            <a:r>
              <a:rPr spc="-5" dirty="0"/>
              <a:t>of</a:t>
            </a:r>
            <a:r>
              <a:rPr spc="-60" dirty="0"/>
              <a:t> </a:t>
            </a:r>
            <a:r>
              <a:rPr spc="-15" dirty="0"/>
              <a:t>epilepsy</a:t>
            </a:r>
          </a:p>
        </p:txBody>
      </p:sp>
      <p:sp>
        <p:nvSpPr>
          <p:cNvPr id="4" name="object 4"/>
          <p:cNvSpPr txBox="1"/>
          <p:nvPr/>
        </p:nvSpPr>
        <p:spPr>
          <a:xfrm>
            <a:off x="1035507" y="1526870"/>
            <a:ext cx="7808595" cy="4731423"/>
          </a:xfrm>
          <a:prstGeom prst="rect">
            <a:avLst/>
          </a:prstGeom>
        </p:spPr>
        <p:txBody>
          <a:bodyPr vert="horz" wrap="square" lIns="0" tIns="100965" rIns="0" bIns="0" rtlCol="0">
            <a:spAutoFit/>
          </a:bodyPr>
          <a:lstStyle/>
          <a:p>
            <a:pPr marL="355600" marR="5080" indent="-343535">
              <a:lnSpc>
                <a:spcPts val="2880"/>
              </a:lnSpc>
              <a:spcBef>
                <a:spcPts val="795"/>
              </a:spcBef>
              <a:buFont typeface="Arial"/>
              <a:buChar char="•"/>
              <a:tabLst>
                <a:tab pos="354965" algn="l"/>
                <a:tab pos="356235" algn="l"/>
              </a:tabLst>
            </a:pPr>
            <a:r>
              <a:rPr sz="3000" spc="-15" dirty="0">
                <a:latin typeface="Calibri"/>
                <a:cs typeface="Calibri"/>
              </a:rPr>
              <a:t>Brain </a:t>
            </a:r>
            <a:r>
              <a:rPr sz="3000" spc="-10" dirty="0">
                <a:latin typeface="Calibri"/>
                <a:cs typeface="Calibri"/>
              </a:rPr>
              <a:t>damage </a:t>
            </a:r>
            <a:r>
              <a:rPr sz="3000" spc="-20" dirty="0">
                <a:latin typeface="Calibri"/>
                <a:cs typeface="Calibri"/>
              </a:rPr>
              <a:t>from </a:t>
            </a:r>
            <a:r>
              <a:rPr sz="3000" spc="-15" dirty="0">
                <a:latin typeface="Calibri"/>
                <a:cs typeface="Calibri"/>
              </a:rPr>
              <a:t>prenatal </a:t>
            </a:r>
            <a:r>
              <a:rPr sz="3000" spc="-5" dirty="0">
                <a:latin typeface="Calibri"/>
                <a:cs typeface="Calibri"/>
              </a:rPr>
              <a:t>or </a:t>
            </a:r>
            <a:r>
              <a:rPr sz="3000" spc="-15" dirty="0">
                <a:latin typeface="Calibri"/>
                <a:cs typeface="Calibri"/>
              </a:rPr>
              <a:t>perinatal </a:t>
            </a:r>
            <a:r>
              <a:rPr sz="3000" spc="-5" dirty="0">
                <a:latin typeface="Calibri"/>
                <a:cs typeface="Calibri"/>
              </a:rPr>
              <a:t>injuries  </a:t>
            </a:r>
            <a:r>
              <a:rPr sz="3000" dirty="0">
                <a:latin typeface="Calibri"/>
                <a:cs typeface="Calibri"/>
              </a:rPr>
              <a:t>(e.g. a </a:t>
            </a:r>
            <a:r>
              <a:rPr sz="3000" spc="-10" dirty="0">
                <a:latin typeface="Calibri"/>
                <a:cs typeface="Calibri"/>
              </a:rPr>
              <a:t>loss </a:t>
            </a:r>
            <a:r>
              <a:rPr sz="3000" spc="-5" dirty="0">
                <a:latin typeface="Calibri"/>
                <a:cs typeface="Calibri"/>
              </a:rPr>
              <a:t>of </a:t>
            </a:r>
            <a:r>
              <a:rPr sz="3000" spc="-25" dirty="0">
                <a:latin typeface="Calibri"/>
                <a:cs typeface="Calibri"/>
              </a:rPr>
              <a:t>oxygen </a:t>
            </a:r>
            <a:r>
              <a:rPr sz="3000" spc="-5" dirty="0">
                <a:latin typeface="Calibri"/>
                <a:cs typeface="Calibri"/>
              </a:rPr>
              <a:t>or </a:t>
            </a:r>
            <a:r>
              <a:rPr sz="3000" spc="-10" dirty="0">
                <a:latin typeface="Calibri"/>
                <a:cs typeface="Calibri"/>
              </a:rPr>
              <a:t>trauma </a:t>
            </a:r>
            <a:r>
              <a:rPr sz="3000" spc="-5" dirty="0">
                <a:latin typeface="Calibri"/>
                <a:cs typeface="Calibri"/>
              </a:rPr>
              <a:t>during birth,  low birth </a:t>
            </a:r>
            <a:r>
              <a:rPr sz="3000" spc="-10" dirty="0">
                <a:latin typeface="Calibri"/>
                <a:cs typeface="Calibri"/>
              </a:rPr>
              <a:t>weight).</a:t>
            </a:r>
            <a:endParaRPr sz="3000" dirty="0">
              <a:latin typeface="Calibri"/>
              <a:cs typeface="Calibri"/>
            </a:endParaRPr>
          </a:p>
          <a:p>
            <a:pPr marL="355600" marR="250825" indent="-343535">
              <a:lnSpc>
                <a:spcPts val="2880"/>
              </a:lnSpc>
              <a:spcBef>
                <a:spcPts val="720"/>
              </a:spcBef>
              <a:buFont typeface="Arial"/>
              <a:buChar char="•"/>
              <a:tabLst>
                <a:tab pos="354965" algn="l"/>
                <a:tab pos="356235" algn="l"/>
              </a:tabLst>
            </a:pPr>
            <a:r>
              <a:rPr sz="3000" spc="-10" dirty="0">
                <a:latin typeface="Calibri"/>
                <a:cs typeface="Calibri"/>
              </a:rPr>
              <a:t>Congenital </a:t>
            </a:r>
            <a:r>
              <a:rPr sz="3000" spc="-5" dirty="0">
                <a:latin typeface="Calibri"/>
                <a:cs typeface="Calibri"/>
              </a:rPr>
              <a:t>abnormalities or </a:t>
            </a:r>
            <a:r>
              <a:rPr sz="3000" spc="-10" dirty="0">
                <a:latin typeface="Calibri"/>
                <a:cs typeface="Calibri"/>
              </a:rPr>
              <a:t>genetic conditions  </a:t>
            </a:r>
            <a:r>
              <a:rPr sz="3000" dirty="0">
                <a:latin typeface="Calibri"/>
                <a:cs typeface="Calibri"/>
              </a:rPr>
              <a:t>with </a:t>
            </a:r>
            <a:r>
              <a:rPr sz="3000" spc="-10" dirty="0">
                <a:latin typeface="Calibri"/>
                <a:cs typeface="Calibri"/>
              </a:rPr>
              <a:t>associated </a:t>
            </a:r>
            <a:r>
              <a:rPr sz="3000" spc="-15" dirty="0">
                <a:latin typeface="Calibri"/>
                <a:cs typeface="Calibri"/>
              </a:rPr>
              <a:t>brain</a:t>
            </a:r>
            <a:r>
              <a:rPr sz="3000" spc="-20" dirty="0">
                <a:latin typeface="Calibri"/>
                <a:cs typeface="Calibri"/>
              </a:rPr>
              <a:t> </a:t>
            </a:r>
            <a:r>
              <a:rPr sz="3000" spc="-10" dirty="0">
                <a:latin typeface="Calibri"/>
                <a:cs typeface="Calibri"/>
              </a:rPr>
              <a:t>malformations.</a:t>
            </a:r>
            <a:endParaRPr sz="3000" dirty="0">
              <a:latin typeface="Calibri"/>
              <a:cs typeface="Calibri"/>
            </a:endParaRPr>
          </a:p>
          <a:p>
            <a:pPr marL="355600" indent="-343535">
              <a:lnSpc>
                <a:spcPct val="100000"/>
              </a:lnSpc>
              <a:spcBef>
                <a:spcPts val="30"/>
              </a:spcBef>
              <a:buFont typeface="Arial"/>
              <a:buChar char="•"/>
              <a:tabLst>
                <a:tab pos="354965" algn="l"/>
                <a:tab pos="356235" algn="l"/>
              </a:tabLst>
            </a:pPr>
            <a:r>
              <a:rPr sz="3000" dirty="0">
                <a:latin typeface="Calibri"/>
                <a:cs typeface="Calibri"/>
              </a:rPr>
              <a:t>A </a:t>
            </a:r>
            <a:r>
              <a:rPr sz="3000" spc="-20" dirty="0">
                <a:latin typeface="Calibri"/>
                <a:cs typeface="Calibri"/>
              </a:rPr>
              <a:t>severe </a:t>
            </a:r>
            <a:r>
              <a:rPr sz="3000" spc="-5" dirty="0">
                <a:latin typeface="Calibri"/>
                <a:cs typeface="Calibri"/>
              </a:rPr>
              <a:t>head</a:t>
            </a:r>
            <a:r>
              <a:rPr sz="3000" spc="-15" dirty="0">
                <a:latin typeface="Calibri"/>
                <a:cs typeface="Calibri"/>
              </a:rPr>
              <a:t> </a:t>
            </a:r>
            <a:r>
              <a:rPr sz="3000" spc="-30" dirty="0">
                <a:latin typeface="Calibri"/>
                <a:cs typeface="Calibri"/>
              </a:rPr>
              <a:t>injury.</a:t>
            </a:r>
            <a:endParaRPr sz="3000" dirty="0">
              <a:latin typeface="Calibri"/>
              <a:cs typeface="Calibri"/>
            </a:endParaRPr>
          </a:p>
          <a:p>
            <a:pPr marL="355600" marR="243204" indent="-343535">
              <a:lnSpc>
                <a:spcPts val="2880"/>
              </a:lnSpc>
              <a:spcBef>
                <a:spcPts val="695"/>
              </a:spcBef>
              <a:buFont typeface="Arial"/>
              <a:buChar char="•"/>
              <a:tabLst>
                <a:tab pos="354965" algn="l"/>
                <a:tab pos="356235" algn="l"/>
              </a:tabLst>
            </a:pPr>
            <a:r>
              <a:rPr sz="3000" dirty="0">
                <a:latin typeface="Calibri"/>
                <a:cs typeface="Calibri"/>
              </a:rPr>
              <a:t>A </a:t>
            </a:r>
            <a:r>
              <a:rPr sz="3000" spc="-35" dirty="0">
                <a:latin typeface="Calibri"/>
                <a:cs typeface="Calibri"/>
              </a:rPr>
              <a:t>stroke </a:t>
            </a:r>
            <a:r>
              <a:rPr sz="3000" spc="-10" dirty="0">
                <a:latin typeface="Calibri"/>
                <a:cs typeface="Calibri"/>
              </a:rPr>
              <a:t>that restricts </a:t>
            </a:r>
            <a:r>
              <a:rPr sz="3000" dirty="0">
                <a:latin typeface="Calibri"/>
                <a:cs typeface="Calibri"/>
              </a:rPr>
              <a:t>the </a:t>
            </a:r>
            <a:r>
              <a:rPr sz="3000" spc="-5" dirty="0">
                <a:latin typeface="Calibri"/>
                <a:cs typeface="Calibri"/>
              </a:rPr>
              <a:t>amount of </a:t>
            </a:r>
            <a:r>
              <a:rPr sz="3000" spc="-25" dirty="0">
                <a:latin typeface="Calibri"/>
                <a:cs typeface="Calibri"/>
              </a:rPr>
              <a:t>oxygen </a:t>
            </a:r>
            <a:r>
              <a:rPr sz="3000" spc="-10" dirty="0">
                <a:latin typeface="Calibri"/>
                <a:cs typeface="Calibri"/>
              </a:rPr>
              <a:t>to  </a:t>
            </a:r>
            <a:r>
              <a:rPr sz="3000" dirty="0">
                <a:latin typeface="Calibri"/>
                <a:cs typeface="Calibri"/>
              </a:rPr>
              <a:t>the</a:t>
            </a:r>
            <a:r>
              <a:rPr sz="3000" spc="-20" dirty="0">
                <a:latin typeface="Calibri"/>
                <a:cs typeface="Calibri"/>
              </a:rPr>
              <a:t> </a:t>
            </a:r>
            <a:r>
              <a:rPr sz="3000" spc="-15" dirty="0">
                <a:latin typeface="Calibri"/>
                <a:cs typeface="Calibri"/>
              </a:rPr>
              <a:t>brain.</a:t>
            </a:r>
            <a:endParaRPr sz="3000" dirty="0">
              <a:latin typeface="Calibri"/>
              <a:cs typeface="Calibri"/>
            </a:endParaRPr>
          </a:p>
          <a:p>
            <a:pPr marL="355600" marR="688975" indent="-343535">
              <a:lnSpc>
                <a:spcPts val="2880"/>
              </a:lnSpc>
              <a:spcBef>
                <a:spcPts val="720"/>
              </a:spcBef>
              <a:buFont typeface="Arial"/>
              <a:buChar char="•"/>
              <a:tabLst>
                <a:tab pos="354965" algn="l"/>
                <a:tab pos="356235" algn="l"/>
              </a:tabLst>
            </a:pPr>
            <a:r>
              <a:rPr sz="3000" dirty="0">
                <a:latin typeface="Calibri"/>
                <a:cs typeface="Calibri"/>
              </a:rPr>
              <a:t>An </a:t>
            </a:r>
            <a:r>
              <a:rPr sz="3000" spc="-15" dirty="0">
                <a:latin typeface="Calibri"/>
                <a:cs typeface="Calibri"/>
              </a:rPr>
              <a:t>infection </a:t>
            </a:r>
            <a:r>
              <a:rPr sz="3000" spc="-5" dirty="0">
                <a:latin typeface="Calibri"/>
                <a:cs typeface="Calibri"/>
              </a:rPr>
              <a:t>of </a:t>
            </a:r>
            <a:r>
              <a:rPr sz="3000" dirty="0">
                <a:latin typeface="Calibri"/>
                <a:cs typeface="Calibri"/>
              </a:rPr>
              <a:t>the </a:t>
            </a:r>
            <a:r>
              <a:rPr sz="3000" spc="-20" dirty="0">
                <a:latin typeface="Calibri"/>
                <a:cs typeface="Calibri"/>
              </a:rPr>
              <a:t>brain </a:t>
            </a:r>
            <a:r>
              <a:rPr sz="3000" spc="-5" dirty="0">
                <a:latin typeface="Calibri"/>
                <a:cs typeface="Calibri"/>
              </a:rPr>
              <a:t>such </a:t>
            </a:r>
            <a:r>
              <a:rPr sz="3000" dirty="0">
                <a:latin typeface="Calibri"/>
                <a:cs typeface="Calibri"/>
              </a:rPr>
              <a:t>as </a:t>
            </a:r>
            <a:r>
              <a:rPr sz="3000" spc="-5" dirty="0">
                <a:latin typeface="Calibri"/>
                <a:cs typeface="Calibri"/>
              </a:rPr>
              <a:t>meningitis</a:t>
            </a:r>
            <a:r>
              <a:rPr sz="3000" spc="-15" dirty="0">
                <a:latin typeface="Calibri"/>
                <a:cs typeface="Calibri"/>
              </a:rPr>
              <a:t>.</a:t>
            </a:r>
            <a:endParaRPr sz="3000" dirty="0">
              <a:latin typeface="Calibri"/>
              <a:cs typeface="Calibri"/>
            </a:endParaRPr>
          </a:p>
          <a:p>
            <a:pPr marL="355600" indent="-343535">
              <a:lnSpc>
                <a:spcPct val="100000"/>
              </a:lnSpc>
              <a:spcBef>
                <a:spcPts val="30"/>
              </a:spcBef>
              <a:buFont typeface="Arial"/>
              <a:buChar char="•"/>
              <a:tabLst>
                <a:tab pos="354965" algn="l"/>
                <a:tab pos="356235" algn="l"/>
              </a:tabLst>
            </a:pPr>
            <a:r>
              <a:rPr sz="3000" spc="-10" dirty="0">
                <a:latin typeface="Calibri"/>
                <a:cs typeface="Calibri"/>
              </a:rPr>
              <a:t>Certain genetic</a:t>
            </a:r>
            <a:r>
              <a:rPr sz="3000" spc="-30" dirty="0">
                <a:latin typeface="Calibri"/>
                <a:cs typeface="Calibri"/>
              </a:rPr>
              <a:t> </a:t>
            </a:r>
            <a:r>
              <a:rPr sz="3000" spc="-15" dirty="0">
                <a:latin typeface="Calibri"/>
                <a:cs typeface="Calibri"/>
              </a:rPr>
              <a:t>disorders.</a:t>
            </a:r>
            <a:endParaRPr sz="3000" dirty="0">
              <a:latin typeface="Calibri"/>
              <a:cs typeface="Calibri"/>
            </a:endParaRPr>
          </a:p>
          <a:p>
            <a:pPr marL="355600" indent="-343535">
              <a:lnSpc>
                <a:spcPct val="100000"/>
              </a:lnSpc>
              <a:buFont typeface="Arial"/>
              <a:buChar char="•"/>
              <a:tabLst>
                <a:tab pos="354965" algn="l"/>
                <a:tab pos="356235" algn="l"/>
              </a:tabLst>
            </a:pPr>
            <a:r>
              <a:rPr lang="it-IT" sz="3000" spc="-45" dirty="0">
                <a:solidFill>
                  <a:srgbClr val="00B050"/>
                </a:solidFill>
                <a:latin typeface="Calibri"/>
                <a:cs typeface="Calibri"/>
              </a:rPr>
              <a:t>Severe </a:t>
            </a:r>
            <a:r>
              <a:rPr lang="it-IT" sz="3000" spc="-45" dirty="0" err="1">
                <a:solidFill>
                  <a:srgbClr val="00B050"/>
                </a:solidFill>
                <a:latin typeface="Calibri"/>
                <a:cs typeface="Calibri"/>
              </a:rPr>
              <a:t>infection</a:t>
            </a:r>
            <a:r>
              <a:rPr lang="it-IT" sz="3000" spc="-45" dirty="0">
                <a:solidFill>
                  <a:srgbClr val="00B050"/>
                </a:solidFill>
                <a:latin typeface="Calibri"/>
                <a:cs typeface="Calibri"/>
              </a:rPr>
              <a:t> with OV (</a:t>
            </a:r>
            <a:r>
              <a:rPr lang="it-IT" sz="3000" spc="-45" dirty="0" err="1">
                <a:solidFill>
                  <a:srgbClr val="00B050"/>
                </a:solidFill>
                <a:latin typeface="Calibri"/>
                <a:cs typeface="Calibri"/>
              </a:rPr>
              <a:t>onchocerciasis</a:t>
            </a:r>
            <a:r>
              <a:rPr lang="it-IT" sz="3000" spc="-45" dirty="0">
                <a:solidFill>
                  <a:srgbClr val="00B050"/>
                </a:solidFill>
                <a:latin typeface="Calibri"/>
                <a:cs typeface="Calibri"/>
              </a:rPr>
              <a:t>) </a:t>
            </a:r>
            <a:endParaRPr sz="3000" dirty="0">
              <a:solidFill>
                <a:srgbClr val="00B050"/>
              </a:solidFill>
              <a:latin typeface="Calibri"/>
              <a:cs typeface="Calibri"/>
            </a:endParaRPr>
          </a:p>
        </p:txBody>
      </p:sp>
      <p:pic>
        <p:nvPicPr>
          <p:cNvPr id="6" name="Immagine 5">
            <a:extLst>
              <a:ext uri="{FF2B5EF4-FFF2-40B4-BE49-F238E27FC236}">
                <a16:creationId xmlns:a16="http://schemas.microsoft.com/office/drawing/2014/main" id="{4A7D514F-6C3F-41A3-BC86-FBD8BCCFDA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94578"/>
            <a:ext cx="644097" cy="644097"/>
          </a:xfrm>
          <a:prstGeom prst="rect">
            <a:avLst/>
          </a:prstGeom>
        </p:spPr>
      </p:pic>
      <p:pic>
        <p:nvPicPr>
          <p:cNvPr id="7" name="Immagine 6">
            <a:extLst>
              <a:ext uri="{FF2B5EF4-FFF2-40B4-BE49-F238E27FC236}">
                <a16:creationId xmlns:a16="http://schemas.microsoft.com/office/drawing/2014/main" id="{23646FCF-96DF-4140-93FE-BC7B0B1DBC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738675"/>
            <a:ext cx="644097" cy="4805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978660" marR="5080" indent="-1569085">
              <a:lnSpc>
                <a:spcPct val="100000"/>
              </a:lnSpc>
              <a:spcBef>
                <a:spcPts val="100"/>
              </a:spcBef>
            </a:pPr>
            <a:r>
              <a:rPr spc="-20" dirty="0"/>
              <a:t>Epilepsy </a:t>
            </a:r>
            <a:r>
              <a:rPr dirty="0"/>
              <a:t>and </a:t>
            </a:r>
            <a:r>
              <a:rPr spc="-10" dirty="0"/>
              <a:t>non-specialized  </a:t>
            </a:r>
            <a:r>
              <a:rPr spc="-5" dirty="0"/>
              <a:t>health</a:t>
            </a:r>
            <a:r>
              <a:rPr spc="-15" dirty="0"/>
              <a:t> </a:t>
            </a:r>
            <a:r>
              <a:rPr spc="-10" dirty="0"/>
              <a:t>settings</a:t>
            </a:r>
          </a:p>
        </p:txBody>
      </p:sp>
      <p:sp>
        <p:nvSpPr>
          <p:cNvPr id="3" name="object 3"/>
          <p:cNvSpPr txBox="1"/>
          <p:nvPr/>
        </p:nvSpPr>
        <p:spPr>
          <a:xfrm>
            <a:off x="634390" y="2101722"/>
            <a:ext cx="8035290" cy="3952363"/>
          </a:xfrm>
          <a:prstGeom prst="rect">
            <a:avLst/>
          </a:prstGeom>
        </p:spPr>
        <p:txBody>
          <a:bodyPr vert="horz" wrap="square" lIns="0" tIns="58419" rIns="0" bIns="0" rtlCol="0">
            <a:spAutoFit/>
          </a:bodyPr>
          <a:lstStyle/>
          <a:p>
            <a:pPr marL="355600" marR="5080" indent="-343535">
              <a:lnSpc>
                <a:spcPct val="90000"/>
              </a:lnSpc>
              <a:spcBef>
                <a:spcPts val="459"/>
              </a:spcBef>
              <a:buFont typeface="Arial"/>
              <a:buChar char="•"/>
              <a:tabLst>
                <a:tab pos="355600" algn="l"/>
                <a:tab pos="356235" algn="l"/>
              </a:tabLst>
            </a:pPr>
            <a:r>
              <a:rPr sz="3000" b="1" dirty="0">
                <a:latin typeface="Calibri"/>
                <a:cs typeface="Calibri"/>
              </a:rPr>
              <a:t>70% </a:t>
            </a:r>
            <a:r>
              <a:rPr sz="3000" spc="-5" dirty="0">
                <a:latin typeface="Calibri"/>
                <a:cs typeface="Calibri"/>
              </a:rPr>
              <a:t>of </a:t>
            </a:r>
            <a:r>
              <a:rPr sz="3000" spc="-10" dirty="0">
                <a:latin typeface="Calibri"/>
                <a:cs typeface="Calibri"/>
              </a:rPr>
              <a:t>children </a:t>
            </a:r>
            <a:r>
              <a:rPr sz="3000" dirty="0">
                <a:latin typeface="Calibri"/>
                <a:cs typeface="Calibri"/>
              </a:rPr>
              <a:t>and adults with </a:t>
            </a:r>
            <a:r>
              <a:rPr sz="3000" spc="-15" dirty="0">
                <a:latin typeface="Calibri"/>
                <a:cs typeface="Calibri"/>
              </a:rPr>
              <a:t>epilepsy </a:t>
            </a:r>
            <a:r>
              <a:rPr sz="3000" spc="-5" dirty="0">
                <a:latin typeface="Calibri"/>
                <a:cs typeface="Calibri"/>
              </a:rPr>
              <a:t>can be  successfully </a:t>
            </a:r>
            <a:r>
              <a:rPr sz="3000" spc="-15" dirty="0">
                <a:latin typeface="Calibri"/>
                <a:cs typeface="Calibri"/>
              </a:rPr>
              <a:t>treated </a:t>
            </a:r>
            <a:r>
              <a:rPr sz="3000" spc="-5" dirty="0">
                <a:latin typeface="Calibri"/>
                <a:cs typeface="Calibri"/>
              </a:rPr>
              <a:t>(i.e. their </a:t>
            </a:r>
            <a:r>
              <a:rPr sz="3000" spc="-10" dirty="0">
                <a:latin typeface="Calibri"/>
                <a:cs typeface="Calibri"/>
              </a:rPr>
              <a:t>seizures completely  </a:t>
            </a:r>
            <a:r>
              <a:rPr sz="3000" spc="-15" dirty="0">
                <a:latin typeface="Calibri"/>
                <a:cs typeface="Calibri"/>
              </a:rPr>
              <a:t>controlled </a:t>
            </a:r>
            <a:r>
              <a:rPr sz="3000" dirty="0">
                <a:latin typeface="Calibri"/>
                <a:cs typeface="Calibri"/>
              </a:rPr>
              <a:t>with </a:t>
            </a:r>
            <a:r>
              <a:rPr sz="3000" spc="-10" dirty="0">
                <a:latin typeface="Calibri"/>
                <a:cs typeface="Calibri"/>
              </a:rPr>
              <a:t>anti-epileptic</a:t>
            </a:r>
            <a:r>
              <a:rPr sz="3000" spc="-15" dirty="0">
                <a:latin typeface="Calibri"/>
                <a:cs typeface="Calibri"/>
              </a:rPr>
              <a:t> </a:t>
            </a:r>
            <a:r>
              <a:rPr sz="3000" spc="-5" dirty="0">
                <a:latin typeface="Calibri"/>
                <a:cs typeface="Calibri"/>
              </a:rPr>
              <a:t>medication)</a:t>
            </a:r>
            <a:r>
              <a:rPr lang="it-IT" sz="3000" spc="-5" dirty="0">
                <a:latin typeface="Calibri"/>
                <a:cs typeface="Calibri"/>
              </a:rPr>
              <a:t> </a:t>
            </a:r>
            <a:r>
              <a:rPr lang="it-IT" sz="3000" spc="-5" dirty="0">
                <a:latin typeface="Calibri"/>
                <a:cs typeface="Calibri"/>
                <a:sym typeface="Wingdings" panose="05000000000000000000" pitchFamily="2" charset="2"/>
              </a:rPr>
              <a:t> </a:t>
            </a:r>
            <a:r>
              <a:rPr lang="it-IT" sz="3000" i="1" spc="-5" dirty="0" err="1">
                <a:latin typeface="Calibri"/>
                <a:cs typeface="Calibri"/>
                <a:sym typeface="Wingdings" panose="05000000000000000000" pitchFamily="2" charset="2"/>
              </a:rPr>
              <a:t>treated</a:t>
            </a:r>
            <a:r>
              <a:rPr lang="it-IT" sz="3000" i="1" spc="-5" dirty="0">
                <a:latin typeface="Calibri"/>
                <a:cs typeface="Calibri"/>
                <a:sym typeface="Wingdings" panose="05000000000000000000" pitchFamily="2" charset="2"/>
              </a:rPr>
              <a:t>, </a:t>
            </a:r>
            <a:r>
              <a:rPr lang="it-IT" sz="3000" i="1" spc="-5" dirty="0" err="1">
                <a:latin typeface="Calibri"/>
                <a:cs typeface="Calibri"/>
                <a:sym typeface="Wingdings" panose="05000000000000000000" pitchFamily="2" charset="2"/>
              </a:rPr>
              <a:t>not</a:t>
            </a:r>
            <a:r>
              <a:rPr lang="it-IT" sz="3000" i="1" spc="-5" dirty="0">
                <a:latin typeface="Calibri"/>
                <a:cs typeface="Calibri"/>
                <a:sym typeface="Wingdings" panose="05000000000000000000" pitchFamily="2" charset="2"/>
              </a:rPr>
              <a:t> </a:t>
            </a:r>
            <a:r>
              <a:rPr lang="it-IT" sz="3000" i="1" spc="-5" dirty="0" err="1">
                <a:latin typeface="Calibri"/>
                <a:cs typeface="Calibri"/>
                <a:sym typeface="Wingdings" panose="05000000000000000000" pitchFamily="2" charset="2"/>
              </a:rPr>
              <a:t>cured</a:t>
            </a:r>
            <a:r>
              <a:rPr lang="it-IT" sz="3000" i="1" spc="-5" dirty="0">
                <a:latin typeface="Calibri"/>
                <a:cs typeface="Calibri"/>
                <a:sym typeface="Wingdings" panose="05000000000000000000" pitchFamily="2" charset="2"/>
              </a:rPr>
              <a:t>!</a:t>
            </a:r>
            <a:endParaRPr lang="it-IT" sz="3000" i="1" spc="-5" dirty="0">
              <a:latin typeface="Calibri"/>
              <a:cs typeface="Calibri"/>
            </a:endParaRPr>
          </a:p>
          <a:p>
            <a:pPr marL="355600" marR="5080" indent="-343535">
              <a:lnSpc>
                <a:spcPct val="90000"/>
              </a:lnSpc>
              <a:spcBef>
                <a:spcPts val="459"/>
              </a:spcBef>
              <a:buFont typeface="Arial"/>
              <a:buChar char="•"/>
              <a:tabLst>
                <a:tab pos="355600" algn="l"/>
                <a:tab pos="356235" algn="l"/>
              </a:tabLst>
            </a:pPr>
            <a:endParaRPr sz="3000" dirty="0">
              <a:latin typeface="Calibri"/>
              <a:cs typeface="Calibri"/>
            </a:endParaRPr>
          </a:p>
          <a:p>
            <a:pPr marL="355600" marR="215265" indent="-343535">
              <a:lnSpc>
                <a:spcPct val="90000"/>
              </a:lnSpc>
              <a:spcBef>
                <a:spcPts val="720"/>
              </a:spcBef>
              <a:buFont typeface="Arial"/>
              <a:buChar char="•"/>
              <a:tabLst>
                <a:tab pos="355600" algn="l"/>
                <a:tab pos="356235" algn="l"/>
              </a:tabLst>
            </a:pPr>
            <a:r>
              <a:rPr sz="3000" b="1" spc="-35" dirty="0">
                <a:latin typeface="Calibri"/>
                <a:cs typeface="Calibri"/>
              </a:rPr>
              <a:t>Two </a:t>
            </a:r>
            <a:r>
              <a:rPr sz="3000" b="1" spc="-10" dirty="0">
                <a:latin typeface="Calibri"/>
                <a:cs typeface="Calibri"/>
              </a:rPr>
              <a:t>to five </a:t>
            </a:r>
            <a:r>
              <a:rPr sz="3000" b="1" spc="-15" dirty="0">
                <a:latin typeface="Calibri"/>
                <a:cs typeface="Calibri"/>
              </a:rPr>
              <a:t>years: </a:t>
            </a:r>
            <a:r>
              <a:rPr sz="3000" spc="-10" dirty="0">
                <a:latin typeface="Calibri"/>
                <a:cs typeface="Calibri"/>
              </a:rPr>
              <a:t>After </a:t>
            </a:r>
            <a:r>
              <a:rPr sz="3000" spc="-5" dirty="0">
                <a:latin typeface="Calibri"/>
                <a:cs typeface="Calibri"/>
              </a:rPr>
              <a:t>two </a:t>
            </a:r>
            <a:r>
              <a:rPr sz="3000" spc="-10" dirty="0">
                <a:latin typeface="Calibri"/>
                <a:cs typeface="Calibri"/>
              </a:rPr>
              <a:t>to five </a:t>
            </a:r>
            <a:r>
              <a:rPr sz="3000" spc="-20" dirty="0">
                <a:latin typeface="Calibri"/>
                <a:cs typeface="Calibri"/>
              </a:rPr>
              <a:t>years </a:t>
            </a:r>
            <a:r>
              <a:rPr sz="3000" spc="-5" dirty="0">
                <a:latin typeface="Calibri"/>
                <a:cs typeface="Calibri"/>
              </a:rPr>
              <a:t>of  successful </a:t>
            </a:r>
            <a:r>
              <a:rPr sz="3000" spc="-10" dirty="0">
                <a:latin typeface="Calibri"/>
                <a:cs typeface="Calibri"/>
              </a:rPr>
              <a:t>treatment </a:t>
            </a:r>
            <a:r>
              <a:rPr sz="3000" dirty="0">
                <a:latin typeface="Calibri"/>
                <a:cs typeface="Calibri"/>
              </a:rPr>
              <a:t>and </a:t>
            </a:r>
            <a:r>
              <a:rPr sz="3000" spc="-5" dirty="0">
                <a:latin typeface="Calibri"/>
                <a:cs typeface="Calibri"/>
              </a:rPr>
              <a:t>being </a:t>
            </a:r>
            <a:r>
              <a:rPr sz="3000" spc="-20" dirty="0">
                <a:latin typeface="Calibri"/>
                <a:cs typeface="Calibri"/>
              </a:rPr>
              <a:t>seizure-free,  </a:t>
            </a:r>
            <a:r>
              <a:rPr sz="3000" spc="-5" dirty="0">
                <a:latin typeface="Calibri"/>
                <a:cs typeface="Calibri"/>
              </a:rPr>
              <a:t>medication </a:t>
            </a:r>
            <a:r>
              <a:rPr sz="3000" spc="-10" dirty="0">
                <a:latin typeface="Calibri"/>
                <a:cs typeface="Calibri"/>
              </a:rPr>
              <a:t>can </a:t>
            </a:r>
            <a:r>
              <a:rPr sz="3000" spc="-5" dirty="0">
                <a:latin typeface="Calibri"/>
                <a:cs typeface="Calibri"/>
              </a:rPr>
              <a:t>be </a:t>
            </a:r>
            <a:r>
              <a:rPr sz="3000" spc="-10" dirty="0">
                <a:latin typeface="Calibri"/>
                <a:cs typeface="Calibri"/>
              </a:rPr>
              <a:t>withdrawn </a:t>
            </a:r>
            <a:r>
              <a:rPr sz="3000" dirty="0">
                <a:latin typeface="Calibri"/>
                <a:cs typeface="Calibri"/>
              </a:rPr>
              <a:t>in 70% </a:t>
            </a:r>
            <a:r>
              <a:rPr sz="3000" spc="-5" dirty="0">
                <a:latin typeface="Calibri"/>
                <a:cs typeface="Calibri"/>
              </a:rPr>
              <a:t>of </a:t>
            </a:r>
            <a:r>
              <a:rPr sz="3000" spc="-10" dirty="0">
                <a:latin typeface="Calibri"/>
                <a:cs typeface="Calibri"/>
              </a:rPr>
              <a:t>children  </a:t>
            </a:r>
            <a:r>
              <a:rPr sz="3000" dirty="0">
                <a:latin typeface="Calibri"/>
                <a:cs typeface="Calibri"/>
              </a:rPr>
              <a:t>and 60% </a:t>
            </a:r>
            <a:r>
              <a:rPr sz="3000" spc="-5" dirty="0">
                <a:latin typeface="Calibri"/>
                <a:cs typeface="Calibri"/>
              </a:rPr>
              <a:t>of</a:t>
            </a:r>
            <a:r>
              <a:rPr sz="3000" dirty="0">
                <a:latin typeface="Calibri"/>
                <a:cs typeface="Calibri"/>
              </a:rPr>
              <a:t> adults.</a:t>
            </a:r>
            <a:endParaRPr lang="it-IT" sz="3000" dirty="0">
              <a:latin typeface="Calibri"/>
              <a:cs typeface="Calibri"/>
            </a:endParaRPr>
          </a:p>
        </p:txBody>
      </p:sp>
      <p:pic>
        <p:nvPicPr>
          <p:cNvPr id="5" name="Immagine 4">
            <a:extLst>
              <a:ext uri="{FF2B5EF4-FFF2-40B4-BE49-F238E27FC236}">
                <a16:creationId xmlns:a16="http://schemas.microsoft.com/office/drawing/2014/main" id="{20D7201C-5692-483D-A6DF-3DC8081949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0867B20D-2136-4CAE-B59A-5F661D5330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30375"/>
          </a:xfrm>
          <a:custGeom>
            <a:avLst/>
            <a:gdLst/>
            <a:ahLst/>
            <a:cxnLst/>
            <a:rect l="l" t="t" r="r" b="b"/>
            <a:pathLst>
              <a:path w="9144000" h="1730375">
                <a:moveTo>
                  <a:pt x="9144000" y="0"/>
                </a:moveTo>
                <a:lnTo>
                  <a:pt x="0" y="0"/>
                </a:lnTo>
                <a:lnTo>
                  <a:pt x="0" y="1730375"/>
                </a:lnTo>
                <a:lnTo>
                  <a:pt x="9144000" y="173037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1781936" y="480821"/>
            <a:ext cx="5578475" cy="696595"/>
          </a:xfrm>
          <a:prstGeom prst="rect">
            <a:avLst/>
          </a:prstGeom>
        </p:spPr>
        <p:txBody>
          <a:bodyPr vert="horz" wrap="square" lIns="0" tIns="13335" rIns="0" bIns="0" rtlCol="0">
            <a:spAutoFit/>
          </a:bodyPr>
          <a:lstStyle/>
          <a:p>
            <a:pPr marL="12700">
              <a:lnSpc>
                <a:spcPct val="100000"/>
              </a:lnSpc>
              <a:spcBef>
                <a:spcPts val="105"/>
              </a:spcBef>
            </a:pPr>
            <a:r>
              <a:rPr spc="-10" dirty="0"/>
              <a:t>Local </a:t>
            </a:r>
            <a:r>
              <a:rPr dirty="0"/>
              <a:t>names </a:t>
            </a:r>
            <a:r>
              <a:rPr spc="-35" dirty="0"/>
              <a:t>for</a:t>
            </a:r>
            <a:r>
              <a:rPr spc="-30" dirty="0"/>
              <a:t> </a:t>
            </a:r>
            <a:r>
              <a:rPr spc="-15" dirty="0"/>
              <a:t>epilepsy</a:t>
            </a:r>
          </a:p>
        </p:txBody>
      </p:sp>
      <p:sp>
        <p:nvSpPr>
          <p:cNvPr id="4" name="object 4"/>
          <p:cNvSpPr txBox="1"/>
          <p:nvPr/>
        </p:nvSpPr>
        <p:spPr>
          <a:xfrm>
            <a:off x="1077874" y="2188210"/>
            <a:ext cx="7380605" cy="3820795"/>
          </a:xfrm>
          <a:prstGeom prst="rect">
            <a:avLst/>
          </a:prstGeom>
        </p:spPr>
        <p:txBody>
          <a:bodyPr vert="horz" wrap="square" lIns="0" tIns="13335" rIns="0" bIns="0" rtlCol="0">
            <a:spAutoFit/>
          </a:bodyPr>
          <a:lstStyle/>
          <a:p>
            <a:pPr marL="354965" marR="1160780" indent="-342900">
              <a:lnSpc>
                <a:spcPct val="100000"/>
              </a:lnSpc>
              <a:spcBef>
                <a:spcPts val="105"/>
              </a:spcBef>
              <a:buFont typeface="Arial"/>
              <a:buChar char="•"/>
              <a:tabLst>
                <a:tab pos="354965" algn="l"/>
                <a:tab pos="355600" algn="l"/>
              </a:tabLst>
            </a:pPr>
            <a:r>
              <a:rPr sz="3200" spc="-15" dirty="0">
                <a:latin typeface="Calibri"/>
                <a:cs typeface="Calibri"/>
              </a:rPr>
              <a:t>Are </a:t>
            </a:r>
            <a:r>
              <a:rPr sz="3200" dirty="0">
                <a:latin typeface="Calibri"/>
                <a:cs typeface="Calibri"/>
              </a:rPr>
              <a:t>the </a:t>
            </a:r>
            <a:r>
              <a:rPr sz="3200" spc="-5" dirty="0">
                <a:latin typeface="Calibri"/>
                <a:cs typeface="Calibri"/>
              </a:rPr>
              <a:t>names/local descriptions of  </a:t>
            </a:r>
            <a:r>
              <a:rPr sz="3200" spc="-15" dirty="0">
                <a:latin typeface="Calibri"/>
                <a:cs typeface="Calibri"/>
              </a:rPr>
              <a:t>epilepsy</a:t>
            </a:r>
            <a:r>
              <a:rPr sz="3200" spc="-5" dirty="0">
                <a:latin typeface="Calibri"/>
                <a:cs typeface="Calibri"/>
              </a:rPr>
              <a:t> </a:t>
            </a:r>
            <a:r>
              <a:rPr sz="3200" spc="-15" dirty="0">
                <a:latin typeface="Calibri"/>
                <a:cs typeface="Calibri"/>
              </a:rPr>
              <a:t>negative?</a:t>
            </a:r>
            <a:endParaRPr sz="3200">
              <a:latin typeface="Calibri"/>
              <a:cs typeface="Calibri"/>
            </a:endParaRPr>
          </a:p>
          <a:p>
            <a:pPr marL="756285" marR="5080" lvl="1" indent="-287020">
              <a:lnSpc>
                <a:spcPct val="100000"/>
              </a:lnSpc>
              <a:spcBef>
                <a:spcPts val="690"/>
              </a:spcBef>
              <a:buFont typeface="Courier New"/>
              <a:buChar char="o"/>
              <a:tabLst>
                <a:tab pos="756920" algn="l"/>
              </a:tabLst>
            </a:pPr>
            <a:r>
              <a:rPr sz="2800" spc="-5" dirty="0">
                <a:latin typeface="Calibri"/>
                <a:cs typeface="Calibri"/>
              </a:rPr>
              <a:t>Some of the </a:t>
            </a:r>
            <a:r>
              <a:rPr sz="2800" spc="-10" dirty="0">
                <a:latin typeface="Calibri"/>
                <a:cs typeface="Calibri"/>
              </a:rPr>
              <a:t>local terms </a:t>
            </a:r>
            <a:r>
              <a:rPr sz="2800" spc="-20" dirty="0">
                <a:latin typeface="Calibri"/>
                <a:cs typeface="Calibri"/>
              </a:rPr>
              <a:t>may </a:t>
            </a:r>
            <a:r>
              <a:rPr sz="2800" spc="-5" dirty="0">
                <a:latin typeface="Calibri"/>
                <a:cs typeface="Calibri"/>
              </a:rPr>
              <a:t>imply a </a:t>
            </a:r>
            <a:r>
              <a:rPr sz="2800" spc="-15" dirty="0">
                <a:latin typeface="Calibri"/>
                <a:cs typeface="Calibri"/>
              </a:rPr>
              <a:t>person </a:t>
            </a:r>
            <a:r>
              <a:rPr sz="2800" spc="-5" dirty="0">
                <a:latin typeface="Calibri"/>
                <a:cs typeface="Calibri"/>
              </a:rPr>
              <a:t>is  mad, </a:t>
            </a:r>
            <a:r>
              <a:rPr sz="2800" spc="-10" dirty="0">
                <a:latin typeface="Calibri"/>
                <a:cs typeface="Calibri"/>
              </a:rPr>
              <a:t>possessed, stupid </a:t>
            </a:r>
            <a:r>
              <a:rPr sz="2800" spc="-5" dirty="0">
                <a:latin typeface="Calibri"/>
                <a:cs typeface="Calibri"/>
              </a:rPr>
              <a:t>or</a:t>
            </a:r>
            <a:r>
              <a:rPr sz="2800" spc="110" dirty="0">
                <a:latin typeface="Calibri"/>
                <a:cs typeface="Calibri"/>
              </a:rPr>
              <a:t> </a:t>
            </a:r>
            <a:r>
              <a:rPr sz="2800" spc="-15" dirty="0">
                <a:latin typeface="Calibri"/>
                <a:cs typeface="Calibri"/>
              </a:rPr>
              <a:t>cursed.</a:t>
            </a:r>
            <a:endParaRPr sz="2800">
              <a:latin typeface="Calibri"/>
              <a:cs typeface="Calibri"/>
            </a:endParaRPr>
          </a:p>
          <a:p>
            <a:pPr marL="756285" marR="184150" lvl="1" indent="-287020">
              <a:lnSpc>
                <a:spcPct val="100000"/>
              </a:lnSpc>
              <a:spcBef>
                <a:spcPts val="670"/>
              </a:spcBef>
              <a:buFont typeface="Courier New"/>
              <a:buChar char="o"/>
              <a:tabLst>
                <a:tab pos="756920" algn="l"/>
              </a:tabLst>
            </a:pPr>
            <a:r>
              <a:rPr sz="2800" spc="-10" dirty="0">
                <a:latin typeface="Calibri"/>
                <a:cs typeface="Calibri"/>
              </a:rPr>
              <a:t>How might this impact </a:t>
            </a:r>
            <a:r>
              <a:rPr sz="2800" spc="-5" dirty="0">
                <a:latin typeface="Calibri"/>
                <a:cs typeface="Calibri"/>
              </a:rPr>
              <a:t>on a </a:t>
            </a:r>
            <a:r>
              <a:rPr sz="2800" spc="-20" dirty="0">
                <a:latin typeface="Calibri"/>
                <a:cs typeface="Calibri"/>
              </a:rPr>
              <a:t>person </a:t>
            </a:r>
            <a:r>
              <a:rPr sz="2800" spc="-5" dirty="0">
                <a:latin typeface="Calibri"/>
                <a:cs typeface="Calibri"/>
              </a:rPr>
              <a:t>and their  </a:t>
            </a:r>
            <a:r>
              <a:rPr sz="2800" spc="-15" dirty="0">
                <a:latin typeface="Calibri"/>
                <a:cs typeface="Calibri"/>
              </a:rPr>
              <a:t>family?</a:t>
            </a:r>
            <a:endParaRPr sz="2800">
              <a:latin typeface="Calibri"/>
              <a:cs typeface="Calibri"/>
            </a:endParaRPr>
          </a:p>
          <a:p>
            <a:pPr marL="756285" marR="270510" lvl="1" indent="-287020">
              <a:lnSpc>
                <a:spcPct val="100000"/>
              </a:lnSpc>
              <a:spcBef>
                <a:spcPts val="675"/>
              </a:spcBef>
              <a:buFont typeface="Courier New"/>
              <a:buChar char="o"/>
              <a:tabLst>
                <a:tab pos="756920" algn="l"/>
              </a:tabLst>
            </a:pPr>
            <a:r>
              <a:rPr sz="2800" spc="-10" dirty="0">
                <a:latin typeface="Calibri"/>
                <a:cs typeface="Calibri"/>
              </a:rPr>
              <a:t>How might this impact </a:t>
            </a:r>
            <a:r>
              <a:rPr sz="2800" spc="-5" dirty="0">
                <a:latin typeface="Calibri"/>
                <a:cs typeface="Calibri"/>
              </a:rPr>
              <a:t>on their </a:t>
            </a:r>
            <a:r>
              <a:rPr sz="2800" spc="-15" dirty="0">
                <a:latin typeface="Calibri"/>
                <a:cs typeface="Calibri"/>
              </a:rPr>
              <a:t>likelihood </a:t>
            </a:r>
            <a:r>
              <a:rPr sz="2800" spc="-20" dirty="0">
                <a:latin typeface="Calibri"/>
                <a:cs typeface="Calibri"/>
              </a:rPr>
              <a:t>to  </a:t>
            </a:r>
            <a:r>
              <a:rPr sz="2800" spc="-10" dirty="0">
                <a:latin typeface="Calibri"/>
                <a:cs typeface="Calibri"/>
              </a:rPr>
              <a:t>seek help?</a:t>
            </a:r>
            <a:endParaRPr sz="2800">
              <a:latin typeface="Calibri"/>
              <a:cs typeface="Calibri"/>
            </a:endParaRPr>
          </a:p>
        </p:txBody>
      </p:sp>
      <p:pic>
        <p:nvPicPr>
          <p:cNvPr id="6" name="Immagine 5">
            <a:extLst>
              <a:ext uri="{FF2B5EF4-FFF2-40B4-BE49-F238E27FC236}">
                <a16:creationId xmlns:a16="http://schemas.microsoft.com/office/drawing/2014/main" id="{62B574FC-8A22-4CC7-AF9F-EA81846E8C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587DD7FA-05F9-4E67-A598-345FA21873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90997" y="359174"/>
            <a:ext cx="8833629" cy="6105974"/>
          </a:xfrm>
          <a:prstGeom prst="rect">
            <a:avLst/>
          </a:prstGeom>
          <a:blipFill>
            <a:blip r:embed="rId3" cstate="print"/>
            <a:stretch>
              <a:fillRect/>
            </a:stretch>
          </a:blipFill>
        </p:spPr>
        <p:txBody>
          <a:bodyPr wrap="square" lIns="0" tIns="0" rIns="0" bIns="0" rtlCol="0"/>
          <a:lstStyle/>
          <a:p>
            <a:endParaRPr dirty="0"/>
          </a:p>
        </p:txBody>
      </p:sp>
      <p:sp>
        <p:nvSpPr>
          <p:cNvPr id="10" name="Connettore 9">
            <a:extLst>
              <a:ext uri="{FF2B5EF4-FFF2-40B4-BE49-F238E27FC236}">
                <a16:creationId xmlns:a16="http://schemas.microsoft.com/office/drawing/2014/main" id="{7E7DCE75-38BD-489B-86C2-527E9B76F1A6}"/>
              </a:ext>
            </a:extLst>
          </p:cNvPr>
          <p:cNvSpPr/>
          <p:nvPr/>
        </p:nvSpPr>
        <p:spPr>
          <a:xfrm>
            <a:off x="4611355" y="1485899"/>
            <a:ext cx="1981200" cy="4035669"/>
          </a:xfrm>
          <a:prstGeom prst="flowChartConnector">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11" name="Connettore 10">
            <a:extLst>
              <a:ext uri="{FF2B5EF4-FFF2-40B4-BE49-F238E27FC236}">
                <a16:creationId xmlns:a16="http://schemas.microsoft.com/office/drawing/2014/main" id="{922891B1-7C7B-4554-A130-D0B8BC940886}"/>
              </a:ext>
            </a:extLst>
          </p:cNvPr>
          <p:cNvSpPr/>
          <p:nvPr/>
        </p:nvSpPr>
        <p:spPr>
          <a:xfrm rot="5400000">
            <a:off x="6915949" y="3291389"/>
            <a:ext cx="2057400" cy="2438400"/>
          </a:xfrm>
          <a:prstGeom prst="flowChartConnector">
            <a:avLst/>
          </a:prstGeom>
          <a:noFill/>
          <a:ln w="76200"/>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sp>
        <p:nvSpPr>
          <p:cNvPr id="6" name="Rettangolo 5">
            <a:extLst>
              <a:ext uri="{FF2B5EF4-FFF2-40B4-BE49-F238E27FC236}">
                <a16:creationId xmlns:a16="http://schemas.microsoft.com/office/drawing/2014/main" id="{5859FEF6-224C-43FF-80CB-361B62772BCD}"/>
              </a:ext>
            </a:extLst>
          </p:cNvPr>
          <p:cNvSpPr/>
          <p:nvPr/>
        </p:nvSpPr>
        <p:spPr>
          <a:xfrm>
            <a:off x="6324600" y="242914"/>
            <a:ext cx="2819400" cy="10935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4E7AF567-5DDC-431A-8EC2-66608E625C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B6B48ECB-D266-49E2-B794-D050377467E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077874" y="2084577"/>
            <a:ext cx="6805295" cy="3781425"/>
          </a:xfrm>
          <a:prstGeom prst="rect">
            <a:avLst/>
          </a:prstGeom>
        </p:spPr>
        <p:txBody>
          <a:bodyPr vert="horz" wrap="square" lIns="0" tIns="12065" rIns="0" bIns="0" rtlCol="0">
            <a:spAutoFit/>
          </a:bodyPr>
          <a:lstStyle/>
          <a:p>
            <a:pPr marL="354965" marR="125730" indent="-342900">
              <a:lnSpc>
                <a:spcPct val="100000"/>
              </a:lnSpc>
              <a:spcBef>
                <a:spcPts val="95"/>
              </a:spcBef>
              <a:buSzPct val="68181"/>
              <a:buFont typeface="Arial"/>
              <a:buChar char="•"/>
              <a:tabLst>
                <a:tab pos="354965" algn="l"/>
                <a:tab pos="355600" algn="l"/>
              </a:tabLst>
            </a:pPr>
            <a:r>
              <a:rPr sz="2200" spc="-30" dirty="0">
                <a:latin typeface="Calibri"/>
                <a:cs typeface="Calibri"/>
              </a:rPr>
              <a:t>Treatment </a:t>
            </a:r>
            <a:r>
              <a:rPr sz="2200" spc="-15" dirty="0">
                <a:latin typeface="Calibri"/>
                <a:cs typeface="Calibri"/>
              </a:rPr>
              <a:t>can </a:t>
            </a:r>
            <a:r>
              <a:rPr sz="2200" spc="-5" dirty="0">
                <a:latin typeface="Calibri"/>
                <a:cs typeface="Calibri"/>
              </a:rPr>
              <a:t>end </a:t>
            </a:r>
            <a:r>
              <a:rPr sz="2200" spc="-10" dirty="0">
                <a:latin typeface="Calibri"/>
                <a:cs typeface="Calibri"/>
              </a:rPr>
              <a:t>seizures </a:t>
            </a:r>
            <a:r>
              <a:rPr sz="2200" spc="-5" dirty="0">
                <a:latin typeface="Calibri"/>
                <a:cs typeface="Calibri"/>
              </a:rPr>
              <a:t>or </a:t>
            </a:r>
            <a:r>
              <a:rPr sz="2200" spc="-10" dirty="0">
                <a:latin typeface="Calibri"/>
                <a:cs typeface="Calibri"/>
              </a:rPr>
              <a:t>shorten seizure duration,  </a:t>
            </a:r>
            <a:r>
              <a:rPr sz="2200" spc="-5" dirty="0">
                <a:latin typeface="Calibri"/>
                <a:cs typeface="Calibri"/>
              </a:rPr>
              <a:t>which limits the </a:t>
            </a:r>
            <a:r>
              <a:rPr sz="2200" spc="-10" dirty="0">
                <a:latin typeface="Calibri"/>
                <a:cs typeface="Calibri"/>
              </a:rPr>
              <a:t>damage they </a:t>
            </a:r>
            <a:r>
              <a:rPr sz="2200" spc="-15" dirty="0">
                <a:latin typeface="Calibri"/>
                <a:cs typeface="Calibri"/>
              </a:rPr>
              <a:t>can</a:t>
            </a:r>
            <a:r>
              <a:rPr sz="2200" spc="60" dirty="0">
                <a:latin typeface="Calibri"/>
                <a:cs typeface="Calibri"/>
              </a:rPr>
              <a:t> </a:t>
            </a:r>
            <a:r>
              <a:rPr sz="2200" spc="-10" dirty="0">
                <a:latin typeface="Calibri"/>
                <a:cs typeface="Calibri"/>
              </a:rPr>
              <a:t>cause.</a:t>
            </a:r>
            <a:endParaRPr sz="2200" dirty="0">
              <a:latin typeface="Calibri"/>
              <a:cs typeface="Calibri"/>
            </a:endParaRPr>
          </a:p>
          <a:p>
            <a:pPr>
              <a:lnSpc>
                <a:spcPct val="100000"/>
              </a:lnSpc>
              <a:spcBef>
                <a:spcPts val="35"/>
              </a:spcBef>
              <a:buFont typeface="Arial"/>
              <a:buChar char="•"/>
            </a:pPr>
            <a:endParaRPr sz="3000" dirty="0">
              <a:latin typeface="Calibri"/>
              <a:cs typeface="Calibri"/>
            </a:endParaRPr>
          </a:p>
          <a:p>
            <a:pPr marL="354965" indent="-342900">
              <a:lnSpc>
                <a:spcPct val="100000"/>
              </a:lnSpc>
              <a:buSzPct val="68181"/>
              <a:buFont typeface="Arial"/>
              <a:buChar char="•"/>
              <a:tabLst>
                <a:tab pos="354965" algn="l"/>
                <a:tab pos="355600" algn="l"/>
              </a:tabLst>
            </a:pPr>
            <a:r>
              <a:rPr sz="2200" spc="-10" dirty="0">
                <a:latin typeface="Calibri"/>
                <a:cs typeface="Calibri"/>
              </a:rPr>
              <a:t>Prolonged </a:t>
            </a:r>
            <a:r>
              <a:rPr sz="2200" dirty="0">
                <a:latin typeface="Calibri"/>
                <a:cs typeface="Calibri"/>
              </a:rPr>
              <a:t>or </a:t>
            </a:r>
            <a:r>
              <a:rPr sz="2200" spc="-15" dirty="0">
                <a:latin typeface="Calibri"/>
                <a:cs typeface="Calibri"/>
              </a:rPr>
              <a:t>repeated </a:t>
            </a:r>
            <a:r>
              <a:rPr sz="2200" spc="-10" dirty="0">
                <a:latin typeface="Calibri"/>
                <a:cs typeface="Calibri"/>
              </a:rPr>
              <a:t>seizures </a:t>
            </a:r>
            <a:r>
              <a:rPr sz="2200" spc="-15" dirty="0">
                <a:latin typeface="Calibri"/>
                <a:cs typeface="Calibri"/>
              </a:rPr>
              <a:t>can </a:t>
            </a:r>
            <a:r>
              <a:rPr sz="2200" spc="-10" dirty="0">
                <a:latin typeface="Calibri"/>
                <a:cs typeface="Calibri"/>
              </a:rPr>
              <a:t>result in </a:t>
            </a:r>
            <a:r>
              <a:rPr sz="2200" spc="-15" dirty="0">
                <a:latin typeface="Calibri"/>
                <a:cs typeface="Calibri"/>
              </a:rPr>
              <a:t>brain</a:t>
            </a:r>
            <a:r>
              <a:rPr sz="2200" spc="100" dirty="0">
                <a:latin typeface="Calibri"/>
                <a:cs typeface="Calibri"/>
              </a:rPr>
              <a:t> </a:t>
            </a:r>
            <a:r>
              <a:rPr sz="2200" spc="-25" dirty="0">
                <a:latin typeface="Calibri"/>
                <a:cs typeface="Calibri"/>
              </a:rPr>
              <a:t>injury.</a:t>
            </a:r>
            <a:endParaRPr sz="2200" dirty="0">
              <a:latin typeface="Calibri"/>
              <a:cs typeface="Calibri"/>
            </a:endParaRPr>
          </a:p>
          <a:p>
            <a:pPr>
              <a:lnSpc>
                <a:spcPct val="100000"/>
              </a:lnSpc>
              <a:spcBef>
                <a:spcPts val="35"/>
              </a:spcBef>
              <a:buFont typeface="Arial"/>
              <a:buChar char="•"/>
            </a:pPr>
            <a:endParaRPr sz="3000" dirty="0">
              <a:latin typeface="Calibri"/>
              <a:cs typeface="Calibri"/>
            </a:endParaRPr>
          </a:p>
          <a:p>
            <a:pPr marL="354965" marR="89535" indent="-342900">
              <a:lnSpc>
                <a:spcPct val="100000"/>
              </a:lnSpc>
              <a:buSzPct val="68181"/>
              <a:buFont typeface="Arial"/>
              <a:buChar char="•"/>
              <a:tabLst>
                <a:tab pos="354965" algn="l"/>
                <a:tab pos="355600" algn="l"/>
              </a:tabLst>
            </a:pPr>
            <a:r>
              <a:rPr sz="2200" spc="-10" dirty="0">
                <a:latin typeface="Calibri"/>
                <a:cs typeface="Calibri"/>
              </a:rPr>
              <a:t>Prolonged </a:t>
            </a:r>
            <a:r>
              <a:rPr sz="2200" dirty="0">
                <a:latin typeface="Calibri"/>
                <a:cs typeface="Calibri"/>
              </a:rPr>
              <a:t>or </a:t>
            </a:r>
            <a:r>
              <a:rPr sz="2200" spc="-15" dirty="0">
                <a:latin typeface="Calibri"/>
                <a:cs typeface="Calibri"/>
              </a:rPr>
              <a:t>repeated </a:t>
            </a:r>
            <a:r>
              <a:rPr sz="2200" spc="-10" dirty="0">
                <a:latin typeface="Calibri"/>
                <a:cs typeface="Calibri"/>
              </a:rPr>
              <a:t>seizures </a:t>
            </a:r>
            <a:r>
              <a:rPr sz="2200" spc="-15" dirty="0">
                <a:latin typeface="Calibri"/>
                <a:cs typeface="Calibri"/>
              </a:rPr>
              <a:t>can </a:t>
            </a:r>
            <a:r>
              <a:rPr sz="2200" spc="-10" dirty="0">
                <a:latin typeface="Calibri"/>
                <a:cs typeface="Calibri"/>
              </a:rPr>
              <a:t>result in death </a:t>
            </a:r>
            <a:r>
              <a:rPr sz="2200" spc="-5" dirty="0">
                <a:latin typeface="Calibri"/>
                <a:cs typeface="Calibri"/>
              </a:rPr>
              <a:t>if </a:t>
            </a:r>
            <a:r>
              <a:rPr sz="2200" spc="-10" dirty="0">
                <a:latin typeface="Calibri"/>
                <a:cs typeface="Calibri"/>
              </a:rPr>
              <a:t>not  </a:t>
            </a:r>
            <a:r>
              <a:rPr sz="2200" spc="-15" dirty="0">
                <a:latin typeface="Calibri"/>
                <a:cs typeface="Calibri"/>
              </a:rPr>
              <a:t>treated</a:t>
            </a:r>
            <a:r>
              <a:rPr sz="2200" spc="10" dirty="0">
                <a:latin typeface="Calibri"/>
                <a:cs typeface="Calibri"/>
              </a:rPr>
              <a:t> </a:t>
            </a:r>
            <a:r>
              <a:rPr sz="2200" spc="-25" dirty="0">
                <a:latin typeface="Calibri"/>
                <a:cs typeface="Calibri"/>
              </a:rPr>
              <a:t>immediately.</a:t>
            </a:r>
            <a:endParaRPr sz="2200" dirty="0">
              <a:latin typeface="Calibri"/>
              <a:cs typeface="Calibri"/>
            </a:endParaRPr>
          </a:p>
          <a:p>
            <a:pPr>
              <a:lnSpc>
                <a:spcPct val="100000"/>
              </a:lnSpc>
              <a:spcBef>
                <a:spcPts val="40"/>
              </a:spcBef>
              <a:buFont typeface="Arial"/>
              <a:buChar char="•"/>
            </a:pPr>
            <a:endParaRPr sz="3000" dirty="0">
              <a:latin typeface="Calibri"/>
              <a:cs typeface="Calibri"/>
            </a:endParaRPr>
          </a:p>
          <a:p>
            <a:pPr marL="354965" marR="5080" indent="-342900">
              <a:lnSpc>
                <a:spcPct val="100000"/>
              </a:lnSpc>
              <a:buSzPct val="68181"/>
              <a:buFont typeface="Arial"/>
              <a:buChar char="•"/>
              <a:tabLst>
                <a:tab pos="354965" algn="l"/>
                <a:tab pos="355600" algn="l"/>
              </a:tabLst>
            </a:pPr>
            <a:r>
              <a:rPr sz="2200" spc="-10" dirty="0">
                <a:latin typeface="Calibri"/>
                <a:cs typeface="Calibri"/>
              </a:rPr>
              <a:t>Seizures </a:t>
            </a:r>
            <a:r>
              <a:rPr sz="2200" spc="-15" dirty="0">
                <a:latin typeface="Calibri"/>
                <a:cs typeface="Calibri"/>
              </a:rPr>
              <a:t>can </a:t>
            </a:r>
            <a:r>
              <a:rPr sz="2200" spc="-5" dirty="0">
                <a:latin typeface="Calibri"/>
                <a:cs typeface="Calibri"/>
              </a:rPr>
              <a:t>be a </a:t>
            </a:r>
            <a:r>
              <a:rPr sz="2200" spc="-15" dirty="0">
                <a:latin typeface="Calibri"/>
                <a:cs typeface="Calibri"/>
              </a:rPr>
              <a:t>symptom </a:t>
            </a:r>
            <a:r>
              <a:rPr sz="2200" spc="-5" dirty="0">
                <a:latin typeface="Calibri"/>
                <a:cs typeface="Calibri"/>
              </a:rPr>
              <a:t>of a </a:t>
            </a:r>
            <a:r>
              <a:rPr sz="2200" spc="-20" dirty="0">
                <a:latin typeface="Calibri"/>
                <a:cs typeface="Calibri"/>
              </a:rPr>
              <a:t>life </a:t>
            </a:r>
            <a:r>
              <a:rPr sz="2200" spc="-10" dirty="0">
                <a:latin typeface="Calibri"/>
                <a:cs typeface="Calibri"/>
              </a:rPr>
              <a:t>threatening </a:t>
            </a:r>
            <a:r>
              <a:rPr sz="2200" spc="-15" dirty="0">
                <a:latin typeface="Calibri"/>
                <a:cs typeface="Calibri"/>
              </a:rPr>
              <a:t>problem,  </a:t>
            </a:r>
            <a:r>
              <a:rPr sz="2200" spc="-25" dirty="0">
                <a:latin typeface="Calibri"/>
                <a:cs typeface="Calibri"/>
              </a:rPr>
              <a:t>like</a:t>
            </a:r>
            <a:r>
              <a:rPr sz="2200" spc="-5" dirty="0">
                <a:latin typeface="Calibri"/>
                <a:cs typeface="Calibri"/>
              </a:rPr>
              <a:t> meningitis.</a:t>
            </a:r>
            <a:endParaRPr sz="2200" dirty="0">
              <a:latin typeface="Calibri"/>
              <a:cs typeface="Calibri"/>
            </a:endParaRPr>
          </a:p>
        </p:txBody>
      </p:sp>
      <p:sp>
        <p:nvSpPr>
          <p:cNvPr id="3" name="object 3"/>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4" name="object 4"/>
          <p:cNvSpPr txBox="1">
            <a:spLocks noGrp="1"/>
          </p:cNvSpPr>
          <p:nvPr>
            <p:ph type="title"/>
          </p:nvPr>
        </p:nvSpPr>
        <p:spPr>
          <a:xfrm>
            <a:off x="1722501" y="225043"/>
            <a:ext cx="5699760" cy="1243289"/>
          </a:xfrm>
          <a:prstGeom prst="rect">
            <a:avLst/>
          </a:prstGeom>
        </p:spPr>
        <p:txBody>
          <a:bodyPr vert="horz" wrap="square" lIns="0" tIns="12065" rIns="0" bIns="0" rtlCol="0">
            <a:spAutoFit/>
          </a:bodyPr>
          <a:lstStyle/>
          <a:p>
            <a:pPr marL="1280795" marR="5080" indent="-1268730">
              <a:lnSpc>
                <a:spcPct val="100000"/>
              </a:lnSpc>
              <a:spcBef>
                <a:spcPts val="95"/>
              </a:spcBef>
            </a:pPr>
            <a:r>
              <a:rPr sz="4000" spc="-30" dirty="0"/>
              <a:t>Why </a:t>
            </a:r>
            <a:r>
              <a:rPr sz="4000" spc="-20" dirty="0"/>
              <a:t>are </a:t>
            </a:r>
            <a:r>
              <a:rPr sz="4000" spc="-15" dirty="0"/>
              <a:t>seizures </a:t>
            </a:r>
            <a:r>
              <a:rPr lang="it-IT" sz="4000" spc="-20" dirty="0"/>
              <a:t>a </a:t>
            </a:r>
            <a:r>
              <a:rPr lang="it-IT" sz="4000" spc="-20" dirty="0" err="1"/>
              <a:t>serious</a:t>
            </a:r>
            <a:r>
              <a:rPr lang="it-IT" sz="4000" spc="-20" dirty="0"/>
              <a:t> </a:t>
            </a:r>
            <a:r>
              <a:rPr lang="it-IT" sz="4000" spc="-20" dirty="0" err="1"/>
              <a:t>health</a:t>
            </a:r>
            <a:r>
              <a:rPr lang="it-IT" sz="4000" spc="-20" dirty="0"/>
              <a:t> risk</a:t>
            </a:r>
            <a:r>
              <a:rPr sz="4000" spc="-15" dirty="0"/>
              <a:t>?</a:t>
            </a:r>
            <a:endParaRPr sz="4000" dirty="0"/>
          </a:p>
        </p:txBody>
      </p:sp>
      <p:pic>
        <p:nvPicPr>
          <p:cNvPr id="6" name="Immagine 5">
            <a:extLst>
              <a:ext uri="{FF2B5EF4-FFF2-40B4-BE49-F238E27FC236}">
                <a16:creationId xmlns:a16="http://schemas.microsoft.com/office/drawing/2014/main" id="{5A8BCBE6-F06B-4839-8230-C48E270368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45BAB0FF-3560-4AEE-B04D-BB5E46CC03B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4" name="object 4"/>
          <p:cNvSpPr txBox="1">
            <a:spLocks noGrp="1"/>
          </p:cNvSpPr>
          <p:nvPr>
            <p:ph type="title"/>
          </p:nvPr>
        </p:nvSpPr>
        <p:spPr>
          <a:xfrm>
            <a:off x="114300" y="445458"/>
            <a:ext cx="8001000" cy="627736"/>
          </a:xfrm>
          <a:prstGeom prst="rect">
            <a:avLst/>
          </a:prstGeom>
        </p:spPr>
        <p:txBody>
          <a:bodyPr vert="horz" wrap="square" lIns="0" tIns="12065" rIns="0" bIns="0" rtlCol="0">
            <a:spAutoFit/>
          </a:bodyPr>
          <a:lstStyle/>
          <a:p>
            <a:pPr marL="1280795" marR="5080" indent="-1268730" algn="ctr">
              <a:lnSpc>
                <a:spcPct val="100000"/>
              </a:lnSpc>
              <a:spcBef>
                <a:spcPts val="95"/>
              </a:spcBef>
            </a:pPr>
            <a:r>
              <a:rPr lang="it-IT" sz="4000" spc="-30" dirty="0"/>
              <a:t>Activity 2 – Care </a:t>
            </a:r>
            <a:r>
              <a:rPr lang="it-IT" sz="4000" spc="-30" dirty="0" err="1"/>
              <a:t>during</a:t>
            </a:r>
            <a:r>
              <a:rPr lang="it-IT" sz="4000" spc="-30" dirty="0"/>
              <a:t> a major </a:t>
            </a:r>
            <a:r>
              <a:rPr lang="it-IT" sz="4000" spc="-30" dirty="0" err="1"/>
              <a:t>seizure</a:t>
            </a:r>
            <a:endParaRPr sz="4000" dirty="0"/>
          </a:p>
        </p:txBody>
      </p:sp>
      <p:pic>
        <p:nvPicPr>
          <p:cNvPr id="9" name="Immagine 8">
            <a:extLst>
              <a:ext uri="{FF2B5EF4-FFF2-40B4-BE49-F238E27FC236}">
                <a16:creationId xmlns:a16="http://schemas.microsoft.com/office/drawing/2014/main" id="{13FC5AD5-CB0F-4DED-826E-FC1AA9C18A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10" name="Immagine 9">
            <a:extLst>
              <a:ext uri="{FF2B5EF4-FFF2-40B4-BE49-F238E27FC236}">
                <a16:creationId xmlns:a16="http://schemas.microsoft.com/office/drawing/2014/main" id="{37F33B31-DD06-4A86-A45F-5B40F553B15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2">
            <a:extLst>
              <a:ext uri="{FF2B5EF4-FFF2-40B4-BE49-F238E27FC236}">
                <a16:creationId xmlns:a16="http://schemas.microsoft.com/office/drawing/2014/main" id="{832E5FD6-3E86-44D9-AA3F-4A682DA194C5}"/>
              </a:ext>
            </a:extLst>
          </p:cNvPr>
          <p:cNvSpPr txBox="1"/>
          <p:nvPr/>
        </p:nvSpPr>
        <p:spPr>
          <a:xfrm>
            <a:off x="287552" y="1979065"/>
            <a:ext cx="8568896" cy="4854534"/>
          </a:xfrm>
          <a:prstGeom prst="rect">
            <a:avLst/>
          </a:prstGeom>
        </p:spPr>
        <p:txBody>
          <a:bodyPr vert="horz" wrap="square" lIns="0" tIns="12065" rIns="0" bIns="0" rtlCol="0">
            <a:spAutoFit/>
          </a:bodyPr>
          <a:lstStyle/>
          <a:p>
            <a:pPr marL="12065" marR="125730">
              <a:lnSpc>
                <a:spcPct val="100000"/>
              </a:lnSpc>
              <a:spcBef>
                <a:spcPts val="95"/>
              </a:spcBef>
              <a:buSzPct val="68181"/>
              <a:tabLst>
                <a:tab pos="354965" algn="l"/>
                <a:tab pos="355600" algn="l"/>
              </a:tabLst>
            </a:pPr>
            <a:r>
              <a:rPr lang="it-IT" sz="2200" spc="-30" dirty="0" err="1">
                <a:latin typeface="Calibri"/>
                <a:cs typeface="Calibri"/>
              </a:rPr>
              <a:t>If</a:t>
            </a:r>
            <a:r>
              <a:rPr lang="it-IT" sz="2200" spc="-30" dirty="0">
                <a:latin typeface="Calibri"/>
                <a:cs typeface="Calibri"/>
              </a:rPr>
              <a:t> </a:t>
            </a:r>
            <a:r>
              <a:rPr lang="it-IT" sz="2200" spc="-30" dirty="0" err="1">
                <a:latin typeface="Calibri"/>
                <a:cs typeface="Calibri"/>
              </a:rPr>
              <a:t>you</a:t>
            </a:r>
            <a:r>
              <a:rPr lang="it-IT" sz="2200" spc="-30" dirty="0">
                <a:latin typeface="Calibri"/>
                <a:cs typeface="Calibri"/>
              </a:rPr>
              <a:t> </a:t>
            </a:r>
            <a:r>
              <a:rPr lang="it-IT" sz="2200" spc="-30" dirty="0" err="1">
                <a:latin typeface="Calibri"/>
                <a:cs typeface="Calibri"/>
              </a:rPr>
              <a:t>witness</a:t>
            </a:r>
            <a:r>
              <a:rPr lang="it-IT" sz="2200" spc="-30" dirty="0">
                <a:latin typeface="Calibri"/>
                <a:cs typeface="Calibri"/>
              </a:rPr>
              <a:t> a </a:t>
            </a:r>
            <a:r>
              <a:rPr lang="it-IT" sz="2200" spc="-30" dirty="0" err="1">
                <a:latin typeface="Calibri"/>
                <a:cs typeface="Calibri"/>
              </a:rPr>
              <a:t>person</a:t>
            </a:r>
            <a:r>
              <a:rPr lang="it-IT" sz="2200" spc="-30" dirty="0">
                <a:latin typeface="Calibri"/>
                <a:cs typeface="Calibri"/>
              </a:rPr>
              <a:t> </a:t>
            </a:r>
            <a:r>
              <a:rPr lang="it-IT" sz="2200" spc="-30" dirty="0" err="1">
                <a:latin typeface="Calibri"/>
                <a:cs typeface="Calibri"/>
              </a:rPr>
              <a:t>having</a:t>
            </a:r>
            <a:r>
              <a:rPr lang="it-IT" sz="2200" spc="-30" dirty="0">
                <a:latin typeface="Calibri"/>
                <a:cs typeface="Calibri"/>
              </a:rPr>
              <a:t> a major </a:t>
            </a:r>
            <a:r>
              <a:rPr lang="it-IT" sz="2200" spc="-30" dirty="0" err="1">
                <a:latin typeface="Calibri"/>
                <a:cs typeface="Calibri"/>
              </a:rPr>
              <a:t>seizure</a:t>
            </a:r>
            <a:r>
              <a:rPr lang="it-IT" sz="2200" spc="-30" dirty="0">
                <a:latin typeface="Calibri"/>
                <a:cs typeface="Calibri"/>
              </a:rPr>
              <a:t>, </a:t>
            </a:r>
            <a:r>
              <a:rPr lang="it-IT" sz="2200" spc="-30" dirty="0" err="1">
                <a:latin typeface="Calibri"/>
                <a:cs typeface="Calibri"/>
              </a:rPr>
              <a:t>you</a:t>
            </a:r>
            <a:r>
              <a:rPr lang="it-IT" sz="2200" spc="-30" dirty="0">
                <a:latin typeface="Calibri"/>
                <a:cs typeface="Calibri"/>
              </a:rPr>
              <a:t> </a:t>
            </a:r>
            <a:r>
              <a:rPr lang="it-IT" sz="2200" spc="-30" dirty="0" err="1">
                <a:latin typeface="Calibri"/>
                <a:cs typeface="Calibri"/>
              </a:rPr>
              <a:t>should</a:t>
            </a:r>
            <a:r>
              <a:rPr lang="it-IT" sz="2200" spc="-30" dirty="0">
                <a:latin typeface="Calibri"/>
                <a:cs typeface="Calibri"/>
              </a:rPr>
              <a:t> </a:t>
            </a:r>
            <a:r>
              <a:rPr lang="it-IT" sz="2200" b="1" spc="-30" dirty="0">
                <a:latin typeface="Calibri"/>
                <a:cs typeface="Calibri"/>
              </a:rPr>
              <a:t>DO</a:t>
            </a:r>
            <a:r>
              <a:rPr lang="it-IT" sz="2200" spc="-30" dirty="0">
                <a:latin typeface="Calibri"/>
                <a:cs typeface="Calibri"/>
              </a:rPr>
              <a:t> the following:</a:t>
            </a:r>
          </a:p>
          <a:p>
            <a:pPr marL="469265" marR="125730" indent="-457200">
              <a:lnSpc>
                <a:spcPct val="100000"/>
              </a:lnSpc>
              <a:spcBef>
                <a:spcPts val="95"/>
              </a:spcBef>
              <a:buSzPct val="68181"/>
              <a:buFont typeface="+mj-lt"/>
              <a:buAutoNum type="alphaLcPeriod"/>
              <a:tabLst>
                <a:tab pos="354965" algn="l"/>
                <a:tab pos="355600" algn="l"/>
              </a:tabLst>
            </a:pPr>
            <a:r>
              <a:rPr lang="en-US" sz="2200" b="1" spc="-30" dirty="0">
                <a:cs typeface="Calibri"/>
              </a:rPr>
              <a:t>Be calm </a:t>
            </a:r>
            <a:r>
              <a:rPr lang="en-US" sz="2200" spc="-30" dirty="0">
                <a:cs typeface="Calibri"/>
              </a:rPr>
              <a:t>and tell other people who are around not to be afraid.</a:t>
            </a:r>
          </a:p>
          <a:p>
            <a:pPr marL="469265" marR="125730" indent="-457200">
              <a:lnSpc>
                <a:spcPct val="100000"/>
              </a:lnSpc>
              <a:spcBef>
                <a:spcPts val="95"/>
              </a:spcBef>
              <a:buSzPct val="68181"/>
              <a:buFont typeface="+mj-lt"/>
              <a:buAutoNum type="alphaLcPeriod"/>
              <a:tabLst>
                <a:tab pos="354965" algn="l"/>
                <a:tab pos="355600" algn="l"/>
              </a:tabLst>
            </a:pPr>
            <a:r>
              <a:rPr lang="en-US" sz="2200" b="1" spc="-30" dirty="0">
                <a:cs typeface="Calibri"/>
              </a:rPr>
              <a:t>Make the person lie down in a safe place</a:t>
            </a:r>
            <a:r>
              <a:rPr lang="en-US" sz="2200" spc="-30" dirty="0">
                <a:cs typeface="Calibri"/>
              </a:rPr>
              <a:t>. Move the person away from any danger, such as traffic, fire or sharp objects.</a:t>
            </a:r>
          </a:p>
          <a:p>
            <a:pPr marL="469265" marR="125730" indent="-457200">
              <a:lnSpc>
                <a:spcPct val="100000"/>
              </a:lnSpc>
              <a:spcBef>
                <a:spcPts val="95"/>
              </a:spcBef>
              <a:buSzPct val="68181"/>
              <a:buFont typeface="+mj-lt"/>
              <a:buAutoNum type="alphaLcPeriod"/>
              <a:tabLst>
                <a:tab pos="354965" algn="l"/>
                <a:tab pos="355600" algn="l"/>
              </a:tabLst>
            </a:pPr>
            <a:r>
              <a:rPr lang="en-US" sz="2200" spc="-30" dirty="0">
                <a:cs typeface="Calibri"/>
              </a:rPr>
              <a:t>Fold a </a:t>
            </a:r>
            <a:r>
              <a:rPr lang="en-US" sz="2200" b="1" spc="-30" dirty="0">
                <a:cs typeface="Calibri"/>
              </a:rPr>
              <a:t>cloth </a:t>
            </a:r>
            <a:r>
              <a:rPr lang="en-US" sz="2200" spc="-30" dirty="0">
                <a:cs typeface="Calibri"/>
              </a:rPr>
              <a:t>or piece of clothing and put it </a:t>
            </a:r>
            <a:r>
              <a:rPr lang="en-US" sz="2200" b="1" spc="-30" dirty="0">
                <a:cs typeface="Calibri"/>
              </a:rPr>
              <a:t>under the person's head</a:t>
            </a:r>
            <a:r>
              <a:rPr lang="en-US" sz="2200" spc="-30" dirty="0">
                <a:cs typeface="Calibri"/>
              </a:rPr>
              <a:t>.</a:t>
            </a:r>
          </a:p>
          <a:p>
            <a:pPr marL="469265" marR="125730" indent="-457200">
              <a:lnSpc>
                <a:spcPct val="100000"/>
              </a:lnSpc>
              <a:spcBef>
                <a:spcPts val="95"/>
              </a:spcBef>
              <a:buSzPct val="68181"/>
              <a:buFont typeface="+mj-lt"/>
              <a:buAutoNum type="alphaLcPeriod"/>
              <a:tabLst>
                <a:tab pos="354965" algn="l"/>
                <a:tab pos="355600" algn="l"/>
              </a:tabLst>
            </a:pPr>
            <a:r>
              <a:rPr lang="en-US" sz="2200" b="1" spc="-30" dirty="0">
                <a:cs typeface="Calibri"/>
              </a:rPr>
              <a:t>Loosen any tight clothing </a:t>
            </a:r>
            <a:r>
              <a:rPr lang="en-US" sz="2200" spc="-30" dirty="0">
                <a:cs typeface="Calibri"/>
              </a:rPr>
              <a:t>that the person is wearing.</a:t>
            </a:r>
          </a:p>
          <a:p>
            <a:pPr marL="469265" marR="125730" indent="-457200">
              <a:lnSpc>
                <a:spcPct val="100000"/>
              </a:lnSpc>
              <a:spcBef>
                <a:spcPts val="95"/>
              </a:spcBef>
              <a:buSzPct val="68181"/>
              <a:buFont typeface="+mj-lt"/>
              <a:buAutoNum type="alphaLcPeriod"/>
              <a:tabLst>
                <a:tab pos="354965" algn="l"/>
                <a:tab pos="355600" algn="l"/>
              </a:tabLst>
            </a:pPr>
            <a:r>
              <a:rPr lang="en-US" sz="2200" spc="-30" dirty="0">
                <a:cs typeface="Calibri"/>
              </a:rPr>
              <a:t>Turn the person into </a:t>
            </a:r>
            <a:r>
              <a:rPr lang="en-US" sz="2200" b="1" spc="-30" dirty="0">
                <a:cs typeface="Calibri"/>
              </a:rPr>
              <a:t>RECOVERY POSITION </a:t>
            </a:r>
            <a:r>
              <a:rPr lang="en-US" sz="2200" spc="-30" dirty="0">
                <a:cs typeface="Calibri"/>
              </a:rPr>
              <a:t>(see next slide). Any saliva will flow out of the mouth making it easier for the person to breathe.</a:t>
            </a:r>
          </a:p>
          <a:p>
            <a:pPr marL="469265" marR="125730" indent="-457200">
              <a:lnSpc>
                <a:spcPct val="100000"/>
              </a:lnSpc>
              <a:spcBef>
                <a:spcPts val="95"/>
              </a:spcBef>
              <a:buSzPct val="68181"/>
              <a:buFont typeface="+mj-lt"/>
              <a:buAutoNum type="alphaLcPeriod"/>
              <a:tabLst>
                <a:tab pos="354965" algn="l"/>
                <a:tab pos="355600" algn="l"/>
              </a:tabLst>
            </a:pPr>
            <a:r>
              <a:rPr lang="en-US" sz="2200" b="1" spc="-30" dirty="0">
                <a:cs typeface="Calibri"/>
              </a:rPr>
              <a:t>Stay near the person until the seizure is over </a:t>
            </a:r>
            <a:r>
              <a:rPr lang="en-US" sz="2200" spc="-30" dirty="0">
                <a:cs typeface="Calibri"/>
              </a:rPr>
              <a:t>and the person knows what is happening around him or her. Comfort the person. Explain what has happened as the person may not know what has happened.</a:t>
            </a:r>
          </a:p>
          <a:p>
            <a:pPr marL="469265" marR="125730" indent="-457200">
              <a:lnSpc>
                <a:spcPct val="100000"/>
              </a:lnSpc>
              <a:spcBef>
                <a:spcPts val="95"/>
              </a:spcBef>
              <a:buSzPct val="68181"/>
              <a:buFont typeface="+mj-lt"/>
              <a:buAutoNum type="alphaLcPeriod"/>
              <a:tabLst>
                <a:tab pos="354965" algn="l"/>
                <a:tab pos="355600" algn="l"/>
              </a:tabLst>
            </a:pPr>
            <a:r>
              <a:rPr lang="en-US" sz="2200" b="1" spc="-30" dirty="0">
                <a:cs typeface="Calibri"/>
              </a:rPr>
              <a:t>Let the person rest</a:t>
            </a:r>
            <a:r>
              <a:rPr lang="en-US" sz="2200" spc="-30" dirty="0">
                <a:cs typeface="Calibri"/>
              </a:rPr>
              <a:t>.</a:t>
            </a:r>
          </a:p>
          <a:p>
            <a:pPr marL="469265" marR="125730" indent="-457200">
              <a:lnSpc>
                <a:spcPct val="100000"/>
              </a:lnSpc>
              <a:spcBef>
                <a:spcPts val="95"/>
              </a:spcBef>
              <a:buSzPct val="68181"/>
              <a:buFont typeface="+mj-lt"/>
              <a:buAutoNum type="alphaLcPeriod"/>
              <a:tabLst>
                <a:tab pos="354965" algn="l"/>
                <a:tab pos="355600" algn="l"/>
              </a:tabLst>
            </a:pPr>
            <a:r>
              <a:rPr lang="en-US" sz="2200" spc="-30" dirty="0">
                <a:cs typeface="Calibri"/>
              </a:rPr>
              <a:t>The person may be injured after the fit. If so, wash and dress any small cuts and scratches.</a:t>
            </a:r>
            <a:endParaRPr lang="it-IT" sz="2200" spc="-30" dirty="0">
              <a:latin typeface="Calibri"/>
              <a:cs typeface="Calibri"/>
            </a:endParaRPr>
          </a:p>
        </p:txBody>
      </p:sp>
    </p:spTree>
    <p:extLst>
      <p:ext uri="{BB962C8B-B14F-4D97-AF65-F5344CB8AC3E}">
        <p14:creationId xmlns:p14="http://schemas.microsoft.com/office/powerpoint/2010/main" val="1609610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4" name="object 4"/>
          <p:cNvSpPr txBox="1">
            <a:spLocks noGrp="1"/>
          </p:cNvSpPr>
          <p:nvPr>
            <p:ph type="title"/>
          </p:nvPr>
        </p:nvSpPr>
        <p:spPr>
          <a:xfrm>
            <a:off x="990600" y="558304"/>
            <a:ext cx="7162800" cy="627736"/>
          </a:xfrm>
          <a:prstGeom prst="rect">
            <a:avLst/>
          </a:prstGeom>
        </p:spPr>
        <p:txBody>
          <a:bodyPr vert="horz" wrap="square" lIns="0" tIns="12065" rIns="0" bIns="0" rtlCol="0">
            <a:spAutoFit/>
          </a:bodyPr>
          <a:lstStyle/>
          <a:p>
            <a:pPr marL="1280795" marR="5080" indent="-1268730" algn="ctr">
              <a:lnSpc>
                <a:spcPct val="100000"/>
              </a:lnSpc>
              <a:spcBef>
                <a:spcPts val="95"/>
              </a:spcBef>
            </a:pPr>
            <a:r>
              <a:rPr lang="it-IT" sz="4000" spc="-30" dirty="0"/>
              <a:t>Activity 2 - Recovery position</a:t>
            </a:r>
            <a:endParaRPr sz="4000" dirty="0"/>
          </a:p>
        </p:txBody>
      </p:sp>
      <p:grpSp>
        <p:nvGrpSpPr>
          <p:cNvPr id="6" name="object 3">
            <a:extLst>
              <a:ext uri="{FF2B5EF4-FFF2-40B4-BE49-F238E27FC236}">
                <a16:creationId xmlns:a16="http://schemas.microsoft.com/office/drawing/2014/main" id="{B00AFE6D-F692-4400-86C8-8D36051D5A7D}"/>
              </a:ext>
            </a:extLst>
          </p:cNvPr>
          <p:cNvGrpSpPr/>
          <p:nvPr/>
        </p:nvGrpSpPr>
        <p:grpSpPr>
          <a:xfrm>
            <a:off x="1154747" y="1384680"/>
            <a:ext cx="6831330" cy="5346700"/>
            <a:chOff x="1154747" y="1384680"/>
            <a:chExt cx="6831330" cy="5346700"/>
          </a:xfrm>
        </p:grpSpPr>
        <p:sp>
          <p:nvSpPr>
            <p:cNvPr id="7" name="object 4">
              <a:extLst>
                <a:ext uri="{FF2B5EF4-FFF2-40B4-BE49-F238E27FC236}">
                  <a16:creationId xmlns:a16="http://schemas.microsoft.com/office/drawing/2014/main" id="{15332915-0906-4A17-AB93-B712E07B722D}"/>
                </a:ext>
              </a:extLst>
            </p:cNvPr>
            <p:cNvSpPr/>
            <p:nvPr/>
          </p:nvSpPr>
          <p:spPr>
            <a:xfrm>
              <a:off x="1164272" y="1394205"/>
              <a:ext cx="6812153" cy="5327269"/>
            </a:xfrm>
            <a:prstGeom prst="rect">
              <a:avLst/>
            </a:prstGeom>
            <a:blipFill>
              <a:blip r:embed="rId3" cstate="print"/>
              <a:stretch>
                <a:fillRect/>
              </a:stretch>
            </a:blipFill>
          </p:spPr>
          <p:txBody>
            <a:bodyPr wrap="square" lIns="0" tIns="0" rIns="0" bIns="0" rtlCol="0"/>
            <a:lstStyle/>
            <a:p>
              <a:endParaRPr/>
            </a:p>
          </p:txBody>
        </p:sp>
        <p:sp>
          <p:nvSpPr>
            <p:cNvPr id="8" name="object 5">
              <a:extLst>
                <a:ext uri="{FF2B5EF4-FFF2-40B4-BE49-F238E27FC236}">
                  <a16:creationId xmlns:a16="http://schemas.microsoft.com/office/drawing/2014/main" id="{55CEB0A3-565D-41EC-83B4-81F2936517DB}"/>
                </a:ext>
              </a:extLst>
            </p:cNvPr>
            <p:cNvSpPr/>
            <p:nvPr/>
          </p:nvSpPr>
          <p:spPr>
            <a:xfrm>
              <a:off x="1159510" y="1389443"/>
              <a:ext cx="6821805" cy="5337175"/>
            </a:xfrm>
            <a:custGeom>
              <a:avLst/>
              <a:gdLst/>
              <a:ahLst/>
              <a:cxnLst/>
              <a:rect l="l" t="t" r="r" b="b"/>
              <a:pathLst>
                <a:path w="6821805" h="5337175">
                  <a:moveTo>
                    <a:pt x="0" y="5336794"/>
                  </a:moveTo>
                  <a:lnTo>
                    <a:pt x="6821678" y="5336794"/>
                  </a:lnTo>
                  <a:lnTo>
                    <a:pt x="6821678" y="0"/>
                  </a:lnTo>
                  <a:lnTo>
                    <a:pt x="0" y="0"/>
                  </a:lnTo>
                  <a:lnTo>
                    <a:pt x="0" y="5336794"/>
                  </a:lnTo>
                  <a:close/>
                </a:path>
              </a:pathLst>
            </a:custGeom>
            <a:ln w="9525">
              <a:solidFill>
                <a:srgbClr val="0082B9"/>
              </a:solidFill>
            </a:ln>
          </p:spPr>
          <p:txBody>
            <a:bodyPr wrap="square" lIns="0" tIns="0" rIns="0" bIns="0" rtlCol="0"/>
            <a:lstStyle/>
            <a:p>
              <a:endParaRPr/>
            </a:p>
          </p:txBody>
        </p:sp>
      </p:grpSp>
      <p:pic>
        <p:nvPicPr>
          <p:cNvPr id="9" name="Immagine 8">
            <a:extLst>
              <a:ext uri="{FF2B5EF4-FFF2-40B4-BE49-F238E27FC236}">
                <a16:creationId xmlns:a16="http://schemas.microsoft.com/office/drawing/2014/main" id="{13FC5AD5-CB0F-4DED-826E-FC1AA9C18A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10" name="Immagine 9">
            <a:extLst>
              <a:ext uri="{FF2B5EF4-FFF2-40B4-BE49-F238E27FC236}">
                <a16:creationId xmlns:a16="http://schemas.microsoft.com/office/drawing/2014/main" id="{37F33B31-DD06-4A86-A45F-5B40F553B15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1621563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47594" y="487807"/>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sp>
        <p:nvSpPr>
          <p:cNvPr id="3" name="object 3"/>
          <p:cNvSpPr txBox="1"/>
          <p:nvPr/>
        </p:nvSpPr>
        <p:spPr>
          <a:xfrm>
            <a:off x="1429638" y="2344648"/>
            <a:ext cx="6301105" cy="2388474"/>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sz="3200" spc="-10" dirty="0">
                <a:latin typeface="Calibri"/>
                <a:cs typeface="Calibri"/>
              </a:rPr>
              <a:t>Introduction </a:t>
            </a:r>
            <a:r>
              <a:rPr sz="3200" spc="-25" dirty="0">
                <a:latin typeface="Calibri"/>
                <a:cs typeface="Calibri"/>
              </a:rPr>
              <a:t>to</a:t>
            </a:r>
            <a:r>
              <a:rPr sz="3200" spc="30" dirty="0">
                <a:latin typeface="Calibri"/>
                <a:cs typeface="Calibri"/>
              </a:rPr>
              <a:t> </a:t>
            </a:r>
            <a:r>
              <a:rPr sz="3200" spc="-35" dirty="0">
                <a:latin typeface="Calibri"/>
                <a:cs typeface="Calibri"/>
              </a:rPr>
              <a:t>epilepsy.</a:t>
            </a:r>
            <a:endParaRPr sz="3200" dirty="0">
              <a:latin typeface="Calibri"/>
              <a:cs typeface="Calibri"/>
            </a:endParaRPr>
          </a:p>
          <a:p>
            <a:pPr marL="355600" indent="-342900">
              <a:lnSpc>
                <a:spcPct val="100000"/>
              </a:lnSpc>
              <a:spcBef>
                <a:spcPts val="770"/>
              </a:spcBef>
              <a:buFont typeface="Arial"/>
              <a:buChar char="•"/>
              <a:tabLst>
                <a:tab pos="354965" algn="l"/>
                <a:tab pos="355600" algn="l"/>
              </a:tabLst>
            </a:pPr>
            <a:r>
              <a:rPr sz="3200" spc="-10" dirty="0">
                <a:latin typeface="Calibri"/>
                <a:cs typeface="Calibri"/>
              </a:rPr>
              <a:t>Assessment </a:t>
            </a:r>
            <a:r>
              <a:rPr sz="3200" spc="-5" dirty="0">
                <a:latin typeface="Calibri"/>
                <a:cs typeface="Calibri"/>
              </a:rPr>
              <a:t>of</a:t>
            </a:r>
            <a:r>
              <a:rPr sz="3200" dirty="0">
                <a:latin typeface="Calibri"/>
                <a:cs typeface="Calibri"/>
              </a:rPr>
              <a:t> </a:t>
            </a:r>
            <a:r>
              <a:rPr sz="3200" spc="-35" dirty="0">
                <a:latin typeface="Calibri"/>
                <a:cs typeface="Calibri"/>
              </a:rPr>
              <a:t>epilepsy.</a:t>
            </a:r>
            <a:endParaRPr sz="3200" dirty="0">
              <a:latin typeface="Calibri"/>
              <a:cs typeface="Calibri"/>
            </a:endParaRPr>
          </a:p>
          <a:p>
            <a:pPr marL="355600" indent="-342900">
              <a:lnSpc>
                <a:spcPct val="100000"/>
              </a:lnSpc>
              <a:spcBef>
                <a:spcPts val="765"/>
              </a:spcBef>
              <a:buFont typeface="Arial"/>
              <a:buChar char="•"/>
              <a:tabLst>
                <a:tab pos="354965" algn="l"/>
                <a:tab pos="355600" algn="l"/>
              </a:tabLst>
            </a:pPr>
            <a:r>
              <a:rPr lang="it-IT" sz="3200" spc="-10" dirty="0" err="1">
                <a:latin typeface="Calibri"/>
                <a:cs typeface="Calibri"/>
              </a:rPr>
              <a:t>Psychosocial</a:t>
            </a:r>
            <a:r>
              <a:rPr lang="it-IT" sz="3200" spc="-10" dirty="0">
                <a:latin typeface="Calibri"/>
                <a:cs typeface="Calibri"/>
              </a:rPr>
              <a:t> </a:t>
            </a:r>
            <a:r>
              <a:rPr lang="it-IT" sz="3200" spc="-10" dirty="0" err="1">
                <a:latin typeface="Calibri"/>
                <a:cs typeface="Calibri"/>
              </a:rPr>
              <a:t>interventions</a:t>
            </a:r>
            <a:r>
              <a:rPr sz="3200" spc="-35" dirty="0">
                <a:latin typeface="Calibri"/>
                <a:cs typeface="Calibri"/>
              </a:rPr>
              <a:t>.</a:t>
            </a:r>
            <a:endParaRPr sz="3200" dirty="0">
              <a:latin typeface="Calibri"/>
              <a:cs typeface="Calibri"/>
            </a:endParaRPr>
          </a:p>
          <a:p>
            <a:pPr marL="355600" indent="-342900">
              <a:lnSpc>
                <a:spcPct val="100000"/>
              </a:lnSpc>
              <a:spcBef>
                <a:spcPts val="775"/>
              </a:spcBef>
              <a:buFont typeface="Arial"/>
              <a:buChar char="•"/>
              <a:tabLst>
                <a:tab pos="354965" algn="l"/>
                <a:tab pos="355600" algn="l"/>
              </a:tabLst>
            </a:pPr>
            <a:r>
              <a:rPr sz="3200" spc="-15" dirty="0">
                <a:latin typeface="Calibri"/>
                <a:cs typeface="Calibri"/>
              </a:rPr>
              <a:t>Review</a:t>
            </a:r>
            <a:r>
              <a:rPr sz="3200" spc="-5" dirty="0">
                <a:latin typeface="Calibri"/>
                <a:cs typeface="Calibri"/>
              </a:rPr>
              <a:t>.</a:t>
            </a:r>
            <a:endParaRPr sz="3200" dirty="0">
              <a:latin typeface="Calibri"/>
              <a:cs typeface="Calibri"/>
            </a:endParaRP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16405"/>
          </a:xfrm>
          <a:custGeom>
            <a:avLst/>
            <a:gdLst/>
            <a:ahLst/>
            <a:cxnLst/>
            <a:rect l="l" t="t" r="r" b="b"/>
            <a:pathLst>
              <a:path w="9144000" h="1716405">
                <a:moveTo>
                  <a:pt x="9144000" y="0"/>
                </a:moveTo>
                <a:lnTo>
                  <a:pt x="0" y="0"/>
                </a:lnTo>
                <a:lnTo>
                  <a:pt x="0" y="1716277"/>
                </a:lnTo>
                <a:lnTo>
                  <a:pt x="9144000" y="1716277"/>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1286636" y="575818"/>
            <a:ext cx="6570980" cy="513715"/>
          </a:xfrm>
          <a:prstGeom prst="rect">
            <a:avLst/>
          </a:prstGeom>
        </p:spPr>
        <p:txBody>
          <a:bodyPr vert="horz" wrap="square" lIns="0" tIns="13335" rIns="0" bIns="0" rtlCol="0">
            <a:spAutoFit/>
          </a:bodyPr>
          <a:lstStyle/>
          <a:p>
            <a:pPr marL="12700">
              <a:lnSpc>
                <a:spcPct val="100000"/>
              </a:lnSpc>
              <a:spcBef>
                <a:spcPts val="105"/>
              </a:spcBef>
            </a:pPr>
            <a:r>
              <a:rPr sz="3200" spc="-5" dirty="0"/>
              <a:t>What </a:t>
            </a:r>
            <a:r>
              <a:rPr sz="3200" dirty="0"/>
              <a:t>if the </a:t>
            </a:r>
            <a:r>
              <a:rPr sz="3200" spc="-15" dirty="0"/>
              <a:t>person </a:t>
            </a:r>
            <a:r>
              <a:rPr sz="3200" dirty="0"/>
              <a:t>is a </a:t>
            </a:r>
            <a:r>
              <a:rPr sz="3200" spc="-5" dirty="0"/>
              <a:t>child </a:t>
            </a:r>
            <a:r>
              <a:rPr sz="3200" dirty="0"/>
              <a:t>with</a:t>
            </a:r>
            <a:r>
              <a:rPr sz="3200" spc="5" dirty="0"/>
              <a:t> </a:t>
            </a:r>
            <a:r>
              <a:rPr sz="3200" spc="-25" dirty="0"/>
              <a:t>fever?</a:t>
            </a:r>
            <a:endParaRPr sz="3200"/>
          </a:p>
        </p:txBody>
      </p:sp>
      <p:sp>
        <p:nvSpPr>
          <p:cNvPr id="4" name="object 4"/>
          <p:cNvSpPr txBox="1"/>
          <p:nvPr/>
        </p:nvSpPr>
        <p:spPr>
          <a:xfrm>
            <a:off x="1077875" y="2199894"/>
            <a:ext cx="5018126" cy="3584571"/>
          </a:xfrm>
          <a:prstGeom prst="rect">
            <a:avLst/>
          </a:prstGeom>
        </p:spPr>
        <p:txBody>
          <a:bodyPr vert="horz" wrap="square" lIns="0" tIns="12700" rIns="0" bIns="0" rtlCol="0">
            <a:spAutoFit/>
          </a:bodyPr>
          <a:lstStyle/>
          <a:p>
            <a:pPr marL="621665" indent="-609600">
              <a:lnSpc>
                <a:spcPct val="100000"/>
              </a:lnSpc>
              <a:spcBef>
                <a:spcPts val="100"/>
              </a:spcBef>
              <a:buSzPct val="68750"/>
              <a:buFont typeface="Arial"/>
              <a:buChar char="•"/>
              <a:tabLst>
                <a:tab pos="621665" algn="l"/>
                <a:tab pos="622300" algn="l"/>
              </a:tabLst>
            </a:pPr>
            <a:r>
              <a:rPr sz="2400" dirty="0">
                <a:latin typeface="Calibri"/>
                <a:cs typeface="Calibri"/>
              </a:rPr>
              <a:t>It </a:t>
            </a:r>
            <a:r>
              <a:rPr sz="2400" spc="-10" dirty="0">
                <a:latin typeface="Calibri"/>
                <a:cs typeface="Calibri"/>
              </a:rPr>
              <a:t>could </a:t>
            </a:r>
            <a:r>
              <a:rPr sz="2400" spc="-5" dirty="0">
                <a:latin typeface="Calibri"/>
                <a:cs typeface="Calibri"/>
              </a:rPr>
              <a:t>be </a:t>
            </a:r>
            <a:r>
              <a:rPr sz="2400" dirty="0">
                <a:latin typeface="Calibri"/>
                <a:cs typeface="Calibri"/>
              </a:rPr>
              <a:t>a </a:t>
            </a:r>
            <a:r>
              <a:rPr sz="2400" spc="-10" dirty="0">
                <a:latin typeface="Calibri"/>
                <a:cs typeface="Calibri"/>
              </a:rPr>
              <a:t>febrile</a:t>
            </a:r>
            <a:r>
              <a:rPr sz="2400" spc="-35" dirty="0">
                <a:latin typeface="Calibri"/>
                <a:cs typeface="Calibri"/>
              </a:rPr>
              <a:t> </a:t>
            </a:r>
            <a:r>
              <a:rPr sz="2400" spc="-10" dirty="0">
                <a:latin typeface="Calibri"/>
                <a:cs typeface="Calibri"/>
              </a:rPr>
              <a:t>seizure</a:t>
            </a:r>
            <a:r>
              <a:rPr lang="it-IT" sz="2400" spc="-10" dirty="0">
                <a:latin typeface="Calibri"/>
                <a:cs typeface="Calibri"/>
              </a:rPr>
              <a:t> – </a:t>
            </a:r>
            <a:r>
              <a:rPr lang="it-IT" sz="2400" spc="-10" dirty="0" err="1">
                <a:latin typeface="Calibri"/>
                <a:cs typeface="Calibri"/>
              </a:rPr>
              <a:t>if</a:t>
            </a:r>
            <a:r>
              <a:rPr lang="it-IT" sz="2400" spc="-10" dirty="0">
                <a:latin typeface="Calibri"/>
                <a:cs typeface="Calibri"/>
              </a:rPr>
              <a:t> so, </a:t>
            </a:r>
            <a:r>
              <a:rPr lang="it-IT" sz="2400" spc="-10" dirty="0" err="1">
                <a:latin typeface="Calibri"/>
                <a:cs typeface="Calibri"/>
              </a:rPr>
              <a:t>it</a:t>
            </a:r>
            <a:r>
              <a:rPr lang="it-IT" sz="2400" spc="-10" dirty="0">
                <a:latin typeface="Calibri"/>
                <a:cs typeface="Calibri"/>
              </a:rPr>
              <a:t> </a:t>
            </a:r>
            <a:r>
              <a:rPr lang="it-IT" sz="2400" spc="-10" dirty="0" err="1">
                <a:latin typeface="Calibri"/>
                <a:cs typeface="Calibri"/>
              </a:rPr>
              <a:t>needs</a:t>
            </a:r>
            <a:r>
              <a:rPr lang="it-IT" sz="2400" spc="-10" dirty="0">
                <a:latin typeface="Calibri"/>
                <a:cs typeface="Calibri"/>
              </a:rPr>
              <a:t> to be </a:t>
            </a:r>
            <a:r>
              <a:rPr lang="it-IT" sz="2400" spc="-10" dirty="0" err="1">
                <a:latin typeface="Calibri"/>
                <a:cs typeface="Calibri"/>
              </a:rPr>
              <a:t>urgently</a:t>
            </a:r>
            <a:r>
              <a:rPr lang="it-IT" sz="2400" spc="-10" dirty="0">
                <a:latin typeface="Calibri"/>
                <a:cs typeface="Calibri"/>
              </a:rPr>
              <a:t> </a:t>
            </a:r>
            <a:r>
              <a:rPr lang="it-IT" sz="2400" spc="-10" dirty="0" err="1">
                <a:latin typeface="Calibri"/>
                <a:cs typeface="Calibri"/>
              </a:rPr>
              <a:t>referred</a:t>
            </a:r>
            <a:r>
              <a:rPr lang="it-IT" sz="2400" spc="-10" dirty="0">
                <a:latin typeface="Calibri"/>
                <a:cs typeface="Calibri"/>
              </a:rPr>
              <a:t> to hospital.</a:t>
            </a:r>
            <a:endParaRPr sz="2400" dirty="0">
              <a:latin typeface="Calibri"/>
              <a:cs typeface="Calibri"/>
            </a:endParaRPr>
          </a:p>
          <a:p>
            <a:pPr>
              <a:lnSpc>
                <a:spcPct val="100000"/>
              </a:lnSpc>
              <a:spcBef>
                <a:spcPts val="20"/>
              </a:spcBef>
              <a:buFont typeface="Arial"/>
              <a:buChar char="•"/>
            </a:pPr>
            <a:endParaRPr sz="3050" dirty="0">
              <a:latin typeface="Calibri"/>
              <a:cs typeface="Calibri"/>
            </a:endParaRPr>
          </a:p>
          <a:p>
            <a:pPr marL="621665" marR="5080" indent="-609600">
              <a:lnSpc>
                <a:spcPct val="90000"/>
              </a:lnSpc>
              <a:buSzPct val="68750"/>
              <a:buFont typeface="Arial"/>
              <a:buChar char="•"/>
              <a:tabLst>
                <a:tab pos="621665" algn="l"/>
                <a:tab pos="622300" algn="l"/>
              </a:tabLst>
            </a:pPr>
            <a:r>
              <a:rPr sz="2400" spc="-5" dirty="0">
                <a:latin typeface="Calibri"/>
                <a:cs typeface="Calibri"/>
              </a:rPr>
              <a:t>Febrile </a:t>
            </a:r>
            <a:r>
              <a:rPr sz="2400" spc="-10" dirty="0">
                <a:latin typeface="Calibri"/>
                <a:cs typeface="Calibri"/>
              </a:rPr>
              <a:t>seizures </a:t>
            </a:r>
            <a:r>
              <a:rPr sz="2400" spc="-15" dirty="0">
                <a:latin typeface="Calibri"/>
                <a:cs typeface="Calibri"/>
              </a:rPr>
              <a:t>are </a:t>
            </a:r>
            <a:r>
              <a:rPr sz="2400" spc="-10" dirty="0">
                <a:latin typeface="Calibri"/>
                <a:cs typeface="Calibri"/>
              </a:rPr>
              <a:t>events </a:t>
            </a:r>
            <a:r>
              <a:rPr sz="2400" spc="-5" dirty="0">
                <a:latin typeface="Calibri"/>
                <a:cs typeface="Calibri"/>
              </a:rPr>
              <a:t>occurring </a:t>
            </a:r>
            <a:r>
              <a:rPr sz="2400" dirty="0">
                <a:latin typeface="Calibri"/>
                <a:cs typeface="Calibri"/>
              </a:rPr>
              <a:t>in </a:t>
            </a:r>
            <a:r>
              <a:rPr sz="2400" spc="-5" dirty="0">
                <a:latin typeface="Calibri"/>
                <a:cs typeface="Calibri"/>
              </a:rPr>
              <a:t>children  </a:t>
            </a:r>
            <a:r>
              <a:rPr sz="2400" spc="-10" dirty="0">
                <a:latin typeface="Calibri"/>
                <a:cs typeface="Calibri"/>
              </a:rPr>
              <a:t>(three </a:t>
            </a:r>
            <a:r>
              <a:rPr sz="2400" spc="-5" dirty="0">
                <a:latin typeface="Calibri"/>
                <a:cs typeface="Calibri"/>
              </a:rPr>
              <a:t>months </a:t>
            </a:r>
            <a:r>
              <a:rPr sz="2400" spc="-15" dirty="0">
                <a:latin typeface="Calibri"/>
                <a:cs typeface="Calibri"/>
              </a:rPr>
              <a:t>to </a:t>
            </a:r>
            <a:r>
              <a:rPr sz="2400" spc="-10" dirty="0">
                <a:latin typeface="Calibri"/>
                <a:cs typeface="Calibri"/>
              </a:rPr>
              <a:t>five years </a:t>
            </a:r>
            <a:r>
              <a:rPr sz="2400" spc="-5" dirty="0">
                <a:latin typeface="Calibri"/>
                <a:cs typeface="Calibri"/>
              </a:rPr>
              <a:t>of </a:t>
            </a:r>
            <a:r>
              <a:rPr sz="2400" spc="-10" dirty="0">
                <a:latin typeface="Calibri"/>
                <a:cs typeface="Calibri"/>
              </a:rPr>
              <a:t>age), </a:t>
            </a:r>
            <a:r>
              <a:rPr sz="2400" dirty="0">
                <a:latin typeface="Calibri"/>
                <a:cs typeface="Calibri"/>
              </a:rPr>
              <a:t>who </a:t>
            </a:r>
            <a:r>
              <a:rPr sz="2400" spc="-15" dirty="0">
                <a:latin typeface="Calibri"/>
                <a:cs typeface="Calibri"/>
              </a:rPr>
              <a:t>are suffering  from </a:t>
            </a:r>
            <a:r>
              <a:rPr sz="2400" spc="-20" dirty="0">
                <a:latin typeface="Calibri"/>
                <a:cs typeface="Calibri"/>
              </a:rPr>
              <a:t>fever </a:t>
            </a:r>
            <a:r>
              <a:rPr sz="2400" dirty="0">
                <a:latin typeface="Calibri"/>
                <a:cs typeface="Calibri"/>
              </a:rPr>
              <a:t>and </a:t>
            </a:r>
            <a:r>
              <a:rPr sz="2400" spc="-5" dirty="0">
                <a:latin typeface="Calibri"/>
                <a:cs typeface="Calibri"/>
              </a:rPr>
              <a:t>don't </a:t>
            </a:r>
            <a:r>
              <a:rPr sz="2400" spc="-20" dirty="0">
                <a:latin typeface="Calibri"/>
                <a:cs typeface="Calibri"/>
              </a:rPr>
              <a:t>have </a:t>
            </a:r>
            <a:r>
              <a:rPr sz="2400" spc="-15" dirty="0">
                <a:latin typeface="Calibri"/>
                <a:cs typeface="Calibri"/>
              </a:rPr>
              <a:t>any </a:t>
            </a:r>
            <a:r>
              <a:rPr sz="2400" spc="-10" dirty="0">
                <a:latin typeface="Calibri"/>
                <a:cs typeface="Calibri"/>
              </a:rPr>
              <a:t>neurological </a:t>
            </a:r>
            <a:r>
              <a:rPr sz="2400" dirty="0">
                <a:latin typeface="Calibri"/>
                <a:cs typeface="Calibri"/>
              </a:rPr>
              <a:t>illness </a:t>
            </a:r>
            <a:r>
              <a:rPr sz="2400" spc="-5" dirty="0">
                <a:latin typeface="Calibri"/>
                <a:cs typeface="Calibri"/>
              </a:rPr>
              <a:t>or  </a:t>
            </a:r>
            <a:r>
              <a:rPr sz="2400" spc="-15" dirty="0">
                <a:latin typeface="Calibri"/>
                <a:cs typeface="Calibri"/>
              </a:rPr>
              <a:t>brain</a:t>
            </a:r>
            <a:r>
              <a:rPr sz="2400" spc="-10" dirty="0">
                <a:latin typeface="Calibri"/>
                <a:cs typeface="Calibri"/>
              </a:rPr>
              <a:t> infection.</a:t>
            </a:r>
            <a:endParaRPr sz="2400" dirty="0">
              <a:latin typeface="Calibri"/>
              <a:cs typeface="Calibri"/>
            </a:endParaRPr>
          </a:p>
        </p:txBody>
      </p:sp>
      <p:pic>
        <p:nvPicPr>
          <p:cNvPr id="6" name="Immagine 5">
            <a:extLst>
              <a:ext uri="{FF2B5EF4-FFF2-40B4-BE49-F238E27FC236}">
                <a16:creationId xmlns:a16="http://schemas.microsoft.com/office/drawing/2014/main" id="{49BBBE9E-4BFB-4BE3-AA6A-1101188A53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EFCCC359-0763-4936-9361-BE93C18B848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8" name="Immagine 7">
            <a:extLst>
              <a:ext uri="{FF2B5EF4-FFF2-40B4-BE49-F238E27FC236}">
                <a16:creationId xmlns:a16="http://schemas.microsoft.com/office/drawing/2014/main" id="{14C5C857-2998-4FE1-A080-579CDD97BEF9}"/>
              </a:ext>
            </a:extLst>
          </p:cNvPr>
          <p:cNvPicPr>
            <a:picLocks noChangeAspect="1"/>
          </p:cNvPicPr>
          <p:nvPr/>
        </p:nvPicPr>
        <p:blipFill>
          <a:blip r:embed="rId5"/>
          <a:stretch>
            <a:fillRect/>
          </a:stretch>
        </p:blipFill>
        <p:spPr>
          <a:xfrm rot="16200000">
            <a:off x="6367456" y="2928946"/>
            <a:ext cx="2514601" cy="27527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501415"/>
          </a:xfrm>
          <a:prstGeom prst="rect">
            <a:avLst/>
          </a:prstGeom>
          <a:blipFill>
            <a:blip r:embed="rId3" cstate="print"/>
            <a:stretch>
              <a:fillRect/>
            </a:stretch>
          </a:blipFill>
        </p:spPr>
        <p:txBody>
          <a:bodyPr wrap="square" lIns="0" tIns="0" rIns="0" bIns="0" rtlCol="0"/>
          <a:lstStyle/>
          <a:p>
            <a:endParaRPr/>
          </a:p>
        </p:txBody>
      </p:sp>
      <p:sp>
        <p:nvSpPr>
          <p:cNvPr id="4" name="Rettangolo 3">
            <a:extLst>
              <a:ext uri="{FF2B5EF4-FFF2-40B4-BE49-F238E27FC236}">
                <a16:creationId xmlns:a16="http://schemas.microsoft.com/office/drawing/2014/main" id="{5F754455-D0E8-4BBB-931C-A68106B12176}"/>
              </a:ext>
            </a:extLst>
          </p:cNvPr>
          <p:cNvSpPr/>
          <p:nvPr/>
        </p:nvSpPr>
        <p:spPr>
          <a:xfrm>
            <a:off x="6019800" y="1981200"/>
            <a:ext cx="28194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6F579CFD-F70A-4A11-A628-FE30121E5F93}"/>
              </a:ext>
            </a:extLst>
          </p:cNvPr>
          <p:cNvSpPr/>
          <p:nvPr/>
        </p:nvSpPr>
        <p:spPr>
          <a:xfrm>
            <a:off x="6096000" y="5334000"/>
            <a:ext cx="28194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E1BC39F8-8D77-4EB8-8E40-CA2ADBB5385C}"/>
              </a:ext>
            </a:extLst>
          </p:cNvPr>
          <p:cNvSpPr/>
          <p:nvPr/>
        </p:nvSpPr>
        <p:spPr>
          <a:xfrm>
            <a:off x="6705600" y="5942886"/>
            <a:ext cx="304800" cy="153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95780"/>
          </a:xfrm>
          <a:custGeom>
            <a:avLst/>
            <a:gdLst/>
            <a:ahLst/>
            <a:cxnLst/>
            <a:rect l="l" t="t" r="r" b="b"/>
            <a:pathLst>
              <a:path w="9144000" h="1795780">
                <a:moveTo>
                  <a:pt x="9144000" y="0"/>
                </a:moveTo>
                <a:lnTo>
                  <a:pt x="0" y="0"/>
                </a:lnTo>
                <a:lnTo>
                  <a:pt x="0" y="1795526"/>
                </a:lnTo>
                <a:lnTo>
                  <a:pt x="9144000" y="1795526"/>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675314" y="529268"/>
            <a:ext cx="7283983" cy="689932"/>
          </a:xfrm>
          <a:prstGeom prst="rect">
            <a:avLst/>
          </a:prstGeom>
        </p:spPr>
        <p:txBody>
          <a:bodyPr vert="horz" wrap="square" lIns="0" tIns="12700" rIns="0" bIns="0" rtlCol="0">
            <a:spAutoFit/>
          </a:bodyPr>
          <a:lstStyle/>
          <a:p>
            <a:pPr marL="2141855" marR="5080" indent="-2129790">
              <a:lnSpc>
                <a:spcPct val="100000"/>
              </a:lnSpc>
              <a:spcBef>
                <a:spcPts val="100"/>
              </a:spcBef>
            </a:pPr>
            <a:r>
              <a:rPr lang="it-IT" spc="-20" dirty="0" err="1"/>
              <a:t>During</a:t>
            </a:r>
            <a:r>
              <a:rPr lang="it-IT" spc="-20" dirty="0"/>
              <a:t> home </a:t>
            </a:r>
            <a:r>
              <a:rPr lang="it-IT" spc="-20" dirty="0" err="1"/>
              <a:t>visits</a:t>
            </a:r>
            <a:r>
              <a:rPr lang="it-IT" spc="-20" dirty="0"/>
              <a:t>…</a:t>
            </a:r>
            <a:endParaRPr spc="-5" dirty="0"/>
          </a:p>
        </p:txBody>
      </p:sp>
      <p:sp>
        <p:nvSpPr>
          <p:cNvPr id="4" name="object 4"/>
          <p:cNvSpPr txBox="1"/>
          <p:nvPr/>
        </p:nvSpPr>
        <p:spPr>
          <a:xfrm>
            <a:off x="1176324" y="2244597"/>
            <a:ext cx="7386320" cy="4098558"/>
          </a:xfrm>
          <a:prstGeom prst="rect">
            <a:avLst/>
          </a:prstGeom>
        </p:spPr>
        <p:txBody>
          <a:bodyPr vert="horz" wrap="square" lIns="0" tIns="12700" rIns="0" bIns="0" rtlCol="0">
            <a:spAutoFit/>
          </a:bodyPr>
          <a:lstStyle/>
          <a:p>
            <a:pPr marL="12700" algn="just">
              <a:lnSpc>
                <a:spcPct val="100000"/>
              </a:lnSpc>
              <a:spcBef>
                <a:spcPts val="100"/>
              </a:spcBef>
            </a:pPr>
            <a:r>
              <a:rPr lang="it-IT" sz="2700" spc="-5" dirty="0" err="1">
                <a:latin typeface="Calibri"/>
                <a:cs typeface="Calibri"/>
              </a:rPr>
              <a:t>During</a:t>
            </a:r>
            <a:r>
              <a:rPr lang="it-IT" sz="2700" spc="-5" dirty="0">
                <a:latin typeface="Calibri"/>
                <a:cs typeface="Calibri"/>
              </a:rPr>
              <a:t> home </a:t>
            </a:r>
            <a:r>
              <a:rPr lang="it-IT" sz="2700" spc="-5" dirty="0" err="1">
                <a:latin typeface="Calibri"/>
                <a:cs typeface="Calibri"/>
              </a:rPr>
              <a:t>visits</a:t>
            </a:r>
            <a:r>
              <a:rPr lang="it-IT" sz="2700" spc="-5" dirty="0">
                <a:latin typeface="Calibri"/>
                <a:cs typeface="Calibri"/>
              </a:rPr>
              <a:t> </a:t>
            </a:r>
            <a:r>
              <a:rPr lang="it-IT" sz="2700" spc="-5" dirty="0" err="1">
                <a:latin typeface="Calibri"/>
                <a:cs typeface="Calibri"/>
              </a:rPr>
              <a:t>it</a:t>
            </a:r>
            <a:r>
              <a:rPr lang="it-IT" sz="2700" spc="-5" dirty="0">
                <a:latin typeface="Calibri"/>
                <a:cs typeface="Calibri"/>
              </a:rPr>
              <a:t> </a:t>
            </a:r>
            <a:r>
              <a:rPr lang="it-IT" sz="2700" spc="-5" dirty="0" err="1">
                <a:latin typeface="Calibri"/>
                <a:cs typeface="Calibri"/>
              </a:rPr>
              <a:t>is</a:t>
            </a:r>
            <a:r>
              <a:rPr lang="it-IT" sz="2700" spc="-5" dirty="0">
                <a:latin typeface="Calibri"/>
                <a:cs typeface="Calibri"/>
              </a:rPr>
              <a:t> </a:t>
            </a:r>
            <a:r>
              <a:rPr lang="it-IT" sz="2700" spc="-5" dirty="0" err="1">
                <a:latin typeface="Calibri"/>
                <a:cs typeface="Calibri"/>
              </a:rPr>
              <a:t>important</a:t>
            </a:r>
            <a:r>
              <a:rPr lang="it-IT" sz="2700" spc="-5" dirty="0">
                <a:latin typeface="Calibri"/>
                <a:cs typeface="Calibri"/>
              </a:rPr>
              <a:t> to e</a:t>
            </a:r>
            <a:r>
              <a:rPr sz="2700" spc="-5" dirty="0" err="1">
                <a:latin typeface="Calibri"/>
                <a:cs typeface="Calibri"/>
              </a:rPr>
              <a:t>xplain</a:t>
            </a:r>
            <a:r>
              <a:rPr sz="2700" spc="-5" dirty="0">
                <a:latin typeface="Calibri"/>
                <a:cs typeface="Calibri"/>
              </a:rPr>
              <a:t> </a:t>
            </a:r>
            <a:r>
              <a:rPr sz="2700" spc="-20" dirty="0">
                <a:latin typeface="Calibri"/>
                <a:cs typeface="Calibri"/>
              </a:rPr>
              <a:t>to </a:t>
            </a:r>
            <a:r>
              <a:rPr sz="2700" dirty="0">
                <a:latin typeface="Calibri"/>
                <a:cs typeface="Calibri"/>
              </a:rPr>
              <a:t>the </a:t>
            </a:r>
            <a:r>
              <a:rPr sz="2700" spc="-15" dirty="0">
                <a:latin typeface="Calibri"/>
                <a:cs typeface="Calibri"/>
              </a:rPr>
              <a:t>person </a:t>
            </a:r>
            <a:r>
              <a:rPr sz="2700" dirty="0">
                <a:latin typeface="Calibri"/>
                <a:cs typeface="Calibri"/>
              </a:rPr>
              <a:t>and the</a:t>
            </a:r>
            <a:r>
              <a:rPr sz="2700" spc="-50" dirty="0">
                <a:latin typeface="Calibri"/>
                <a:cs typeface="Calibri"/>
              </a:rPr>
              <a:t> </a:t>
            </a:r>
            <a:r>
              <a:rPr sz="2700" spc="-10" dirty="0">
                <a:latin typeface="Calibri"/>
                <a:cs typeface="Calibri"/>
              </a:rPr>
              <a:t>family:</a:t>
            </a:r>
            <a:endParaRPr lang="it-IT" sz="2700" spc="-10" dirty="0">
              <a:latin typeface="Calibri"/>
              <a:cs typeface="Calibri"/>
            </a:endParaRPr>
          </a:p>
          <a:p>
            <a:pPr marL="12700" algn="just">
              <a:lnSpc>
                <a:spcPct val="100000"/>
              </a:lnSpc>
              <a:spcBef>
                <a:spcPts val="100"/>
              </a:spcBef>
            </a:pPr>
            <a:endParaRPr sz="2700" dirty="0">
              <a:latin typeface="Calibri"/>
              <a:cs typeface="Calibri"/>
            </a:endParaRPr>
          </a:p>
          <a:p>
            <a:pPr marL="756285" indent="-287655" algn="just">
              <a:lnSpc>
                <a:spcPct val="100000"/>
              </a:lnSpc>
              <a:spcBef>
                <a:spcPts val="15"/>
              </a:spcBef>
              <a:buFont typeface="Arial"/>
              <a:buChar char="•"/>
              <a:tabLst>
                <a:tab pos="756920" algn="l"/>
              </a:tabLst>
            </a:pPr>
            <a:r>
              <a:rPr sz="2000" spc="-5" dirty="0">
                <a:latin typeface="Calibri"/>
                <a:cs typeface="Calibri"/>
              </a:rPr>
              <a:t>The need </a:t>
            </a:r>
            <a:r>
              <a:rPr sz="2000" spc="-20" dirty="0">
                <a:latin typeface="Calibri"/>
                <a:cs typeface="Calibri"/>
              </a:rPr>
              <a:t>for </a:t>
            </a:r>
            <a:r>
              <a:rPr sz="2000" spc="-15" dirty="0">
                <a:latin typeface="Calibri"/>
                <a:cs typeface="Calibri"/>
              </a:rPr>
              <a:t>prompt </a:t>
            </a:r>
            <a:r>
              <a:rPr sz="2000" spc="-5" dirty="0">
                <a:latin typeface="Calibri"/>
                <a:cs typeface="Calibri"/>
              </a:rPr>
              <a:t>medical</a:t>
            </a:r>
            <a:r>
              <a:rPr sz="2000" dirty="0">
                <a:latin typeface="Calibri"/>
                <a:cs typeface="Calibri"/>
              </a:rPr>
              <a:t> </a:t>
            </a:r>
            <a:r>
              <a:rPr sz="2000" spc="-10" dirty="0">
                <a:latin typeface="Calibri"/>
                <a:cs typeface="Calibri"/>
              </a:rPr>
              <a:t>treatment.</a:t>
            </a:r>
            <a:endParaRPr sz="2000" dirty="0">
              <a:latin typeface="Calibri"/>
              <a:cs typeface="Calibri"/>
            </a:endParaRPr>
          </a:p>
          <a:p>
            <a:pPr marL="756285" marR="938530" indent="-287020" algn="just">
              <a:lnSpc>
                <a:spcPts val="2300"/>
              </a:lnSpc>
              <a:spcBef>
                <a:spcPts val="560"/>
              </a:spcBef>
              <a:buFont typeface="Arial"/>
              <a:buChar char="•"/>
              <a:tabLst>
                <a:tab pos="756920" algn="l"/>
              </a:tabLst>
            </a:pPr>
            <a:r>
              <a:rPr sz="2000" spc="-5" dirty="0">
                <a:latin typeface="Calibri"/>
                <a:cs typeface="Calibri"/>
              </a:rPr>
              <a:t>Explain </a:t>
            </a:r>
            <a:r>
              <a:rPr sz="2000" spc="-10" dirty="0">
                <a:latin typeface="Calibri"/>
                <a:cs typeface="Calibri"/>
              </a:rPr>
              <a:t>that </a:t>
            </a:r>
            <a:r>
              <a:rPr sz="2000" dirty="0">
                <a:latin typeface="Calibri"/>
                <a:cs typeface="Calibri"/>
              </a:rPr>
              <a:t>this is a </a:t>
            </a:r>
            <a:r>
              <a:rPr sz="2000" spc="-10" dirty="0">
                <a:latin typeface="Calibri"/>
                <a:cs typeface="Calibri"/>
              </a:rPr>
              <a:t>chronic condition </a:t>
            </a:r>
            <a:r>
              <a:rPr sz="2000" dirty="0">
                <a:latin typeface="Calibri"/>
                <a:cs typeface="Calibri"/>
              </a:rPr>
              <a:t>and the  </a:t>
            </a:r>
            <a:r>
              <a:rPr sz="2000" spc="-5" dirty="0">
                <a:latin typeface="Calibri"/>
                <a:cs typeface="Calibri"/>
              </a:rPr>
              <a:t>medication </a:t>
            </a:r>
            <a:r>
              <a:rPr sz="2000" spc="-10" dirty="0">
                <a:latin typeface="Calibri"/>
                <a:cs typeface="Calibri"/>
              </a:rPr>
              <a:t>must </a:t>
            </a:r>
            <a:r>
              <a:rPr sz="2000" spc="-5" dirty="0">
                <a:latin typeface="Calibri"/>
                <a:cs typeface="Calibri"/>
              </a:rPr>
              <a:t>be </a:t>
            </a:r>
            <a:r>
              <a:rPr sz="2000" spc="-20" dirty="0">
                <a:latin typeface="Calibri"/>
                <a:cs typeface="Calibri"/>
              </a:rPr>
              <a:t>taken </a:t>
            </a:r>
            <a:r>
              <a:rPr sz="2000" dirty="0">
                <a:latin typeface="Calibri"/>
                <a:cs typeface="Calibri"/>
              </a:rPr>
              <a:t>as</a:t>
            </a:r>
            <a:r>
              <a:rPr sz="2000" spc="-45" dirty="0">
                <a:latin typeface="Calibri"/>
                <a:cs typeface="Calibri"/>
              </a:rPr>
              <a:t> </a:t>
            </a:r>
            <a:r>
              <a:rPr sz="2000" spc="-5" dirty="0">
                <a:latin typeface="Calibri"/>
                <a:cs typeface="Calibri"/>
              </a:rPr>
              <a:t>prescribed.</a:t>
            </a:r>
            <a:endParaRPr sz="2000" dirty="0">
              <a:latin typeface="Calibri"/>
              <a:cs typeface="Calibri"/>
            </a:endParaRPr>
          </a:p>
          <a:p>
            <a:pPr marL="756285" marR="557530" indent="-287020" algn="just">
              <a:lnSpc>
                <a:spcPct val="80000"/>
              </a:lnSpc>
              <a:spcBef>
                <a:spcPts val="600"/>
              </a:spcBef>
              <a:buFont typeface="Arial"/>
              <a:buChar char="•"/>
              <a:tabLst>
                <a:tab pos="756920" algn="l"/>
              </a:tabLst>
            </a:pPr>
            <a:r>
              <a:rPr sz="2000" dirty="0">
                <a:latin typeface="Calibri"/>
                <a:cs typeface="Calibri"/>
              </a:rPr>
              <a:t>If </a:t>
            </a:r>
            <a:r>
              <a:rPr sz="2000" spc="-10" dirty="0">
                <a:latin typeface="Calibri"/>
                <a:cs typeface="Calibri"/>
              </a:rPr>
              <a:t>you </a:t>
            </a:r>
            <a:r>
              <a:rPr sz="2000" spc="-30" dirty="0">
                <a:latin typeface="Calibri"/>
                <a:cs typeface="Calibri"/>
              </a:rPr>
              <a:t>take </a:t>
            </a:r>
            <a:r>
              <a:rPr sz="2000" dirty="0">
                <a:latin typeface="Calibri"/>
                <a:cs typeface="Calibri"/>
              </a:rPr>
              <a:t>the </a:t>
            </a:r>
            <a:r>
              <a:rPr sz="2000" spc="-5" dirty="0">
                <a:latin typeface="Calibri"/>
                <a:cs typeface="Calibri"/>
              </a:rPr>
              <a:t>medication </a:t>
            </a:r>
            <a:r>
              <a:rPr sz="2000" dirty="0">
                <a:latin typeface="Calibri"/>
                <a:cs typeface="Calibri"/>
              </a:rPr>
              <a:t>as </a:t>
            </a:r>
            <a:r>
              <a:rPr sz="2000" spc="-5" dirty="0">
                <a:latin typeface="Calibri"/>
                <a:cs typeface="Calibri"/>
              </a:rPr>
              <a:t>prescribed </a:t>
            </a:r>
            <a:r>
              <a:rPr sz="2000" dirty="0">
                <a:latin typeface="Calibri"/>
                <a:cs typeface="Calibri"/>
              </a:rPr>
              <a:t>then</a:t>
            </a:r>
            <a:r>
              <a:rPr sz="2000" spc="-85" dirty="0">
                <a:latin typeface="Calibri"/>
                <a:cs typeface="Calibri"/>
              </a:rPr>
              <a:t> </a:t>
            </a:r>
            <a:r>
              <a:rPr sz="2000" dirty="0">
                <a:latin typeface="Calibri"/>
                <a:cs typeface="Calibri"/>
              </a:rPr>
              <a:t>the  majority </a:t>
            </a:r>
            <a:r>
              <a:rPr sz="2000" spc="-5" dirty="0">
                <a:latin typeface="Calibri"/>
                <a:cs typeface="Calibri"/>
              </a:rPr>
              <a:t>of people find </a:t>
            </a:r>
            <a:r>
              <a:rPr sz="2000" spc="-10" dirty="0">
                <a:latin typeface="Calibri"/>
                <a:cs typeface="Calibri"/>
              </a:rPr>
              <a:t>that </a:t>
            </a:r>
            <a:r>
              <a:rPr sz="2000" dirty="0">
                <a:latin typeface="Calibri"/>
                <a:cs typeface="Calibri"/>
              </a:rPr>
              <a:t>the </a:t>
            </a:r>
            <a:r>
              <a:rPr sz="2000" spc="-10" dirty="0">
                <a:latin typeface="Calibri"/>
                <a:cs typeface="Calibri"/>
              </a:rPr>
              <a:t>seizures </a:t>
            </a:r>
            <a:r>
              <a:rPr sz="2000" spc="-15" dirty="0">
                <a:latin typeface="Calibri"/>
                <a:cs typeface="Calibri"/>
              </a:rPr>
              <a:t>are </a:t>
            </a:r>
            <a:r>
              <a:rPr sz="2000" spc="-5" dirty="0">
                <a:latin typeface="Calibri"/>
                <a:cs typeface="Calibri"/>
              </a:rPr>
              <a:t>fully  </a:t>
            </a:r>
            <a:r>
              <a:rPr sz="2000" spc="-15" dirty="0">
                <a:latin typeface="Calibri"/>
                <a:cs typeface="Calibri"/>
              </a:rPr>
              <a:t>controlled.</a:t>
            </a:r>
            <a:endParaRPr sz="2000" dirty="0">
              <a:latin typeface="Calibri"/>
              <a:cs typeface="Calibri"/>
            </a:endParaRPr>
          </a:p>
          <a:p>
            <a:pPr marL="756285" marR="401320" indent="-287020" algn="just">
              <a:lnSpc>
                <a:spcPts val="2300"/>
              </a:lnSpc>
              <a:spcBef>
                <a:spcPts val="560"/>
              </a:spcBef>
              <a:buFont typeface="Arial"/>
              <a:buChar char="•"/>
              <a:tabLst>
                <a:tab pos="756920" algn="l"/>
              </a:tabLst>
            </a:pPr>
            <a:r>
              <a:rPr sz="2000" spc="-5" dirty="0">
                <a:latin typeface="Calibri"/>
                <a:cs typeface="Calibri"/>
              </a:rPr>
              <a:t>Explain </a:t>
            </a:r>
            <a:r>
              <a:rPr sz="2000" dirty="0">
                <a:latin typeface="Calibri"/>
                <a:cs typeface="Calibri"/>
              </a:rPr>
              <a:t>the </a:t>
            </a:r>
            <a:r>
              <a:rPr sz="2000" b="1" spc="-10" dirty="0">
                <a:solidFill>
                  <a:srgbClr val="FF0000"/>
                </a:solidFill>
                <a:latin typeface="Calibri"/>
                <a:cs typeface="Calibri"/>
              </a:rPr>
              <a:t>potential side-effects </a:t>
            </a:r>
            <a:r>
              <a:rPr sz="2000" dirty="0">
                <a:latin typeface="Calibri"/>
                <a:cs typeface="Calibri"/>
              </a:rPr>
              <a:t>and </a:t>
            </a:r>
            <a:r>
              <a:rPr sz="2000" spc="-10" dirty="0">
                <a:latin typeface="Calibri"/>
                <a:cs typeface="Calibri"/>
              </a:rPr>
              <a:t>what </a:t>
            </a:r>
            <a:r>
              <a:rPr sz="2000" spc="-15" dirty="0">
                <a:latin typeface="Calibri"/>
                <a:cs typeface="Calibri"/>
              </a:rPr>
              <a:t>to </a:t>
            </a:r>
            <a:r>
              <a:rPr sz="2000" spc="-5" dirty="0">
                <a:latin typeface="Calibri"/>
                <a:cs typeface="Calibri"/>
              </a:rPr>
              <a:t>do </a:t>
            </a:r>
            <a:r>
              <a:rPr sz="2000" dirty="0">
                <a:latin typeface="Calibri"/>
                <a:cs typeface="Calibri"/>
              </a:rPr>
              <a:t>if  </a:t>
            </a:r>
            <a:r>
              <a:rPr sz="2000" spc="-5" dirty="0">
                <a:latin typeface="Calibri"/>
                <a:cs typeface="Calibri"/>
              </a:rPr>
              <a:t>they</a:t>
            </a:r>
            <a:r>
              <a:rPr sz="2000" spc="-15" dirty="0">
                <a:latin typeface="Calibri"/>
                <a:cs typeface="Calibri"/>
              </a:rPr>
              <a:t> </a:t>
            </a:r>
            <a:r>
              <a:rPr sz="2000" spc="-45" dirty="0">
                <a:latin typeface="Calibri"/>
                <a:cs typeface="Calibri"/>
              </a:rPr>
              <a:t>occur.</a:t>
            </a:r>
            <a:endParaRPr sz="2000" dirty="0">
              <a:latin typeface="Calibri"/>
              <a:cs typeface="Calibri"/>
            </a:endParaRPr>
          </a:p>
          <a:p>
            <a:pPr marL="756285" indent="-287655" algn="just">
              <a:lnSpc>
                <a:spcPct val="100000"/>
              </a:lnSpc>
              <a:spcBef>
                <a:spcPts val="25"/>
              </a:spcBef>
              <a:buFont typeface="Arial"/>
              <a:buChar char="•"/>
              <a:tabLst>
                <a:tab pos="756920" algn="l"/>
              </a:tabLst>
            </a:pPr>
            <a:r>
              <a:rPr sz="2000" spc="-5" dirty="0">
                <a:latin typeface="Calibri"/>
                <a:cs typeface="Calibri"/>
              </a:rPr>
              <a:t>Explain </a:t>
            </a:r>
            <a:r>
              <a:rPr sz="2000" dirty="0">
                <a:latin typeface="Calibri"/>
                <a:cs typeface="Calibri"/>
              </a:rPr>
              <a:t>the risk </a:t>
            </a:r>
            <a:r>
              <a:rPr sz="2000" spc="-5" dirty="0">
                <a:latin typeface="Calibri"/>
                <a:cs typeface="Calibri"/>
              </a:rPr>
              <a:t>of further </a:t>
            </a:r>
            <a:r>
              <a:rPr sz="2000" spc="-10" dirty="0">
                <a:latin typeface="Calibri"/>
                <a:cs typeface="Calibri"/>
              </a:rPr>
              <a:t>seizures </a:t>
            </a:r>
            <a:r>
              <a:rPr sz="2000" dirty="0">
                <a:latin typeface="Calibri"/>
                <a:cs typeface="Calibri"/>
              </a:rPr>
              <a:t>if </a:t>
            </a:r>
            <a:r>
              <a:rPr sz="2000" spc="-5" dirty="0">
                <a:latin typeface="Calibri"/>
                <a:cs typeface="Calibri"/>
              </a:rPr>
              <a:t>doses </a:t>
            </a:r>
            <a:r>
              <a:rPr sz="2000" spc="-15" dirty="0">
                <a:latin typeface="Calibri"/>
                <a:cs typeface="Calibri"/>
              </a:rPr>
              <a:t>are</a:t>
            </a:r>
            <a:r>
              <a:rPr sz="2000" spc="-60" dirty="0">
                <a:latin typeface="Calibri"/>
                <a:cs typeface="Calibri"/>
              </a:rPr>
              <a:t> </a:t>
            </a:r>
            <a:r>
              <a:rPr sz="2000" dirty="0">
                <a:latin typeface="Calibri"/>
                <a:cs typeface="Calibri"/>
              </a:rPr>
              <a:t>missed</a:t>
            </a:r>
            <a:r>
              <a:rPr lang="it-IT" sz="2000" dirty="0">
                <a:latin typeface="Calibri"/>
                <a:cs typeface="Calibri"/>
              </a:rPr>
              <a:t>.</a:t>
            </a:r>
            <a:endParaRPr sz="2000" dirty="0">
              <a:latin typeface="Calibri"/>
              <a:cs typeface="Calibri"/>
            </a:endParaRPr>
          </a:p>
          <a:p>
            <a:pPr marL="756285" indent="-287655" algn="just">
              <a:lnSpc>
                <a:spcPct val="100000"/>
              </a:lnSpc>
              <a:buFont typeface="Arial"/>
              <a:buChar char="•"/>
              <a:tabLst>
                <a:tab pos="756920" algn="l"/>
              </a:tabLst>
            </a:pPr>
            <a:r>
              <a:rPr sz="2000" dirty="0">
                <a:latin typeface="Calibri"/>
                <a:cs typeface="Calibri"/>
              </a:rPr>
              <a:t>Plan </a:t>
            </a:r>
            <a:r>
              <a:rPr sz="2000" spc="-20" dirty="0">
                <a:latin typeface="Calibri"/>
                <a:cs typeface="Calibri"/>
              </a:rPr>
              <a:t>for </a:t>
            </a:r>
            <a:r>
              <a:rPr sz="2000" spc="-10" dirty="0">
                <a:latin typeface="Calibri"/>
                <a:cs typeface="Calibri"/>
              </a:rPr>
              <a:t>regular</a:t>
            </a:r>
            <a:r>
              <a:rPr sz="2000" dirty="0">
                <a:latin typeface="Calibri"/>
                <a:cs typeface="Calibri"/>
              </a:rPr>
              <a:t> </a:t>
            </a:r>
            <a:r>
              <a:rPr sz="2000" spc="-15" dirty="0">
                <a:latin typeface="Calibri"/>
                <a:cs typeface="Calibri"/>
              </a:rPr>
              <a:t>follow-ups.</a:t>
            </a:r>
            <a:endParaRPr sz="2000" dirty="0">
              <a:latin typeface="Calibri"/>
              <a:cs typeface="Calibri"/>
            </a:endParaRPr>
          </a:p>
        </p:txBody>
      </p:sp>
      <p:pic>
        <p:nvPicPr>
          <p:cNvPr id="6" name="Immagine 5">
            <a:extLst>
              <a:ext uri="{FF2B5EF4-FFF2-40B4-BE49-F238E27FC236}">
                <a16:creationId xmlns:a16="http://schemas.microsoft.com/office/drawing/2014/main" id="{694E7F71-8809-40E9-96F0-753F9B4A09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2DE04702-A3C2-430B-B61C-64F359AE1B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795780"/>
          </a:xfrm>
          <a:custGeom>
            <a:avLst/>
            <a:gdLst/>
            <a:ahLst/>
            <a:cxnLst/>
            <a:rect l="l" t="t" r="r" b="b"/>
            <a:pathLst>
              <a:path w="9144000" h="1795780">
                <a:moveTo>
                  <a:pt x="9144000" y="0"/>
                </a:moveTo>
                <a:lnTo>
                  <a:pt x="0" y="0"/>
                </a:lnTo>
                <a:lnTo>
                  <a:pt x="0" y="1795526"/>
                </a:lnTo>
                <a:lnTo>
                  <a:pt x="9144000" y="1795526"/>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675314" y="529268"/>
            <a:ext cx="7283983" cy="689932"/>
          </a:xfrm>
          <a:prstGeom prst="rect">
            <a:avLst/>
          </a:prstGeom>
        </p:spPr>
        <p:txBody>
          <a:bodyPr vert="horz" wrap="square" lIns="0" tIns="12700" rIns="0" bIns="0" rtlCol="0">
            <a:spAutoFit/>
          </a:bodyPr>
          <a:lstStyle/>
          <a:p>
            <a:pPr marL="2141855" marR="5080" indent="-2129790">
              <a:lnSpc>
                <a:spcPct val="100000"/>
              </a:lnSpc>
              <a:spcBef>
                <a:spcPts val="100"/>
              </a:spcBef>
            </a:pPr>
            <a:r>
              <a:rPr lang="it-IT" spc="-20" dirty="0"/>
              <a:t>…</a:t>
            </a:r>
            <a:r>
              <a:rPr lang="it-IT" spc="-20" dirty="0" err="1"/>
              <a:t>concerning</a:t>
            </a:r>
            <a:r>
              <a:rPr lang="it-IT" spc="-20" dirty="0"/>
              <a:t> treatment</a:t>
            </a:r>
            <a:endParaRPr spc="-5" dirty="0"/>
          </a:p>
        </p:txBody>
      </p:sp>
      <p:sp>
        <p:nvSpPr>
          <p:cNvPr id="4" name="object 4"/>
          <p:cNvSpPr txBox="1"/>
          <p:nvPr/>
        </p:nvSpPr>
        <p:spPr>
          <a:xfrm>
            <a:off x="228600" y="1927819"/>
            <a:ext cx="8645097" cy="4919295"/>
          </a:xfrm>
          <a:prstGeom prst="rect">
            <a:avLst/>
          </a:prstGeom>
        </p:spPr>
        <p:txBody>
          <a:bodyPr vert="horz" wrap="square" lIns="0" tIns="12700" rIns="0" bIns="0" rtlCol="0">
            <a:spAutoFit/>
          </a:bodyPr>
          <a:lstStyle/>
          <a:p>
            <a:pPr marL="12700" algn="just">
              <a:lnSpc>
                <a:spcPct val="100000"/>
              </a:lnSpc>
              <a:spcBef>
                <a:spcPts val="100"/>
              </a:spcBef>
            </a:pPr>
            <a:r>
              <a:rPr lang="en-US" sz="2000" u="sng" spc="-10" dirty="0">
                <a:cs typeface="Calibri"/>
              </a:rPr>
              <a:t>It is important to give the following instructions to the patient and family:</a:t>
            </a:r>
          </a:p>
          <a:p>
            <a:pPr marL="12700" algn="just">
              <a:lnSpc>
                <a:spcPct val="100000"/>
              </a:lnSpc>
              <a:spcBef>
                <a:spcPts val="100"/>
              </a:spcBef>
            </a:pPr>
            <a:endParaRPr u="sng" dirty="0">
              <a:latin typeface="Calibri"/>
              <a:cs typeface="Calibri"/>
            </a:endParaRPr>
          </a:p>
          <a:p>
            <a:pPr marL="925830" indent="-457200" algn="just">
              <a:lnSpc>
                <a:spcPct val="100000"/>
              </a:lnSpc>
              <a:spcBef>
                <a:spcPts val="15"/>
              </a:spcBef>
              <a:buFont typeface="+mj-lt"/>
              <a:buAutoNum type="arabicParenR"/>
              <a:tabLst>
                <a:tab pos="756920" algn="l"/>
              </a:tabLst>
            </a:pPr>
            <a:r>
              <a:rPr lang="en-US" sz="2000" b="1" spc="-5" dirty="0">
                <a:cs typeface="Calibri"/>
              </a:rPr>
              <a:t>Take the medicine at bedtime, regularly, not missing even a single dose</a:t>
            </a:r>
            <a:r>
              <a:rPr lang="en-US" sz="2000" spc="-5" dirty="0">
                <a:cs typeface="Calibri"/>
              </a:rPr>
              <a:t>.</a:t>
            </a:r>
          </a:p>
          <a:p>
            <a:pPr marL="925830" indent="-457200" algn="just">
              <a:lnSpc>
                <a:spcPct val="100000"/>
              </a:lnSpc>
              <a:spcBef>
                <a:spcPts val="15"/>
              </a:spcBef>
              <a:buFont typeface="+mj-lt"/>
              <a:buAutoNum type="arabicParenR"/>
              <a:tabLst>
                <a:tab pos="756920" algn="l"/>
              </a:tabLst>
            </a:pPr>
            <a:r>
              <a:rPr lang="en-US" sz="2000" b="1" spc="-5" dirty="0">
                <a:cs typeface="Calibri"/>
              </a:rPr>
              <a:t>The patient can feel drowsy in the beginning of the treatment</a:t>
            </a:r>
            <a:r>
              <a:rPr lang="en-US" sz="2000" spc="-5" dirty="0">
                <a:cs typeface="Calibri"/>
              </a:rPr>
              <a:t>. This should not lead to any change in the drug dosage.</a:t>
            </a:r>
          </a:p>
          <a:p>
            <a:pPr marL="925830" indent="-457200" algn="just">
              <a:lnSpc>
                <a:spcPct val="100000"/>
              </a:lnSpc>
              <a:spcBef>
                <a:spcPts val="15"/>
              </a:spcBef>
              <a:buFont typeface="+mj-lt"/>
              <a:buAutoNum type="arabicParenR"/>
              <a:tabLst>
                <a:tab pos="756920" algn="l"/>
              </a:tabLst>
            </a:pPr>
            <a:r>
              <a:rPr lang="en-US" sz="2000" dirty="0">
                <a:cs typeface="Calibri"/>
              </a:rPr>
              <a:t>Missing of the dose can result in an attack. </a:t>
            </a:r>
          </a:p>
          <a:p>
            <a:pPr marL="925830" indent="-457200" algn="just">
              <a:lnSpc>
                <a:spcPct val="100000"/>
              </a:lnSpc>
              <a:spcBef>
                <a:spcPts val="15"/>
              </a:spcBef>
              <a:buFont typeface="+mj-lt"/>
              <a:buAutoNum type="arabicParenR"/>
              <a:tabLst>
                <a:tab pos="756920" algn="l"/>
              </a:tabLst>
            </a:pPr>
            <a:r>
              <a:rPr lang="en-US" sz="2000" b="1" dirty="0">
                <a:cs typeface="Calibri"/>
              </a:rPr>
              <a:t>Keep the medicine in a safe container </a:t>
            </a:r>
            <a:r>
              <a:rPr lang="en-US" sz="2000" dirty="0">
                <a:cs typeface="Calibri"/>
              </a:rPr>
              <a:t>to avoid misuse or accidental use.</a:t>
            </a:r>
          </a:p>
          <a:p>
            <a:pPr marL="925830" indent="-457200" algn="just">
              <a:lnSpc>
                <a:spcPct val="100000"/>
              </a:lnSpc>
              <a:spcBef>
                <a:spcPts val="15"/>
              </a:spcBef>
              <a:buFont typeface="+mj-lt"/>
              <a:buAutoNum type="arabicParenR"/>
              <a:tabLst>
                <a:tab pos="756920" algn="l"/>
              </a:tabLst>
            </a:pPr>
            <a:r>
              <a:rPr lang="en-US" sz="2000" dirty="0">
                <a:cs typeface="Calibri"/>
              </a:rPr>
              <a:t>Regular follow-up is essential for the adjustment of the dosage and assessment of any side effects.</a:t>
            </a:r>
          </a:p>
          <a:p>
            <a:pPr marL="925830" indent="-457200" algn="just">
              <a:lnSpc>
                <a:spcPct val="100000"/>
              </a:lnSpc>
              <a:spcBef>
                <a:spcPts val="15"/>
              </a:spcBef>
              <a:buFont typeface="+mj-lt"/>
              <a:buAutoNum type="arabicParenR"/>
              <a:tabLst>
                <a:tab pos="756920" algn="l"/>
              </a:tabLst>
            </a:pPr>
            <a:r>
              <a:rPr lang="en-US" sz="2000" b="1" dirty="0">
                <a:cs typeface="Calibri"/>
              </a:rPr>
              <a:t>Follow-up visits </a:t>
            </a:r>
            <a:r>
              <a:rPr lang="en-US" sz="2000" dirty="0">
                <a:cs typeface="Calibri"/>
              </a:rPr>
              <a:t>to the clinic should be once a month.</a:t>
            </a:r>
          </a:p>
          <a:p>
            <a:pPr marL="925830" indent="-457200" algn="just">
              <a:lnSpc>
                <a:spcPct val="100000"/>
              </a:lnSpc>
              <a:spcBef>
                <a:spcPts val="15"/>
              </a:spcBef>
              <a:buFont typeface="+mj-lt"/>
              <a:buAutoNum type="arabicParenR"/>
              <a:tabLst>
                <a:tab pos="756920" algn="l"/>
              </a:tabLst>
            </a:pPr>
            <a:r>
              <a:rPr lang="en-US" sz="2000" dirty="0">
                <a:cs typeface="Calibri"/>
              </a:rPr>
              <a:t>Till the attacks are under control, do not work near fire, water, moving wheels, do not climb trees and do not drive vehicles.</a:t>
            </a:r>
          </a:p>
          <a:p>
            <a:pPr marL="925830" indent="-457200" algn="just">
              <a:lnSpc>
                <a:spcPct val="100000"/>
              </a:lnSpc>
              <a:spcBef>
                <a:spcPts val="15"/>
              </a:spcBef>
              <a:buFont typeface="+mj-lt"/>
              <a:buAutoNum type="arabicParenR"/>
              <a:tabLst>
                <a:tab pos="756920" algn="l"/>
              </a:tabLst>
            </a:pPr>
            <a:r>
              <a:rPr lang="en-US" sz="2000" dirty="0">
                <a:cs typeface="Calibri"/>
              </a:rPr>
              <a:t>There are </a:t>
            </a:r>
            <a:r>
              <a:rPr lang="en-US" sz="2000" b="1" dirty="0">
                <a:cs typeface="Calibri"/>
              </a:rPr>
              <a:t>no food restrictions </a:t>
            </a:r>
            <a:r>
              <a:rPr lang="en-US" sz="2000" dirty="0">
                <a:cs typeface="Calibri"/>
              </a:rPr>
              <a:t>during treatment.</a:t>
            </a:r>
          </a:p>
          <a:p>
            <a:pPr marL="925830" indent="-457200" algn="just">
              <a:lnSpc>
                <a:spcPct val="100000"/>
              </a:lnSpc>
              <a:spcBef>
                <a:spcPts val="15"/>
              </a:spcBef>
              <a:buFont typeface="+mj-lt"/>
              <a:buAutoNum type="arabicParenR"/>
              <a:tabLst>
                <a:tab pos="756920" algn="l"/>
              </a:tabLst>
            </a:pPr>
            <a:r>
              <a:rPr lang="en-US" sz="2000" b="1" dirty="0">
                <a:cs typeface="Calibri"/>
              </a:rPr>
              <a:t>The patient can continue all routine work </a:t>
            </a:r>
            <a:r>
              <a:rPr lang="en-US" sz="2000" dirty="0">
                <a:cs typeface="Calibri"/>
              </a:rPr>
              <a:t>(going to school, work etc.)</a:t>
            </a:r>
          </a:p>
          <a:p>
            <a:pPr marL="925830" indent="-457200" algn="just">
              <a:lnSpc>
                <a:spcPct val="100000"/>
              </a:lnSpc>
              <a:spcBef>
                <a:spcPts val="15"/>
              </a:spcBef>
              <a:buFont typeface="+mj-lt"/>
              <a:buAutoNum type="arabicParenR"/>
              <a:tabLst>
                <a:tab pos="756920" algn="l"/>
              </a:tabLst>
            </a:pPr>
            <a:r>
              <a:rPr lang="en-US" sz="2000" b="1" dirty="0">
                <a:cs typeface="Calibri"/>
              </a:rPr>
              <a:t>Drugs take a minimum of two weeks to show results</a:t>
            </a:r>
            <a:r>
              <a:rPr lang="en-US" sz="2000" dirty="0">
                <a:cs typeface="Calibri"/>
              </a:rPr>
              <a:t>. Do not worry if there is an attack during this period.</a:t>
            </a:r>
            <a:endParaRPr sz="2000" dirty="0">
              <a:latin typeface="Calibri"/>
              <a:cs typeface="Calibri"/>
            </a:endParaRPr>
          </a:p>
        </p:txBody>
      </p:sp>
      <p:pic>
        <p:nvPicPr>
          <p:cNvPr id="6" name="Immagine 5">
            <a:extLst>
              <a:ext uri="{FF2B5EF4-FFF2-40B4-BE49-F238E27FC236}">
                <a16:creationId xmlns:a16="http://schemas.microsoft.com/office/drawing/2014/main" id="{694E7F71-8809-40E9-96F0-753F9B4A09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2DE04702-A3C2-430B-B61C-64F359AE1B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185298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76400" y="218059"/>
            <a:ext cx="5943600" cy="1243289"/>
          </a:xfrm>
          <a:prstGeom prst="rect">
            <a:avLst/>
          </a:prstGeom>
        </p:spPr>
        <p:txBody>
          <a:bodyPr vert="horz" wrap="square" lIns="0" tIns="12065" rIns="0" bIns="0" rtlCol="0">
            <a:spAutoFit/>
          </a:bodyPr>
          <a:lstStyle/>
          <a:p>
            <a:pPr marL="238125" marR="5080" indent="-226060">
              <a:lnSpc>
                <a:spcPct val="100000"/>
              </a:lnSpc>
              <a:spcBef>
                <a:spcPts val="95"/>
              </a:spcBef>
            </a:pPr>
            <a:r>
              <a:rPr lang="it-IT" sz="4000" spc="-10" dirty="0"/>
              <a:t>Activity 3 - </a:t>
            </a:r>
            <a:r>
              <a:rPr sz="4000" spc="-10" dirty="0"/>
              <a:t>How </a:t>
            </a:r>
            <a:r>
              <a:rPr sz="4000" spc="-15" dirty="0"/>
              <a:t>to reduce stigma  </a:t>
            </a:r>
            <a:r>
              <a:rPr sz="4000" spc="-5" dirty="0"/>
              <a:t>and</a:t>
            </a:r>
            <a:r>
              <a:rPr sz="4000" spc="-30" dirty="0"/>
              <a:t> </a:t>
            </a:r>
            <a:r>
              <a:rPr sz="4000" spc="-10" dirty="0"/>
              <a:t>discrimination?</a:t>
            </a:r>
            <a:endParaRPr sz="4000" dirty="0"/>
          </a:p>
        </p:txBody>
      </p:sp>
      <p:sp>
        <p:nvSpPr>
          <p:cNvPr id="3" name="object 3"/>
          <p:cNvSpPr txBox="1"/>
          <p:nvPr/>
        </p:nvSpPr>
        <p:spPr>
          <a:xfrm>
            <a:off x="965098" y="2129739"/>
            <a:ext cx="7194550" cy="3547110"/>
          </a:xfrm>
          <a:prstGeom prst="rect">
            <a:avLst/>
          </a:prstGeom>
        </p:spPr>
        <p:txBody>
          <a:bodyPr vert="horz" wrap="square" lIns="0" tIns="64769" rIns="0" bIns="0" rtlCol="0">
            <a:spAutoFit/>
          </a:bodyPr>
          <a:lstStyle/>
          <a:p>
            <a:pPr marL="527685" marR="314325" indent="-515620">
              <a:lnSpc>
                <a:spcPts val="3240"/>
              </a:lnSpc>
              <a:spcBef>
                <a:spcPts val="509"/>
              </a:spcBef>
              <a:buAutoNum type="arabicPeriod"/>
              <a:tabLst>
                <a:tab pos="527685" algn="l"/>
                <a:tab pos="528320" algn="l"/>
              </a:tabLst>
            </a:pPr>
            <a:r>
              <a:rPr sz="3000" spc="-25" dirty="0">
                <a:latin typeface="Calibri"/>
                <a:cs typeface="Calibri"/>
              </a:rPr>
              <a:t>Why </a:t>
            </a:r>
            <a:r>
              <a:rPr sz="3000" dirty="0">
                <a:latin typeface="Calibri"/>
                <a:cs typeface="Calibri"/>
              </a:rPr>
              <a:t>is it </a:t>
            </a:r>
            <a:r>
              <a:rPr sz="3000" spc="-10" dirty="0">
                <a:latin typeface="Calibri"/>
                <a:cs typeface="Calibri"/>
              </a:rPr>
              <a:t>important that </a:t>
            </a:r>
            <a:r>
              <a:rPr sz="3000" spc="-15" dirty="0">
                <a:latin typeface="Calibri"/>
                <a:cs typeface="Calibri"/>
              </a:rPr>
              <a:t>you </a:t>
            </a:r>
            <a:r>
              <a:rPr sz="3000" spc="-10" dirty="0">
                <a:latin typeface="Calibri"/>
                <a:cs typeface="Calibri"/>
              </a:rPr>
              <a:t>respect,  </a:t>
            </a:r>
            <a:r>
              <a:rPr sz="3000" spc="-15" dirty="0">
                <a:latin typeface="Calibri"/>
                <a:cs typeface="Calibri"/>
              </a:rPr>
              <a:t>protect </a:t>
            </a:r>
            <a:r>
              <a:rPr sz="3000" dirty="0">
                <a:latin typeface="Calibri"/>
                <a:cs typeface="Calibri"/>
              </a:rPr>
              <a:t>and </a:t>
            </a:r>
            <a:r>
              <a:rPr sz="3000" spc="-15" dirty="0">
                <a:latin typeface="Calibri"/>
                <a:cs typeface="Calibri"/>
              </a:rPr>
              <a:t>promote </a:t>
            </a:r>
            <a:r>
              <a:rPr sz="3000" dirty="0">
                <a:latin typeface="Calibri"/>
                <a:cs typeface="Calibri"/>
              </a:rPr>
              <a:t>the </a:t>
            </a:r>
            <a:r>
              <a:rPr sz="3000" spc="-10" dirty="0">
                <a:latin typeface="Calibri"/>
                <a:cs typeface="Calibri"/>
              </a:rPr>
              <a:t>rights </a:t>
            </a:r>
            <a:r>
              <a:rPr sz="3000" spc="-5" dirty="0">
                <a:latin typeface="Calibri"/>
                <a:cs typeface="Calibri"/>
              </a:rPr>
              <a:t>of people  </a:t>
            </a:r>
            <a:r>
              <a:rPr sz="3000" dirty="0">
                <a:latin typeface="Calibri"/>
                <a:cs typeface="Calibri"/>
              </a:rPr>
              <a:t>with</a:t>
            </a:r>
            <a:r>
              <a:rPr sz="3000" spc="-5" dirty="0">
                <a:latin typeface="Calibri"/>
                <a:cs typeface="Calibri"/>
              </a:rPr>
              <a:t> </a:t>
            </a:r>
            <a:r>
              <a:rPr sz="3000" spc="-15" dirty="0">
                <a:latin typeface="Calibri"/>
                <a:cs typeface="Calibri"/>
              </a:rPr>
              <a:t>epilepsy?</a:t>
            </a:r>
            <a:endParaRPr sz="3000" dirty="0">
              <a:latin typeface="Calibri"/>
              <a:cs typeface="Calibri"/>
            </a:endParaRPr>
          </a:p>
          <a:p>
            <a:pPr marL="527685" marR="582295" indent="-515620">
              <a:lnSpc>
                <a:spcPts val="3240"/>
              </a:lnSpc>
              <a:spcBef>
                <a:spcPts val="720"/>
              </a:spcBef>
              <a:buAutoNum type="arabicPeriod"/>
              <a:tabLst>
                <a:tab pos="527685" algn="l"/>
                <a:tab pos="528320" algn="l"/>
              </a:tabLst>
            </a:pPr>
            <a:r>
              <a:rPr sz="3000" spc="-5" dirty="0">
                <a:latin typeface="Calibri"/>
                <a:cs typeface="Calibri"/>
              </a:rPr>
              <a:t>Can </a:t>
            </a:r>
            <a:r>
              <a:rPr sz="3000" spc="-20" dirty="0">
                <a:latin typeface="Calibri"/>
                <a:cs typeface="Calibri"/>
              </a:rPr>
              <a:t>you </a:t>
            </a:r>
            <a:r>
              <a:rPr sz="3000" spc="-5" dirty="0">
                <a:latin typeface="Calibri"/>
                <a:cs typeface="Calibri"/>
              </a:rPr>
              <a:t>think of some </a:t>
            </a:r>
            <a:r>
              <a:rPr sz="3000" spc="-20" dirty="0">
                <a:latin typeface="Calibri"/>
                <a:cs typeface="Calibri"/>
              </a:rPr>
              <a:t>concrete </a:t>
            </a:r>
            <a:r>
              <a:rPr sz="3000" dirty="0">
                <a:latin typeface="Calibri"/>
                <a:cs typeface="Calibri"/>
              </a:rPr>
              <a:t>actions  </a:t>
            </a:r>
            <a:r>
              <a:rPr sz="3000" spc="-10" dirty="0">
                <a:latin typeface="Calibri"/>
                <a:cs typeface="Calibri"/>
              </a:rPr>
              <a:t>that </a:t>
            </a:r>
            <a:r>
              <a:rPr sz="3000" spc="-15" dirty="0">
                <a:latin typeface="Calibri"/>
                <a:cs typeface="Calibri"/>
              </a:rPr>
              <a:t>you </a:t>
            </a:r>
            <a:r>
              <a:rPr sz="3000" spc="-10" dirty="0">
                <a:latin typeface="Calibri"/>
                <a:cs typeface="Calibri"/>
              </a:rPr>
              <a:t>could </a:t>
            </a:r>
            <a:r>
              <a:rPr sz="3000" spc="-20" dirty="0">
                <a:latin typeface="Calibri"/>
                <a:cs typeface="Calibri"/>
              </a:rPr>
              <a:t>undertake </a:t>
            </a:r>
            <a:r>
              <a:rPr sz="3000" spc="-15" dirty="0">
                <a:latin typeface="Calibri"/>
                <a:cs typeface="Calibri"/>
              </a:rPr>
              <a:t>to </a:t>
            </a:r>
            <a:r>
              <a:rPr sz="3000" spc="-25" dirty="0">
                <a:latin typeface="Calibri"/>
                <a:cs typeface="Calibri"/>
              </a:rPr>
              <a:t>make </a:t>
            </a:r>
            <a:r>
              <a:rPr sz="3000" dirty="0">
                <a:latin typeface="Calibri"/>
                <a:cs typeface="Calibri"/>
              </a:rPr>
              <a:t>the  </a:t>
            </a:r>
            <a:r>
              <a:rPr sz="3000" spc="-10" dirty="0">
                <a:latin typeface="Calibri"/>
                <a:cs typeface="Calibri"/>
              </a:rPr>
              <a:t>rights </a:t>
            </a:r>
            <a:r>
              <a:rPr sz="3000" spc="-5" dirty="0">
                <a:latin typeface="Calibri"/>
                <a:cs typeface="Calibri"/>
              </a:rPr>
              <a:t>of people </a:t>
            </a:r>
            <a:r>
              <a:rPr sz="3000" dirty="0">
                <a:latin typeface="Calibri"/>
                <a:cs typeface="Calibri"/>
              </a:rPr>
              <a:t>with </a:t>
            </a:r>
            <a:r>
              <a:rPr sz="3000" spc="-15" dirty="0">
                <a:latin typeface="Calibri"/>
                <a:cs typeface="Calibri"/>
              </a:rPr>
              <a:t>epilepsy </a:t>
            </a:r>
            <a:r>
              <a:rPr sz="3000" dirty="0">
                <a:latin typeface="Calibri"/>
                <a:cs typeface="Calibri"/>
              </a:rPr>
              <a:t>a</a:t>
            </a:r>
            <a:r>
              <a:rPr sz="3000" spc="-5" dirty="0">
                <a:latin typeface="Calibri"/>
                <a:cs typeface="Calibri"/>
              </a:rPr>
              <a:t> </a:t>
            </a:r>
            <a:r>
              <a:rPr sz="3000" spc="-10" dirty="0">
                <a:latin typeface="Calibri"/>
                <a:cs typeface="Calibri"/>
              </a:rPr>
              <a:t>reality?</a:t>
            </a:r>
            <a:endParaRPr sz="3000" dirty="0">
              <a:latin typeface="Calibri"/>
              <a:cs typeface="Calibri"/>
            </a:endParaRPr>
          </a:p>
          <a:p>
            <a:pPr marL="527685" marR="5080" indent="-515620">
              <a:lnSpc>
                <a:spcPts val="3240"/>
              </a:lnSpc>
              <a:spcBef>
                <a:spcPts val="725"/>
              </a:spcBef>
              <a:buAutoNum type="arabicPeriod"/>
              <a:tabLst>
                <a:tab pos="527685" algn="l"/>
                <a:tab pos="528320" algn="l"/>
              </a:tabLst>
            </a:pPr>
            <a:r>
              <a:rPr sz="3000" spc="-10" dirty="0">
                <a:latin typeface="Calibri"/>
                <a:cs typeface="Calibri"/>
              </a:rPr>
              <a:t>What would </a:t>
            </a:r>
            <a:r>
              <a:rPr sz="3000" spc="-5" dirty="0">
                <a:latin typeface="Calibri"/>
                <a:cs typeface="Calibri"/>
              </a:rPr>
              <a:t>be </a:t>
            </a:r>
            <a:r>
              <a:rPr sz="3000" dirty="0">
                <a:latin typeface="Calibri"/>
                <a:cs typeface="Calibri"/>
              </a:rPr>
              <a:t>the </a:t>
            </a:r>
            <a:r>
              <a:rPr sz="3000" spc="-10" dirty="0">
                <a:latin typeface="Calibri"/>
                <a:cs typeface="Calibri"/>
              </a:rPr>
              <a:t>positive </a:t>
            </a:r>
            <a:r>
              <a:rPr sz="3000" spc="-5" dirty="0">
                <a:latin typeface="Calibri"/>
                <a:cs typeface="Calibri"/>
              </a:rPr>
              <a:t>impact of  </a:t>
            </a:r>
            <a:r>
              <a:rPr sz="3000" dirty="0">
                <a:latin typeface="Calibri"/>
                <a:cs typeface="Calibri"/>
              </a:rPr>
              <a:t>these actions </a:t>
            </a:r>
            <a:r>
              <a:rPr sz="3000" spc="-25" dirty="0">
                <a:latin typeface="Calibri"/>
                <a:cs typeface="Calibri"/>
              </a:rPr>
              <a:t>for </a:t>
            </a:r>
            <a:r>
              <a:rPr sz="3000" dirty="0">
                <a:latin typeface="Calibri"/>
                <a:cs typeface="Calibri"/>
              </a:rPr>
              <a:t>all the </a:t>
            </a:r>
            <a:r>
              <a:rPr sz="3000" spc="-15" dirty="0">
                <a:latin typeface="Calibri"/>
                <a:cs typeface="Calibri"/>
              </a:rPr>
              <a:t>groups</a:t>
            </a:r>
            <a:r>
              <a:rPr sz="3000" spc="-90" dirty="0">
                <a:latin typeface="Calibri"/>
                <a:cs typeface="Calibri"/>
              </a:rPr>
              <a:t> </a:t>
            </a:r>
            <a:r>
              <a:rPr sz="3000" spc="-10" dirty="0">
                <a:latin typeface="Calibri"/>
                <a:cs typeface="Calibri"/>
              </a:rPr>
              <a:t>concerned?</a:t>
            </a:r>
            <a:endParaRPr sz="3000" dirty="0">
              <a:latin typeface="Calibri"/>
              <a:cs typeface="Calibri"/>
            </a:endParaRPr>
          </a:p>
        </p:txBody>
      </p:sp>
      <p:pic>
        <p:nvPicPr>
          <p:cNvPr id="4" name="Immagine 3">
            <a:extLst>
              <a:ext uri="{FF2B5EF4-FFF2-40B4-BE49-F238E27FC236}">
                <a16:creationId xmlns:a16="http://schemas.microsoft.com/office/drawing/2014/main" id="{B22EC770-926D-4712-AFCD-8F18E46EC9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5" name="Immagine 4">
            <a:extLst>
              <a:ext uri="{FF2B5EF4-FFF2-40B4-BE49-F238E27FC236}">
                <a16:creationId xmlns:a16="http://schemas.microsoft.com/office/drawing/2014/main" id="{A3DE22B4-62DD-400A-917B-AD58AB02F0C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914400" y="228601"/>
            <a:ext cx="7391400" cy="1367682"/>
          </a:xfrm>
          <a:prstGeom prst="rect">
            <a:avLst/>
          </a:prstGeom>
        </p:spPr>
        <p:txBody>
          <a:bodyPr vert="horz" wrap="square" lIns="0" tIns="13335" rIns="0" bIns="0" rtlCol="0">
            <a:spAutoFit/>
          </a:bodyPr>
          <a:lstStyle/>
          <a:p>
            <a:pPr marL="12700" algn="ctr">
              <a:lnSpc>
                <a:spcPct val="100000"/>
              </a:lnSpc>
              <a:spcBef>
                <a:spcPts val="105"/>
              </a:spcBef>
            </a:pPr>
            <a:r>
              <a:rPr lang="en-US" dirty="0"/>
              <a:t>WHO: Treating and defeating epilepsy in Ghana</a:t>
            </a:r>
            <a:endParaRPr dirty="0"/>
          </a:p>
        </p:txBody>
      </p:sp>
      <p:pic>
        <p:nvPicPr>
          <p:cNvPr id="5" name="Immagine 4">
            <a:extLst>
              <a:ext uri="{FF2B5EF4-FFF2-40B4-BE49-F238E27FC236}">
                <a16:creationId xmlns:a16="http://schemas.microsoft.com/office/drawing/2014/main" id="{B2531F30-8B88-442C-9B21-77583FD74A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0A53FBEF-B355-4631-940D-7764620080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7" name="Rettangolo 6">
            <a:extLst>
              <a:ext uri="{FF2B5EF4-FFF2-40B4-BE49-F238E27FC236}">
                <a16:creationId xmlns:a16="http://schemas.microsoft.com/office/drawing/2014/main" id="{409C235E-74FF-433C-92BD-04E579AF463D}"/>
              </a:ext>
            </a:extLst>
          </p:cNvPr>
          <p:cNvSpPr/>
          <p:nvPr/>
        </p:nvSpPr>
        <p:spPr>
          <a:xfrm>
            <a:off x="533399" y="3105835"/>
            <a:ext cx="8340297" cy="954107"/>
          </a:xfrm>
          <a:prstGeom prst="rect">
            <a:avLst/>
          </a:prstGeom>
        </p:spPr>
        <p:txBody>
          <a:bodyPr wrap="square">
            <a:spAutoFit/>
          </a:bodyPr>
          <a:lstStyle/>
          <a:p>
            <a:r>
              <a:rPr lang="en-US" sz="2800" b="1" dirty="0"/>
              <a:t>Play Video no. 3_Treating and defeating epilepsy in Ghana</a:t>
            </a:r>
            <a:endParaRPr lang="it-IT" sz="2800" b="1" dirty="0"/>
          </a:p>
        </p:txBody>
      </p:sp>
    </p:spTree>
    <p:extLst>
      <p:ext uri="{BB962C8B-B14F-4D97-AF65-F5344CB8AC3E}">
        <p14:creationId xmlns:p14="http://schemas.microsoft.com/office/powerpoint/2010/main" val="1577062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3" name="object 3"/>
          <p:cNvSpPr txBox="1">
            <a:spLocks noGrp="1"/>
          </p:cNvSpPr>
          <p:nvPr>
            <p:ph type="title"/>
          </p:nvPr>
        </p:nvSpPr>
        <p:spPr>
          <a:xfrm>
            <a:off x="1066800" y="523874"/>
            <a:ext cx="1831339" cy="696595"/>
          </a:xfrm>
          <a:prstGeom prst="rect">
            <a:avLst/>
          </a:prstGeom>
        </p:spPr>
        <p:txBody>
          <a:bodyPr vert="horz" wrap="square" lIns="0" tIns="13335" rIns="0" bIns="0" rtlCol="0">
            <a:spAutoFit/>
          </a:bodyPr>
          <a:lstStyle/>
          <a:p>
            <a:pPr marL="12700">
              <a:lnSpc>
                <a:spcPct val="100000"/>
              </a:lnSpc>
              <a:spcBef>
                <a:spcPts val="105"/>
              </a:spcBef>
            </a:pPr>
            <a:r>
              <a:rPr dirty="0"/>
              <a:t>REVIEW</a:t>
            </a:r>
          </a:p>
        </p:txBody>
      </p:sp>
      <p:pic>
        <p:nvPicPr>
          <p:cNvPr id="5" name="Immagine 4">
            <a:extLst>
              <a:ext uri="{FF2B5EF4-FFF2-40B4-BE49-F238E27FC236}">
                <a16:creationId xmlns:a16="http://schemas.microsoft.com/office/drawing/2014/main" id="{F5598304-EE81-4266-B14C-82B4598B3A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F897C3FD-9697-48A2-8F33-7D5F6F2DABD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95652" y="494791"/>
            <a:ext cx="5550535" cy="696595"/>
          </a:xfrm>
          <a:prstGeom prst="rect">
            <a:avLst/>
          </a:prstGeom>
        </p:spPr>
        <p:txBody>
          <a:bodyPr vert="horz" wrap="square" lIns="0" tIns="13335" rIns="0" bIns="0" rtlCol="0">
            <a:spAutoFit/>
          </a:bodyPr>
          <a:lstStyle/>
          <a:p>
            <a:pPr marL="12700">
              <a:lnSpc>
                <a:spcPct val="100000"/>
              </a:lnSpc>
              <a:spcBef>
                <a:spcPts val="105"/>
              </a:spcBef>
            </a:pPr>
            <a:r>
              <a:rPr spc="-5" dirty="0"/>
              <a:t>Activity </a:t>
            </a:r>
            <a:r>
              <a:rPr dirty="0"/>
              <a:t>1: </a:t>
            </a:r>
            <a:r>
              <a:rPr spc="-55" dirty="0"/>
              <a:t>Person’s</a:t>
            </a:r>
            <a:r>
              <a:rPr spc="-45" dirty="0"/>
              <a:t> </a:t>
            </a:r>
            <a:r>
              <a:rPr spc="-15" dirty="0"/>
              <a:t>story</a:t>
            </a:r>
          </a:p>
        </p:txBody>
      </p:sp>
      <p:sp>
        <p:nvSpPr>
          <p:cNvPr id="3" name="object 3"/>
          <p:cNvSpPr txBox="1"/>
          <p:nvPr/>
        </p:nvSpPr>
        <p:spPr>
          <a:xfrm>
            <a:off x="1105916" y="2807335"/>
            <a:ext cx="7487284" cy="998350"/>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sz="3200" spc="-10" dirty="0">
                <a:latin typeface="Calibri"/>
                <a:cs typeface="Calibri"/>
              </a:rPr>
              <a:t>Present </a:t>
            </a:r>
            <a:r>
              <a:rPr sz="3200" dirty="0">
                <a:latin typeface="Calibri"/>
                <a:cs typeface="Calibri"/>
              </a:rPr>
              <a:t>a </a:t>
            </a:r>
            <a:r>
              <a:rPr lang="it-IT" sz="3200" b="1" dirty="0" err="1">
                <a:solidFill>
                  <a:srgbClr val="FF0000"/>
                </a:solidFill>
                <a:latin typeface="Calibri"/>
                <a:cs typeface="Calibri"/>
              </a:rPr>
              <a:t>local</a:t>
            </a:r>
            <a:r>
              <a:rPr lang="it-IT" sz="3200" b="1" dirty="0">
                <a:solidFill>
                  <a:srgbClr val="FF0000"/>
                </a:solidFill>
                <a:latin typeface="Calibri"/>
                <a:cs typeface="Calibri"/>
              </a:rPr>
              <a:t> </a:t>
            </a:r>
            <a:r>
              <a:rPr sz="3200" b="1" spc="-35" dirty="0">
                <a:solidFill>
                  <a:srgbClr val="FF0000"/>
                </a:solidFill>
                <a:latin typeface="Calibri"/>
                <a:cs typeface="Calibri"/>
              </a:rPr>
              <a:t>person’s </a:t>
            </a:r>
            <a:r>
              <a:rPr sz="3200" b="1" spc="-20" dirty="0">
                <a:solidFill>
                  <a:srgbClr val="FF0000"/>
                </a:solidFill>
                <a:latin typeface="Calibri"/>
                <a:cs typeface="Calibri"/>
              </a:rPr>
              <a:t>story </a:t>
            </a:r>
            <a:r>
              <a:rPr sz="3200" dirty="0">
                <a:latin typeface="Calibri"/>
                <a:cs typeface="Calibri"/>
              </a:rPr>
              <a:t>of </a:t>
            </a:r>
            <a:r>
              <a:rPr sz="3200" spc="-10" dirty="0">
                <a:latin typeface="Calibri"/>
                <a:cs typeface="Calibri"/>
              </a:rPr>
              <a:t>what </a:t>
            </a:r>
            <a:r>
              <a:rPr sz="3200" dirty="0">
                <a:latin typeface="Calibri"/>
                <a:cs typeface="Calibri"/>
              </a:rPr>
              <a:t>it </a:t>
            </a:r>
            <a:r>
              <a:rPr sz="3200" spc="-20" dirty="0">
                <a:latin typeface="Calibri"/>
                <a:cs typeface="Calibri"/>
              </a:rPr>
              <a:t>feels </a:t>
            </a:r>
            <a:r>
              <a:rPr sz="3200" spc="-30" dirty="0">
                <a:latin typeface="Calibri"/>
                <a:cs typeface="Calibri"/>
              </a:rPr>
              <a:t>like  </a:t>
            </a:r>
            <a:r>
              <a:rPr sz="3200" spc="-20" dirty="0">
                <a:latin typeface="Calibri"/>
                <a:cs typeface="Calibri"/>
              </a:rPr>
              <a:t>to </a:t>
            </a:r>
            <a:r>
              <a:rPr sz="3200" spc="-10" dirty="0">
                <a:latin typeface="Calibri"/>
                <a:cs typeface="Calibri"/>
              </a:rPr>
              <a:t>live </a:t>
            </a:r>
            <a:r>
              <a:rPr sz="3200" dirty="0">
                <a:latin typeface="Calibri"/>
                <a:cs typeface="Calibri"/>
              </a:rPr>
              <a:t>with</a:t>
            </a:r>
            <a:r>
              <a:rPr sz="3200" spc="25" dirty="0">
                <a:latin typeface="Calibri"/>
                <a:cs typeface="Calibri"/>
              </a:rPr>
              <a:t> </a:t>
            </a:r>
            <a:r>
              <a:rPr sz="3200" spc="-35" dirty="0">
                <a:latin typeface="Calibri"/>
                <a:cs typeface="Calibri"/>
              </a:rPr>
              <a:t>epilepsy.</a:t>
            </a:r>
            <a:endParaRPr sz="3200" dirty="0">
              <a:latin typeface="Calibri"/>
              <a:cs typeface="Calibri"/>
            </a:endParaRPr>
          </a:p>
        </p:txBody>
      </p:sp>
      <p:sp>
        <p:nvSpPr>
          <p:cNvPr id="4" name="object 3">
            <a:extLst>
              <a:ext uri="{FF2B5EF4-FFF2-40B4-BE49-F238E27FC236}">
                <a16:creationId xmlns:a16="http://schemas.microsoft.com/office/drawing/2014/main" id="{F8AF6F77-EC90-420C-A3DE-B28BBF929635}"/>
              </a:ext>
            </a:extLst>
          </p:cNvPr>
          <p:cNvSpPr txBox="1"/>
          <p:nvPr/>
        </p:nvSpPr>
        <p:spPr>
          <a:xfrm>
            <a:off x="1130630" y="4572000"/>
            <a:ext cx="7487284" cy="505908"/>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10" dirty="0">
                <a:latin typeface="Calibri"/>
                <a:cs typeface="Calibri"/>
              </a:rPr>
              <a:t>First </a:t>
            </a:r>
            <a:r>
              <a:rPr lang="it-IT" sz="3200" spc="-10" dirty="0" err="1">
                <a:latin typeface="Calibri"/>
                <a:cs typeface="Calibri"/>
              </a:rPr>
              <a:t>thoughts</a:t>
            </a:r>
            <a:endParaRPr sz="320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720725" marR="5080" indent="411480">
              <a:lnSpc>
                <a:spcPct val="100000"/>
              </a:lnSpc>
              <a:spcBef>
                <a:spcPts val="100"/>
              </a:spcBef>
            </a:pPr>
            <a:r>
              <a:rPr spc="-10" dirty="0"/>
              <a:t>Local </a:t>
            </a:r>
            <a:r>
              <a:rPr dirty="0"/>
              <a:t>descriptions and  </a:t>
            </a:r>
            <a:r>
              <a:rPr spc="-15" dirty="0"/>
              <a:t>understanding </a:t>
            </a:r>
            <a:r>
              <a:rPr dirty="0"/>
              <a:t>of</a:t>
            </a:r>
            <a:r>
              <a:rPr spc="-40" dirty="0"/>
              <a:t> </a:t>
            </a:r>
            <a:r>
              <a:rPr spc="-15" dirty="0"/>
              <a:t>epilepsy</a:t>
            </a:r>
          </a:p>
        </p:txBody>
      </p:sp>
      <p:sp>
        <p:nvSpPr>
          <p:cNvPr id="3" name="object 3"/>
          <p:cNvSpPr txBox="1"/>
          <p:nvPr/>
        </p:nvSpPr>
        <p:spPr>
          <a:xfrm>
            <a:off x="1105916" y="2427173"/>
            <a:ext cx="6915784" cy="3148330"/>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sz="3200" spc="-5" dirty="0">
                <a:latin typeface="Calibri"/>
                <a:cs typeface="Calibri"/>
              </a:rPr>
              <a:t>What </a:t>
            </a:r>
            <a:r>
              <a:rPr sz="3200" spc="-15" dirty="0">
                <a:latin typeface="Calibri"/>
                <a:cs typeface="Calibri"/>
              </a:rPr>
              <a:t>are </a:t>
            </a:r>
            <a:r>
              <a:rPr sz="3200" dirty="0">
                <a:latin typeface="Calibri"/>
                <a:cs typeface="Calibri"/>
              </a:rPr>
              <a:t>the </a:t>
            </a:r>
            <a:r>
              <a:rPr sz="3200" spc="-5" dirty="0">
                <a:latin typeface="Calibri"/>
                <a:cs typeface="Calibri"/>
              </a:rPr>
              <a:t>names </a:t>
            </a:r>
            <a:r>
              <a:rPr sz="3200" dirty="0">
                <a:latin typeface="Calibri"/>
                <a:cs typeface="Calibri"/>
              </a:rPr>
              <a:t>and </a:t>
            </a:r>
            <a:r>
              <a:rPr sz="3200" spc="-5" dirty="0">
                <a:latin typeface="Calibri"/>
                <a:cs typeface="Calibri"/>
              </a:rPr>
              <a:t>local </a:t>
            </a:r>
            <a:r>
              <a:rPr sz="3200" spc="-10" dirty="0">
                <a:latin typeface="Calibri"/>
                <a:cs typeface="Calibri"/>
              </a:rPr>
              <a:t>terms </a:t>
            </a:r>
            <a:r>
              <a:rPr sz="3200" spc="-30" dirty="0">
                <a:latin typeface="Calibri"/>
                <a:cs typeface="Calibri"/>
              </a:rPr>
              <a:t>for  </a:t>
            </a:r>
            <a:r>
              <a:rPr sz="3200" spc="-10" dirty="0">
                <a:latin typeface="Calibri"/>
                <a:cs typeface="Calibri"/>
              </a:rPr>
              <a:t>epilepsy?</a:t>
            </a:r>
            <a:endParaRPr sz="3200">
              <a:latin typeface="Calibri"/>
              <a:cs typeface="Calibri"/>
            </a:endParaRPr>
          </a:p>
          <a:p>
            <a:pPr>
              <a:lnSpc>
                <a:spcPct val="100000"/>
              </a:lnSpc>
              <a:spcBef>
                <a:spcPts val="5"/>
              </a:spcBef>
              <a:buFont typeface="Arial"/>
              <a:buChar char="•"/>
            </a:pPr>
            <a:endParaRPr sz="4400">
              <a:latin typeface="Calibri"/>
              <a:cs typeface="Calibri"/>
            </a:endParaRPr>
          </a:p>
          <a:p>
            <a:pPr marL="355600" marR="327025" indent="-342900">
              <a:lnSpc>
                <a:spcPct val="100000"/>
              </a:lnSpc>
              <a:spcBef>
                <a:spcPts val="5"/>
              </a:spcBef>
              <a:buFont typeface="Arial"/>
              <a:buChar char="•"/>
              <a:tabLst>
                <a:tab pos="354965" algn="l"/>
                <a:tab pos="355600" algn="l"/>
              </a:tabLst>
            </a:pPr>
            <a:r>
              <a:rPr sz="3200" spc="-5" dirty="0">
                <a:latin typeface="Calibri"/>
                <a:cs typeface="Calibri"/>
              </a:rPr>
              <a:t>How does </a:t>
            </a:r>
            <a:r>
              <a:rPr sz="3200" dirty="0">
                <a:latin typeface="Calibri"/>
                <a:cs typeface="Calibri"/>
              </a:rPr>
              <a:t>the </a:t>
            </a:r>
            <a:r>
              <a:rPr sz="3200" spc="-10" dirty="0">
                <a:latin typeface="Calibri"/>
                <a:cs typeface="Calibri"/>
              </a:rPr>
              <a:t>community </a:t>
            </a:r>
            <a:r>
              <a:rPr sz="3200" spc="-20" dirty="0">
                <a:latin typeface="Calibri"/>
                <a:cs typeface="Calibri"/>
              </a:rPr>
              <a:t>understand  </a:t>
            </a:r>
            <a:r>
              <a:rPr sz="3200" spc="-10" dirty="0">
                <a:latin typeface="Calibri"/>
                <a:cs typeface="Calibri"/>
              </a:rPr>
              <a:t>epilepsy? </a:t>
            </a:r>
            <a:r>
              <a:rPr sz="3200" spc="-5" dirty="0">
                <a:latin typeface="Calibri"/>
                <a:cs typeface="Calibri"/>
              </a:rPr>
              <a:t>What causes </a:t>
            </a:r>
            <a:r>
              <a:rPr sz="3200" spc="-15" dirty="0">
                <a:latin typeface="Calibri"/>
                <a:cs typeface="Calibri"/>
              </a:rPr>
              <a:t>seizures </a:t>
            </a:r>
            <a:r>
              <a:rPr sz="3200" dirty="0">
                <a:latin typeface="Calibri"/>
                <a:cs typeface="Calibri"/>
              </a:rPr>
              <a:t>and  </a:t>
            </a:r>
            <a:r>
              <a:rPr sz="3200" spc="-10" dirty="0">
                <a:latin typeface="Calibri"/>
                <a:cs typeface="Calibri"/>
              </a:rPr>
              <a:t>epilepsy?</a:t>
            </a:r>
            <a:endParaRPr sz="3200">
              <a:latin typeface="Calibri"/>
              <a:cs typeface="Calibri"/>
            </a:endParaRPr>
          </a:p>
        </p:txBody>
      </p:sp>
      <p:pic>
        <p:nvPicPr>
          <p:cNvPr id="7" name="Immagine 6">
            <a:extLst>
              <a:ext uri="{FF2B5EF4-FFF2-40B4-BE49-F238E27FC236}">
                <a16:creationId xmlns:a16="http://schemas.microsoft.com/office/drawing/2014/main" id="{7015B590-45EB-4382-AF2F-086AFA3BAD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4D209845-2FC1-443D-8D2A-C5601731DB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07656" y="1143000"/>
            <a:ext cx="8528688" cy="4696598"/>
          </a:xfrm>
          <a:prstGeom prst="rect">
            <a:avLst/>
          </a:prstGeom>
          <a:blipFill>
            <a:blip r:embed="rId3" cstate="print"/>
            <a:stretch>
              <a:fillRect/>
            </a:stretch>
          </a:blipFill>
        </p:spPr>
        <p:txBody>
          <a:bodyPr wrap="square" lIns="0" tIns="0" rIns="0" bIns="0" rtlCol="0"/>
          <a:lstStyle/>
          <a:p>
            <a:endParaRPr/>
          </a:p>
        </p:txBody>
      </p:sp>
      <p:sp>
        <p:nvSpPr>
          <p:cNvPr id="3" name="Connettore 2">
            <a:extLst>
              <a:ext uri="{FF2B5EF4-FFF2-40B4-BE49-F238E27FC236}">
                <a16:creationId xmlns:a16="http://schemas.microsoft.com/office/drawing/2014/main" id="{2A19F4CE-E336-499B-A77E-22B20C5953FD}"/>
              </a:ext>
            </a:extLst>
          </p:cNvPr>
          <p:cNvSpPr/>
          <p:nvPr/>
        </p:nvSpPr>
        <p:spPr>
          <a:xfrm>
            <a:off x="7772400" y="4953000"/>
            <a:ext cx="1253925" cy="1143000"/>
          </a:xfrm>
          <a:prstGeom prst="flowChartConnector">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050" b="1" dirty="0"/>
              <a:t>ONCHO-ASSOCIATED?</a:t>
            </a:r>
          </a:p>
        </p:txBody>
      </p:sp>
      <p:cxnSp>
        <p:nvCxnSpPr>
          <p:cNvPr id="5" name="Connettore 2 4">
            <a:extLst>
              <a:ext uri="{FF2B5EF4-FFF2-40B4-BE49-F238E27FC236}">
                <a16:creationId xmlns:a16="http://schemas.microsoft.com/office/drawing/2014/main" id="{6085D774-B758-45B5-B514-27052B895534}"/>
              </a:ext>
            </a:extLst>
          </p:cNvPr>
          <p:cNvCxnSpPr/>
          <p:nvPr/>
        </p:nvCxnSpPr>
        <p:spPr>
          <a:xfrm flipV="1">
            <a:off x="5181600" y="5257800"/>
            <a:ext cx="1066800" cy="381000"/>
          </a:xfrm>
          <a:prstGeom prst="straightConnector1">
            <a:avLst/>
          </a:prstGeom>
          <a:ln w="76200">
            <a:tailEnd type="triangle"/>
          </a:ln>
        </p:spPr>
        <p:style>
          <a:lnRef idx="2">
            <a:schemeClr val="accent2"/>
          </a:lnRef>
          <a:fillRef idx="0">
            <a:schemeClr val="accent2"/>
          </a:fillRef>
          <a:effectRef idx="1">
            <a:schemeClr val="accent2"/>
          </a:effectRef>
          <a:fontRef idx="minor">
            <a:schemeClr val="tx1"/>
          </a:fontRef>
        </p:style>
      </p:cxnSp>
      <p:sp>
        <p:nvSpPr>
          <p:cNvPr id="6" name="Connettore 5">
            <a:extLst>
              <a:ext uri="{FF2B5EF4-FFF2-40B4-BE49-F238E27FC236}">
                <a16:creationId xmlns:a16="http://schemas.microsoft.com/office/drawing/2014/main" id="{AF8436D0-E3E8-40E3-8ED3-F6441844F082}"/>
              </a:ext>
            </a:extLst>
          </p:cNvPr>
          <p:cNvSpPr/>
          <p:nvPr/>
        </p:nvSpPr>
        <p:spPr>
          <a:xfrm>
            <a:off x="6248400" y="4486656"/>
            <a:ext cx="1066800" cy="1075944"/>
          </a:xfrm>
          <a:prstGeom prst="flowChartConnector">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a:p>
        </p:txBody>
      </p:sp>
      <p:pic>
        <p:nvPicPr>
          <p:cNvPr id="9" name="Immagine 8">
            <a:extLst>
              <a:ext uri="{FF2B5EF4-FFF2-40B4-BE49-F238E27FC236}">
                <a16:creationId xmlns:a16="http://schemas.microsoft.com/office/drawing/2014/main" id="{8FEC7BBE-6F10-47CF-8FFF-11CBC23C47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10" name="Immagine 9">
            <a:extLst>
              <a:ext uri="{FF2B5EF4-FFF2-40B4-BE49-F238E27FC236}">
                <a16:creationId xmlns:a16="http://schemas.microsoft.com/office/drawing/2014/main" id="{A17CF527-8EA9-4688-9A4F-0695A8AED42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487807"/>
            <a:ext cx="7808874" cy="696595"/>
          </a:xfrm>
          <a:prstGeom prst="rect">
            <a:avLst/>
          </a:prstGeom>
        </p:spPr>
        <p:txBody>
          <a:bodyPr vert="horz" wrap="square" lIns="0" tIns="13335" rIns="0" bIns="0" rtlCol="0">
            <a:spAutoFit/>
          </a:bodyPr>
          <a:lstStyle/>
          <a:p>
            <a:pPr marL="12700">
              <a:lnSpc>
                <a:spcPct val="100000"/>
              </a:lnSpc>
              <a:spcBef>
                <a:spcPts val="105"/>
              </a:spcBef>
            </a:pPr>
            <a:r>
              <a:rPr b="1" dirty="0">
                <a:latin typeface="Calibri"/>
                <a:cs typeface="Calibri"/>
              </a:rPr>
              <a:t>Signs </a:t>
            </a:r>
            <a:r>
              <a:rPr b="1" spc="-5" dirty="0">
                <a:latin typeface="Calibri"/>
                <a:cs typeface="Calibri"/>
              </a:rPr>
              <a:t>and </a:t>
            </a:r>
            <a:r>
              <a:rPr b="1" spc="-15" dirty="0">
                <a:latin typeface="Calibri"/>
                <a:cs typeface="Calibri"/>
              </a:rPr>
              <a:t>symptoms </a:t>
            </a:r>
            <a:r>
              <a:rPr b="1" dirty="0">
                <a:latin typeface="Calibri"/>
                <a:cs typeface="Calibri"/>
              </a:rPr>
              <a:t>of</a:t>
            </a:r>
            <a:r>
              <a:rPr b="1" spc="-50" dirty="0">
                <a:latin typeface="Calibri"/>
                <a:cs typeface="Calibri"/>
              </a:rPr>
              <a:t> </a:t>
            </a:r>
            <a:r>
              <a:rPr b="1" spc="-20" dirty="0">
                <a:latin typeface="Calibri"/>
                <a:cs typeface="Calibri"/>
              </a:rPr>
              <a:t>epilepsy</a:t>
            </a:r>
          </a:p>
        </p:txBody>
      </p:sp>
      <p:sp>
        <p:nvSpPr>
          <p:cNvPr id="3" name="object 3"/>
          <p:cNvSpPr txBox="1"/>
          <p:nvPr/>
        </p:nvSpPr>
        <p:spPr>
          <a:xfrm>
            <a:off x="923036" y="2112390"/>
            <a:ext cx="7174230" cy="3747179"/>
          </a:xfrm>
          <a:prstGeom prst="rect">
            <a:avLst/>
          </a:prstGeom>
        </p:spPr>
        <p:txBody>
          <a:bodyPr vert="horz" wrap="square" lIns="0" tIns="104139" rIns="0" bIns="0" rtlCol="0">
            <a:spAutoFit/>
          </a:bodyPr>
          <a:lstStyle/>
          <a:p>
            <a:pPr marL="355600" indent="-342900">
              <a:lnSpc>
                <a:spcPct val="100000"/>
              </a:lnSpc>
              <a:spcBef>
                <a:spcPts val="819"/>
              </a:spcBef>
              <a:buFont typeface="Arial"/>
              <a:buChar char="•"/>
              <a:tabLst>
                <a:tab pos="354965" algn="l"/>
                <a:tab pos="355600" algn="l"/>
              </a:tabLst>
            </a:pPr>
            <a:r>
              <a:rPr sz="3000" spc="-15" dirty="0">
                <a:latin typeface="Calibri"/>
                <a:cs typeface="Calibri"/>
              </a:rPr>
              <a:t>Epilepsy </a:t>
            </a:r>
            <a:r>
              <a:rPr sz="3000" dirty="0">
                <a:latin typeface="Calibri"/>
                <a:cs typeface="Calibri"/>
              </a:rPr>
              <a:t>is a </a:t>
            </a:r>
            <a:r>
              <a:rPr sz="3000" spc="-10" dirty="0">
                <a:latin typeface="Calibri"/>
                <a:cs typeface="Calibri"/>
              </a:rPr>
              <a:t>chronic </a:t>
            </a:r>
            <a:r>
              <a:rPr sz="3000" spc="-15" dirty="0">
                <a:latin typeface="Calibri"/>
                <a:cs typeface="Calibri"/>
              </a:rPr>
              <a:t>disorder </a:t>
            </a:r>
            <a:r>
              <a:rPr sz="3000" spc="-5" dirty="0">
                <a:latin typeface="Calibri"/>
                <a:cs typeface="Calibri"/>
              </a:rPr>
              <a:t>of </a:t>
            </a:r>
            <a:r>
              <a:rPr sz="3000" dirty="0">
                <a:latin typeface="Calibri"/>
                <a:cs typeface="Calibri"/>
              </a:rPr>
              <a:t>the</a:t>
            </a:r>
            <a:r>
              <a:rPr sz="3000" spc="-5" dirty="0">
                <a:latin typeface="Calibri"/>
                <a:cs typeface="Calibri"/>
              </a:rPr>
              <a:t> </a:t>
            </a:r>
            <a:r>
              <a:rPr sz="3000" spc="-15" dirty="0">
                <a:latin typeface="Calibri"/>
                <a:cs typeface="Calibri"/>
              </a:rPr>
              <a:t>brain.</a:t>
            </a:r>
            <a:endParaRPr sz="3000" dirty="0">
              <a:latin typeface="Calibri"/>
              <a:cs typeface="Calibri"/>
            </a:endParaRPr>
          </a:p>
          <a:p>
            <a:pPr marL="355600" marR="175895" indent="-342900">
              <a:lnSpc>
                <a:spcPct val="100000"/>
              </a:lnSpc>
              <a:spcBef>
                <a:spcPts val="720"/>
              </a:spcBef>
              <a:buFont typeface="Arial"/>
              <a:buChar char="•"/>
              <a:tabLst>
                <a:tab pos="354965" algn="l"/>
                <a:tab pos="355600" algn="l"/>
              </a:tabLst>
            </a:pPr>
            <a:r>
              <a:rPr sz="3000" dirty="0">
                <a:latin typeface="Calibri"/>
                <a:cs typeface="Calibri"/>
              </a:rPr>
              <a:t>It is </a:t>
            </a:r>
            <a:r>
              <a:rPr sz="3000" spc="-15" dirty="0">
                <a:latin typeface="Calibri"/>
                <a:cs typeface="Calibri"/>
              </a:rPr>
              <a:t>characterized </a:t>
            </a:r>
            <a:r>
              <a:rPr sz="3000" spc="-10" dirty="0">
                <a:latin typeface="Calibri"/>
                <a:cs typeface="Calibri"/>
              </a:rPr>
              <a:t>by </a:t>
            </a:r>
            <a:r>
              <a:rPr sz="3000" b="1" spc="-15" dirty="0">
                <a:solidFill>
                  <a:srgbClr val="FF0000"/>
                </a:solidFill>
                <a:latin typeface="Calibri"/>
                <a:cs typeface="Calibri"/>
              </a:rPr>
              <a:t>recurrent </a:t>
            </a:r>
            <a:r>
              <a:rPr sz="3000" b="1" spc="-25" dirty="0">
                <a:solidFill>
                  <a:srgbClr val="FF0000"/>
                </a:solidFill>
                <a:latin typeface="Calibri"/>
                <a:cs typeface="Calibri"/>
              </a:rPr>
              <a:t>unprovoked  </a:t>
            </a:r>
            <a:r>
              <a:rPr sz="3000" b="1" spc="-15" dirty="0">
                <a:solidFill>
                  <a:srgbClr val="FF0000"/>
                </a:solidFill>
                <a:latin typeface="Calibri"/>
                <a:cs typeface="Calibri"/>
              </a:rPr>
              <a:t>seizures </a:t>
            </a:r>
            <a:r>
              <a:rPr sz="3000" b="1" spc="-10" dirty="0">
                <a:solidFill>
                  <a:srgbClr val="FF0000"/>
                </a:solidFill>
                <a:latin typeface="Calibri"/>
                <a:cs typeface="Calibri"/>
              </a:rPr>
              <a:t>(at least </a:t>
            </a:r>
            <a:r>
              <a:rPr sz="3000" b="1" dirty="0">
                <a:solidFill>
                  <a:srgbClr val="FF0000"/>
                </a:solidFill>
                <a:latin typeface="Calibri"/>
                <a:cs typeface="Calibri"/>
              </a:rPr>
              <a:t>2 in the </a:t>
            </a:r>
            <a:r>
              <a:rPr sz="3000" b="1" spc="-15" dirty="0">
                <a:solidFill>
                  <a:srgbClr val="FF0000"/>
                </a:solidFill>
                <a:latin typeface="Calibri"/>
                <a:cs typeface="Calibri"/>
              </a:rPr>
              <a:t>past </a:t>
            </a:r>
            <a:r>
              <a:rPr sz="3000" b="1" dirty="0">
                <a:solidFill>
                  <a:srgbClr val="FF0000"/>
                </a:solidFill>
                <a:latin typeface="Calibri"/>
                <a:cs typeface="Calibri"/>
              </a:rPr>
              <a:t>12</a:t>
            </a:r>
            <a:r>
              <a:rPr sz="3000" b="1" spc="-20" dirty="0">
                <a:solidFill>
                  <a:srgbClr val="FF0000"/>
                </a:solidFill>
                <a:latin typeface="Calibri"/>
                <a:cs typeface="Calibri"/>
              </a:rPr>
              <a:t> </a:t>
            </a:r>
            <a:r>
              <a:rPr sz="3000" b="1" spc="-5" dirty="0">
                <a:solidFill>
                  <a:srgbClr val="FF0000"/>
                </a:solidFill>
                <a:latin typeface="Calibri"/>
                <a:cs typeface="Calibri"/>
              </a:rPr>
              <a:t>months).</a:t>
            </a:r>
            <a:endParaRPr sz="3000" b="1" dirty="0">
              <a:solidFill>
                <a:srgbClr val="FF0000"/>
              </a:solidFill>
              <a:latin typeface="Calibri"/>
              <a:cs typeface="Calibri"/>
            </a:endParaRPr>
          </a:p>
          <a:p>
            <a:pPr marL="756285" marR="5080" lvl="1" indent="-287020">
              <a:lnSpc>
                <a:spcPct val="100000"/>
              </a:lnSpc>
              <a:spcBef>
                <a:spcPts val="655"/>
              </a:spcBef>
              <a:buFont typeface="Courier New"/>
              <a:buChar char="o"/>
              <a:tabLst>
                <a:tab pos="756920" algn="l"/>
              </a:tabLst>
            </a:pPr>
            <a:r>
              <a:rPr sz="2600" spc="-10" dirty="0">
                <a:latin typeface="Calibri"/>
                <a:cs typeface="Calibri"/>
              </a:rPr>
              <a:t>Recurrent </a:t>
            </a:r>
            <a:r>
              <a:rPr sz="2600" dirty="0">
                <a:latin typeface="Calibri"/>
                <a:cs typeface="Calibri"/>
              </a:rPr>
              <a:t>= </a:t>
            </a:r>
            <a:r>
              <a:rPr sz="2600" spc="-5" dirty="0">
                <a:latin typeface="Calibri"/>
                <a:cs typeface="Calibri"/>
              </a:rPr>
              <a:t>usually </a:t>
            </a:r>
            <a:r>
              <a:rPr sz="2600" spc="-15" dirty="0">
                <a:latin typeface="Calibri"/>
                <a:cs typeface="Calibri"/>
              </a:rPr>
              <a:t>separated </a:t>
            </a:r>
            <a:r>
              <a:rPr sz="2600" spc="-10" dirty="0">
                <a:latin typeface="Calibri"/>
                <a:cs typeface="Calibri"/>
              </a:rPr>
              <a:t>by </a:t>
            </a:r>
            <a:r>
              <a:rPr sz="2600" spc="-20" dirty="0">
                <a:latin typeface="Calibri"/>
                <a:cs typeface="Calibri"/>
              </a:rPr>
              <a:t>days, </a:t>
            </a:r>
            <a:r>
              <a:rPr sz="2600" spc="-10" dirty="0">
                <a:latin typeface="Calibri"/>
                <a:cs typeface="Calibri"/>
              </a:rPr>
              <a:t>weeks </a:t>
            </a:r>
            <a:r>
              <a:rPr sz="2600" spc="-5" dirty="0">
                <a:latin typeface="Calibri"/>
                <a:cs typeface="Calibri"/>
              </a:rPr>
              <a:t>or  months</a:t>
            </a:r>
            <a:r>
              <a:rPr lang="it-IT" sz="2600" spc="-5" dirty="0">
                <a:latin typeface="Calibri"/>
                <a:cs typeface="Calibri"/>
              </a:rPr>
              <a:t> (</a:t>
            </a:r>
            <a:r>
              <a:rPr lang="it-IT" sz="2600" b="1" spc="-5" dirty="0" err="1">
                <a:latin typeface="Calibri"/>
                <a:cs typeface="Calibri"/>
              </a:rPr>
              <a:t>at</a:t>
            </a:r>
            <a:r>
              <a:rPr lang="it-IT" sz="2600" b="1" spc="-5" dirty="0">
                <a:latin typeface="Calibri"/>
                <a:cs typeface="Calibri"/>
              </a:rPr>
              <a:t> </a:t>
            </a:r>
            <a:r>
              <a:rPr lang="it-IT" sz="2600" b="1" spc="-5" dirty="0" err="1">
                <a:latin typeface="Calibri"/>
                <a:cs typeface="Calibri"/>
              </a:rPr>
              <a:t>least</a:t>
            </a:r>
            <a:r>
              <a:rPr lang="it-IT" sz="2600" b="1" spc="-5" dirty="0">
                <a:latin typeface="Calibri"/>
                <a:cs typeface="Calibri"/>
              </a:rPr>
              <a:t> 48 hours</a:t>
            </a:r>
            <a:r>
              <a:rPr lang="it-IT" sz="2600" spc="-5" dirty="0">
                <a:latin typeface="Calibri"/>
                <a:cs typeface="Calibri"/>
              </a:rPr>
              <a:t> </a:t>
            </a:r>
            <a:r>
              <a:rPr lang="it-IT" sz="2600" spc="-5" dirty="0" err="1">
                <a:latin typeface="Calibri"/>
                <a:cs typeface="Calibri"/>
              </a:rPr>
              <a:t>between</a:t>
            </a:r>
            <a:r>
              <a:rPr lang="it-IT" sz="2600" spc="-5" dirty="0">
                <a:latin typeface="Calibri"/>
                <a:cs typeface="Calibri"/>
              </a:rPr>
              <a:t> </a:t>
            </a:r>
            <a:r>
              <a:rPr lang="it-IT" sz="2600" spc="-5" dirty="0" err="1">
                <a:latin typeface="Calibri"/>
                <a:cs typeface="Calibri"/>
              </a:rPr>
              <a:t>seizures</a:t>
            </a:r>
            <a:r>
              <a:rPr lang="it-IT" sz="2600" spc="-5" dirty="0">
                <a:latin typeface="Calibri"/>
                <a:cs typeface="Calibri"/>
              </a:rPr>
              <a:t>).</a:t>
            </a:r>
            <a:endParaRPr sz="2600" dirty="0">
              <a:latin typeface="Calibri"/>
              <a:cs typeface="Calibri"/>
            </a:endParaRPr>
          </a:p>
          <a:p>
            <a:pPr marL="756285" marR="180975" lvl="1" indent="-287020">
              <a:lnSpc>
                <a:spcPct val="100000"/>
              </a:lnSpc>
              <a:spcBef>
                <a:spcPts val="625"/>
              </a:spcBef>
              <a:buFont typeface="Courier New"/>
              <a:buChar char="o"/>
              <a:tabLst>
                <a:tab pos="756920" algn="l"/>
              </a:tabLst>
            </a:pPr>
            <a:r>
              <a:rPr sz="2600" spc="-20" dirty="0">
                <a:latin typeface="Calibri"/>
                <a:cs typeface="Calibri"/>
              </a:rPr>
              <a:t>Unprovoked </a:t>
            </a:r>
            <a:r>
              <a:rPr sz="2600" dirty="0">
                <a:latin typeface="Calibri"/>
                <a:cs typeface="Calibri"/>
              </a:rPr>
              <a:t>= </a:t>
            </a:r>
            <a:r>
              <a:rPr sz="2600" spc="-10" dirty="0">
                <a:latin typeface="Calibri"/>
                <a:cs typeface="Calibri"/>
              </a:rPr>
              <a:t>there </a:t>
            </a:r>
            <a:r>
              <a:rPr sz="2600" dirty="0">
                <a:latin typeface="Calibri"/>
                <a:cs typeface="Calibri"/>
              </a:rPr>
              <a:t>is </a:t>
            </a:r>
            <a:r>
              <a:rPr sz="2600" spc="-5" dirty="0">
                <a:latin typeface="Calibri"/>
                <a:cs typeface="Calibri"/>
              </a:rPr>
              <a:t>no </a:t>
            </a:r>
            <a:r>
              <a:rPr sz="2600" dirty="0">
                <a:latin typeface="Calibri"/>
                <a:cs typeface="Calibri"/>
              </a:rPr>
              <a:t>evidence </a:t>
            </a:r>
            <a:r>
              <a:rPr sz="2600" spc="-5" dirty="0">
                <a:latin typeface="Calibri"/>
                <a:cs typeface="Calibri"/>
              </a:rPr>
              <a:t>of </a:t>
            </a:r>
            <a:r>
              <a:rPr sz="2600" dirty="0">
                <a:latin typeface="Calibri"/>
                <a:cs typeface="Calibri"/>
              </a:rPr>
              <a:t>an </a:t>
            </a:r>
            <a:r>
              <a:rPr sz="2600" spc="-5" dirty="0">
                <a:latin typeface="Calibri"/>
                <a:cs typeface="Calibri"/>
              </a:rPr>
              <a:t>acute  cause of </a:t>
            </a:r>
            <a:r>
              <a:rPr sz="2600" dirty="0">
                <a:latin typeface="Calibri"/>
                <a:cs typeface="Calibri"/>
              </a:rPr>
              <a:t>the </a:t>
            </a:r>
            <a:r>
              <a:rPr sz="2600" spc="-10" dirty="0">
                <a:latin typeface="Calibri"/>
                <a:cs typeface="Calibri"/>
              </a:rPr>
              <a:t>seizure </a:t>
            </a:r>
            <a:r>
              <a:rPr sz="2600" dirty="0">
                <a:latin typeface="Calibri"/>
                <a:cs typeface="Calibri"/>
              </a:rPr>
              <a:t>(e.g. </a:t>
            </a:r>
            <a:r>
              <a:rPr lang="it-IT" sz="2600" spc="-10" dirty="0">
                <a:latin typeface="Calibri"/>
                <a:cs typeface="Calibri"/>
              </a:rPr>
              <a:t>FEVER</a:t>
            </a:r>
            <a:r>
              <a:rPr sz="2600" spc="-10" dirty="0">
                <a:latin typeface="Calibri"/>
                <a:cs typeface="Calibri"/>
              </a:rPr>
              <a:t> seizure </a:t>
            </a:r>
            <a:r>
              <a:rPr sz="2600" dirty="0">
                <a:latin typeface="Calibri"/>
                <a:cs typeface="Calibri"/>
              </a:rPr>
              <a:t>in a  </a:t>
            </a:r>
            <a:r>
              <a:rPr sz="2600" spc="-10" dirty="0">
                <a:latin typeface="Calibri"/>
                <a:cs typeface="Calibri"/>
              </a:rPr>
              <a:t>young</a:t>
            </a:r>
            <a:r>
              <a:rPr sz="2600" spc="-20" dirty="0">
                <a:latin typeface="Calibri"/>
                <a:cs typeface="Calibri"/>
              </a:rPr>
              <a:t> </a:t>
            </a:r>
            <a:r>
              <a:rPr sz="2600" dirty="0">
                <a:latin typeface="Calibri"/>
                <a:cs typeface="Calibri"/>
              </a:rPr>
              <a:t>child).</a:t>
            </a:r>
          </a:p>
        </p:txBody>
      </p:sp>
      <p:pic>
        <p:nvPicPr>
          <p:cNvPr id="6" name="Immagine 5">
            <a:extLst>
              <a:ext uri="{FF2B5EF4-FFF2-40B4-BE49-F238E27FC236}">
                <a16:creationId xmlns:a16="http://schemas.microsoft.com/office/drawing/2014/main" id="{E63287DF-8EB6-4B46-89E5-F742333014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066C7EDA-E846-4D1F-9EBC-4CA2DCFC12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5142" y="265056"/>
            <a:ext cx="7808874" cy="1367682"/>
          </a:xfrm>
          <a:prstGeom prst="rect">
            <a:avLst/>
          </a:prstGeom>
        </p:spPr>
        <p:txBody>
          <a:bodyPr vert="horz" wrap="square" lIns="0" tIns="13335" rIns="0" bIns="0" rtlCol="0">
            <a:spAutoFit/>
          </a:bodyPr>
          <a:lstStyle/>
          <a:p>
            <a:pPr marL="12700">
              <a:lnSpc>
                <a:spcPct val="100000"/>
              </a:lnSpc>
              <a:spcBef>
                <a:spcPts val="105"/>
              </a:spcBef>
            </a:pPr>
            <a:r>
              <a:rPr lang="it-IT" dirty="0" err="1">
                <a:latin typeface="Calibri"/>
                <a:cs typeface="Calibri"/>
              </a:rPr>
              <a:t>Diagnosis</a:t>
            </a:r>
            <a:r>
              <a:rPr lang="it-IT" dirty="0">
                <a:latin typeface="Calibri"/>
                <a:cs typeface="Calibri"/>
              </a:rPr>
              <a:t> of </a:t>
            </a:r>
            <a:r>
              <a:rPr lang="it-IT" dirty="0" err="1">
                <a:latin typeface="Calibri"/>
                <a:cs typeface="Calibri"/>
              </a:rPr>
              <a:t>Epilepsy</a:t>
            </a:r>
            <a:r>
              <a:rPr lang="it-IT" dirty="0">
                <a:latin typeface="Calibri"/>
                <a:cs typeface="Calibri"/>
              </a:rPr>
              <a:t> </a:t>
            </a:r>
            <a:r>
              <a:rPr lang="it-IT" dirty="0" err="1">
                <a:latin typeface="Calibri"/>
                <a:cs typeface="Calibri"/>
              </a:rPr>
              <a:t>at</a:t>
            </a:r>
            <a:r>
              <a:rPr lang="it-IT" dirty="0">
                <a:latin typeface="Calibri"/>
                <a:cs typeface="Calibri"/>
              </a:rPr>
              <a:t> community </a:t>
            </a:r>
            <a:r>
              <a:rPr lang="it-IT" dirty="0" err="1">
                <a:latin typeface="Calibri"/>
                <a:cs typeface="Calibri"/>
              </a:rPr>
              <a:t>level</a:t>
            </a:r>
            <a:endParaRPr spc="-20" dirty="0">
              <a:latin typeface="Calibri"/>
              <a:cs typeface="Calibri"/>
            </a:endParaRPr>
          </a:p>
        </p:txBody>
      </p:sp>
      <p:sp>
        <p:nvSpPr>
          <p:cNvPr id="3" name="object 3"/>
          <p:cNvSpPr txBox="1"/>
          <p:nvPr/>
        </p:nvSpPr>
        <p:spPr>
          <a:xfrm>
            <a:off x="435142" y="2112390"/>
            <a:ext cx="8296768" cy="4414028"/>
          </a:xfrm>
          <a:prstGeom prst="rect">
            <a:avLst/>
          </a:prstGeom>
        </p:spPr>
        <p:txBody>
          <a:bodyPr vert="horz" wrap="square" lIns="0" tIns="104139" rIns="0" bIns="0" rtlCol="0">
            <a:spAutoFit/>
          </a:bodyPr>
          <a:lstStyle/>
          <a:p>
            <a:pPr algn="just">
              <a:lnSpc>
                <a:spcPct val="100000"/>
              </a:lnSpc>
            </a:pPr>
            <a:r>
              <a:rPr lang="it-IT" sz="2800" dirty="0"/>
              <a:t>Non-</a:t>
            </a:r>
            <a:r>
              <a:rPr lang="it-IT" sz="2800" dirty="0" err="1"/>
              <a:t>qualified</a:t>
            </a:r>
            <a:r>
              <a:rPr lang="it-IT" sz="2800" dirty="0"/>
              <a:t> community </a:t>
            </a:r>
            <a:r>
              <a:rPr lang="it-IT" sz="2800" dirty="0" err="1"/>
              <a:t>volunteers</a:t>
            </a:r>
            <a:r>
              <a:rPr lang="it-IT" sz="2800" dirty="0"/>
              <a:t> can </a:t>
            </a:r>
            <a:r>
              <a:rPr lang="it-IT" sz="2800" dirty="0" err="1"/>
              <a:t>only</a:t>
            </a:r>
            <a:r>
              <a:rPr lang="it-IT" sz="2800" dirty="0"/>
              <a:t> </a:t>
            </a:r>
            <a:r>
              <a:rPr lang="it-IT" sz="2800" dirty="0" err="1"/>
              <a:t>determine</a:t>
            </a:r>
            <a:r>
              <a:rPr lang="it-IT" sz="2800" dirty="0"/>
              <a:t> SUSPECTED CASES of </a:t>
            </a:r>
            <a:r>
              <a:rPr lang="it-IT" sz="2800" dirty="0" err="1"/>
              <a:t>Epilepsy</a:t>
            </a:r>
            <a:r>
              <a:rPr lang="it-IT" sz="2800" dirty="0"/>
              <a:t>.</a:t>
            </a:r>
          </a:p>
          <a:p>
            <a:pPr algn="just">
              <a:lnSpc>
                <a:spcPct val="100000"/>
              </a:lnSpc>
            </a:pPr>
            <a:endParaRPr lang="en-US" sz="2800" dirty="0"/>
          </a:p>
          <a:p>
            <a:pPr algn="just">
              <a:lnSpc>
                <a:spcPct val="100000"/>
              </a:lnSpc>
            </a:pPr>
            <a:r>
              <a:rPr lang="en-US" sz="2800" dirty="0"/>
              <a:t>“Has the child / adult experienced two or more</a:t>
            </a:r>
            <a:r>
              <a:rPr lang="en-US" sz="2800" spc="-10" dirty="0">
                <a:latin typeface="Calibri"/>
                <a:cs typeface="Calibri"/>
              </a:rPr>
              <a:t> </a:t>
            </a:r>
            <a:r>
              <a:rPr lang="en-US" sz="2800" b="1" spc="-15" dirty="0">
                <a:solidFill>
                  <a:srgbClr val="FF0000"/>
                </a:solidFill>
                <a:latin typeface="Calibri"/>
                <a:cs typeface="Calibri"/>
              </a:rPr>
              <a:t>recurrent </a:t>
            </a:r>
            <a:r>
              <a:rPr lang="en-US" sz="2800" b="1" spc="-25" dirty="0">
                <a:solidFill>
                  <a:srgbClr val="FF0000"/>
                </a:solidFill>
                <a:latin typeface="Calibri"/>
                <a:cs typeface="Calibri"/>
              </a:rPr>
              <a:t>unprovoked  </a:t>
            </a:r>
            <a:r>
              <a:rPr lang="en-US" sz="2800" b="1" spc="-15" dirty="0">
                <a:solidFill>
                  <a:srgbClr val="FF0000"/>
                </a:solidFill>
                <a:latin typeface="Calibri"/>
                <a:cs typeface="Calibri"/>
              </a:rPr>
              <a:t>seizures</a:t>
            </a:r>
            <a:r>
              <a:rPr lang="en-US" sz="2800" b="1" dirty="0">
                <a:solidFill>
                  <a:srgbClr val="FF0000"/>
                </a:solidFill>
                <a:latin typeface="Calibri"/>
                <a:cs typeface="Calibri"/>
              </a:rPr>
              <a:t> in the </a:t>
            </a:r>
            <a:r>
              <a:rPr lang="en-US" sz="2800" b="1" spc="-15" dirty="0">
                <a:solidFill>
                  <a:srgbClr val="FF0000"/>
                </a:solidFill>
                <a:latin typeface="Calibri"/>
                <a:cs typeface="Calibri"/>
              </a:rPr>
              <a:t>past </a:t>
            </a:r>
            <a:r>
              <a:rPr lang="en-US" sz="2800" b="1" dirty="0">
                <a:solidFill>
                  <a:srgbClr val="FF0000"/>
                </a:solidFill>
                <a:latin typeface="Calibri"/>
                <a:cs typeface="Calibri"/>
              </a:rPr>
              <a:t>12</a:t>
            </a:r>
            <a:r>
              <a:rPr lang="en-US" sz="2800" b="1" spc="-20" dirty="0">
                <a:solidFill>
                  <a:srgbClr val="FF0000"/>
                </a:solidFill>
                <a:latin typeface="Calibri"/>
                <a:cs typeface="Calibri"/>
              </a:rPr>
              <a:t> </a:t>
            </a:r>
            <a:r>
              <a:rPr lang="en-US" sz="2800" b="1" spc="-5" dirty="0">
                <a:solidFill>
                  <a:srgbClr val="FF0000"/>
                </a:solidFill>
                <a:latin typeface="Calibri"/>
                <a:cs typeface="Calibri"/>
              </a:rPr>
              <a:t>months?</a:t>
            </a:r>
          </a:p>
          <a:p>
            <a:pPr marL="457200" indent="-457200" algn="just">
              <a:lnSpc>
                <a:spcPct val="100000"/>
              </a:lnSpc>
              <a:buFontTx/>
              <a:buChar char="-"/>
            </a:pPr>
            <a:r>
              <a:rPr lang="en-US" sz="2800" b="1" spc="-5" dirty="0">
                <a:latin typeface="Calibri"/>
                <a:cs typeface="Calibri"/>
              </a:rPr>
              <a:t>YES = SUSPECTED CASE of Epilepsy </a:t>
            </a:r>
            <a:r>
              <a:rPr lang="en-US" sz="2800" b="1" spc="-5" dirty="0">
                <a:latin typeface="Calibri"/>
                <a:cs typeface="Calibri"/>
                <a:sym typeface="Wingdings" panose="05000000000000000000" pitchFamily="2" charset="2"/>
              </a:rPr>
              <a:t> REFER THE PATIENT </a:t>
            </a:r>
            <a:r>
              <a:rPr lang="en-US" sz="2800" spc="-5" dirty="0">
                <a:latin typeface="Calibri"/>
                <a:cs typeface="Calibri"/>
                <a:sym typeface="Wingdings" panose="05000000000000000000" pitchFamily="2" charset="2"/>
              </a:rPr>
              <a:t>to a project health facility with an epilepsy clinic for further assessment by a qualified health worker</a:t>
            </a:r>
          </a:p>
          <a:p>
            <a:pPr marL="457200" indent="-457200" algn="just">
              <a:lnSpc>
                <a:spcPct val="100000"/>
              </a:lnSpc>
              <a:buFontTx/>
              <a:buChar char="-"/>
            </a:pPr>
            <a:r>
              <a:rPr lang="en-US" sz="2800" spc="-5" dirty="0">
                <a:latin typeface="Calibri"/>
                <a:cs typeface="Calibri"/>
                <a:sym typeface="Wingdings" panose="05000000000000000000" pitchFamily="2" charset="2"/>
              </a:rPr>
              <a:t>NO = not a suspected case of epilepsy</a:t>
            </a:r>
            <a:endParaRPr lang="en-US" sz="2800" dirty="0">
              <a:latin typeface="Calibri"/>
              <a:cs typeface="Calibri"/>
            </a:endParaRPr>
          </a:p>
        </p:txBody>
      </p:sp>
      <p:pic>
        <p:nvPicPr>
          <p:cNvPr id="6" name="Immagine 5">
            <a:extLst>
              <a:ext uri="{FF2B5EF4-FFF2-40B4-BE49-F238E27FC236}">
                <a16:creationId xmlns:a16="http://schemas.microsoft.com/office/drawing/2014/main" id="{E63287DF-8EB6-4B46-89E5-F742333014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7" name="Immagine 6">
            <a:extLst>
              <a:ext uri="{FF2B5EF4-FFF2-40B4-BE49-F238E27FC236}">
                <a16:creationId xmlns:a16="http://schemas.microsoft.com/office/drawing/2014/main" id="{066C7EDA-E846-4D1F-9EBC-4CA2DCFC12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3585210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23566" y="480821"/>
            <a:ext cx="3897629" cy="696595"/>
          </a:xfrm>
          <a:prstGeom prst="rect">
            <a:avLst/>
          </a:prstGeom>
        </p:spPr>
        <p:txBody>
          <a:bodyPr vert="horz" wrap="square" lIns="0" tIns="13335" rIns="0" bIns="0" rtlCol="0">
            <a:spAutoFit/>
          </a:bodyPr>
          <a:lstStyle/>
          <a:p>
            <a:pPr marL="12700">
              <a:lnSpc>
                <a:spcPct val="100000"/>
              </a:lnSpc>
              <a:spcBef>
                <a:spcPts val="105"/>
              </a:spcBef>
            </a:pPr>
            <a:r>
              <a:rPr spc="-40" dirty="0"/>
              <a:t>Types </a:t>
            </a:r>
            <a:r>
              <a:rPr spc="-5" dirty="0"/>
              <a:t>of</a:t>
            </a:r>
            <a:r>
              <a:rPr spc="-15" dirty="0"/>
              <a:t> epilepsy</a:t>
            </a:r>
          </a:p>
        </p:txBody>
      </p:sp>
      <p:sp>
        <p:nvSpPr>
          <p:cNvPr id="3" name="object 3"/>
          <p:cNvSpPr txBox="1"/>
          <p:nvPr/>
        </p:nvSpPr>
        <p:spPr>
          <a:xfrm>
            <a:off x="930046" y="2093163"/>
            <a:ext cx="7003415" cy="3592829"/>
          </a:xfrm>
          <a:prstGeom prst="rect">
            <a:avLst/>
          </a:prstGeom>
        </p:spPr>
        <p:txBody>
          <a:bodyPr vert="horz" wrap="square" lIns="0" tIns="100965" rIns="0" bIns="0" rtlCol="0">
            <a:spAutoFit/>
          </a:bodyPr>
          <a:lstStyle/>
          <a:p>
            <a:pPr marL="354965" marR="5080" indent="-342900">
              <a:lnSpc>
                <a:spcPts val="2880"/>
              </a:lnSpc>
              <a:spcBef>
                <a:spcPts val="795"/>
              </a:spcBef>
              <a:buFont typeface="Arial"/>
              <a:buChar char="•"/>
              <a:tabLst>
                <a:tab pos="354965" algn="l"/>
                <a:tab pos="355600" algn="l"/>
              </a:tabLst>
            </a:pPr>
            <a:r>
              <a:rPr sz="3000" spc="-15" dirty="0">
                <a:latin typeface="Calibri"/>
                <a:cs typeface="Calibri"/>
              </a:rPr>
              <a:t>There are </a:t>
            </a:r>
            <a:r>
              <a:rPr sz="3000" spc="-10" dirty="0">
                <a:latin typeface="Calibri"/>
                <a:cs typeface="Calibri"/>
              </a:rPr>
              <a:t>two </a:t>
            </a:r>
            <a:r>
              <a:rPr sz="3000" spc="-5" dirty="0">
                <a:latin typeface="Calibri"/>
                <a:cs typeface="Calibri"/>
              </a:rPr>
              <a:t>types </a:t>
            </a:r>
            <a:r>
              <a:rPr sz="3000" dirty="0">
                <a:latin typeface="Calibri"/>
                <a:cs typeface="Calibri"/>
              </a:rPr>
              <a:t>of </a:t>
            </a:r>
            <a:r>
              <a:rPr sz="3000" spc="-15" dirty="0">
                <a:latin typeface="Calibri"/>
                <a:cs typeface="Calibri"/>
              </a:rPr>
              <a:t>epilepsy: convulsive  </a:t>
            </a:r>
            <a:r>
              <a:rPr sz="3000" dirty="0">
                <a:latin typeface="Calibri"/>
                <a:cs typeface="Calibri"/>
              </a:rPr>
              <a:t>and</a:t>
            </a:r>
            <a:r>
              <a:rPr sz="3000" spc="-10" dirty="0">
                <a:latin typeface="Calibri"/>
                <a:cs typeface="Calibri"/>
              </a:rPr>
              <a:t> non-convulsive.</a:t>
            </a:r>
            <a:endParaRPr sz="3000" dirty="0">
              <a:latin typeface="Calibri"/>
              <a:cs typeface="Calibri"/>
            </a:endParaRPr>
          </a:p>
          <a:p>
            <a:pPr marL="354965" marR="348615" indent="-342900">
              <a:lnSpc>
                <a:spcPct val="80000"/>
              </a:lnSpc>
              <a:spcBef>
                <a:spcPts val="745"/>
              </a:spcBef>
              <a:buFont typeface="Arial"/>
              <a:buChar char="•"/>
              <a:tabLst>
                <a:tab pos="354965" algn="l"/>
                <a:tab pos="355600" algn="l"/>
              </a:tabLst>
            </a:pPr>
            <a:r>
              <a:rPr sz="3000" b="1" spc="-15" dirty="0">
                <a:latin typeface="Calibri"/>
                <a:cs typeface="Calibri"/>
              </a:rPr>
              <a:t>Convulsive epilepsy </a:t>
            </a:r>
            <a:r>
              <a:rPr sz="3000" spc="-5" dirty="0">
                <a:latin typeface="Calibri"/>
                <a:cs typeface="Calibri"/>
              </a:rPr>
              <a:t>has </a:t>
            </a:r>
            <a:r>
              <a:rPr sz="3000" spc="-20" dirty="0">
                <a:latin typeface="Calibri"/>
                <a:cs typeface="Calibri"/>
              </a:rPr>
              <a:t>features </a:t>
            </a:r>
            <a:r>
              <a:rPr sz="3000" spc="-5" dirty="0">
                <a:latin typeface="Calibri"/>
                <a:cs typeface="Calibri"/>
              </a:rPr>
              <a:t>such </a:t>
            </a:r>
            <a:r>
              <a:rPr sz="3000" dirty="0">
                <a:latin typeface="Calibri"/>
                <a:cs typeface="Calibri"/>
              </a:rPr>
              <a:t>as  </a:t>
            </a:r>
            <a:r>
              <a:rPr sz="3000" spc="-5" dirty="0">
                <a:latin typeface="Calibri"/>
                <a:cs typeface="Calibri"/>
              </a:rPr>
              <a:t>sudden </a:t>
            </a:r>
            <a:r>
              <a:rPr sz="3000" dirty="0">
                <a:latin typeface="Calibri"/>
                <a:cs typeface="Calibri"/>
              </a:rPr>
              <a:t>abnormal </a:t>
            </a:r>
            <a:r>
              <a:rPr sz="3000" spc="-10" dirty="0">
                <a:latin typeface="Calibri"/>
                <a:cs typeface="Calibri"/>
              </a:rPr>
              <a:t>movements </a:t>
            </a:r>
            <a:r>
              <a:rPr sz="3000" spc="-5" dirty="0">
                <a:latin typeface="Calibri"/>
                <a:cs typeface="Calibri"/>
              </a:rPr>
              <a:t>including  </a:t>
            </a:r>
            <a:r>
              <a:rPr sz="3000" spc="-20" dirty="0">
                <a:latin typeface="Calibri"/>
                <a:cs typeface="Calibri"/>
              </a:rPr>
              <a:t>stiffening </a:t>
            </a:r>
            <a:r>
              <a:rPr sz="3000" dirty="0">
                <a:latin typeface="Calibri"/>
                <a:cs typeface="Calibri"/>
              </a:rPr>
              <a:t>and </a:t>
            </a:r>
            <a:r>
              <a:rPr sz="3000" spc="-5" dirty="0">
                <a:latin typeface="Calibri"/>
                <a:cs typeface="Calibri"/>
              </a:rPr>
              <a:t>shaking </a:t>
            </a:r>
            <a:r>
              <a:rPr sz="3000" dirty="0">
                <a:latin typeface="Calibri"/>
                <a:cs typeface="Calibri"/>
              </a:rPr>
              <a:t>the </a:t>
            </a:r>
            <a:r>
              <a:rPr sz="3000" spc="-5" dirty="0">
                <a:latin typeface="Calibri"/>
                <a:cs typeface="Calibri"/>
              </a:rPr>
              <a:t>body (due </a:t>
            </a:r>
            <a:r>
              <a:rPr sz="3000" spc="-15" dirty="0">
                <a:latin typeface="Calibri"/>
                <a:cs typeface="Calibri"/>
              </a:rPr>
              <a:t>to </a:t>
            </a:r>
            <a:r>
              <a:rPr sz="3000" dirty="0">
                <a:latin typeface="Calibri"/>
                <a:cs typeface="Calibri"/>
              </a:rPr>
              <a:t>a  </a:t>
            </a:r>
            <a:r>
              <a:rPr sz="3000" spc="-15" dirty="0">
                <a:latin typeface="Calibri"/>
                <a:cs typeface="Calibri"/>
              </a:rPr>
              <a:t>convulsive</a:t>
            </a:r>
            <a:r>
              <a:rPr sz="3000" spc="-30" dirty="0">
                <a:latin typeface="Calibri"/>
                <a:cs typeface="Calibri"/>
              </a:rPr>
              <a:t> </a:t>
            </a:r>
            <a:r>
              <a:rPr sz="3000" spc="-10" dirty="0">
                <a:latin typeface="Calibri"/>
                <a:cs typeface="Calibri"/>
              </a:rPr>
              <a:t>seizure).</a:t>
            </a:r>
            <a:endParaRPr sz="3000" dirty="0">
              <a:latin typeface="Calibri"/>
              <a:cs typeface="Calibri"/>
            </a:endParaRPr>
          </a:p>
          <a:p>
            <a:pPr marL="354965" marR="47625" indent="-342900">
              <a:lnSpc>
                <a:spcPct val="80000"/>
              </a:lnSpc>
              <a:spcBef>
                <a:spcPts val="720"/>
              </a:spcBef>
              <a:buFont typeface="Arial"/>
              <a:buChar char="•"/>
              <a:tabLst>
                <a:tab pos="354965" algn="l"/>
                <a:tab pos="355600" algn="l"/>
              </a:tabLst>
            </a:pPr>
            <a:r>
              <a:rPr sz="3000" b="1" spc="-10" dirty="0">
                <a:latin typeface="Calibri"/>
                <a:cs typeface="Calibri"/>
              </a:rPr>
              <a:t>Non-convulsive </a:t>
            </a:r>
            <a:r>
              <a:rPr sz="3000" b="1" spc="-15" dirty="0">
                <a:latin typeface="Calibri"/>
                <a:cs typeface="Calibri"/>
              </a:rPr>
              <a:t>epilepsy </a:t>
            </a:r>
            <a:r>
              <a:rPr sz="3000" spc="-5" dirty="0">
                <a:latin typeface="Calibri"/>
                <a:cs typeface="Calibri"/>
              </a:rPr>
              <a:t>has </a:t>
            </a:r>
            <a:r>
              <a:rPr sz="3000" spc="-20" dirty="0">
                <a:latin typeface="Calibri"/>
                <a:cs typeface="Calibri"/>
              </a:rPr>
              <a:t>features </a:t>
            </a:r>
            <a:r>
              <a:rPr sz="3000" spc="-5" dirty="0">
                <a:latin typeface="Calibri"/>
                <a:cs typeface="Calibri"/>
              </a:rPr>
              <a:t>such  </a:t>
            </a:r>
            <a:r>
              <a:rPr sz="3000" dirty="0">
                <a:latin typeface="Calibri"/>
                <a:cs typeface="Calibri"/>
              </a:rPr>
              <a:t>as </a:t>
            </a:r>
            <a:r>
              <a:rPr sz="3000" spc="-5" dirty="0">
                <a:latin typeface="Calibri"/>
                <a:cs typeface="Calibri"/>
              </a:rPr>
              <a:t>changes </a:t>
            </a:r>
            <a:r>
              <a:rPr sz="3000" dirty="0">
                <a:latin typeface="Calibri"/>
                <a:cs typeface="Calibri"/>
              </a:rPr>
              <a:t>in </a:t>
            </a:r>
            <a:r>
              <a:rPr sz="3000" spc="-15" dirty="0">
                <a:latin typeface="Calibri"/>
                <a:cs typeface="Calibri"/>
              </a:rPr>
              <a:t>mental </a:t>
            </a:r>
            <a:r>
              <a:rPr sz="3000" spc="-20" dirty="0">
                <a:latin typeface="Calibri"/>
                <a:cs typeface="Calibri"/>
              </a:rPr>
              <a:t>status </a:t>
            </a:r>
            <a:r>
              <a:rPr sz="3000" spc="-5" dirty="0">
                <a:latin typeface="Calibri"/>
                <a:cs typeface="Calibri"/>
              </a:rPr>
              <a:t>(due </a:t>
            </a:r>
            <a:r>
              <a:rPr sz="3000" spc="-15" dirty="0">
                <a:latin typeface="Calibri"/>
                <a:cs typeface="Calibri"/>
              </a:rPr>
              <a:t>to </a:t>
            </a:r>
            <a:r>
              <a:rPr sz="3000" spc="-5" dirty="0">
                <a:latin typeface="Calibri"/>
                <a:cs typeface="Calibri"/>
              </a:rPr>
              <a:t>non-  </a:t>
            </a:r>
            <a:r>
              <a:rPr sz="3000" spc="-15" dirty="0">
                <a:latin typeface="Calibri"/>
                <a:cs typeface="Calibri"/>
              </a:rPr>
              <a:t>convulsive</a:t>
            </a:r>
            <a:r>
              <a:rPr sz="3000" spc="-30" dirty="0">
                <a:latin typeface="Calibri"/>
                <a:cs typeface="Calibri"/>
              </a:rPr>
              <a:t> </a:t>
            </a:r>
            <a:r>
              <a:rPr sz="3000" spc="-10" dirty="0">
                <a:latin typeface="Calibri"/>
                <a:cs typeface="Calibri"/>
              </a:rPr>
              <a:t>seizures).</a:t>
            </a:r>
            <a:endParaRPr sz="3000" dirty="0">
              <a:latin typeface="Calibri"/>
              <a:cs typeface="Calibri"/>
            </a:endParaRPr>
          </a:p>
        </p:txBody>
      </p:sp>
      <p:pic>
        <p:nvPicPr>
          <p:cNvPr id="7" name="Immagine 6">
            <a:extLst>
              <a:ext uri="{FF2B5EF4-FFF2-40B4-BE49-F238E27FC236}">
                <a16:creationId xmlns:a16="http://schemas.microsoft.com/office/drawing/2014/main" id="{6EAD262C-7AC5-4FF4-ADB6-FFE625D4C9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1EC8CF14-AEEB-4A6A-949C-0112F854D2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02204" y="487807"/>
            <a:ext cx="4337050" cy="696595"/>
          </a:xfrm>
          <a:prstGeom prst="rect">
            <a:avLst/>
          </a:prstGeom>
        </p:spPr>
        <p:txBody>
          <a:bodyPr vert="horz" wrap="square" lIns="0" tIns="13335" rIns="0" bIns="0" rtlCol="0">
            <a:spAutoFit/>
          </a:bodyPr>
          <a:lstStyle/>
          <a:p>
            <a:pPr marL="12700">
              <a:lnSpc>
                <a:spcPct val="100000"/>
              </a:lnSpc>
              <a:spcBef>
                <a:spcPts val="105"/>
              </a:spcBef>
            </a:pPr>
            <a:r>
              <a:rPr spc="-5" dirty="0"/>
              <a:t>What </a:t>
            </a:r>
            <a:r>
              <a:rPr spc="-25" dirty="0"/>
              <a:t>are</a:t>
            </a:r>
            <a:r>
              <a:rPr spc="-80" dirty="0"/>
              <a:t> </a:t>
            </a:r>
            <a:r>
              <a:rPr spc="-10" dirty="0"/>
              <a:t>seizures?</a:t>
            </a:r>
          </a:p>
        </p:txBody>
      </p:sp>
      <p:sp>
        <p:nvSpPr>
          <p:cNvPr id="3" name="object 3"/>
          <p:cNvSpPr txBox="1"/>
          <p:nvPr/>
        </p:nvSpPr>
        <p:spPr>
          <a:xfrm>
            <a:off x="1147978" y="2312873"/>
            <a:ext cx="6791325" cy="3148330"/>
          </a:xfrm>
          <a:prstGeom prst="rect">
            <a:avLst/>
          </a:prstGeom>
        </p:spPr>
        <p:txBody>
          <a:bodyPr vert="horz" wrap="square" lIns="0" tIns="13335" rIns="0" bIns="0" rtlCol="0">
            <a:spAutoFit/>
          </a:bodyPr>
          <a:lstStyle/>
          <a:p>
            <a:pPr marL="355600" marR="5080" indent="-343535">
              <a:lnSpc>
                <a:spcPct val="100000"/>
              </a:lnSpc>
              <a:spcBef>
                <a:spcPts val="105"/>
              </a:spcBef>
              <a:buFont typeface="Arial"/>
              <a:buChar char="•"/>
              <a:tabLst>
                <a:tab pos="355600" algn="l"/>
                <a:tab pos="356235" algn="l"/>
              </a:tabLst>
            </a:pPr>
            <a:r>
              <a:rPr sz="3200" spc="-10" dirty="0">
                <a:latin typeface="Calibri"/>
                <a:cs typeface="Calibri"/>
              </a:rPr>
              <a:t>Seizures </a:t>
            </a:r>
            <a:r>
              <a:rPr sz="3200" spc="-15" dirty="0">
                <a:latin typeface="Calibri"/>
                <a:cs typeface="Calibri"/>
              </a:rPr>
              <a:t>are </a:t>
            </a:r>
            <a:r>
              <a:rPr sz="3200" spc="-5" dirty="0">
                <a:latin typeface="Calibri"/>
                <a:cs typeface="Calibri"/>
              </a:rPr>
              <a:t>episodes </a:t>
            </a:r>
            <a:r>
              <a:rPr sz="3200" dirty="0">
                <a:latin typeface="Calibri"/>
                <a:cs typeface="Calibri"/>
              </a:rPr>
              <a:t>of </a:t>
            </a:r>
            <a:r>
              <a:rPr sz="3200" spc="-15" dirty="0">
                <a:latin typeface="Calibri"/>
                <a:cs typeface="Calibri"/>
              </a:rPr>
              <a:t>brain  </a:t>
            </a:r>
            <a:r>
              <a:rPr sz="3200" spc="-5" dirty="0">
                <a:latin typeface="Calibri"/>
                <a:cs typeface="Calibri"/>
              </a:rPr>
              <a:t>malfunction due </a:t>
            </a:r>
            <a:r>
              <a:rPr sz="3200" spc="-20" dirty="0">
                <a:latin typeface="Calibri"/>
                <a:cs typeface="Calibri"/>
              </a:rPr>
              <a:t>to </a:t>
            </a:r>
            <a:r>
              <a:rPr sz="3200" dirty="0">
                <a:latin typeface="Calibri"/>
                <a:cs typeface="Calibri"/>
              </a:rPr>
              <a:t>abnormal </a:t>
            </a:r>
            <a:r>
              <a:rPr sz="3200" spc="-15" dirty="0">
                <a:latin typeface="Calibri"/>
                <a:cs typeface="Calibri"/>
              </a:rPr>
              <a:t>surges </a:t>
            </a:r>
            <a:r>
              <a:rPr sz="3200" spc="-5" dirty="0">
                <a:latin typeface="Calibri"/>
                <a:cs typeface="Calibri"/>
              </a:rPr>
              <a:t>of  electrical </a:t>
            </a:r>
            <a:r>
              <a:rPr sz="3200" spc="-30" dirty="0">
                <a:latin typeface="Calibri"/>
                <a:cs typeface="Calibri"/>
              </a:rPr>
              <a:t>activity.</a:t>
            </a:r>
            <a:endParaRPr sz="3200">
              <a:latin typeface="Calibri"/>
              <a:cs typeface="Calibri"/>
            </a:endParaRPr>
          </a:p>
          <a:p>
            <a:pPr marL="355600" marR="177165" indent="-343535">
              <a:lnSpc>
                <a:spcPct val="100000"/>
              </a:lnSpc>
              <a:spcBef>
                <a:spcPts val="770"/>
              </a:spcBef>
              <a:buFont typeface="Arial"/>
              <a:buChar char="•"/>
              <a:tabLst>
                <a:tab pos="355600" algn="l"/>
                <a:tab pos="356235" algn="l"/>
              </a:tabLst>
            </a:pPr>
            <a:r>
              <a:rPr sz="3200" dirty="0">
                <a:latin typeface="Calibri"/>
                <a:cs typeface="Calibri"/>
              </a:rPr>
              <a:t>A </a:t>
            </a:r>
            <a:r>
              <a:rPr sz="3200" spc="-15" dirty="0">
                <a:latin typeface="Calibri"/>
                <a:cs typeface="Calibri"/>
              </a:rPr>
              <a:t>seizure </a:t>
            </a:r>
            <a:r>
              <a:rPr sz="3200" spc="-5" dirty="0">
                <a:latin typeface="Calibri"/>
                <a:cs typeface="Calibri"/>
              </a:rPr>
              <a:t>usually </a:t>
            </a:r>
            <a:r>
              <a:rPr sz="3200" spc="-25" dirty="0">
                <a:latin typeface="Calibri"/>
                <a:cs typeface="Calibri"/>
              </a:rPr>
              <a:t>affects </a:t>
            </a:r>
            <a:r>
              <a:rPr sz="3200" dirty="0">
                <a:latin typeface="Calibri"/>
                <a:cs typeface="Calibri"/>
              </a:rPr>
              <a:t>how a </a:t>
            </a:r>
            <a:r>
              <a:rPr sz="3200" spc="-15" dirty="0">
                <a:latin typeface="Calibri"/>
                <a:cs typeface="Calibri"/>
              </a:rPr>
              <a:t>person  </a:t>
            </a:r>
            <a:r>
              <a:rPr sz="3200" spc="-10" dirty="0">
                <a:latin typeface="Calibri"/>
                <a:cs typeface="Calibri"/>
              </a:rPr>
              <a:t>appears </a:t>
            </a:r>
            <a:r>
              <a:rPr sz="3200" spc="-5" dirty="0">
                <a:latin typeface="Calibri"/>
                <a:cs typeface="Calibri"/>
              </a:rPr>
              <a:t>or </a:t>
            </a:r>
            <a:r>
              <a:rPr sz="3200" dirty="0">
                <a:latin typeface="Calibri"/>
                <a:cs typeface="Calibri"/>
              </a:rPr>
              <a:t>acts </a:t>
            </a:r>
            <a:r>
              <a:rPr sz="3200" spc="-30" dirty="0">
                <a:latin typeface="Calibri"/>
                <a:cs typeface="Calibri"/>
              </a:rPr>
              <a:t>for </a:t>
            </a:r>
            <a:r>
              <a:rPr sz="3200" dirty="0">
                <a:latin typeface="Calibri"/>
                <a:cs typeface="Calibri"/>
              </a:rPr>
              <a:t>a </a:t>
            </a:r>
            <a:r>
              <a:rPr sz="3200" spc="-5" dirty="0">
                <a:latin typeface="Calibri"/>
                <a:cs typeface="Calibri"/>
              </a:rPr>
              <a:t>short</a:t>
            </a:r>
            <a:r>
              <a:rPr sz="3200" spc="15" dirty="0">
                <a:latin typeface="Calibri"/>
                <a:cs typeface="Calibri"/>
              </a:rPr>
              <a:t> </a:t>
            </a:r>
            <a:r>
              <a:rPr sz="3200" dirty="0">
                <a:latin typeface="Calibri"/>
                <a:cs typeface="Calibri"/>
              </a:rPr>
              <a:t>time.</a:t>
            </a:r>
            <a:endParaRPr sz="3200">
              <a:latin typeface="Calibri"/>
              <a:cs typeface="Calibri"/>
            </a:endParaRPr>
          </a:p>
          <a:p>
            <a:pPr marL="355600" indent="-343535">
              <a:lnSpc>
                <a:spcPct val="100000"/>
              </a:lnSpc>
              <a:spcBef>
                <a:spcPts val="770"/>
              </a:spcBef>
              <a:buFont typeface="Arial"/>
              <a:buChar char="•"/>
              <a:tabLst>
                <a:tab pos="355600" algn="l"/>
                <a:tab pos="356235" algn="l"/>
              </a:tabLst>
            </a:pPr>
            <a:r>
              <a:rPr sz="3200" spc="-5" dirty="0">
                <a:latin typeface="Calibri"/>
                <a:cs typeface="Calibri"/>
              </a:rPr>
              <a:t>70% </a:t>
            </a:r>
            <a:r>
              <a:rPr sz="3200" spc="5" dirty="0">
                <a:latin typeface="Calibri"/>
                <a:cs typeface="Calibri"/>
              </a:rPr>
              <a:t>of </a:t>
            </a:r>
            <a:r>
              <a:rPr sz="3200" dirty="0">
                <a:latin typeface="Calibri"/>
                <a:cs typeface="Calibri"/>
              </a:rPr>
              <a:t>all </a:t>
            </a:r>
            <a:r>
              <a:rPr sz="3200" spc="-10" dirty="0">
                <a:latin typeface="Calibri"/>
                <a:cs typeface="Calibri"/>
              </a:rPr>
              <a:t>seizures </a:t>
            </a:r>
            <a:r>
              <a:rPr sz="3200" spc="-15" dirty="0">
                <a:latin typeface="Calibri"/>
                <a:cs typeface="Calibri"/>
              </a:rPr>
              <a:t>are</a:t>
            </a:r>
            <a:r>
              <a:rPr sz="3200" spc="-35" dirty="0">
                <a:latin typeface="Calibri"/>
                <a:cs typeface="Calibri"/>
              </a:rPr>
              <a:t> </a:t>
            </a:r>
            <a:r>
              <a:rPr sz="3200" spc="-15" dirty="0">
                <a:latin typeface="Calibri"/>
                <a:cs typeface="Calibri"/>
              </a:rPr>
              <a:t>convulsive.</a:t>
            </a:r>
            <a:endParaRPr sz="3200">
              <a:latin typeface="Calibri"/>
              <a:cs typeface="Calibri"/>
            </a:endParaRPr>
          </a:p>
        </p:txBody>
      </p:sp>
      <p:pic>
        <p:nvPicPr>
          <p:cNvPr id="5" name="Immagine 4">
            <a:extLst>
              <a:ext uri="{FF2B5EF4-FFF2-40B4-BE49-F238E27FC236}">
                <a16:creationId xmlns:a16="http://schemas.microsoft.com/office/drawing/2014/main" id="{0DEC22C9-07C5-4344-A6B9-99CFF9417F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6" name="Immagine 5">
            <a:extLst>
              <a:ext uri="{FF2B5EF4-FFF2-40B4-BE49-F238E27FC236}">
                <a16:creationId xmlns:a16="http://schemas.microsoft.com/office/drawing/2014/main" id="{1DE53093-625D-47B9-8FC4-D27765E564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415</TotalTime>
  <Words>4183</Words>
  <Application>Microsoft Office PowerPoint</Application>
  <PresentationFormat>Presentazione su schermo (4:3)</PresentationFormat>
  <Paragraphs>340</Paragraphs>
  <Slides>26</Slides>
  <Notes>24</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Courier New</vt:lpstr>
      <vt:lpstr>Office Theme</vt:lpstr>
      <vt:lpstr>Epilepsy</vt:lpstr>
      <vt:lpstr>Session outline</vt:lpstr>
      <vt:lpstr>Activity 1: Person’s story</vt:lpstr>
      <vt:lpstr>Local descriptions and  understanding of epilepsy</vt:lpstr>
      <vt:lpstr>Presentazione standard di PowerPoint</vt:lpstr>
      <vt:lpstr>Signs and symptoms of epilepsy</vt:lpstr>
      <vt:lpstr>Diagnosis of Epilepsy at community level</vt:lpstr>
      <vt:lpstr>Types of epilepsy</vt:lpstr>
      <vt:lpstr>What are seizures?</vt:lpstr>
      <vt:lpstr>Signs and symptoms of a  convulsive seizure</vt:lpstr>
      <vt:lpstr>Example of epileptic seizure with convulsive movements</vt:lpstr>
      <vt:lpstr>Example of epileptic seizure with partial loss of awareness</vt:lpstr>
      <vt:lpstr>Causes of epilepsy</vt:lpstr>
      <vt:lpstr>Epilepsy and non-specialized  health settings</vt:lpstr>
      <vt:lpstr>Local names for epilepsy</vt:lpstr>
      <vt:lpstr>Presentazione standard di PowerPoint</vt:lpstr>
      <vt:lpstr>Why are seizures a serious health risk?</vt:lpstr>
      <vt:lpstr>Activity 2 – Care during a major seizure</vt:lpstr>
      <vt:lpstr>Activity 2 - Recovery position</vt:lpstr>
      <vt:lpstr>What if the person is a child with fever?</vt:lpstr>
      <vt:lpstr>Presentazione standard di PowerPoint</vt:lpstr>
      <vt:lpstr>During home visits…</vt:lpstr>
      <vt:lpstr>…concerning treatment</vt:lpstr>
      <vt:lpstr>Activity 3 - How to reduce stigma  and discrimination?</vt:lpstr>
      <vt:lpstr>WHO: Treating and defeating epilepsy in Ghana</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32</cp:revision>
  <dcterms:created xsi:type="dcterms:W3CDTF">2020-07-24T12:49:34Z</dcterms:created>
  <dcterms:modified xsi:type="dcterms:W3CDTF">2020-08-07T18:46:55Z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