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256" r:id="rId2"/>
    <p:sldId id="257" r:id="rId3"/>
    <p:sldId id="327" r:id="rId4"/>
    <p:sldId id="258" r:id="rId5"/>
    <p:sldId id="325" r:id="rId6"/>
    <p:sldId id="326" r:id="rId7"/>
    <p:sldId id="328" r:id="rId8"/>
    <p:sldId id="329" r:id="rId9"/>
    <p:sldId id="331" r:id="rId10"/>
    <p:sldId id="330" r:id="rId11"/>
    <p:sldId id="332" r:id="rId12"/>
    <p:sldId id="333" r:id="rId13"/>
    <p:sldId id="334" r:id="rId14"/>
    <p:sldId id="335" r:id="rId15"/>
    <p:sldId id="336" r:id="rId16"/>
  </p:sldIdLst>
  <p:sldSz cx="9144000" cy="6858000" type="screen4x3"/>
  <p:notesSz cx="9144000" cy="6858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242"/>
    <a:srgbClr val="E6E6E6"/>
    <a:srgbClr val="000000"/>
    <a:srgbClr val="F2DC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598" autoAdjust="0"/>
  </p:normalViewPr>
  <p:slideViewPr>
    <p:cSldViewPr>
      <p:cViewPr varScale="1">
        <p:scale>
          <a:sx n="52" d="100"/>
          <a:sy n="52" d="100"/>
        </p:scale>
        <p:origin x="1700" y="4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C49BE685-D85E-454F-A223-1F996E5771DC}" type="datetimeFigureOut">
              <a:rPr lang="it-IT" smtClean="0"/>
              <a:t>05/08/2020</a:t>
            </a:fld>
            <a:endParaRPr lang="it-IT"/>
          </a:p>
        </p:txBody>
      </p:sp>
      <p:sp>
        <p:nvSpPr>
          <p:cNvPr id="4" name="Segnaposto immagine diapositiva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64F48F1F-DFD8-445D-9CF1-192CA33ABDD3}" type="slidenum">
              <a:rPr lang="it-IT" smtClean="0"/>
              <a:t>‹N›</a:t>
            </a:fld>
            <a:endParaRPr lang="it-IT"/>
          </a:p>
        </p:txBody>
      </p:sp>
    </p:spTree>
    <p:extLst>
      <p:ext uri="{BB962C8B-B14F-4D97-AF65-F5344CB8AC3E}">
        <p14:creationId xmlns:p14="http://schemas.microsoft.com/office/powerpoint/2010/main" val="4119878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Begin the session by briefly listing the topics that will be covered</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2</a:t>
            </a:fld>
            <a:endParaRPr lang="it-IT"/>
          </a:p>
        </p:txBody>
      </p:sp>
    </p:spTree>
    <p:extLst>
      <p:ext uri="{BB962C8B-B14F-4D97-AF65-F5344CB8AC3E}">
        <p14:creationId xmlns:p14="http://schemas.microsoft.com/office/powerpoint/2010/main" val="31960116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lvl="0" fontAlgn="base"/>
            <a:r>
              <a:rPr lang="en-GB" sz="1200" u="none" strike="noStrike" kern="1200" dirty="0">
                <a:solidFill>
                  <a:schemeClr val="tx1"/>
                </a:solidFill>
                <a:effectLst/>
                <a:latin typeface="+mn-lt"/>
                <a:ea typeface="+mn-ea"/>
                <a:cs typeface="+mn-cs"/>
              </a:rPr>
              <a:t>Ask the participants which action shall be taken in this scenario, if the patient is reported to become unconscious at times and to have suffered from multiple convulsions during the last 12 months. Once participants have answered, provide the correct answer and comment it with them.</a:t>
            </a:r>
          </a:p>
          <a:p>
            <a:pPr lvl="0" fontAlgn="base"/>
            <a:endParaRPr lang="en-GB" sz="1200" u="none" strike="noStrike" kern="1200" dirty="0">
              <a:solidFill>
                <a:schemeClr val="tx1"/>
              </a:solidFill>
              <a:effectLst/>
              <a:latin typeface="+mn-lt"/>
              <a:ea typeface="+mn-ea"/>
              <a:cs typeface="+mn-cs"/>
            </a:endParaRPr>
          </a:p>
          <a:p>
            <a:pPr lvl="0" fontAlgn="base"/>
            <a:r>
              <a:rPr lang="en-GB" sz="1200" u="none" strike="noStrike" kern="1200" dirty="0">
                <a:solidFill>
                  <a:schemeClr val="tx1"/>
                </a:solidFill>
                <a:effectLst/>
                <a:latin typeface="+mn-lt"/>
                <a:ea typeface="+mn-ea"/>
                <a:cs typeface="+mn-cs"/>
              </a:rPr>
              <a:t>The fact that the patient reports convulsions / (unprovoked) seizures in more than 1 instance over the last year makes this a “</a:t>
            </a:r>
            <a:r>
              <a:rPr lang="en-GB" sz="1200" b="1" u="none" strike="noStrike" kern="1200" dirty="0">
                <a:solidFill>
                  <a:schemeClr val="tx1"/>
                </a:solidFill>
                <a:effectLst/>
                <a:latin typeface="+mn-lt"/>
                <a:ea typeface="+mn-ea"/>
                <a:cs typeface="+mn-cs"/>
              </a:rPr>
              <a:t>Suspected Case of Epilepsy</a:t>
            </a:r>
            <a:r>
              <a:rPr lang="en-GB" sz="1200" u="none" strike="noStrike" kern="1200" dirty="0">
                <a:solidFill>
                  <a:schemeClr val="tx1"/>
                </a:solidFill>
                <a:effectLst/>
                <a:latin typeface="+mn-lt"/>
                <a:ea typeface="+mn-ea"/>
                <a:cs typeface="+mn-cs"/>
              </a:rPr>
              <a:t>”.</a:t>
            </a:r>
          </a:p>
          <a:p>
            <a:pPr lvl="0" fontAlgn="base"/>
            <a:r>
              <a:rPr lang="en-GB" sz="1200" u="none" strike="noStrike" kern="1200" dirty="0">
                <a:solidFill>
                  <a:schemeClr val="tx1"/>
                </a:solidFill>
                <a:effectLst/>
                <a:latin typeface="+mn-lt"/>
                <a:ea typeface="+mn-ea"/>
                <a:cs typeface="+mn-cs"/>
              </a:rPr>
              <a:t> The required action is therefore a </a:t>
            </a:r>
            <a:r>
              <a:rPr lang="en-GB" sz="1200" b="1" u="none" strike="noStrike" kern="1200" dirty="0">
                <a:solidFill>
                  <a:schemeClr val="tx1"/>
                </a:solidFill>
                <a:effectLst/>
                <a:latin typeface="+mn-lt"/>
                <a:ea typeface="+mn-ea"/>
                <a:cs typeface="+mn-cs"/>
              </a:rPr>
              <a:t>REFERRAL to an Epilepsy Clinic</a:t>
            </a:r>
            <a:r>
              <a:rPr lang="en-GB" sz="1200" u="none" strike="noStrike" kern="1200" dirty="0">
                <a:solidFill>
                  <a:schemeClr val="tx1"/>
                </a:solidFill>
                <a:effectLst/>
                <a:latin typeface="+mn-lt"/>
                <a:ea typeface="+mn-ea"/>
                <a:cs typeface="+mn-cs"/>
              </a:rPr>
              <a:t>, for further investigation and diagnosis.</a:t>
            </a:r>
          </a:p>
        </p:txBody>
      </p:sp>
      <p:sp>
        <p:nvSpPr>
          <p:cNvPr id="4" name="Segnaposto numero diapositiva 3"/>
          <p:cNvSpPr>
            <a:spLocks noGrp="1"/>
          </p:cNvSpPr>
          <p:nvPr>
            <p:ph type="sldNum" sz="quarter" idx="5"/>
          </p:nvPr>
        </p:nvSpPr>
        <p:spPr/>
        <p:txBody>
          <a:bodyPr/>
          <a:lstStyle/>
          <a:p>
            <a:fld id="{64F48F1F-DFD8-445D-9CF1-192CA33ABDD3}" type="slidenum">
              <a:rPr lang="it-IT" smtClean="0"/>
              <a:t>11</a:t>
            </a:fld>
            <a:endParaRPr lang="it-IT"/>
          </a:p>
        </p:txBody>
      </p:sp>
    </p:spTree>
    <p:extLst>
      <p:ext uri="{BB962C8B-B14F-4D97-AF65-F5344CB8AC3E}">
        <p14:creationId xmlns:p14="http://schemas.microsoft.com/office/powerpoint/2010/main" val="4974755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GB" sz="1200" u="none" strike="noStrike" kern="1200" dirty="0">
                <a:solidFill>
                  <a:schemeClr val="tx1"/>
                </a:solidFill>
                <a:effectLst/>
                <a:latin typeface="+mn-lt"/>
                <a:ea typeface="+mn-ea"/>
                <a:cs typeface="+mn-cs"/>
              </a:rPr>
              <a:t>Ask the participants which action shall be taken in this scenario, if the patient is reported to be convulsing and to have fever. Once participants have answered, provide the correct answer and comment it with them.</a:t>
            </a:r>
          </a:p>
          <a:p>
            <a:pPr lvl="0" fontAlgn="base"/>
            <a:endParaRPr lang="en-GB" sz="1200" u="none" strike="noStrike" kern="1200" dirty="0">
              <a:solidFill>
                <a:schemeClr val="tx1"/>
              </a:solidFill>
              <a:effectLst/>
              <a:latin typeface="+mn-lt"/>
              <a:ea typeface="+mn-ea"/>
              <a:cs typeface="+mn-cs"/>
            </a:endParaRPr>
          </a:p>
          <a:p>
            <a:pPr lvl="0" fontAlgn="base"/>
            <a:r>
              <a:rPr lang="en-GB" sz="1200" u="none" strike="noStrike" kern="1200" dirty="0">
                <a:solidFill>
                  <a:schemeClr val="tx1"/>
                </a:solidFill>
                <a:effectLst/>
                <a:latin typeface="+mn-lt"/>
                <a:ea typeface="+mn-ea"/>
                <a:cs typeface="+mn-cs"/>
              </a:rPr>
              <a:t>There are no signs to deem this patient either a Suspected Case of EPI or a Suspected Case of NS; however, convulsions + fever warrants an urgent </a:t>
            </a:r>
            <a:r>
              <a:rPr lang="en-GB" sz="1200" b="1" u="none" strike="noStrike" kern="1200" dirty="0">
                <a:solidFill>
                  <a:schemeClr val="tx1"/>
                </a:solidFill>
                <a:effectLst/>
                <a:latin typeface="+mn-lt"/>
                <a:ea typeface="+mn-ea"/>
                <a:cs typeface="+mn-cs"/>
              </a:rPr>
              <a:t>REFERRAL to a Health Facility</a:t>
            </a:r>
            <a:r>
              <a:rPr lang="en-GB" sz="1200" u="none" strike="noStrike" kern="1200" dirty="0">
                <a:solidFill>
                  <a:schemeClr val="tx1"/>
                </a:solidFill>
                <a:effectLst/>
                <a:latin typeface="+mn-lt"/>
                <a:ea typeface="+mn-ea"/>
                <a:cs typeface="+mn-cs"/>
              </a:rPr>
              <a:t>, because the patient may be </a:t>
            </a:r>
            <a:r>
              <a:rPr lang="en-GB" sz="1200" b="1" u="none" strike="noStrike" kern="1200" dirty="0">
                <a:solidFill>
                  <a:schemeClr val="tx1"/>
                </a:solidFill>
                <a:effectLst/>
                <a:latin typeface="+mn-lt"/>
                <a:ea typeface="+mn-ea"/>
                <a:cs typeface="+mn-cs"/>
              </a:rPr>
              <a:t>very sick, probably due to severe Malaria.</a:t>
            </a:r>
            <a:endParaRPr lang="en-GB" sz="1200" u="none" strike="noStrike" kern="1200" dirty="0">
              <a:solidFill>
                <a:schemeClr val="tx1"/>
              </a:solidFill>
              <a:effectLst/>
              <a:latin typeface="+mn-lt"/>
              <a:ea typeface="+mn-ea"/>
              <a:cs typeface="+mn-cs"/>
            </a:endParaRPr>
          </a:p>
        </p:txBody>
      </p:sp>
      <p:sp>
        <p:nvSpPr>
          <p:cNvPr id="4" name="Segnaposto numero diapositiva 3"/>
          <p:cNvSpPr>
            <a:spLocks noGrp="1"/>
          </p:cNvSpPr>
          <p:nvPr>
            <p:ph type="sldNum" sz="quarter" idx="5"/>
          </p:nvPr>
        </p:nvSpPr>
        <p:spPr/>
        <p:txBody>
          <a:bodyPr/>
          <a:lstStyle/>
          <a:p>
            <a:fld id="{64F48F1F-DFD8-445D-9CF1-192CA33ABDD3}" type="slidenum">
              <a:rPr lang="it-IT" smtClean="0"/>
              <a:t>12</a:t>
            </a:fld>
            <a:endParaRPr lang="it-IT"/>
          </a:p>
        </p:txBody>
      </p:sp>
    </p:spTree>
    <p:extLst>
      <p:ext uri="{BB962C8B-B14F-4D97-AF65-F5344CB8AC3E}">
        <p14:creationId xmlns:p14="http://schemas.microsoft.com/office/powerpoint/2010/main" val="19531520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lvl="0" fontAlgn="base"/>
            <a:r>
              <a:rPr lang="en-GB" sz="1200" u="none" strike="noStrike" kern="1200" dirty="0">
                <a:solidFill>
                  <a:schemeClr val="tx1"/>
                </a:solidFill>
                <a:effectLst/>
                <a:latin typeface="+mn-lt"/>
                <a:ea typeface="+mn-ea"/>
                <a:cs typeface="+mn-cs"/>
              </a:rPr>
              <a:t>Ask the participants which action shall be taken in this scenario, if the patient is reported to have had just one convulsion and to head nod. Once participants have answered, provide the correct answer and comment it with them.</a:t>
            </a:r>
          </a:p>
          <a:p>
            <a:pPr lvl="0" fontAlgn="base"/>
            <a:endParaRPr lang="en-GB" sz="1200" u="none" strike="noStrike" kern="1200" dirty="0">
              <a:solidFill>
                <a:schemeClr val="tx1"/>
              </a:solidFill>
              <a:effectLst/>
              <a:latin typeface="+mn-lt"/>
              <a:ea typeface="+mn-ea"/>
              <a:cs typeface="+mn-cs"/>
            </a:endParaRPr>
          </a:p>
          <a:p>
            <a:pPr lvl="0" fontAlgn="base"/>
            <a:r>
              <a:rPr lang="en-GB" sz="1200" u="none" strike="noStrike" kern="1200" dirty="0">
                <a:solidFill>
                  <a:schemeClr val="tx1"/>
                </a:solidFill>
                <a:effectLst/>
                <a:latin typeface="+mn-lt"/>
                <a:ea typeface="+mn-ea"/>
                <a:cs typeface="+mn-cs"/>
              </a:rPr>
              <a:t>The fact that the patient reports </a:t>
            </a:r>
            <a:r>
              <a:rPr lang="en-GB" sz="1200" b="1" u="none" strike="noStrike" kern="1200" dirty="0">
                <a:solidFill>
                  <a:schemeClr val="tx1"/>
                </a:solidFill>
                <a:effectLst/>
                <a:latin typeface="+mn-lt"/>
                <a:ea typeface="+mn-ea"/>
                <a:cs typeface="+mn-cs"/>
              </a:rPr>
              <a:t>HEAD NODDING </a:t>
            </a:r>
            <a:r>
              <a:rPr lang="en-GB" sz="1200" u="none" strike="noStrike" kern="1200" dirty="0">
                <a:solidFill>
                  <a:schemeClr val="tx1"/>
                </a:solidFill>
                <a:effectLst/>
                <a:latin typeface="+mn-lt"/>
                <a:ea typeface="+mn-ea"/>
                <a:cs typeface="+mn-cs"/>
              </a:rPr>
              <a:t>makes this a “</a:t>
            </a:r>
            <a:r>
              <a:rPr lang="en-GB" sz="1200" b="1" u="none" strike="noStrike" kern="1200" dirty="0">
                <a:solidFill>
                  <a:schemeClr val="tx1"/>
                </a:solidFill>
                <a:effectLst/>
                <a:latin typeface="+mn-lt"/>
                <a:ea typeface="+mn-ea"/>
                <a:cs typeface="+mn-cs"/>
              </a:rPr>
              <a:t>Suspected Case of Nodding Syndrome</a:t>
            </a:r>
            <a:r>
              <a:rPr lang="en-GB" sz="1200" u="none" strike="noStrike" kern="1200" dirty="0">
                <a:solidFill>
                  <a:schemeClr val="tx1"/>
                </a:solidFill>
                <a:effectLst/>
                <a:latin typeface="+mn-lt"/>
                <a:ea typeface="+mn-ea"/>
                <a:cs typeface="+mn-cs"/>
              </a:rPr>
              <a:t>”. It is not much relevant the fact that the patient experienced just one convulsion.</a:t>
            </a:r>
          </a:p>
          <a:p>
            <a:pPr lvl="0" fontAlgn="base"/>
            <a:endParaRPr lang="en-GB" sz="1200" u="none" strike="noStrike" kern="1200" dirty="0">
              <a:solidFill>
                <a:schemeClr val="tx1"/>
              </a:solidFill>
              <a:effectLst/>
              <a:latin typeface="+mn-lt"/>
              <a:ea typeface="+mn-ea"/>
              <a:cs typeface="+mn-cs"/>
            </a:endParaRPr>
          </a:p>
          <a:p>
            <a:pPr lvl="0" fontAlgn="base"/>
            <a:r>
              <a:rPr lang="en-GB" sz="1200" u="none" strike="noStrike" kern="1200" dirty="0">
                <a:solidFill>
                  <a:schemeClr val="tx1"/>
                </a:solidFill>
                <a:effectLst/>
                <a:latin typeface="+mn-lt"/>
                <a:ea typeface="+mn-ea"/>
                <a:cs typeface="+mn-cs"/>
              </a:rPr>
              <a:t> The required action is therefore a </a:t>
            </a:r>
            <a:r>
              <a:rPr lang="en-GB" sz="1200" b="1" u="none" strike="noStrike" kern="1200" dirty="0">
                <a:solidFill>
                  <a:schemeClr val="tx1"/>
                </a:solidFill>
                <a:effectLst/>
                <a:latin typeface="+mn-lt"/>
                <a:ea typeface="+mn-ea"/>
                <a:cs typeface="+mn-cs"/>
              </a:rPr>
              <a:t>REFERRAL to an Epilepsy Clinic</a:t>
            </a:r>
            <a:r>
              <a:rPr lang="en-GB" sz="1200" u="none" strike="noStrike" kern="1200" dirty="0">
                <a:solidFill>
                  <a:schemeClr val="tx1"/>
                </a:solidFill>
                <a:effectLst/>
                <a:latin typeface="+mn-lt"/>
                <a:ea typeface="+mn-ea"/>
                <a:cs typeface="+mn-cs"/>
              </a:rPr>
              <a:t>, for further investigation and diagnosis.</a:t>
            </a:r>
          </a:p>
        </p:txBody>
      </p:sp>
      <p:sp>
        <p:nvSpPr>
          <p:cNvPr id="4" name="Segnaposto numero diapositiva 3"/>
          <p:cNvSpPr>
            <a:spLocks noGrp="1"/>
          </p:cNvSpPr>
          <p:nvPr>
            <p:ph type="sldNum" sz="quarter" idx="5"/>
          </p:nvPr>
        </p:nvSpPr>
        <p:spPr/>
        <p:txBody>
          <a:bodyPr/>
          <a:lstStyle/>
          <a:p>
            <a:fld id="{64F48F1F-DFD8-445D-9CF1-192CA33ABDD3}" type="slidenum">
              <a:rPr lang="it-IT" smtClean="0"/>
              <a:t>13</a:t>
            </a:fld>
            <a:endParaRPr lang="it-IT"/>
          </a:p>
        </p:txBody>
      </p:sp>
    </p:spTree>
    <p:extLst>
      <p:ext uri="{BB962C8B-B14F-4D97-AF65-F5344CB8AC3E}">
        <p14:creationId xmlns:p14="http://schemas.microsoft.com/office/powerpoint/2010/main" val="42063595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lvl="0" fontAlgn="base"/>
            <a:r>
              <a:rPr lang="en-GB" sz="1200" u="none" strike="noStrike" kern="1200" dirty="0">
                <a:solidFill>
                  <a:schemeClr val="tx1"/>
                </a:solidFill>
                <a:effectLst/>
                <a:latin typeface="+mn-lt"/>
                <a:ea typeface="+mn-ea"/>
                <a:cs typeface="+mn-cs"/>
              </a:rPr>
              <a:t>Ask the participants which action shall be taken in this scenario, if the patient is reported to have fever, to head nod and to have been diagnoses with EPI &amp; NS at </a:t>
            </a:r>
            <a:r>
              <a:rPr lang="en-GB" sz="1200" u="none" strike="noStrike" kern="1200" dirty="0" err="1">
                <a:solidFill>
                  <a:schemeClr val="tx1"/>
                </a:solidFill>
                <a:effectLst/>
                <a:latin typeface="+mn-lt"/>
                <a:ea typeface="+mn-ea"/>
                <a:cs typeface="+mn-cs"/>
              </a:rPr>
              <a:t>Maridi</a:t>
            </a:r>
            <a:r>
              <a:rPr lang="en-GB" sz="1200" u="none" strike="noStrike" kern="1200" dirty="0">
                <a:solidFill>
                  <a:schemeClr val="tx1"/>
                </a:solidFill>
                <a:effectLst/>
                <a:latin typeface="+mn-lt"/>
                <a:ea typeface="+mn-ea"/>
                <a:cs typeface="+mn-cs"/>
              </a:rPr>
              <a:t> Hosp. Once participants have answered, provide the correct answer and comment it with them.</a:t>
            </a:r>
          </a:p>
          <a:p>
            <a:pPr lvl="0" fontAlgn="base"/>
            <a:endParaRPr lang="en-GB" sz="1200" u="none" strike="noStrike" kern="1200" dirty="0">
              <a:solidFill>
                <a:schemeClr val="tx1"/>
              </a:solidFill>
              <a:effectLst/>
              <a:latin typeface="+mn-lt"/>
              <a:ea typeface="+mn-ea"/>
              <a:cs typeface="+mn-cs"/>
            </a:endParaRPr>
          </a:p>
          <a:p>
            <a:pPr lvl="0" fontAlgn="base"/>
            <a:r>
              <a:rPr lang="en-GB" sz="1200" u="none" strike="noStrike" kern="1200" dirty="0">
                <a:solidFill>
                  <a:schemeClr val="tx1"/>
                </a:solidFill>
                <a:effectLst/>
                <a:latin typeface="+mn-lt"/>
                <a:ea typeface="+mn-ea"/>
                <a:cs typeface="+mn-cs"/>
              </a:rPr>
              <a:t>The fact that the patient reports </a:t>
            </a:r>
            <a:r>
              <a:rPr lang="en-GB" sz="1200" b="1" u="none" strike="noStrike" kern="1200" dirty="0">
                <a:solidFill>
                  <a:schemeClr val="tx1"/>
                </a:solidFill>
                <a:effectLst/>
                <a:latin typeface="+mn-lt"/>
                <a:ea typeface="+mn-ea"/>
                <a:cs typeface="+mn-cs"/>
              </a:rPr>
              <a:t>HEAD NODDING </a:t>
            </a:r>
            <a:r>
              <a:rPr lang="en-GB" sz="1200" u="none" strike="noStrike" kern="1200" dirty="0">
                <a:solidFill>
                  <a:schemeClr val="tx1"/>
                </a:solidFill>
                <a:effectLst/>
                <a:latin typeface="+mn-lt"/>
                <a:ea typeface="+mn-ea"/>
                <a:cs typeface="+mn-cs"/>
              </a:rPr>
              <a:t>would make this a “</a:t>
            </a:r>
            <a:r>
              <a:rPr lang="en-GB" sz="1200" b="1" u="none" strike="noStrike" kern="1200" dirty="0">
                <a:solidFill>
                  <a:schemeClr val="tx1"/>
                </a:solidFill>
                <a:effectLst/>
                <a:latin typeface="+mn-lt"/>
                <a:ea typeface="+mn-ea"/>
                <a:cs typeface="+mn-cs"/>
              </a:rPr>
              <a:t>Suspected Case of Nodding Syndrome</a:t>
            </a:r>
            <a:r>
              <a:rPr lang="en-GB" sz="1200" u="none" strike="noStrike" kern="1200" dirty="0">
                <a:solidFill>
                  <a:schemeClr val="tx1"/>
                </a:solidFill>
                <a:effectLst/>
                <a:latin typeface="+mn-lt"/>
                <a:ea typeface="+mn-ea"/>
                <a:cs typeface="+mn-cs"/>
              </a:rPr>
              <a:t>”. </a:t>
            </a:r>
            <a:r>
              <a:rPr lang="en-GB" sz="1200" b="1" u="none" strike="noStrike" kern="1200" dirty="0">
                <a:solidFill>
                  <a:schemeClr val="tx1"/>
                </a:solidFill>
                <a:effectLst/>
                <a:latin typeface="+mn-lt"/>
                <a:ea typeface="+mn-ea"/>
                <a:cs typeface="+mn-cs"/>
              </a:rPr>
              <a:t>However, we know already that the patient has EPI/NS since he was diagnosed with these conditions at </a:t>
            </a:r>
            <a:r>
              <a:rPr lang="en-GB" sz="1200" b="1" u="none" strike="noStrike" kern="1200" dirty="0" err="1">
                <a:solidFill>
                  <a:schemeClr val="tx1"/>
                </a:solidFill>
                <a:effectLst/>
                <a:latin typeface="+mn-lt"/>
                <a:ea typeface="+mn-ea"/>
                <a:cs typeface="+mn-cs"/>
              </a:rPr>
              <a:t>Maridi</a:t>
            </a:r>
            <a:r>
              <a:rPr lang="en-GB" sz="1200" b="1" u="none" strike="noStrike" kern="1200" dirty="0">
                <a:solidFill>
                  <a:schemeClr val="tx1"/>
                </a:solidFill>
                <a:effectLst/>
                <a:latin typeface="+mn-lt"/>
                <a:ea typeface="+mn-ea"/>
                <a:cs typeface="+mn-cs"/>
              </a:rPr>
              <a:t> Hospital.</a:t>
            </a:r>
          </a:p>
          <a:p>
            <a:pPr lvl="0" fontAlgn="base"/>
            <a:r>
              <a:rPr lang="en-GB" sz="1200" u="none" strike="noStrike" kern="1200" dirty="0">
                <a:solidFill>
                  <a:schemeClr val="tx1"/>
                </a:solidFill>
                <a:effectLst/>
                <a:latin typeface="+mn-lt"/>
                <a:ea typeface="+mn-ea"/>
                <a:cs typeface="+mn-cs"/>
              </a:rPr>
              <a:t>The fact that the patient also has some fever is not very relevant - unless it is combined with unconsciousness and/or convulsions (which is not the case).</a:t>
            </a:r>
          </a:p>
          <a:p>
            <a:pPr lvl="0" fontAlgn="base"/>
            <a:endParaRPr lang="en-GB" sz="1200" u="none" strike="noStrike" kern="1200" dirty="0">
              <a:solidFill>
                <a:schemeClr val="tx1"/>
              </a:solidFill>
              <a:effectLst/>
              <a:latin typeface="+mn-lt"/>
              <a:ea typeface="+mn-ea"/>
              <a:cs typeface="+mn-cs"/>
            </a:endParaRPr>
          </a:p>
          <a:p>
            <a:pPr lvl="0" fontAlgn="base"/>
            <a:r>
              <a:rPr lang="en-GB" sz="1200" u="none" strike="noStrike" kern="1200" dirty="0">
                <a:solidFill>
                  <a:schemeClr val="tx1"/>
                </a:solidFill>
                <a:effectLst/>
                <a:latin typeface="+mn-lt"/>
                <a:ea typeface="+mn-ea"/>
                <a:cs typeface="+mn-cs"/>
              </a:rPr>
              <a:t> This scenario thus </a:t>
            </a:r>
            <a:r>
              <a:rPr lang="en-GB" sz="1200" b="1" u="none" strike="noStrike" kern="1200" dirty="0">
                <a:solidFill>
                  <a:schemeClr val="tx1"/>
                </a:solidFill>
                <a:effectLst/>
                <a:latin typeface="+mn-lt"/>
                <a:ea typeface="+mn-ea"/>
                <a:cs typeface="+mn-cs"/>
              </a:rPr>
              <a:t>does not require</a:t>
            </a:r>
            <a:r>
              <a:rPr lang="en-GB" sz="1200" u="none" strike="noStrike" kern="1200" dirty="0">
                <a:solidFill>
                  <a:schemeClr val="tx1"/>
                </a:solidFill>
                <a:effectLst/>
                <a:latin typeface="+mn-lt"/>
                <a:ea typeface="+mn-ea"/>
                <a:cs typeface="+mn-cs"/>
              </a:rPr>
              <a:t> </a:t>
            </a:r>
            <a:r>
              <a:rPr lang="en-GB" sz="1200" b="1" u="none" strike="noStrike" kern="1200" dirty="0">
                <a:solidFill>
                  <a:schemeClr val="tx1"/>
                </a:solidFill>
                <a:effectLst/>
                <a:latin typeface="+mn-lt"/>
                <a:ea typeface="+mn-ea"/>
                <a:cs typeface="+mn-cs"/>
              </a:rPr>
              <a:t>REFERRAL to an Epilepsy Clinic</a:t>
            </a:r>
            <a:r>
              <a:rPr lang="en-GB" sz="1200" u="none" strike="noStrike" kern="1200" dirty="0">
                <a:solidFill>
                  <a:schemeClr val="tx1"/>
                </a:solidFill>
                <a:effectLst/>
                <a:latin typeface="+mn-lt"/>
                <a:ea typeface="+mn-ea"/>
                <a:cs typeface="+mn-cs"/>
              </a:rPr>
              <a:t> because the patient has already been diagnosed at </a:t>
            </a:r>
            <a:r>
              <a:rPr lang="en-GB" sz="1200" u="none" strike="noStrike" kern="1200" dirty="0" err="1">
                <a:solidFill>
                  <a:schemeClr val="tx1"/>
                </a:solidFill>
                <a:effectLst/>
                <a:latin typeface="+mn-lt"/>
                <a:ea typeface="+mn-ea"/>
                <a:cs typeface="+mn-cs"/>
              </a:rPr>
              <a:t>Maridi</a:t>
            </a:r>
            <a:r>
              <a:rPr lang="en-GB" sz="1200" u="none" strike="noStrike" kern="1200" dirty="0">
                <a:solidFill>
                  <a:schemeClr val="tx1"/>
                </a:solidFill>
                <a:effectLst/>
                <a:latin typeface="+mn-lt"/>
                <a:ea typeface="+mn-ea"/>
                <a:cs typeface="+mn-cs"/>
              </a:rPr>
              <a:t> Hospital.</a:t>
            </a:r>
          </a:p>
        </p:txBody>
      </p:sp>
      <p:sp>
        <p:nvSpPr>
          <p:cNvPr id="4" name="Segnaposto numero diapositiva 3"/>
          <p:cNvSpPr>
            <a:spLocks noGrp="1"/>
          </p:cNvSpPr>
          <p:nvPr>
            <p:ph type="sldNum" sz="quarter" idx="5"/>
          </p:nvPr>
        </p:nvSpPr>
        <p:spPr/>
        <p:txBody>
          <a:bodyPr/>
          <a:lstStyle/>
          <a:p>
            <a:fld id="{64F48F1F-DFD8-445D-9CF1-192CA33ABDD3}" type="slidenum">
              <a:rPr lang="it-IT" smtClean="0"/>
              <a:t>14</a:t>
            </a:fld>
            <a:endParaRPr lang="it-IT"/>
          </a:p>
        </p:txBody>
      </p:sp>
    </p:spTree>
    <p:extLst>
      <p:ext uri="{BB962C8B-B14F-4D97-AF65-F5344CB8AC3E}">
        <p14:creationId xmlns:p14="http://schemas.microsoft.com/office/powerpoint/2010/main" val="10707089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spc="-25" dirty="0">
                <a:latin typeface="+mn-lt"/>
                <a:cs typeface="Calibri"/>
              </a:rPr>
              <a:t>Recap key concepts, including the description of the 3 key signs (Convulsions; Unconsciousness; Head Nodding)</a:t>
            </a:r>
            <a:r>
              <a:rPr lang="en-US" sz="1200" b="0" i="0" u="none" strike="noStrike" kern="1200" baseline="0" dirty="0">
                <a:solidFill>
                  <a:schemeClr val="tx1"/>
                </a:solidFill>
                <a:latin typeface="+mn-lt"/>
                <a:ea typeface="+mn-ea"/>
                <a:cs typeface="+mn-cs"/>
              </a:rPr>
              <a:t>.</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0" i="0" u="none" strike="noStrike" kern="1200" baseline="0" dirty="0">
                <a:solidFill>
                  <a:schemeClr val="tx1"/>
                </a:solidFill>
                <a:latin typeface="+mn-lt"/>
                <a:ea typeface="+mn-ea"/>
                <a:cs typeface="+mn-cs"/>
              </a:rPr>
              <a:t>Answer any questions posed by the participants.</a:t>
            </a:r>
            <a:endParaRPr lang="en-US" sz="1200" dirty="0">
              <a:latin typeface="+mn-lt"/>
              <a:cs typeface="Calibri"/>
            </a:endParaRPr>
          </a:p>
        </p:txBody>
      </p:sp>
      <p:sp>
        <p:nvSpPr>
          <p:cNvPr id="4" name="Segnaposto numero diapositiva 3"/>
          <p:cNvSpPr>
            <a:spLocks noGrp="1"/>
          </p:cNvSpPr>
          <p:nvPr>
            <p:ph type="sldNum" sz="quarter" idx="5"/>
          </p:nvPr>
        </p:nvSpPr>
        <p:spPr/>
        <p:txBody>
          <a:bodyPr/>
          <a:lstStyle/>
          <a:p>
            <a:fld id="{64F48F1F-DFD8-445D-9CF1-192CA33ABDD3}" type="slidenum">
              <a:rPr lang="it-IT" smtClean="0"/>
              <a:t>15</a:t>
            </a:fld>
            <a:endParaRPr lang="it-IT"/>
          </a:p>
        </p:txBody>
      </p:sp>
    </p:spTree>
    <p:extLst>
      <p:ext uri="{BB962C8B-B14F-4D97-AF65-F5344CB8AC3E}">
        <p14:creationId xmlns:p14="http://schemas.microsoft.com/office/powerpoint/2010/main" val="32380686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Ask participants how they can tell that a child or an adult are very sick. </a:t>
            </a:r>
          </a:p>
          <a:p>
            <a:r>
              <a:rPr lang="en-US" dirty="0"/>
              <a:t>List these signs on a flipchart or aloud without correcting. It is okay to ask questions to clarify what the participant means.</a:t>
            </a:r>
          </a:p>
          <a:p>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3</a:t>
            </a:fld>
            <a:endParaRPr lang="it-IT"/>
          </a:p>
        </p:txBody>
      </p:sp>
    </p:spTree>
    <p:extLst>
      <p:ext uri="{BB962C8B-B14F-4D97-AF65-F5344CB8AC3E}">
        <p14:creationId xmlns:p14="http://schemas.microsoft.com/office/powerpoint/2010/main" val="4842298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Check on the </a:t>
            </a:r>
            <a:r>
              <a:rPr lang="it-IT" dirty="0" err="1"/>
              <a:t>flipchart</a:t>
            </a:r>
            <a:r>
              <a:rPr lang="it-IT" dirty="0"/>
              <a:t>, </a:t>
            </a:r>
            <a:r>
              <a:rPr lang="it-IT" dirty="0" err="1"/>
              <a:t>among</a:t>
            </a:r>
            <a:r>
              <a:rPr lang="it-IT" dirty="0"/>
              <a:t> the </a:t>
            </a:r>
            <a:r>
              <a:rPr lang="it-IT" dirty="0" err="1"/>
              <a:t>signs</a:t>
            </a:r>
            <a:r>
              <a:rPr lang="it-IT" dirty="0"/>
              <a:t> </a:t>
            </a:r>
            <a:r>
              <a:rPr lang="it-IT" dirty="0" err="1"/>
              <a:t>proposed</a:t>
            </a:r>
            <a:r>
              <a:rPr lang="it-IT" dirty="0"/>
              <a:t> by the </a:t>
            </a:r>
            <a:r>
              <a:rPr lang="it-IT" dirty="0" err="1"/>
              <a:t>participants</a:t>
            </a:r>
            <a:r>
              <a:rPr lang="it-IT" dirty="0"/>
              <a:t>, </a:t>
            </a:r>
            <a:r>
              <a:rPr lang="it-IT" dirty="0" err="1"/>
              <a:t>if</a:t>
            </a:r>
            <a:r>
              <a:rPr lang="it-IT" dirty="0"/>
              <a:t> </a:t>
            </a:r>
            <a:r>
              <a:rPr lang="it-IT" dirty="0" err="1"/>
              <a:t>any</a:t>
            </a:r>
            <a:r>
              <a:rPr lang="it-IT" dirty="0"/>
              <a:t> of the </a:t>
            </a:r>
            <a:r>
              <a:rPr lang="it-IT" dirty="0" err="1"/>
              <a:t>listed</a:t>
            </a:r>
            <a:r>
              <a:rPr lang="it-IT" dirty="0"/>
              <a:t> (</a:t>
            </a:r>
            <a:r>
              <a:rPr lang="it-IT" dirty="0" err="1"/>
              <a:t>danger</a:t>
            </a:r>
            <a:r>
              <a:rPr lang="it-IT" dirty="0"/>
              <a:t>) </a:t>
            </a:r>
            <a:r>
              <a:rPr lang="it-IT" dirty="0" err="1"/>
              <a:t>signs</a:t>
            </a:r>
            <a:r>
              <a:rPr lang="it-IT" dirty="0"/>
              <a:t> </a:t>
            </a:r>
            <a:r>
              <a:rPr lang="it-IT" dirty="0" err="1"/>
              <a:t>is</a:t>
            </a:r>
            <a:r>
              <a:rPr lang="it-IT" dirty="0"/>
              <a:t> </a:t>
            </a:r>
            <a:r>
              <a:rPr lang="it-IT" dirty="0" err="1"/>
              <a:t>present</a:t>
            </a:r>
            <a:r>
              <a:rPr lang="it-IT" dirty="0"/>
              <a:t>; </a:t>
            </a:r>
            <a:r>
              <a:rPr lang="it-IT" dirty="0" err="1"/>
              <a:t>if</a:t>
            </a:r>
            <a:r>
              <a:rPr lang="it-IT" dirty="0"/>
              <a:t> so, highlight </a:t>
            </a:r>
            <a:r>
              <a:rPr lang="it-IT" dirty="0" err="1"/>
              <a:t>them</a:t>
            </a:r>
            <a:r>
              <a:rPr lang="it-IT" dirty="0"/>
              <a:t> on the </a:t>
            </a:r>
            <a:r>
              <a:rPr lang="it-IT" dirty="0" err="1"/>
              <a:t>flipchart</a:t>
            </a:r>
            <a:r>
              <a:rPr lang="it-IT" dirty="0"/>
              <a:t>.</a:t>
            </a:r>
          </a:p>
          <a:p>
            <a:endParaRPr lang="it-IT" dirty="0"/>
          </a:p>
          <a:p>
            <a:r>
              <a:rPr lang="it-IT" dirty="0" err="1"/>
              <a:t>Then</a:t>
            </a:r>
            <a:r>
              <a:rPr lang="it-IT" dirty="0"/>
              <a:t> go </a:t>
            </a:r>
            <a:r>
              <a:rPr lang="it-IT" dirty="0" err="1"/>
              <a:t>through</a:t>
            </a:r>
            <a:r>
              <a:rPr lang="it-IT" dirty="0"/>
              <a:t> the list of </a:t>
            </a:r>
            <a:r>
              <a:rPr lang="it-IT" dirty="0" err="1"/>
              <a:t>signs</a:t>
            </a:r>
            <a:r>
              <a:rPr lang="it-IT" dirty="0"/>
              <a:t> on the slide, </a:t>
            </a:r>
            <a:r>
              <a:rPr lang="it-IT" dirty="0" err="1"/>
              <a:t>without</a:t>
            </a:r>
            <a:r>
              <a:rPr lang="it-IT" dirty="0"/>
              <a:t> spending time to </a:t>
            </a:r>
            <a:r>
              <a:rPr lang="it-IT" dirty="0" err="1"/>
              <a:t>explain</a:t>
            </a:r>
            <a:r>
              <a:rPr lang="it-IT" dirty="0"/>
              <a:t> </a:t>
            </a:r>
            <a:r>
              <a:rPr lang="it-IT" dirty="0" err="1"/>
              <a:t>each</a:t>
            </a:r>
            <a:r>
              <a:rPr lang="it-IT" dirty="0"/>
              <a:t> </a:t>
            </a:r>
            <a:r>
              <a:rPr lang="it-IT" dirty="0" err="1"/>
              <a:t>sign</a:t>
            </a:r>
            <a:r>
              <a:rPr lang="it-IT" dirty="0"/>
              <a:t> </a:t>
            </a:r>
            <a:r>
              <a:rPr lang="it-IT" dirty="0" err="1"/>
              <a:t>at</a:t>
            </a:r>
            <a:r>
              <a:rPr lang="it-IT" dirty="0"/>
              <a:t> </a:t>
            </a:r>
            <a:r>
              <a:rPr lang="it-IT" dirty="0" err="1"/>
              <a:t>this</a:t>
            </a:r>
            <a:r>
              <a:rPr lang="it-IT" dirty="0"/>
              <a:t> point. The key </a:t>
            </a:r>
            <a:r>
              <a:rPr lang="it-IT" dirty="0" err="1"/>
              <a:t>message</a:t>
            </a:r>
            <a:r>
              <a:rPr lang="it-IT" dirty="0"/>
              <a:t> </a:t>
            </a:r>
            <a:r>
              <a:rPr lang="it-IT" dirty="0" err="1"/>
              <a:t>here</a:t>
            </a:r>
            <a:r>
              <a:rPr lang="it-IT" dirty="0"/>
              <a:t> </a:t>
            </a:r>
            <a:r>
              <a:rPr lang="it-IT" dirty="0" err="1"/>
              <a:t>is</a:t>
            </a:r>
            <a:r>
              <a:rPr lang="it-IT" dirty="0"/>
              <a:t> </a:t>
            </a:r>
            <a:r>
              <a:rPr lang="it-IT" dirty="0" err="1"/>
              <a:t>that</a:t>
            </a:r>
            <a:r>
              <a:rPr lang="it-IT" dirty="0"/>
              <a:t> a community </a:t>
            </a:r>
            <a:r>
              <a:rPr lang="it-IT" dirty="0" err="1"/>
              <a:t>volunteer</a:t>
            </a:r>
            <a:r>
              <a:rPr lang="it-IT" dirty="0"/>
              <a:t> can </a:t>
            </a:r>
            <a:r>
              <a:rPr lang="it-IT" dirty="0" err="1"/>
              <a:t>easily</a:t>
            </a:r>
            <a:r>
              <a:rPr lang="it-IT" dirty="0"/>
              <a:t> </a:t>
            </a:r>
            <a:r>
              <a:rPr lang="it-IT" dirty="0" err="1"/>
              <a:t>identify</a:t>
            </a:r>
            <a:r>
              <a:rPr lang="it-IT" dirty="0"/>
              <a:t> </a:t>
            </a:r>
            <a:r>
              <a:rPr lang="it-IT" dirty="0" err="1"/>
              <a:t>signs</a:t>
            </a:r>
            <a:r>
              <a:rPr lang="it-IT" dirty="0"/>
              <a:t> to be </a:t>
            </a:r>
            <a:r>
              <a:rPr lang="it-IT" dirty="0" err="1"/>
              <a:t>able</a:t>
            </a:r>
            <a:r>
              <a:rPr lang="it-IT" dirty="0"/>
              <a:t> to </a:t>
            </a:r>
            <a:r>
              <a:rPr lang="it-IT" dirty="0" err="1"/>
              <a:t>determine</a:t>
            </a:r>
            <a:r>
              <a:rPr lang="it-IT" dirty="0"/>
              <a:t> </a:t>
            </a:r>
            <a:r>
              <a:rPr lang="it-IT" dirty="0" err="1"/>
              <a:t>if</a:t>
            </a:r>
            <a:r>
              <a:rPr lang="it-IT" dirty="0"/>
              <a:t> a </a:t>
            </a:r>
            <a:r>
              <a:rPr lang="it-IT" dirty="0" err="1"/>
              <a:t>person</a:t>
            </a:r>
            <a:r>
              <a:rPr lang="it-IT" dirty="0"/>
              <a:t> </a:t>
            </a:r>
            <a:r>
              <a:rPr lang="it-IT" dirty="0" err="1"/>
              <a:t>is</a:t>
            </a:r>
            <a:r>
              <a:rPr lang="it-IT" dirty="0"/>
              <a:t> </a:t>
            </a:r>
            <a:r>
              <a:rPr lang="it-IT" dirty="0" err="1"/>
              <a:t>sick</a:t>
            </a:r>
            <a:r>
              <a:rPr lang="it-IT" dirty="0"/>
              <a:t>. The </a:t>
            </a:r>
            <a:r>
              <a:rPr lang="it-IT" dirty="0" err="1"/>
              <a:t>volunteer</a:t>
            </a:r>
            <a:r>
              <a:rPr lang="it-IT" dirty="0"/>
              <a:t> </a:t>
            </a:r>
            <a:r>
              <a:rPr lang="it-IT" dirty="0" err="1"/>
              <a:t>is</a:t>
            </a:r>
            <a:r>
              <a:rPr lang="it-IT" dirty="0"/>
              <a:t> </a:t>
            </a:r>
            <a:r>
              <a:rPr lang="it-IT" dirty="0" err="1"/>
              <a:t>not</a:t>
            </a:r>
            <a:r>
              <a:rPr lang="it-IT" dirty="0"/>
              <a:t> </a:t>
            </a:r>
            <a:r>
              <a:rPr lang="it-IT" dirty="0" err="1"/>
              <a:t>expected</a:t>
            </a:r>
            <a:r>
              <a:rPr lang="it-IT" dirty="0"/>
              <a:t> to </a:t>
            </a:r>
            <a:r>
              <a:rPr lang="it-IT" dirty="0" err="1"/>
              <a:t>treat</a:t>
            </a:r>
            <a:r>
              <a:rPr lang="it-IT" dirty="0"/>
              <a:t> the </a:t>
            </a:r>
            <a:r>
              <a:rPr lang="it-IT" dirty="0" err="1"/>
              <a:t>patient</a:t>
            </a:r>
            <a:r>
              <a:rPr lang="it-IT" dirty="0"/>
              <a:t>: he or </a:t>
            </a:r>
            <a:r>
              <a:rPr lang="it-IT" dirty="0" err="1"/>
              <a:t>she</a:t>
            </a:r>
            <a:r>
              <a:rPr lang="it-IT" dirty="0"/>
              <a:t> </a:t>
            </a:r>
            <a:r>
              <a:rPr lang="it-IT" dirty="0" err="1"/>
              <a:t>is</a:t>
            </a:r>
            <a:r>
              <a:rPr lang="it-IT" dirty="0"/>
              <a:t> </a:t>
            </a:r>
            <a:r>
              <a:rPr lang="it-IT" dirty="0" err="1"/>
              <a:t>expected</a:t>
            </a:r>
            <a:r>
              <a:rPr lang="it-IT" dirty="0"/>
              <a:t> to care for the </a:t>
            </a:r>
            <a:r>
              <a:rPr lang="it-IT" dirty="0" err="1"/>
              <a:t>patient</a:t>
            </a:r>
            <a:r>
              <a:rPr lang="it-IT" dirty="0"/>
              <a:t> by </a:t>
            </a:r>
            <a:r>
              <a:rPr lang="it-IT" dirty="0" err="1"/>
              <a:t>means</a:t>
            </a:r>
            <a:r>
              <a:rPr lang="it-IT" dirty="0"/>
              <a:t> of recording the </a:t>
            </a:r>
            <a:r>
              <a:rPr lang="it-IT" dirty="0" err="1"/>
              <a:t>condition</a:t>
            </a:r>
            <a:r>
              <a:rPr lang="it-IT" dirty="0"/>
              <a:t> and </a:t>
            </a:r>
            <a:r>
              <a:rPr lang="it-IT" dirty="0" err="1"/>
              <a:t>referring</a:t>
            </a:r>
            <a:r>
              <a:rPr lang="it-IT" dirty="0"/>
              <a:t> the </a:t>
            </a:r>
            <a:r>
              <a:rPr lang="it-IT" dirty="0" err="1"/>
              <a:t>patient</a:t>
            </a:r>
            <a:r>
              <a:rPr lang="it-IT" dirty="0"/>
              <a:t> to a </a:t>
            </a:r>
            <a:r>
              <a:rPr lang="it-IT" dirty="0" err="1"/>
              <a:t>health</a:t>
            </a:r>
            <a:r>
              <a:rPr lang="it-IT" dirty="0"/>
              <a:t> facility, </a:t>
            </a:r>
            <a:r>
              <a:rPr lang="it-IT" dirty="0" err="1"/>
              <a:t>if</a:t>
            </a:r>
            <a:r>
              <a:rPr lang="it-IT" dirty="0"/>
              <a:t> </a:t>
            </a:r>
            <a:r>
              <a:rPr lang="it-IT" dirty="0" err="1"/>
              <a:t>necessary</a:t>
            </a:r>
            <a:r>
              <a:rPr lang="it-IT" dirty="0"/>
              <a:t>.</a:t>
            </a:r>
          </a:p>
        </p:txBody>
      </p:sp>
      <p:sp>
        <p:nvSpPr>
          <p:cNvPr id="4" name="Segnaposto numero diapositiva 3"/>
          <p:cNvSpPr>
            <a:spLocks noGrp="1"/>
          </p:cNvSpPr>
          <p:nvPr>
            <p:ph type="sldNum" sz="quarter" idx="5"/>
          </p:nvPr>
        </p:nvSpPr>
        <p:spPr/>
        <p:txBody>
          <a:bodyPr/>
          <a:lstStyle/>
          <a:p>
            <a:fld id="{64F48F1F-DFD8-445D-9CF1-192CA33ABDD3}" type="slidenum">
              <a:rPr lang="it-IT" smtClean="0"/>
              <a:t>4</a:t>
            </a:fld>
            <a:endParaRPr lang="it-IT"/>
          </a:p>
        </p:txBody>
      </p:sp>
    </p:spTree>
    <p:extLst>
      <p:ext uri="{BB962C8B-B14F-4D97-AF65-F5344CB8AC3E}">
        <p14:creationId xmlns:p14="http://schemas.microsoft.com/office/powerpoint/2010/main" val="29821802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This</a:t>
            </a:r>
            <a:r>
              <a:rPr lang="it-IT" dirty="0"/>
              <a:t> training on </a:t>
            </a:r>
            <a:r>
              <a:rPr lang="it-IT" dirty="0" err="1"/>
              <a:t>epilepsy</a:t>
            </a:r>
            <a:r>
              <a:rPr lang="it-IT" dirty="0"/>
              <a:t> / NS </a:t>
            </a:r>
            <a:r>
              <a:rPr lang="it-IT" dirty="0" err="1"/>
              <a:t>will</a:t>
            </a:r>
            <a:r>
              <a:rPr lang="it-IT" dirty="0"/>
              <a:t> focus </a:t>
            </a:r>
            <a:r>
              <a:rPr lang="it-IT" dirty="0" err="1"/>
              <a:t>only</a:t>
            </a:r>
            <a:r>
              <a:rPr lang="it-IT" dirty="0"/>
              <a:t> on 3 (</a:t>
            </a:r>
            <a:r>
              <a:rPr lang="it-IT" dirty="0" err="1"/>
              <a:t>danger</a:t>
            </a:r>
            <a:r>
              <a:rPr lang="it-IT" dirty="0"/>
              <a:t>) </a:t>
            </a:r>
            <a:r>
              <a:rPr lang="it-IT" dirty="0" err="1"/>
              <a:t>signs</a:t>
            </a:r>
            <a:r>
              <a:rPr lang="it-IT" dirty="0"/>
              <a:t> </a:t>
            </a:r>
            <a:r>
              <a:rPr lang="it-IT" dirty="0" err="1"/>
              <a:t>that</a:t>
            </a:r>
            <a:r>
              <a:rPr lang="it-IT" dirty="0"/>
              <a:t> the </a:t>
            </a:r>
            <a:r>
              <a:rPr lang="it-IT" dirty="0" err="1"/>
              <a:t>trainees</a:t>
            </a:r>
            <a:r>
              <a:rPr lang="it-IT" dirty="0"/>
              <a:t> </a:t>
            </a:r>
            <a:r>
              <a:rPr lang="it-IT" dirty="0" err="1"/>
              <a:t>should</a:t>
            </a:r>
            <a:r>
              <a:rPr lang="it-IT" dirty="0"/>
              <a:t> </a:t>
            </a:r>
            <a:r>
              <a:rPr lang="it-IT" dirty="0" err="1"/>
              <a:t>learn</a:t>
            </a:r>
            <a:r>
              <a:rPr lang="it-IT" dirty="0"/>
              <a:t> to </a:t>
            </a:r>
            <a:r>
              <a:rPr lang="it-IT" dirty="0" err="1"/>
              <a:t>identify</a:t>
            </a:r>
            <a:r>
              <a:rPr lang="it-IT" dirty="0"/>
              <a:t> with confidence: </a:t>
            </a:r>
            <a:r>
              <a:rPr lang="it-IT" b="1" dirty="0" err="1"/>
              <a:t>Convulsions</a:t>
            </a:r>
            <a:r>
              <a:rPr lang="it-IT" b="1" dirty="0"/>
              <a:t>; </a:t>
            </a:r>
            <a:r>
              <a:rPr lang="it-IT" b="1" dirty="0" err="1"/>
              <a:t>Unconsciousness</a:t>
            </a:r>
            <a:r>
              <a:rPr lang="it-IT" b="1" dirty="0"/>
              <a:t>; Head </a:t>
            </a:r>
            <a:r>
              <a:rPr lang="it-IT" b="1" dirty="0" err="1"/>
              <a:t>Nodding</a:t>
            </a:r>
            <a:r>
              <a:rPr lang="it-IT" b="1" dirty="0"/>
              <a:t>.</a:t>
            </a:r>
          </a:p>
          <a:p>
            <a:endParaRPr lang="it-IT" b="1" dirty="0"/>
          </a:p>
          <a:p>
            <a:r>
              <a:rPr lang="it-IT" b="0" dirty="0" err="1"/>
              <a:t>We</a:t>
            </a:r>
            <a:r>
              <a:rPr lang="it-IT" b="0" dirty="0"/>
              <a:t> </a:t>
            </a:r>
            <a:r>
              <a:rPr lang="it-IT" b="0" dirty="0" err="1"/>
              <a:t>have</a:t>
            </a:r>
            <a:r>
              <a:rPr lang="it-IT" b="0" dirty="0"/>
              <a:t> </a:t>
            </a:r>
            <a:r>
              <a:rPr lang="it-IT" b="0" dirty="0" err="1"/>
              <a:t>already</a:t>
            </a:r>
            <a:r>
              <a:rPr lang="it-IT" b="0" dirty="0"/>
              <a:t> </a:t>
            </a:r>
            <a:r>
              <a:rPr lang="it-IT" b="0" dirty="0" err="1"/>
              <a:t>partially</a:t>
            </a:r>
            <a:r>
              <a:rPr lang="it-IT" b="0" dirty="0"/>
              <a:t> </a:t>
            </a:r>
            <a:r>
              <a:rPr lang="it-IT" b="0" dirty="0" err="1"/>
              <a:t>covered</a:t>
            </a:r>
            <a:r>
              <a:rPr lang="it-IT" b="0" dirty="0"/>
              <a:t> </a:t>
            </a:r>
            <a:r>
              <a:rPr lang="it-IT" b="0" dirty="0" err="1"/>
              <a:t>these</a:t>
            </a:r>
            <a:r>
              <a:rPr lang="it-IT" b="0" dirty="0"/>
              <a:t> </a:t>
            </a:r>
            <a:r>
              <a:rPr lang="it-IT" b="0" dirty="0" err="1"/>
              <a:t>signs</a:t>
            </a:r>
            <a:r>
              <a:rPr lang="it-IT" b="0" dirty="0"/>
              <a:t> in Sessions 4 and 5.</a:t>
            </a:r>
          </a:p>
        </p:txBody>
      </p:sp>
      <p:sp>
        <p:nvSpPr>
          <p:cNvPr id="4" name="Segnaposto numero diapositiva 3"/>
          <p:cNvSpPr>
            <a:spLocks noGrp="1"/>
          </p:cNvSpPr>
          <p:nvPr>
            <p:ph type="sldNum" sz="quarter" idx="5"/>
          </p:nvPr>
        </p:nvSpPr>
        <p:spPr/>
        <p:txBody>
          <a:bodyPr/>
          <a:lstStyle/>
          <a:p>
            <a:fld id="{64F48F1F-DFD8-445D-9CF1-192CA33ABDD3}" type="slidenum">
              <a:rPr lang="it-IT" smtClean="0"/>
              <a:t>5</a:t>
            </a:fld>
            <a:endParaRPr lang="it-IT"/>
          </a:p>
        </p:txBody>
      </p:sp>
    </p:spTree>
    <p:extLst>
      <p:ext uri="{BB962C8B-B14F-4D97-AF65-F5344CB8AC3E}">
        <p14:creationId xmlns:p14="http://schemas.microsoft.com/office/powerpoint/2010/main" val="29441681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b="0" dirty="0"/>
              <a:t>The </a:t>
            </a:r>
            <a:r>
              <a:rPr lang="it-IT" b="0" dirty="0" err="1"/>
              <a:t>volunteer</a:t>
            </a:r>
            <a:r>
              <a:rPr lang="it-IT" b="0" dirty="0"/>
              <a:t> </a:t>
            </a:r>
            <a:r>
              <a:rPr lang="it-IT" b="0" dirty="0" err="1"/>
              <a:t>should</a:t>
            </a:r>
            <a:r>
              <a:rPr lang="it-IT" b="0" dirty="0"/>
              <a:t> </a:t>
            </a:r>
            <a:r>
              <a:rPr lang="it-IT" b="0" dirty="0" err="1"/>
              <a:t>ask</a:t>
            </a:r>
            <a:r>
              <a:rPr lang="it-IT" b="0" dirty="0"/>
              <a:t> the </a:t>
            </a:r>
            <a:r>
              <a:rPr lang="it-IT" b="0" dirty="0" err="1"/>
              <a:t>patient</a:t>
            </a:r>
            <a:r>
              <a:rPr lang="it-IT" b="0" dirty="0"/>
              <a:t> or </a:t>
            </a:r>
            <a:r>
              <a:rPr lang="it-IT" b="0" dirty="0" err="1"/>
              <a:t>his</a:t>
            </a:r>
            <a:r>
              <a:rPr lang="it-IT" b="0" dirty="0"/>
              <a:t>/</a:t>
            </a:r>
            <a:r>
              <a:rPr lang="it-IT" b="0" dirty="0" err="1"/>
              <a:t>her</a:t>
            </a:r>
            <a:r>
              <a:rPr lang="it-IT" b="0" dirty="0"/>
              <a:t> </a:t>
            </a:r>
            <a:r>
              <a:rPr lang="it-IT" b="0" dirty="0" err="1"/>
              <a:t>caregiver</a:t>
            </a:r>
            <a:r>
              <a:rPr lang="it-IT" b="0" dirty="0"/>
              <a:t> </a:t>
            </a:r>
            <a:r>
              <a:rPr lang="it-IT" b="0" dirty="0" err="1"/>
              <a:t>if</a:t>
            </a:r>
            <a:r>
              <a:rPr lang="it-IT" b="0" dirty="0"/>
              <a:t> he/</a:t>
            </a:r>
            <a:r>
              <a:rPr lang="it-IT" b="0" dirty="0" err="1"/>
              <a:t>she</a:t>
            </a:r>
            <a:r>
              <a:rPr lang="it-IT" b="0" dirty="0"/>
              <a:t> </a:t>
            </a:r>
            <a:r>
              <a:rPr lang="it-IT" b="0" dirty="0" err="1"/>
              <a:t>had</a:t>
            </a:r>
            <a:r>
              <a:rPr lang="it-IT" b="0" dirty="0"/>
              <a:t> </a:t>
            </a:r>
            <a:r>
              <a:rPr lang="en-US" b="0" dirty="0"/>
              <a:t>convulsions </a:t>
            </a:r>
            <a:r>
              <a:rPr lang="en-US" dirty="0"/>
              <a:t>using words they understand. For example, they may know convulsions as “fits” or “spasms” or other terms in the local language.</a:t>
            </a:r>
          </a:p>
          <a:p>
            <a:endParaRPr lang="en-US" dirty="0"/>
          </a:p>
          <a:p>
            <a:r>
              <a:rPr lang="en-US" b="1" dirty="0"/>
              <a:t>Convulsions are often a sign of severe malaria in a child</a:t>
            </a:r>
            <a:r>
              <a:rPr lang="en-US" dirty="0"/>
              <a:t>. The volunteer should ask the caregiver about </a:t>
            </a:r>
            <a:r>
              <a:rPr lang="en-US" b="0" dirty="0"/>
              <a:t>signs of </a:t>
            </a:r>
            <a:r>
              <a:rPr lang="en-US" b="1" dirty="0"/>
              <a:t>fever</a:t>
            </a:r>
            <a:r>
              <a:rPr lang="en-US" dirty="0"/>
              <a:t>.</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It is important to ask when the convulsions first started. A child who has been convulsing for several days is very sick.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it-IT" b="1"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6</a:t>
            </a:fld>
            <a:endParaRPr lang="it-IT"/>
          </a:p>
        </p:txBody>
      </p:sp>
    </p:spTree>
    <p:extLst>
      <p:ext uri="{BB962C8B-B14F-4D97-AF65-F5344CB8AC3E}">
        <p14:creationId xmlns:p14="http://schemas.microsoft.com/office/powerpoint/2010/main" val="28813179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lvl="0" fontAlgn="base"/>
            <a:r>
              <a:rPr lang="it-IT" sz="1200" u="none" strike="noStrike" kern="1200" dirty="0">
                <a:solidFill>
                  <a:schemeClr val="tx1"/>
                </a:solidFill>
                <a:effectLst/>
                <a:latin typeface="+mn-lt"/>
                <a:ea typeface="+mn-ea"/>
                <a:cs typeface="+mn-cs"/>
              </a:rPr>
              <a:t>The </a:t>
            </a:r>
            <a:r>
              <a:rPr lang="it-IT" sz="1200" u="none" strike="noStrike" kern="1200" dirty="0" err="1">
                <a:solidFill>
                  <a:schemeClr val="tx1"/>
                </a:solidFill>
                <a:effectLst/>
                <a:latin typeface="+mn-lt"/>
                <a:ea typeface="+mn-ea"/>
                <a:cs typeface="+mn-cs"/>
              </a:rPr>
              <a:t>volunteer</a:t>
            </a:r>
            <a:r>
              <a:rPr lang="it-IT" sz="1200" u="none" strike="noStrike" kern="1200" dirty="0">
                <a:solidFill>
                  <a:schemeClr val="tx1"/>
                </a:solidFill>
                <a:effectLst/>
                <a:latin typeface="+mn-lt"/>
                <a:ea typeface="+mn-ea"/>
                <a:cs typeface="+mn-cs"/>
              </a:rPr>
              <a:t> </a:t>
            </a:r>
            <a:r>
              <a:rPr lang="it-IT" sz="1200" u="none" strike="noStrike" kern="1200" dirty="0" err="1">
                <a:solidFill>
                  <a:schemeClr val="tx1"/>
                </a:solidFill>
                <a:effectLst/>
                <a:latin typeface="+mn-lt"/>
                <a:ea typeface="+mn-ea"/>
                <a:cs typeface="+mn-cs"/>
              </a:rPr>
              <a:t>should</a:t>
            </a:r>
            <a:r>
              <a:rPr lang="it-IT" sz="1200" u="none" strike="noStrike" kern="1200" dirty="0">
                <a:solidFill>
                  <a:schemeClr val="tx1"/>
                </a:solidFill>
                <a:effectLst/>
                <a:latin typeface="+mn-lt"/>
                <a:ea typeface="+mn-ea"/>
                <a:cs typeface="+mn-cs"/>
              </a:rPr>
              <a:t> </a:t>
            </a:r>
            <a:r>
              <a:rPr lang="it-IT" sz="1200" u="none" strike="noStrike" kern="1200" dirty="0" err="1">
                <a:solidFill>
                  <a:schemeClr val="tx1"/>
                </a:solidFill>
                <a:effectLst/>
                <a:latin typeface="+mn-lt"/>
                <a:ea typeface="+mn-ea"/>
                <a:cs typeface="+mn-cs"/>
              </a:rPr>
              <a:t>ask</a:t>
            </a:r>
            <a:r>
              <a:rPr lang="it-IT" sz="1200" u="none" strike="noStrike" kern="1200" dirty="0">
                <a:solidFill>
                  <a:schemeClr val="tx1"/>
                </a:solidFill>
                <a:effectLst/>
                <a:latin typeface="+mn-lt"/>
                <a:ea typeface="+mn-ea"/>
                <a:cs typeface="+mn-cs"/>
              </a:rPr>
              <a:t> the </a:t>
            </a:r>
            <a:r>
              <a:rPr lang="it-IT" sz="1200" u="none" strike="noStrike" kern="1200" dirty="0" err="1">
                <a:solidFill>
                  <a:schemeClr val="tx1"/>
                </a:solidFill>
                <a:effectLst/>
                <a:latin typeface="+mn-lt"/>
                <a:ea typeface="+mn-ea"/>
                <a:cs typeface="+mn-cs"/>
              </a:rPr>
              <a:t>caregiver</a:t>
            </a:r>
            <a:r>
              <a:rPr lang="it-IT" sz="1200" u="none" strike="noStrike" kern="1200" dirty="0">
                <a:solidFill>
                  <a:schemeClr val="tx1"/>
                </a:solidFill>
                <a:effectLst/>
                <a:latin typeface="+mn-lt"/>
                <a:ea typeface="+mn-ea"/>
                <a:cs typeface="+mn-cs"/>
              </a:rPr>
              <a:t> </a:t>
            </a:r>
            <a:r>
              <a:rPr lang="it-IT" sz="1200" u="none" strike="noStrike" kern="1200" dirty="0" err="1">
                <a:solidFill>
                  <a:schemeClr val="tx1"/>
                </a:solidFill>
                <a:effectLst/>
                <a:latin typeface="+mn-lt"/>
                <a:ea typeface="+mn-ea"/>
                <a:cs typeface="+mn-cs"/>
              </a:rPr>
              <a:t>if</a:t>
            </a:r>
            <a:r>
              <a:rPr lang="it-IT" sz="1200" u="none" strike="noStrike" kern="1200" dirty="0">
                <a:solidFill>
                  <a:schemeClr val="tx1"/>
                </a:solidFill>
                <a:effectLst/>
                <a:latin typeface="+mn-lt"/>
                <a:ea typeface="+mn-ea"/>
                <a:cs typeface="+mn-cs"/>
              </a:rPr>
              <a:t> the</a:t>
            </a:r>
            <a:r>
              <a:rPr lang="en-GB" sz="1200" u="none" strike="noStrike" kern="1200" dirty="0">
                <a:solidFill>
                  <a:schemeClr val="tx1"/>
                </a:solidFill>
                <a:effectLst/>
                <a:latin typeface="+mn-lt"/>
                <a:ea typeface="+mn-ea"/>
                <a:cs typeface="+mn-cs"/>
              </a:rPr>
              <a:t> child / adult seems abnormally sleepy or if he/she cannot wake the child / adult.</a:t>
            </a:r>
          </a:p>
          <a:p>
            <a:pPr lvl="0" fontAlgn="base"/>
            <a:endParaRPr lang="en-GB" sz="1200" u="none" strike="noStrike" kern="1200" dirty="0">
              <a:solidFill>
                <a:schemeClr val="tx1"/>
              </a:solidFill>
              <a:effectLst/>
              <a:latin typeface="+mn-lt"/>
              <a:ea typeface="+mn-ea"/>
              <a:cs typeface="+mn-cs"/>
            </a:endParaRPr>
          </a:p>
          <a:p>
            <a:pPr lvl="0" fontAlgn="base"/>
            <a:r>
              <a:rPr lang="en-GB" sz="1200" u="none" strike="noStrike" kern="1200" dirty="0">
                <a:solidFill>
                  <a:schemeClr val="tx1"/>
                </a:solidFill>
                <a:effectLst/>
                <a:latin typeface="+mn-lt"/>
                <a:ea typeface="+mn-ea"/>
                <a:cs typeface="+mn-cs"/>
              </a:rPr>
              <a:t>The volunteer should </a:t>
            </a:r>
            <a:r>
              <a:rPr lang="en-GB" sz="1200" b="1" u="none" strike="noStrike" kern="1200" dirty="0">
                <a:solidFill>
                  <a:schemeClr val="tx1"/>
                </a:solidFill>
                <a:effectLst/>
                <a:latin typeface="+mn-lt"/>
                <a:ea typeface="+mn-ea"/>
                <a:cs typeface="+mn-cs"/>
              </a:rPr>
              <a:t>see</a:t>
            </a:r>
            <a:r>
              <a:rPr lang="en-GB" sz="1200" u="none" strike="noStrike" kern="1200" dirty="0">
                <a:solidFill>
                  <a:schemeClr val="tx1"/>
                </a:solidFill>
                <a:effectLst/>
                <a:latin typeface="+mn-lt"/>
                <a:ea typeface="+mn-ea"/>
                <a:cs typeface="+mn-cs"/>
              </a:rPr>
              <a:t> if the child / adult wakes when called, or is shaken by the caregiver, or if he responds when you clap your hands near his face.</a:t>
            </a:r>
            <a:endParaRPr lang="it-IT" sz="1200" u="none" strike="noStrike" kern="1200" dirty="0">
              <a:solidFill>
                <a:schemeClr val="tx1"/>
              </a:solidFill>
              <a:effectLst/>
              <a:latin typeface="+mn-lt"/>
              <a:ea typeface="+mn-ea"/>
              <a:cs typeface="+mn-cs"/>
            </a:endParaRPr>
          </a:p>
          <a:p>
            <a:endParaRPr lang="it-IT" b="1"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7</a:t>
            </a:fld>
            <a:endParaRPr lang="it-IT"/>
          </a:p>
        </p:txBody>
      </p:sp>
    </p:spTree>
    <p:extLst>
      <p:ext uri="{BB962C8B-B14F-4D97-AF65-F5344CB8AC3E}">
        <p14:creationId xmlns:p14="http://schemas.microsoft.com/office/powerpoint/2010/main" val="41434246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lvl="0" fontAlgn="base"/>
            <a:r>
              <a:rPr lang="it-IT" sz="1200" u="none" strike="noStrike" kern="1200" dirty="0">
                <a:solidFill>
                  <a:schemeClr val="tx1"/>
                </a:solidFill>
                <a:effectLst/>
                <a:latin typeface="+mn-lt"/>
                <a:ea typeface="+mn-ea"/>
                <a:cs typeface="+mn-cs"/>
              </a:rPr>
              <a:t>The </a:t>
            </a:r>
            <a:r>
              <a:rPr lang="it-IT" sz="1200" u="none" strike="noStrike" kern="1200" dirty="0" err="1">
                <a:solidFill>
                  <a:schemeClr val="tx1"/>
                </a:solidFill>
                <a:effectLst/>
                <a:latin typeface="+mn-lt"/>
                <a:ea typeface="+mn-ea"/>
                <a:cs typeface="+mn-cs"/>
              </a:rPr>
              <a:t>volunteer</a:t>
            </a:r>
            <a:r>
              <a:rPr lang="it-IT" sz="1200" u="none" strike="noStrike" kern="1200" dirty="0">
                <a:solidFill>
                  <a:schemeClr val="tx1"/>
                </a:solidFill>
                <a:effectLst/>
                <a:latin typeface="+mn-lt"/>
                <a:ea typeface="+mn-ea"/>
                <a:cs typeface="+mn-cs"/>
              </a:rPr>
              <a:t> </a:t>
            </a:r>
            <a:r>
              <a:rPr lang="it-IT" sz="1200" u="none" strike="noStrike" kern="1200" dirty="0" err="1">
                <a:solidFill>
                  <a:schemeClr val="tx1"/>
                </a:solidFill>
                <a:effectLst/>
                <a:latin typeface="+mn-lt"/>
                <a:ea typeface="+mn-ea"/>
                <a:cs typeface="+mn-cs"/>
              </a:rPr>
              <a:t>should</a:t>
            </a:r>
            <a:r>
              <a:rPr lang="it-IT" sz="1200" u="none" strike="noStrike" kern="1200" dirty="0">
                <a:solidFill>
                  <a:schemeClr val="tx1"/>
                </a:solidFill>
                <a:effectLst/>
                <a:latin typeface="+mn-lt"/>
                <a:ea typeface="+mn-ea"/>
                <a:cs typeface="+mn-cs"/>
              </a:rPr>
              <a:t> </a:t>
            </a:r>
            <a:r>
              <a:rPr lang="it-IT" sz="1200" u="none" strike="noStrike" kern="1200" dirty="0" err="1">
                <a:solidFill>
                  <a:schemeClr val="tx1"/>
                </a:solidFill>
                <a:effectLst/>
                <a:latin typeface="+mn-lt"/>
                <a:ea typeface="+mn-ea"/>
                <a:cs typeface="+mn-cs"/>
              </a:rPr>
              <a:t>ask</a:t>
            </a:r>
            <a:r>
              <a:rPr lang="it-IT" sz="1200" u="none" strike="noStrike" kern="1200" dirty="0">
                <a:solidFill>
                  <a:schemeClr val="tx1"/>
                </a:solidFill>
                <a:effectLst/>
                <a:latin typeface="+mn-lt"/>
                <a:ea typeface="+mn-ea"/>
                <a:cs typeface="+mn-cs"/>
              </a:rPr>
              <a:t> the </a:t>
            </a:r>
            <a:r>
              <a:rPr lang="it-IT" sz="1200" u="none" strike="noStrike" kern="1200" dirty="0" err="1">
                <a:solidFill>
                  <a:schemeClr val="tx1"/>
                </a:solidFill>
                <a:effectLst/>
                <a:latin typeface="+mn-lt"/>
                <a:ea typeface="+mn-ea"/>
                <a:cs typeface="+mn-cs"/>
              </a:rPr>
              <a:t>caregiver</a:t>
            </a:r>
            <a:r>
              <a:rPr lang="it-IT" sz="1200" u="none" strike="noStrike" kern="1200" dirty="0">
                <a:solidFill>
                  <a:schemeClr val="tx1"/>
                </a:solidFill>
                <a:effectLst/>
                <a:latin typeface="+mn-lt"/>
                <a:ea typeface="+mn-ea"/>
                <a:cs typeface="+mn-cs"/>
              </a:rPr>
              <a:t> </a:t>
            </a:r>
            <a:r>
              <a:rPr lang="it-IT" sz="1200" u="none" strike="noStrike" kern="1200" dirty="0" err="1">
                <a:solidFill>
                  <a:schemeClr val="tx1"/>
                </a:solidFill>
                <a:effectLst/>
                <a:latin typeface="+mn-lt"/>
                <a:ea typeface="+mn-ea"/>
                <a:cs typeface="+mn-cs"/>
              </a:rPr>
              <a:t>if</a:t>
            </a:r>
            <a:r>
              <a:rPr lang="it-IT" sz="1200" u="none" strike="noStrike" kern="1200" dirty="0">
                <a:solidFill>
                  <a:schemeClr val="tx1"/>
                </a:solidFill>
                <a:effectLst/>
                <a:latin typeface="+mn-lt"/>
                <a:ea typeface="+mn-ea"/>
                <a:cs typeface="+mn-cs"/>
              </a:rPr>
              <a:t> the</a:t>
            </a:r>
            <a:r>
              <a:rPr lang="en-GB" sz="1200" u="none" strike="noStrike" kern="1200" dirty="0">
                <a:solidFill>
                  <a:schemeClr val="tx1"/>
                </a:solidFill>
                <a:effectLst/>
                <a:latin typeface="+mn-lt"/>
                <a:ea typeface="+mn-ea"/>
                <a:cs typeface="+mn-cs"/>
              </a:rPr>
              <a:t> child / adult shows </a:t>
            </a:r>
            <a:r>
              <a:rPr lang="en-GB" sz="1200" b="1" u="none" strike="noStrike" kern="1200" dirty="0">
                <a:solidFill>
                  <a:schemeClr val="tx1"/>
                </a:solidFill>
                <a:effectLst/>
                <a:latin typeface="+mn-lt"/>
                <a:ea typeface="+mn-ea"/>
                <a:cs typeface="+mn-cs"/>
              </a:rPr>
              <a:t>HEAD NODDING</a:t>
            </a:r>
            <a:r>
              <a:rPr lang="en-GB" sz="1200" u="none" strike="noStrike" kern="1200" dirty="0">
                <a:solidFill>
                  <a:schemeClr val="tx1"/>
                </a:solidFill>
                <a:effectLst/>
                <a:latin typeface="+mn-lt"/>
                <a:ea typeface="+mn-ea"/>
                <a:cs typeface="+mn-cs"/>
              </a:rPr>
              <a:t>. The latter is clearly defined in the slide.</a:t>
            </a:r>
          </a:p>
          <a:p>
            <a:pPr lvl="0" fontAlgn="base"/>
            <a:endParaRPr lang="en-GB" sz="1200" u="none" strike="noStrike" kern="1200" dirty="0">
              <a:solidFill>
                <a:schemeClr val="tx1"/>
              </a:solidFill>
              <a:effectLst/>
              <a:latin typeface="+mn-lt"/>
              <a:ea typeface="+mn-ea"/>
              <a:cs typeface="+mn-cs"/>
            </a:endParaRPr>
          </a:p>
        </p:txBody>
      </p:sp>
      <p:sp>
        <p:nvSpPr>
          <p:cNvPr id="4" name="Segnaposto numero diapositiva 3"/>
          <p:cNvSpPr>
            <a:spLocks noGrp="1"/>
          </p:cNvSpPr>
          <p:nvPr>
            <p:ph type="sldNum" sz="quarter" idx="5"/>
          </p:nvPr>
        </p:nvSpPr>
        <p:spPr/>
        <p:txBody>
          <a:bodyPr/>
          <a:lstStyle/>
          <a:p>
            <a:fld id="{64F48F1F-DFD8-445D-9CF1-192CA33ABDD3}" type="slidenum">
              <a:rPr lang="it-IT" smtClean="0"/>
              <a:t>8</a:t>
            </a:fld>
            <a:endParaRPr lang="it-IT"/>
          </a:p>
        </p:txBody>
      </p:sp>
    </p:spTree>
    <p:extLst>
      <p:ext uri="{BB962C8B-B14F-4D97-AF65-F5344CB8AC3E}">
        <p14:creationId xmlns:p14="http://schemas.microsoft.com/office/powerpoint/2010/main" val="29602516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lvl="0" fontAlgn="base"/>
            <a:r>
              <a:rPr lang="en-GB" sz="1200" u="none" strike="noStrike" kern="1200" dirty="0">
                <a:solidFill>
                  <a:schemeClr val="tx1"/>
                </a:solidFill>
                <a:effectLst/>
                <a:latin typeface="+mn-lt"/>
                <a:ea typeface="+mn-ea"/>
                <a:cs typeface="+mn-cs"/>
              </a:rPr>
              <a:t>Recap with the participants the case definitions for “Suspected Case of Epilepsy” and “Suspected Case of Nodding Syndrome”.</a:t>
            </a:r>
          </a:p>
          <a:p>
            <a:pPr lvl="0" fontAlgn="base"/>
            <a:endParaRPr lang="en-GB" sz="1200" u="none" strike="noStrike" kern="1200" dirty="0">
              <a:solidFill>
                <a:schemeClr val="tx1"/>
              </a:solidFill>
              <a:effectLst/>
              <a:latin typeface="+mn-lt"/>
              <a:ea typeface="+mn-ea"/>
              <a:cs typeface="+mn-cs"/>
            </a:endParaRPr>
          </a:p>
          <a:p>
            <a:pPr lvl="0" fontAlgn="base"/>
            <a:r>
              <a:rPr lang="en-GB" sz="1200" u="none" strike="noStrike" kern="1200" dirty="0">
                <a:solidFill>
                  <a:schemeClr val="tx1"/>
                </a:solidFill>
                <a:effectLst/>
                <a:latin typeface="+mn-lt"/>
                <a:ea typeface="+mn-ea"/>
                <a:cs typeface="+mn-cs"/>
              </a:rPr>
              <a:t>The community volunteers are expected to identify these suspected cases by looking / asking about the two following signs: </a:t>
            </a:r>
            <a:r>
              <a:rPr lang="en-GB" sz="1200" b="1" u="none" strike="noStrike" kern="1200" dirty="0">
                <a:solidFill>
                  <a:schemeClr val="tx1"/>
                </a:solidFill>
                <a:effectLst/>
                <a:latin typeface="+mn-lt"/>
                <a:ea typeface="+mn-ea"/>
                <a:cs typeface="+mn-cs"/>
              </a:rPr>
              <a:t>Convulsions; Head Nodding.</a:t>
            </a:r>
          </a:p>
          <a:p>
            <a:pPr lvl="0" fontAlgn="base"/>
            <a:endParaRPr lang="en-GB" sz="1200" b="1" u="none" strike="noStrike" kern="1200" dirty="0">
              <a:solidFill>
                <a:schemeClr val="tx1"/>
              </a:solidFill>
              <a:effectLst/>
              <a:latin typeface="+mn-lt"/>
              <a:ea typeface="+mn-ea"/>
              <a:cs typeface="+mn-cs"/>
            </a:endParaRPr>
          </a:p>
          <a:p>
            <a:pPr lvl="0" fontAlgn="base"/>
            <a:r>
              <a:rPr lang="en-GB" sz="1200" b="1" u="none" strike="noStrike" kern="1200" dirty="0">
                <a:solidFill>
                  <a:schemeClr val="tx1"/>
                </a:solidFill>
                <a:effectLst/>
                <a:latin typeface="+mn-lt"/>
                <a:ea typeface="+mn-ea"/>
                <a:cs typeface="+mn-cs"/>
              </a:rPr>
              <a:t> SUSPECTED CASES of EPI / NS shall be referred to the Epilepsy Clinics </a:t>
            </a:r>
            <a:r>
              <a:rPr lang="en-GB" sz="1200" b="0" u="none" strike="noStrike" kern="1200" dirty="0">
                <a:solidFill>
                  <a:schemeClr val="tx1"/>
                </a:solidFill>
                <a:effectLst/>
                <a:latin typeface="+mn-lt"/>
                <a:ea typeface="+mn-ea"/>
                <a:cs typeface="+mn-cs"/>
              </a:rPr>
              <a:t>supported by the NSA project (at </a:t>
            </a:r>
            <a:r>
              <a:rPr lang="en-GB" sz="1200" b="0" u="none" strike="noStrike" kern="1200" dirty="0" err="1">
                <a:solidFill>
                  <a:schemeClr val="tx1"/>
                </a:solidFill>
                <a:effectLst/>
                <a:latin typeface="+mn-lt"/>
                <a:ea typeface="+mn-ea"/>
                <a:cs typeface="+mn-cs"/>
              </a:rPr>
              <a:t>Maridi</a:t>
            </a:r>
            <a:r>
              <a:rPr lang="en-GB" sz="1200" b="0" u="none" strike="noStrike" kern="1200" dirty="0">
                <a:solidFill>
                  <a:schemeClr val="tx1"/>
                </a:solidFill>
                <a:effectLst/>
                <a:latin typeface="+mn-lt"/>
                <a:ea typeface="+mn-ea"/>
                <a:cs typeface="+mn-cs"/>
              </a:rPr>
              <a:t> Hospital, </a:t>
            </a:r>
            <a:r>
              <a:rPr lang="en-GB" sz="1200" b="0" u="none" strike="noStrike" kern="1200" dirty="0" err="1">
                <a:solidFill>
                  <a:schemeClr val="tx1"/>
                </a:solidFill>
                <a:effectLst/>
                <a:latin typeface="+mn-lt"/>
                <a:ea typeface="+mn-ea"/>
                <a:cs typeface="+mn-cs"/>
              </a:rPr>
              <a:t>Mundri</a:t>
            </a:r>
            <a:r>
              <a:rPr lang="en-GB" sz="1200" b="0" u="none" strike="noStrike" kern="1200" dirty="0">
                <a:solidFill>
                  <a:schemeClr val="tx1"/>
                </a:solidFill>
                <a:effectLst/>
                <a:latin typeface="+mn-lt"/>
                <a:ea typeface="+mn-ea"/>
                <a:cs typeface="+mn-cs"/>
              </a:rPr>
              <a:t> PHCC and Lui Hospital) for further investigation and diagnosis by qualified healthcare workers </a:t>
            </a:r>
            <a:r>
              <a:rPr lang="en-GB" sz="1200" b="1" u="none" strike="noStrike" kern="1200" dirty="0">
                <a:solidFill>
                  <a:schemeClr val="tx1"/>
                </a:solidFill>
                <a:effectLst/>
                <a:latin typeface="+mn-lt"/>
                <a:ea typeface="+mn-ea"/>
                <a:cs typeface="+mn-cs"/>
              </a:rPr>
              <a:t>– unless the patient has already been diagnosed with epilepsy or NS at a formal health facility.</a:t>
            </a:r>
          </a:p>
        </p:txBody>
      </p:sp>
      <p:sp>
        <p:nvSpPr>
          <p:cNvPr id="4" name="Segnaposto numero diapositiva 3"/>
          <p:cNvSpPr>
            <a:spLocks noGrp="1"/>
          </p:cNvSpPr>
          <p:nvPr>
            <p:ph type="sldNum" sz="quarter" idx="5"/>
          </p:nvPr>
        </p:nvSpPr>
        <p:spPr/>
        <p:txBody>
          <a:bodyPr/>
          <a:lstStyle/>
          <a:p>
            <a:fld id="{64F48F1F-DFD8-445D-9CF1-192CA33ABDD3}" type="slidenum">
              <a:rPr lang="it-IT" smtClean="0"/>
              <a:t>9</a:t>
            </a:fld>
            <a:endParaRPr lang="it-IT"/>
          </a:p>
        </p:txBody>
      </p:sp>
    </p:spTree>
    <p:extLst>
      <p:ext uri="{BB962C8B-B14F-4D97-AF65-F5344CB8AC3E}">
        <p14:creationId xmlns:p14="http://schemas.microsoft.com/office/powerpoint/2010/main" val="36739845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lvl="0" fontAlgn="base"/>
            <a:r>
              <a:rPr lang="en-GB" sz="1200" u="none" strike="noStrike" kern="1200" dirty="0">
                <a:solidFill>
                  <a:schemeClr val="tx1"/>
                </a:solidFill>
                <a:effectLst/>
                <a:latin typeface="+mn-lt"/>
                <a:ea typeface="+mn-ea"/>
                <a:cs typeface="+mn-cs"/>
              </a:rPr>
              <a:t>Spend at least </a:t>
            </a:r>
            <a:r>
              <a:rPr lang="en-GB" sz="1200" b="1" u="none" strike="noStrike" kern="1200" dirty="0">
                <a:solidFill>
                  <a:schemeClr val="tx1"/>
                </a:solidFill>
                <a:effectLst/>
                <a:latin typeface="+mn-lt"/>
                <a:ea typeface="+mn-ea"/>
                <a:cs typeface="+mn-cs"/>
              </a:rPr>
              <a:t>15 minutes </a:t>
            </a:r>
            <a:r>
              <a:rPr lang="en-GB" sz="1200" u="none" strike="noStrike" kern="1200" dirty="0">
                <a:solidFill>
                  <a:schemeClr val="tx1"/>
                </a:solidFill>
                <a:effectLst/>
                <a:latin typeface="+mn-lt"/>
                <a:ea typeface="+mn-ea"/>
                <a:cs typeface="+mn-cs"/>
              </a:rPr>
              <a:t>on this slide.</a:t>
            </a:r>
          </a:p>
          <a:p>
            <a:pPr lvl="0" fontAlgn="base"/>
            <a:endParaRPr lang="en-GB" sz="1200" u="none" strike="noStrike" kern="1200" dirty="0">
              <a:solidFill>
                <a:schemeClr val="tx1"/>
              </a:solidFill>
              <a:effectLst/>
              <a:latin typeface="+mn-lt"/>
              <a:ea typeface="+mn-ea"/>
              <a:cs typeface="+mn-cs"/>
            </a:endParaRPr>
          </a:p>
          <a:p>
            <a:pPr lvl="0" fontAlgn="base"/>
            <a:r>
              <a:rPr lang="en-GB" sz="1200" u="none" strike="noStrike" kern="1200" dirty="0">
                <a:solidFill>
                  <a:schemeClr val="tx1"/>
                </a:solidFill>
                <a:effectLst/>
                <a:latin typeface="+mn-lt"/>
                <a:ea typeface="+mn-ea"/>
                <a:cs typeface="+mn-cs"/>
              </a:rPr>
              <a:t> This matrix shows the different scenarios that a community volunteer could find during an assessment. On the basis of the signs identified, a necessary action is recommended. This shows, somehow, how the case definitions discussed in the previous slide are put into practice.</a:t>
            </a:r>
          </a:p>
          <a:p>
            <a:pPr lvl="0" fontAlgn="base"/>
            <a:endParaRPr lang="en-GB" sz="1200" u="none" strike="noStrike" kern="1200" dirty="0">
              <a:solidFill>
                <a:schemeClr val="tx1"/>
              </a:solidFill>
              <a:effectLst/>
              <a:latin typeface="+mn-lt"/>
              <a:ea typeface="+mn-ea"/>
              <a:cs typeface="+mn-cs"/>
            </a:endParaRPr>
          </a:p>
          <a:p>
            <a:pPr lvl="0" fontAlgn="base"/>
            <a:r>
              <a:rPr lang="en-GB" sz="1200" u="none" strike="noStrike" kern="1200" dirty="0">
                <a:solidFill>
                  <a:schemeClr val="tx1"/>
                </a:solidFill>
                <a:effectLst/>
                <a:latin typeface="+mn-lt"/>
                <a:ea typeface="+mn-ea"/>
                <a:cs typeface="+mn-cs"/>
              </a:rPr>
              <a:t> Take all the time necessary to explain this matrix to the participants. Address any doubts and questions they may have.</a:t>
            </a:r>
          </a:p>
        </p:txBody>
      </p:sp>
      <p:sp>
        <p:nvSpPr>
          <p:cNvPr id="4" name="Segnaposto numero diapositiva 3"/>
          <p:cNvSpPr>
            <a:spLocks noGrp="1"/>
          </p:cNvSpPr>
          <p:nvPr>
            <p:ph type="sldNum" sz="quarter" idx="5"/>
          </p:nvPr>
        </p:nvSpPr>
        <p:spPr/>
        <p:txBody>
          <a:bodyPr/>
          <a:lstStyle/>
          <a:p>
            <a:fld id="{64F48F1F-DFD8-445D-9CF1-192CA33ABDD3}" type="slidenum">
              <a:rPr lang="it-IT" smtClean="0"/>
              <a:t>10</a:t>
            </a:fld>
            <a:endParaRPr lang="it-IT"/>
          </a:p>
        </p:txBody>
      </p:sp>
    </p:spTree>
    <p:extLst>
      <p:ext uri="{BB962C8B-B14F-4D97-AF65-F5344CB8AC3E}">
        <p14:creationId xmlns:p14="http://schemas.microsoft.com/office/powerpoint/2010/main" val="29536525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8/5/2020</a:t>
            </a:fld>
            <a:endParaRPr lang="en-US"/>
          </a:p>
        </p:txBody>
      </p:sp>
      <p:sp>
        <p:nvSpPr>
          <p:cNvPr id="6" name="Holder 6"/>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9144000" cy="1744345"/>
          </a:xfrm>
          <a:custGeom>
            <a:avLst/>
            <a:gdLst/>
            <a:ahLst/>
            <a:cxnLst/>
            <a:rect l="l" t="t" r="r" b="b"/>
            <a:pathLst>
              <a:path w="9144000" h="1744345">
                <a:moveTo>
                  <a:pt x="9144000" y="0"/>
                </a:moveTo>
                <a:lnTo>
                  <a:pt x="0" y="0"/>
                </a:lnTo>
                <a:lnTo>
                  <a:pt x="0" y="1744345"/>
                </a:lnTo>
                <a:lnTo>
                  <a:pt x="9144000" y="1744345"/>
                </a:lnTo>
                <a:lnTo>
                  <a:pt x="9144000" y="0"/>
                </a:lnTo>
                <a:close/>
              </a:path>
            </a:pathLst>
          </a:custGeom>
          <a:solidFill>
            <a:srgbClr val="0082B9"/>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8/5/2020</a:t>
            </a:fld>
            <a:endParaRPr lang="en-US"/>
          </a:p>
        </p:txBody>
      </p:sp>
      <p:sp>
        <p:nvSpPr>
          <p:cNvPr id="6" name="Holder 6"/>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8/5/2020</a:t>
            </a:fld>
            <a:endParaRPr lang="en-US"/>
          </a:p>
        </p:txBody>
      </p:sp>
      <p:sp>
        <p:nvSpPr>
          <p:cNvPr id="7" name="Holder 7"/>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8/5/2020</a:t>
            </a:fld>
            <a:endParaRPr lang="en-US"/>
          </a:p>
        </p:txBody>
      </p:sp>
      <p:sp>
        <p:nvSpPr>
          <p:cNvPr id="5" name="Holder 5"/>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8/5/2020</a:t>
            </a:fld>
            <a:endParaRPr lang="en-US"/>
          </a:p>
        </p:txBody>
      </p:sp>
      <p:sp>
        <p:nvSpPr>
          <p:cNvPr id="4" name="Holder 4"/>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920902" y="178053"/>
            <a:ext cx="7302195" cy="1367790"/>
          </a:xfrm>
          <a:prstGeom prst="rect">
            <a:avLst/>
          </a:prstGeom>
        </p:spPr>
        <p:txBody>
          <a:bodyPr wrap="square" lIns="0" tIns="0" rIns="0" bIns="0">
            <a:spAutoFit/>
          </a:bodyPr>
          <a:lstStyle>
            <a:lvl1pPr>
              <a:defRPr sz="4400" b="0" i="0">
                <a:solidFill>
                  <a:schemeClr val="bg1"/>
                </a:solidFill>
                <a:latin typeface="Calibri"/>
                <a:cs typeface="Calibri"/>
              </a:defRPr>
            </a:lvl1pPr>
          </a:lstStyle>
          <a:p>
            <a:endParaRPr/>
          </a:p>
        </p:txBody>
      </p:sp>
      <p:sp>
        <p:nvSpPr>
          <p:cNvPr id="3" name="Holder 3"/>
          <p:cNvSpPr>
            <a:spLocks noGrp="1"/>
          </p:cNvSpPr>
          <p:nvPr>
            <p:ph type="body" idx="1"/>
          </p:nvPr>
        </p:nvSpPr>
        <p:spPr>
          <a:xfrm>
            <a:off x="490537" y="2687573"/>
            <a:ext cx="8209280" cy="341502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8/5/2020</a:t>
            </a:fld>
            <a:endParaRPr lang="en-US"/>
          </a:p>
        </p:txBody>
      </p:sp>
      <p:sp>
        <p:nvSpPr>
          <p:cNvPr id="6" name="Holder 6"/>
          <p:cNvSpPr>
            <a:spLocks noGrp="1"/>
          </p:cNvSpPr>
          <p:nvPr>
            <p:ph type="sldNum" sz="quarter" idx="7"/>
          </p:nvPr>
        </p:nvSpPr>
        <p:spPr>
          <a:xfrm>
            <a:off x="8269223" y="6465214"/>
            <a:ext cx="364490" cy="314959"/>
          </a:xfrm>
          <a:prstGeom prst="rect">
            <a:avLst/>
          </a:prstGeom>
        </p:spPr>
        <p:txBody>
          <a:bodyPr wrap="square" lIns="0" tIns="0" rIns="0" bIns="0">
            <a:spAutoFit/>
          </a:bodyPr>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7.w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9.emf"/><Relationship Id="rId5" Type="http://schemas.openxmlformats.org/officeDocument/2006/relationships/image" Target="../media/image6.wmf"/><Relationship Id="rId10" Type="http://schemas.openxmlformats.org/officeDocument/2006/relationships/image" Target="../media/image8.png"/><Relationship Id="rId4" Type="http://schemas.openxmlformats.org/officeDocument/2006/relationships/image" Target="../media/image5.jpeg"/><Relationship Id="rId9"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7.wmf"/><Relationship Id="rId5" Type="http://schemas.openxmlformats.org/officeDocument/2006/relationships/image" Target="../media/image6.wmf"/><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wmf"/><Relationship Id="rId5" Type="http://schemas.openxmlformats.org/officeDocument/2006/relationships/image" Target="../media/image9.emf"/><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6.wmf"/><Relationship Id="rId5" Type="http://schemas.openxmlformats.org/officeDocument/2006/relationships/image" Target="../media/image8.png"/><Relationship Id="rId4"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9.emf"/><Relationship Id="rId5" Type="http://schemas.openxmlformats.org/officeDocument/2006/relationships/image" Target="../media/image8.png"/><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wmf"/><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7.wmf"/><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object 2"/>
          <p:cNvSpPr/>
          <p:nvPr/>
        </p:nvSpPr>
        <p:spPr>
          <a:xfrm>
            <a:off x="0" y="0"/>
            <a:ext cx="9144000" cy="6858000"/>
          </a:xfrm>
          <a:custGeom>
            <a:avLst/>
            <a:gdLst/>
            <a:ahLst/>
            <a:cxnLst/>
            <a:rect l="l" t="t" r="r" b="b"/>
            <a:pathLst>
              <a:path w="9144000" h="6858000">
                <a:moveTo>
                  <a:pt x="9144000" y="0"/>
                </a:moveTo>
                <a:lnTo>
                  <a:pt x="0" y="0"/>
                </a:lnTo>
                <a:lnTo>
                  <a:pt x="0" y="6858000"/>
                </a:lnTo>
                <a:lnTo>
                  <a:pt x="9144000" y="6858000"/>
                </a:lnTo>
                <a:lnTo>
                  <a:pt x="9144000" y="0"/>
                </a:lnTo>
                <a:close/>
              </a:path>
            </a:pathLst>
          </a:custGeom>
          <a:solidFill>
            <a:schemeClr val="accent3">
              <a:lumMod val="75000"/>
            </a:schemeClr>
          </a:solidFill>
        </p:spPr>
        <p:txBody>
          <a:bodyPr wrap="square" lIns="0" tIns="0" rIns="0" bIns="0" rtlCol="0"/>
          <a:lstStyle/>
          <a:p>
            <a:endParaRPr/>
          </a:p>
        </p:txBody>
      </p:sp>
      <p:sp>
        <p:nvSpPr>
          <p:cNvPr id="3" name="object 3"/>
          <p:cNvSpPr txBox="1">
            <a:spLocks noGrp="1"/>
          </p:cNvSpPr>
          <p:nvPr>
            <p:ph type="title"/>
          </p:nvPr>
        </p:nvSpPr>
        <p:spPr>
          <a:xfrm>
            <a:off x="2329029" y="2997397"/>
            <a:ext cx="4485941" cy="690574"/>
          </a:xfrm>
          <a:prstGeom prst="rect">
            <a:avLst/>
          </a:prstGeom>
        </p:spPr>
        <p:txBody>
          <a:bodyPr vert="horz" wrap="square" lIns="0" tIns="13335" rIns="0" bIns="0" rtlCol="0">
            <a:spAutoFit/>
          </a:bodyPr>
          <a:lstStyle/>
          <a:p>
            <a:pPr marL="12700" algn="ctr">
              <a:lnSpc>
                <a:spcPct val="100000"/>
              </a:lnSpc>
              <a:spcBef>
                <a:spcPts val="105"/>
              </a:spcBef>
            </a:pPr>
            <a:r>
              <a:rPr lang="it-IT" spc="-5" dirty="0" err="1"/>
              <a:t>Signs</a:t>
            </a:r>
            <a:endParaRPr dirty="0"/>
          </a:p>
        </p:txBody>
      </p:sp>
      <p:pic>
        <p:nvPicPr>
          <p:cNvPr id="4" name="Immagine 3">
            <a:extLst>
              <a:ext uri="{FF2B5EF4-FFF2-40B4-BE49-F238E27FC236}">
                <a16:creationId xmlns:a16="http://schemas.microsoft.com/office/drawing/2014/main" id="{0115134F-EE70-486E-878A-CC17F8C4C3B9}"/>
              </a:ext>
            </a:extLst>
          </p:cNvPr>
          <p:cNvPicPr>
            <a:picLocks noChangeAspect="1"/>
          </p:cNvPicPr>
          <p:nvPr/>
        </p:nvPicPr>
        <p:blipFill rotWithShape="1">
          <a:blip r:embed="rId2">
            <a:extLst>
              <a:ext uri="{28A0092B-C50C-407E-A947-70E740481C1C}">
                <a14:useLocalDpi xmlns:a14="http://schemas.microsoft.com/office/drawing/2010/main" val="0"/>
              </a:ext>
            </a:extLst>
          </a:blip>
          <a:srcRect t="13569" b="11632"/>
          <a:stretch/>
        </p:blipFill>
        <p:spPr>
          <a:xfrm>
            <a:off x="1143000" y="4951512"/>
            <a:ext cx="1457658" cy="1090302"/>
          </a:xfrm>
          <a:prstGeom prst="rect">
            <a:avLst/>
          </a:prstGeom>
        </p:spPr>
      </p:pic>
      <p:pic>
        <p:nvPicPr>
          <p:cNvPr id="5" name="Immagine 4">
            <a:extLst>
              <a:ext uri="{FF2B5EF4-FFF2-40B4-BE49-F238E27FC236}">
                <a16:creationId xmlns:a16="http://schemas.microsoft.com/office/drawing/2014/main" id="{9879240F-48E5-4E88-8CCA-E0568C510C9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920" t="-2" r="12920" b="-142"/>
          <a:stretch/>
        </p:blipFill>
        <p:spPr>
          <a:xfrm>
            <a:off x="6435090" y="4965623"/>
            <a:ext cx="1461444" cy="1090302"/>
          </a:xfrm>
          <a:prstGeom prst="rect">
            <a:avLst/>
          </a:prstGeom>
        </p:spPr>
      </p:pic>
      <p:pic>
        <p:nvPicPr>
          <p:cNvPr id="6" name="Picture 2" descr="BAND Foundation">
            <a:extLst>
              <a:ext uri="{FF2B5EF4-FFF2-40B4-BE49-F238E27FC236}">
                <a16:creationId xmlns:a16="http://schemas.microsoft.com/office/drawing/2014/main" id="{FE099865-08AD-40A6-951D-CC818CF2BCC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78383" y="990600"/>
            <a:ext cx="1974857" cy="609600"/>
          </a:xfrm>
          <a:prstGeom prst="rect">
            <a:avLst/>
          </a:prstGeom>
          <a:noFill/>
          <a:extLst>
            <a:ext uri="{909E8E84-426E-40DD-AFC4-6F175D3DCCD1}">
              <a14:hiddenFill xmlns:a14="http://schemas.microsoft.com/office/drawing/2010/main">
                <a:solidFill>
                  <a:srgbClr val="FFFFFF"/>
                </a:solidFill>
              </a14:hiddenFill>
            </a:ext>
          </a:extLst>
        </p:spPr>
      </p:pic>
      <p:pic>
        <p:nvPicPr>
          <p:cNvPr id="7" name="Immagine 6">
            <a:extLst>
              <a:ext uri="{FF2B5EF4-FFF2-40B4-BE49-F238E27FC236}">
                <a16:creationId xmlns:a16="http://schemas.microsoft.com/office/drawing/2014/main" id="{CB9F3A79-D11D-43F6-B10D-3D296A8C038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43000" y="672298"/>
            <a:ext cx="1457658" cy="1200424"/>
          </a:xfrm>
          <a:prstGeom prst="rect">
            <a:avLst/>
          </a:prstGeom>
          <a:solidFill>
            <a:schemeClr val="bg1"/>
          </a:solid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295398" y="488520"/>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err="1"/>
              <a:t>Required</a:t>
            </a:r>
            <a:r>
              <a:rPr lang="it-IT" spc="-5" dirty="0"/>
              <a:t> action, by </a:t>
            </a:r>
            <a:r>
              <a:rPr lang="it-IT" spc="-5" dirty="0" err="1"/>
              <a:t>signs</a:t>
            </a:r>
            <a:endParaRPr spc="-15"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graphicFrame>
        <p:nvGraphicFramePr>
          <p:cNvPr id="3" name="Tabella 3">
            <a:extLst>
              <a:ext uri="{FF2B5EF4-FFF2-40B4-BE49-F238E27FC236}">
                <a16:creationId xmlns:a16="http://schemas.microsoft.com/office/drawing/2014/main" id="{2C52C755-2D56-4C1D-9205-A5756240BE76}"/>
              </a:ext>
            </a:extLst>
          </p:cNvPr>
          <p:cNvGraphicFramePr>
            <a:graphicFrameLocks noGrp="1"/>
          </p:cNvGraphicFramePr>
          <p:nvPr>
            <p:extLst>
              <p:ext uri="{D42A27DB-BD31-4B8C-83A1-F6EECF244321}">
                <p14:modId xmlns:p14="http://schemas.microsoft.com/office/powerpoint/2010/main" val="754450865"/>
              </p:ext>
            </p:extLst>
          </p:nvPr>
        </p:nvGraphicFramePr>
        <p:xfrm>
          <a:off x="76200" y="1773351"/>
          <a:ext cx="8991602" cy="4930165"/>
        </p:xfrm>
        <a:graphic>
          <a:graphicData uri="http://schemas.openxmlformats.org/drawingml/2006/table">
            <a:tbl>
              <a:tblPr firstRow="1" bandRow="1">
                <a:tableStyleId>{5C22544A-7EE6-4342-B048-85BDC9FD1C3A}</a:tableStyleId>
              </a:tblPr>
              <a:tblGrid>
                <a:gridCol w="1300774">
                  <a:extLst>
                    <a:ext uri="{9D8B030D-6E8A-4147-A177-3AD203B41FA5}">
                      <a16:colId xmlns:a16="http://schemas.microsoft.com/office/drawing/2014/main" val="3622964932"/>
                    </a:ext>
                  </a:extLst>
                </a:gridCol>
                <a:gridCol w="1300774">
                  <a:extLst>
                    <a:ext uri="{9D8B030D-6E8A-4147-A177-3AD203B41FA5}">
                      <a16:colId xmlns:a16="http://schemas.microsoft.com/office/drawing/2014/main" val="3700280243"/>
                    </a:ext>
                  </a:extLst>
                </a:gridCol>
                <a:gridCol w="903652">
                  <a:extLst>
                    <a:ext uri="{9D8B030D-6E8A-4147-A177-3AD203B41FA5}">
                      <a16:colId xmlns:a16="http://schemas.microsoft.com/office/drawing/2014/main" val="1579044134"/>
                    </a:ext>
                  </a:extLst>
                </a:gridCol>
                <a:gridCol w="1600200">
                  <a:extLst>
                    <a:ext uri="{9D8B030D-6E8A-4147-A177-3AD203B41FA5}">
                      <a16:colId xmlns:a16="http://schemas.microsoft.com/office/drawing/2014/main" val="88455273"/>
                    </a:ext>
                  </a:extLst>
                </a:gridCol>
                <a:gridCol w="1066800">
                  <a:extLst>
                    <a:ext uri="{9D8B030D-6E8A-4147-A177-3AD203B41FA5}">
                      <a16:colId xmlns:a16="http://schemas.microsoft.com/office/drawing/2014/main" val="1902813182"/>
                    </a:ext>
                  </a:extLst>
                </a:gridCol>
                <a:gridCol w="1143000">
                  <a:extLst>
                    <a:ext uri="{9D8B030D-6E8A-4147-A177-3AD203B41FA5}">
                      <a16:colId xmlns:a16="http://schemas.microsoft.com/office/drawing/2014/main" val="2782145070"/>
                    </a:ext>
                  </a:extLst>
                </a:gridCol>
                <a:gridCol w="1676402">
                  <a:extLst>
                    <a:ext uri="{9D8B030D-6E8A-4147-A177-3AD203B41FA5}">
                      <a16:colId xmlns:a16="http://schemas.microsoft.com/office/drawing/2014/main" val="1437890678"/>
                    </a:ext>
                  </a:extLst>
                </a:gridCol>
              </a:tblGrid>
              <a:tr h="815365">
                <a:tc>
                  <a:txBody>
                    <a:bodyPr/>
                    <a:lstStyle/>
                    <a:p>
                      <a:r>
                        <a:rPr lang="it-IT" sz="1600" dirty="0" err="1">
                          <a:solidFill>
                            <a:schemeClr val="tx1"/>
                          </a:solidFill>
                        </a:rPr>
                        <a:t>Unconsc</a:t>
                      </a:r>
                      <a:r>
                        <a:rPr lang="it-IT" sz="1600" dirty="0">
                          <a:solidFill>
                            <a:schemeClr val="tx1"/>
                          </a:solidFill>
                        </a:rPr>
                        <a:t>. / </a:t>
                      </a:r>
                      <a:r>
                        <a:rPr lang="it-IT" sz="1600" dirty="0" err="1">
                          <a:solidFill>
                            <a:schemeClr val="tx1"/>
                          </a:solidFill>
                        </a:rPr>
                        <a:t>abnormally</a:t>
                      </a:r>
                      <a:r>
                        <a:rPr lang="it-IT" sz="1600" dirty="0">
                          <a:solidFill>
                            <a:schemeClr val="tx1"/>
                          </a:solidFill>
                        </a:rPr>
                        <a:t> </a:t>
                      </a:r>
                      <a:r>
                        <a:rPr lang="it-IT" sz="1600" dirty="0" err="1">
                          <a:solidFill>
                            <a:schemeClr val="tx1"/>
                          </a:solidFill>
                        </a:rPr>
                        <a:t>sleepy</a:t>
                      </a:r>
                      <a:r>
                        <a:rPr lang="it-IT" sz="1600" dirty="0">
                          <a:solidFill>
                            <a:schemeClr val="tx1"/>
                          </a:solidFill>
                        </a:rPr>
                        <a:t>?</a:t>
                      </a:r>
                    </a:p>
                  </a:txBody>
                  <a:tcPr>
                    <a:solidFill>
                      <a:schemeClr val="bg1">
                        <a:lumMod val="75000"/>
                      </a:schemeClr>
                    </a:solidFill>
                  </a:tcPr>
                </a:tc>
                <a:tc>
                  <a:txBody>
                    <a:bodyPr/>
                    <a:lstStyle/>
                    <a:p>
                      <a:r>
                        <a:rPr lang="it-IT" sz="1600" dirty="0" err="1">
                          <a:solidFill>
                            <a:schemeClr val="tx1"/>
                          </a:solidFill>
                        </a:rPr>
                        <a:t>Convulsions</a:t>
                      </a:r>
                      <a:r>
                        <a:rPr lang="it-IT" sz="1600" dirty="0">
                          <a:solidFill>
                            <a:schemeClr val="tx1"/>
                          </a:solidFill>
                        </a:rPr>
                        <a:t>?</a:t>
                      </a:r>
                    </a:p>
                  </a:txBody>
                  <a:tcPr>
                    <a:solidFill>
                      <a:schemeClr val="bg1">
                        <a:lumMod val="75000"/>
                      </a:schemeClr>
                    </a:solidFill>
                  </a:tcPr>
                </a:tc>
                <a:tc>
                  <a:txBody>
                    <a:bodyPr/>
                    <a:lstStyle/>
                    <a:p>
                      <a:r>
                        <a:rPr lang="it-IT" sz="1600" dirty="0">
                          <a:solidFill>
                            <a:schemeClr val="tx1"/>
                          </a:solidFill>
                        </a:rPr>
                        <a:t>Fever?</a:t>
                      </a:r>
                    </a:p>
                  </a:txBody>
                  <a:tcPr>
                    <a:solidFill>
                      <a:schemeClr val="bg1">
                        <a:lumMod val="75000"/>
                      </a:schemeClr>
                    </a:solidFill>
                  </a:tcPr>
                </a:tc>
                <a:tc>
                  <a:txBody>
                    <a:bodyPr/>
                    <a:lstStyle/>
                    <a:p>
                      <a:r>
                        <a:rPr lang="it-IT" sz="1600" dirty="0" err="1">
                          <a:solidFill>
                            <a:schemeClr val="tx1"/>
                          </a:solidFill>
                        </a:rPr>
                        <a:t>Convulsions</a:t>
                      </a:r>
                      <a:r>
                        <a:rPr lang="it-IT" sz="1600" dirty="0">
                          <a:solidFill>
                            <a:schemeClr val="tx1"/>
                          </a:solidFill>
                        </a:rPr>
                        <a:t> </a:t>
                      </a:r>
                      <a:r>
                        <a:rPr lang="it-IT" sz="1600" dirty="0">
                          <a:solidFill>
                            <a:schemeClr val="tx1"/>
                          </a:solidFill>
                          <a:highlight>
                            <a:srgbClr val="FFFF00"/>
                          </a:highlight>
                        </a:rPr>
                        <a:t>(&gt;1 </a:t>
                      </a:r>
                      <a:r>
                        <a:rPr lang="it-IT" sz="1600" dirty="0" err="1">
                          <a:solidFill>
                            <a:schemeClr val="tx1"/>
                          </a:solidFill>
                          <a:highlight>
                            <a:srgbClr val="FFFF00"/>
                          </a:highlight>
                        </a:rPr>
                        <a:t>seizure</a:t>
                      </a:r>
                      <a:r>
                        <a:rPr lang="it-IT" sz="1600" dirty="0">
                          <a:solidFill>
                            <a:schemeClr val="tx1"/>
                          </a:solidFill>
                          <a:highlight>
                            <a:srgbClr val="FFFF00"/>
                          </a:highlight>
                        </a:rPr>
                        <a:t> over last  </a:t>
                      </a:r>
                      <a:r>
                        <a:rPr lang="it-IT" sz="1600" dirty="0" err="1">
                          <a:solidFill>
                            <a:schemeClr val="tx1"/>
                          </a:solidFill>
                          <a:highlight>
                            <a:srgbClr val="FFFF00"/>
                          </a:highlight>
                        </a:rPr>
                        <a:t>year</a:t>
                      </a:r>
                      <a:r>
                        <a:rPr lang="it-IT" sz="1600" dirty="0">
                          <a:solidFill>
                            <a:schemeClr val="tx1"/>
                          </a:solidFill>
                          <a:highlight>
                            <a:srgbClr val="FFFF00"/>
                          </a:highlight>
                        </a:rPr>
                        <a:t>)?</a:t>
                      </a:r>
                    </a:p>
                  </a:txBody>
                  <a:tcPr>
                    <a:solidFill>
                      <a:schemeClr val="bg1">
                        <a:lumMod val="75000"/>
                      </a:schemeClr>
                    </a:solidFill>
                  </a:tcPr>
                </a:tc>
                <a:tc>
                  <a:txBody>
                    <a:bodyPr/>
                    <a:lstStyle/>
                    <a:p>
                      <a:r>
                        <a:rPr lang="it-IT" sz="1600" dirty="0">
                          <a:solidFill>
                            <a:schemeClr val="tx1"/>
                          </a:solidFill>
                        </a:rPr>
                        <a:t>Head </a:t>
                      </a:r>
                      <a:r>
                        <a:rPr lang="it-IT" sz="1600" dirty="0" err="1">
                          <a:solidFill>
                            <a:schemeClr val="tx1"/>
                          </a:solidFill>
                        </a:rPr>
                        <a:t>Nodding</a:t>
                      </a:r>
                      <a:r>
                        <a:rPr lang="it-IT" sz="1600" dirty="0">
                          <a:solidFill>
                            <a:schemeClr val="tx1"/>
                          </a:solidFill>
                        </a:rPr>
                        <a:t>?</a:t>
                      </a:r>
                    </a:p>
                  </a:txBody>
                  <a:tcPr>
                    <a:solidFill>
                      <a:schemeClr val="bg1">
                        <a:lumMod val="75000"/>
                      </a:schemeClr>
                    </a:solidFill>
                  </a:tcPr>
                </a:tc>
                <a:tc>
                  <a:txBody>
                    <a:bodyPr/>
                    <a:lstStyle/>
                    <a:p>
                      <a:r>
                        <a:rPr lang="it-IT" sz="1600" dirty="0" err="1">
                          <a:solidFill>
                            <a:schemeClr val="tx1"/>
                          </a:solidFill>
                        </a:rPr>
                        <a:t>Referral</a:t>
                      </a:r>
                      <a:r>
                        <a:rPr lang="it-IT" sz="1600" dirty="0">
                          <a:solidFill>
                            <a:schemeClr val="tx1"/>
                          </a:solidFill>
                        </a:rPr>
                        <a:t> to HF?</a:t>
                      </a:r>
                    </a:p>
                  </a:txBody>
                  <a:tcPr>
                    <a:solidFill>
                      <a:schemeClr val="bg1">
                        <a:lumMod val="75000"/>
                      </a:schemeClr>
                    </a:solidFill>
                  </a:tcPr>
                </a:tc>
                <a:tc>
                  <a:txBody>
                    <a:bodyPr/>
                    <a:lstStyle/>
                    <a:p>
                      <a:r>
                        <a:rPr lang="it-IT" sz="1600" dirty="0" err="1">
                          <a:solidFill>
                            <a:schemeClr val="tx1"/>
                          </a:solidFill>
                        </a:rPr>
                        <a:t>Purpose</a:t>
                      </a:r>
                      <a:r>
                        <a:rPr lang="it-IT" sz="1600" dirty="0">
                          <a:solidFill>
                            <a:schemeClr val="tx1"/>
                          </a:solidFill>
                        </a:rPr>
                        <a:t> of </a:t>
                      </a:r>
                      <a:r>
                        <a:rPr lang="it-IT" sz="1600" dirty="0" err="1">
                          <a:solidFill>
                            <a:schemeClr val="tx1"/>
                          </a:solidFill>
                        </a:rPr>
                        <a:t>Referral</a:t>
                      </a:r>
                      <a:endParaRPr lang="it-IT" sz="1600" dirty="0">
                        <a:solidFill>
                          <a:schemeClr val="tx1"/>
                        </a:solidFill>
                      </a:endParaRPr>
                    </a:p>
                  </a:txBody>
                  <a:tcPr>
                    <a:solidFill>
                      <a:schemeClr val="bg1">
                        <a:lumMod val="75000"/>
                      </a:schemeClr>
                    </a:solidFill>
                  </a:tcPr>
                </a:tc>
                <a:extLst>
                  <a:ext uri="{0D108BD9-81ED-4DB2-BD59-A6C34878D82A}">
                    <a16:rowId xmlns:a16="http://schemas.microsoft.com/office/drawing/2014/main" val="2694792727"/>
                  </a:ext>
                </a:extLst>
              </a:tr>
              <a:tr h="815365">
                <a:tc>
                  <a:txBody>
                    <a:bodyPr/>
                    <a:lstStyle/>
                    <a:p>
                      <a:endParaRPr lang="it-IT" dirty="0"/>
                    </a:p>
                  </a:txBody>
                  <a:tcPr>
                    <a:solidFill>
                      <a:schemeClr val="bg1">
                        <a:lumMod val="75000"/>
                      </a:schemeClr>
                    </a:solidFill>
                  </a:tcPr>
                </a:tc>
                <a:tc>
                  <a:txBody>
                    <a:bodyPr/>
                    <a:lstStyle/>
                    <a:p>
                      <a:endParaRPr lang="it-IT" dirty="0"/>
                    </a:p>
                  </a:txBody>
                  <a:tcPr>
                    <a:solidFill>
                      <a:schemeClr val="bg1">
                        <a:lumMod val="75000"/>
                      </a:schemeClr>
                    </a:solidFill>
                  </a:tcPr>
                </a:tc>
                <a:tc>
                  <a:txBody>
                    <a:bodyPr/>
                    <a:lstStyle/>
                    <a:p>
                      <a:endParaRPr lang="it-IT" dirty="0"/>
                    </a:p>
                  </a:txBody>
                  <a:tcPr>
                    <a:solidFill>
                      <a:schemeClr val="bg1">
                        <a:lumMod val="75000"/>
                      </a:schemeClr>
                    </a:solidFill>
                  </a:tcPr>
                </a:tc>
                <a:tc>
                  <a:txBody>
                    <a:bodyPr/>
                    <a:lstStyle/>
                    <a:p>
                      <a:endParaRPr lang="it-IT" dirty="0"/>
                    </a:p>
                  </a:txBody>
                  <a:tcPr>
                    <a:solidFill>
                      <a:schemeClr val="bg1">
                        <a:lumMod val="75000"/>
                      </a:schemeClr>
                    </a:solidFill>
                  </a:tcPr>
                </a:tc>
                <a:tc>
                  <a:txBody>
                    <a:bodyPr/>
                    <a:lstStyle/>
                    <a:p>
                      <a:endParaRPr lang="it-IT" dirty="0"/>
                    </a:p>
                  </a:txBody>
                  <a:tcPr>
                    <a:solidFill>
                      <a:schemeClr val="bg1">
                        <a:lumMod val="75000"/>
                      </a:schemeClr>
                    </a:solidFill>
                  </a:tcPr>
                </a:tc>
                <a:tc>
                  <a:txBody>
                    <a:bodyPr/>
                    <a:lstStyle/>
                    <a:p>
                      <a:endParaRPr lang="it-IT" dirty="0"/>
                    </a:p>
                  </a:txBody>
                  <a:tcPr>
                    <a:solidFill>
                      <a:schemeClr val="bg1">
                        <a:lumMod val="75000"/>
                      </a:schemeClr>
                    </a:solidFill>
                  </a:tcPr>
                </a:tc>
                <a:tc>
                  <a:txBody>
                    <a:bodyPr/>
                    <a:lstStyle/>
                    <a:p>
                      <a:endParaRPr lang="it-IT" dirty="0"/>
                    </a:p>
                  </a:txBody>
                  <a:tcPr>
                    <a:solidFill>
                      <a:schemeClr val="bg1">
                        <a:lumMod val="75000"/>
                      </a:schemeClr>
                    </a:solidFill>
                  </a:tcPr>
                </a:tc>
                <a:extLst>
                  <a:ext uri="{0D108BD9-81ED-4DB2-BD59-A6C34878D82A}">
                    <a16:rowId xmlns:a16="http://schemas.microsoft.com/office/drawing/2014/main" val="3808510101"/>
                  </a:ext>
                </a:extLst>
              </a:tr>
              <a:tr h="815365">
                <a:tc>
                  <a:txBody>
                    <a:bodyPr/>
                    <a:lstStyle/>
                    <a:p>
                      <a:pPr algn="ctr"/>
                      <a:r>
                        <a:rPr lang="it-IT" sz="3200" b="1" dirty="0"/>
                        <a:t>X</a:t>
                      </a:r>
                    </a:p>
                  </a:txBody>
                  <a:tcPr anchor="ctr"/>
                </a:tc>
                <a:tc>
                  <a:txBody>
                    <a:bodyPr/>
                    <a:lstStyle/>
                    <a:p>
                      <a:pPr algn="ctr"/>
                      <a:r>
                        <a:rPr lang="it-IT" sz="3200" b="1" dirty="0"/>
                        <a:t>X</a:t>
                      </a:r>
                    </a:p>
                  </a:txBody>
                  <a:tcPr anchor="ctr"/>
                </a:tc>
                <a:tc>
                  <a:txBody>
                    <a:bodyPr/>
                    <a:lstStyle/>
                    <a:p>
                      <a:pPr algn="ctr"/>
                      <a:r>
                        <a:rPr lang="it-IT" sz="3200" b="1" dirty="0"/>
                        <a:t>X</a:t>
                      </a:r>
                    </a:p>
                  </a:txBody>
                  <a:tcPr anchor="ctr"/>
                </a:tc>
                <a:tc>
                  <a:txBody>
                    <a:bodyPr/>
                    <a:lstStyle/>
                    <a:p>
                      <a:pPr algn="ctr"/>
                      <a:endParaRPr lang="it-IT" sz="3200" b="1" dirty="0"/>
                    </a:p>
                  </a:txBody>
                  <a:tcPr anchor="ctr"/>
                </a:tc>
                <a:tc>
                  <a:txBody>
                    <a:bodyPr/>
                    <a:lstStyle/>
                    <a:p>
                      <a:pPr algn="ctr"/>
                      <a:endParaRPr lang="it-IT" sz="3200" b="1"/>
                    </a:p>
                  </a:txBody>
                  <a:tcPr anchor="ctr"/>
                </a:tc>
                <a:tc>
                  <a:txBody>
                    <a:bodyPr/>
                    <a:lstStyle/>
                    <a:p>
                      <a:pPr algn="ctr"/>
                      <a:r>
                        <a:rPr lang="it-IT" sz="2400" b="1" dirty="0" err="1"/>
                        <a:t>Refer</a:t>
                      </a:r>
                      <a:r>
                        <a:rPr lang="it-IT" sz="2400" b="1" dirty="0"/>
                        <a:t>!</a:t>
                      </a:r>
                    </a:p>
                  </a:txBody>
                  <a:tcPr anchor="ctr"/>
                </a:tc>
                <a:tc>
                  <a:txBody>
                    <a:bodyPr/>
                    <a:lstStyle/>
                    <a:p>
                      <a:pPr algn="ctr"/>
                      <a:r>
                        <a:rPr lang="it-IT" sz="2400" b="1" dirty="0">
                          <a:solidFill>
                            <a:srgbClr val="FF0000"/>
                          </a:solidFill>
                        </a:rPr>
                        <a:t>Emergency / Malaria</a:t>
                      </a:r>
                    </a:p>
                  </a:txBody>
                  <a:tcPr anchor="ctr"/>
                </a:tc>
                <a:extLst>
                  <a:ext uri="{0D108BD9-81ED-4DB2-BD59-A6C34878D82A}">
                    <a16:rowId xmlns:a16="http://schemas.microsoft.com/office/drawing/2014/main" val="522338321"/>
                  </a:ext>
                </a:extLst>
              </a:tr>
              <a:tr h="815365">
                <a:tc>
                  <a:txBody>
                    <a:bodyPr/>
                    <a:lstStyle/>
                    <a:p>
                      <a:pPr algn="ctr"/>
                      <a:r>
                        <a:rPr lang="it-IT" sz="3200" b="1" dirty="0"/>
                        <a:t>X</a:t>
                      </a:r>
                    </a:p>
                  </a:txBody>
                  <a:tcPr anchor="ctr"/>
                </a:tc>
                <a:tc>
                  <a:txBody>
                    <a:bodyPr/>
                    <a:lstStyle/>
                    <a:p>
                      <a:pPr algn="ctr"/>
                      <a:r>
                        <a:rPr lang="it-IT" sz="3200" b="1" dirty="0"/>
                        <a:t>X</a:t>
                      </a:r>
                    </a:p>
                  </a:txBody>
                  <a:tcPr anchor="ctr"/>
                </a:tc>
                <a:tc>
                  <a:txBody>
                    <a:bodyPr/>
                    <a:lstStyle/>
                    <a:p>
                      <a:pPr algn="ctr"/>
                      <a:endParaRPr lang="it-IT" sz="3200" b="1" dirty="0"/>
                    </a:p>
                  </a:txBody>
                  <a:tcPr anchor="ctr"/>
                </a:tc>
                <a:tc>
                  <a:txBody>
                    <a:bodyPr/>
                    <a:lstStyle/>
                    <a:p>
                      <a:pPr algn="ctr"/>
                      <a:r>
                        <a:rPr lang="it-IT" sz="3200" b="1" dirty="0"/>
                        <a:t>X</a:t>
                      </a:r>
                    </a:p>
                  </a:txBody>
                  <a:tcPr anchor="ctr"/>
                </a:tc>
                <a:tc>
                  <a:txBody>
                    <a:bodyPr/>
                    <a:lstStyle/>
                    <a:p>
                      <a:pPr algn="ctr"/>
                      <a:r>
                        <a:rPr lang="it-IT" sz="3200" b="1" dirty="0"/>
                        <a:t>X</a:t>
                      </a:r>
                    </a:p>
                  </a:txBody>
                  <a:tcPr anchor="ctr"/>
                </a:tc>
                <a:tc>
                  <a:txBody>
                    <a:bodyPr/>
                    <a:lstStyle/>
                    <a:p>
                      <a:pPr algn="ctr"/>
                      <a:r>
                        <a:rPr lang="it-IT" sz="2400" b="1" dirty="0" err="1"/>
                        <a:t>Refer</a:t>
                      </a:r>
                      <a:r>
                        <a:rPr lang="it-IT" sz="2400" b="1" dirty="0"/>
                        <a:t>!</a:t>
                      </a:r>
                    </a:p>
                  </a:txBody>
                  <a:tcPr anchor="ct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2400" b="1" dirty="0" err="1">
                          <a:solidFill>
                            <a:srgbClr val="009242"/>
                          </a:solidFill>
                        </a:rPr>
                        <a:t>Suspected</a:t>
                      </a:r>
                      <a:r>
                        <a:rPr lang="it-IT" sz="2400" b="1" dirty="0">
                          <a:solidFill>
                            <a:srgbClr val="009242"/>
                          </a:solidFill>
                        </a:rPr>
                        <a:t> EPI/NS</a:t>
                      </a:r>
                    </a:p>
                  </a:txBody>
                  <a:tcPr anchor="ctr"/>
                </a:tc>
                <a:extLst>
                  <a:ext uri="{0D108BD9-81ED-4DB2-BD59-A6C34878D82A}">
                    <a16:rowId xmlns:a16="http://schemas.microsoft.com/office/drawing/2014/main" val="4016109388"/>
                  </a:ext>
                </a:extLst>
              </a:tr>
              <a:tr h="815365">
                <a:tc>
                  <a:txBody>
                    <a:bodyPr/>
                    <a:lstStyle/>
                    <a:p>
                      <a:pPr algn="ctr"/>
                      <a:endParaRPr lang="it-IT" sz="3200" b="1"/>
                    </a:p>
                  </a:txBody>
                  <a:tcPr anchor="ctr"/>
                </a:tc>
                <a:tc>
                  <a:txBody>
                    <a:bodyPr/>
                    <a:lstStyle/>
                    <a:p>
                      <a:pPr algn="ctr"/>
                      <a:endParaRPr lang="it-IT" sz="3200" b="1" dirty="0"/>
                    </a:p>
                  </a:txBody>
                  <a:tcPr anchor="ctr"/>
                </a:tc>
                <a:tc>
                  <a:txBody>
                    <a:bodyPr/>
                    <a:lstStyle/>
                    <a:p>
                      <a:pPr algn="ctr"/>
                      <a:endParaRPr lang="it-IT" sz="3200" b="1"/>
                    </a:p>
                  </a:txBody>
                  <a:tcPr anchor="ctr"/>
                </a:tc>
                <a:tc>
                  <a:txBody>
                    <a:bodyPr/>
                    <a:lstStyle/>
                    <a:p>
                      <a:pPr algn="ctr"/>
                      <a:r>
                        <a:rPr lang="it-IT" sz="3200" b="1" dirty="0"/>
                        <a:t>X</a:t>
                      </a:r>
                    </a:p>
                  </a:txBody>
                  <a:tcPr anchor="ctr"/>
                </a:tc>
                <a:tc>
                  <a:txBody>
                    <a:bodyPr/>
                    <a:lstStyle/>
                    <a:p>
                      <a:pPr algn="ctr"/>
                      <a:endParaRPr lang="it-IT" sz="3200" b="1"/>
                    </a:p>
                  </a:txBody>
                  <a:tcPr anchor="ctr"/>
                </a:tc>
                <a:tc>
                  <a:txBody>
                    <a:bodyPr/>
                    <a:lstStyle/>
                    <a:p>
                      <a:pPr algn="ctr"/>
                      <a:r>
                        <a:rPr lang="it-IT" sz="2400" b="1" dirty="0" err="1"/>
                        <a:t>Refer</a:t>
                      </a:r>
                      <a:r>
                        <a:rPr lang="it-IT" sz="2400" b="1" dirty="0"/>
                        <a:t>!</a:t>
                      </a:r>
                    </a:p>
                  </a:txBody>
                  <a:tcPr anchor="ctr"/>
                </a:tc>
                <a:tc>
                  <a:txBody>
                    <a:bodyPr/>
                    <a:lstStyle/>
                    <a:p>
                      <a:pPr algn="ctr"/>
                      <a:r>
                        <a:rPr lang="it-IT" sz="2400" b="1" dirty="0" err="1">
                          <a:solidFill>
                            <a:srgbClr val="009242"/>
                          </a:solidFill>
                        </a:rPr>
                        <a:t>Suspected</a:t>
                      </a:r>
                      <a:r>
                        <a:rPr lang="it-IT" sz="2400" b="1" dirty="0">
                          <a:solidFill>
                            <a:srgbClr val="009242"/>
                          </a:solidFill>
                        </a:rPr>
                        <a:t> EPI</a:t>
                      </a:r>
                    </a:p>
                  </a:txBody>
                  <a:tcPr anchor="ctr"/>
                </a:tc>
                <a:extLst>
                  <a:ext uri="{0D108BD9-81ED-4DB2-BD59-A6C34878D82A}">
                    <a16:rowId xmlns:a16="http://schemas.microsoft.com/office/drawing/2014/main" val="380762339"/>
                  </a:ext>
                </a:extLst>
              </a:tr>
              <a:tr h="815365">
                <a:tc>
                  <a:txBody>
                    <a:bodyPr/>
                    <a:lstStyle/>
                    <a:p>
                      <a:pPr algn="ctr"/>
                      <a:endParaRPr lang="it-IT" sz="3200" b="1"/>
                    </a:p>
                  </a:txBody>
                  <a:tcPr anchor="ctr"/>
                </a:tc>
                <a:tc>
                  <a:txBody>
                    <a:bodyPr/>
                    <a:lstStyle/>
                    <a:p>
                      <a:pPr algn="ctr"/>
                      <a:endParaRPr lang="it-IT" sz="3200" b="1"/>
                    </a:p>
                  </a:txBody>
                  <a:tcPr anchor="ctr"/>
                </a:tc>
                <a:tc>
                  <a:txBody>
                    <a:bodyPr/>
                    <a:lstStyle/>
                    <a:p>
                      <a:pPr algn="ctr"/>
                      <a:endParaRPr lang="it-IT" sz="3200" b="1"/>
                    </a:p>
                  </a:txBody>
                  <a:tcPr anchor="ctr"/>
                </a:tc>
                <a:tc>
                  <a:txBody>
                    <a:bodyPr/>
                    <a:lstStyle/>
                    <a:p>
                      <a:pPr algn="ctr"/>
                      <a:endParaRPr lang="it-IT" sz="3200" b="1" dirty="0"/>
                    </a:p>
                  </a:txBody>
                  <a:tcPr anchor="ctr"/>
                </a:tc>
                <a:tc>
                  <a:txBody>
                    <a:bodyPr/>
                    <a:lstStyle/>
                    <a:p>
                      <a:pPr algn="ctr"/>
                      <a:r>
                        <a:rPr lang="it-IT" sz="3200" b="1" dirty="0"/>
                        <a:t>X</a:t>
                      </a:r>
                    </a:p>
                  </a:txBody>
                  <a:tcPr anchor="ctr"/>
                </a:tc>
                <a:tc>
                  <a:txBody>
                    <a:bodyPr/>
                    <a:lstStyle/>
                    <a:p>
                      <a:pPr algn="ctr"/>
                      <a:r>
                        <a:rPr lang="it-IT" sz="2400" b="1" dirty="0" err="1"/>
                        <a:t>Refer</a:t>
                      </a:r>
                      <a:r>
                        <a:rPr lang="it-IT" sz="2400" b="1" dirty="0"/>
                        <a:t>!</a:t>
                      </a:r>
                    </a:p>
                  </a:txBody>
                  <a:tcPr anchor="ct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2400" b="1" dirty="0" err="1">
                          <a:solidFill>
                            <a:srgbClr val="009242"/>
                          </a:solidFill>
                        </a:rPr>
                        <a:t>Suspected</a:t>
                      </a:r>
                      <a:r>
                        <a:rPr lang="it-IT" sz="2400" b="1" dirty="0">
                          <a:solidFill>
                            <a:srgbClr val="009242"/>
                          </a:solidFill>
                        </a:rPr>
                        <a:t> NS</a:t>
                      </a:r>
                    </a:p>
                  </a:txBody>
                  <a:tcPr anchor="ctr"/>
                </a:tc>
                <a:extLst>
                  <a:ext uri="{0D108BD9-81ED-4DB2-BD59-A6C34878D82A}">
                    <a16:rowId xmlns:a16="http://schemas.microsoft.com/office/drawing/2014/main" val="2105655484"/>
                  </a:ext>
                </a:extLst>
              </a:tr>
            </a:tbl>
          </a:graphicData>
        </a:graphic>
      </p:graphicFrame>
      <p:pic>
        <p:nvPicPr>
          <p:cNvPr id="12" name="Picture 8104">
            <a:extLst>
              <a:ext uri="{FF2B5EF4-FFF2-40B4-BE49-F238E27FC236}">
                <a16:creationId xmlns:a16="http://schemas.microsoft.com/office/drawing/2014/main" id="{E164958C-6A94-4162-BC36-54AFE3A5CC01}"/>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1524000" y="2743200"/>
            <a:ext cx="876935" cy="503555"/>
          </a:xfrm>
          <a:prstGeom prst="rect">
            <a:avLst/>
          </a:prstGeom>
          <a:noFill/>
          <a:ln>
            <a:noFill/>
          </a:ln>
        </p:spPr>
      </p:pic>
      <p:pic>
        <p:nvPicPr>
          <p:cNvPr id="5" name="Immagine 4">
            <a:extLst>
              <a:ext uri="{FF2B5EF4-FFF2-40B4-BE49-F238E27FC236}">
                <a16:creationId xmlns:a16="http://schemas.microsoft.com/office/drawing/2014/main" id="{988DA5C0-B364-4DEA-A6AE-3EDF191B0E3F}"/>
              </a:ext>
            </a:extLst>
          </p:cNvPr>
          <p:cNvPicPr>
            <a:picLocks noChangeAspect="1"/>
          </p:cNvPicPr>
          <p:nvPr/>
        </p:nvPicPr>
        <p:blipFill>
          <a:blip r:embed="rId6"/>
          <a:stretch>
            <a:fillRect/>
          </a:stretch>
        </p:blipFill>
        <p:spPr>
          <a:xfrm rot="16200000">
            <a:off x="2706399" y="2532725"/>
            <a:ext cx="832162" cy="910960"/>
          </a:xfrm>
          <a:prstGeom prst="rect">
            <a:avLst/>
          </a:prstGeom>
        </p:spPr>
      </p:pic>
      <p:pic>
        <p:nvPicPr>
          <p:cNvPr id="15" name="Picture 8104">
            <a:extLst>
              <a:ext uri="{FF2B5EF4-FFF2-40B4-BE49-F238E27FC236}">
                <a16:creationId xmlns:a16="http://schemas.microsoft.com/office/drawing/2014/main" id="{8180C4D6-DE65-49D7-9106-13ECF7C3AC6D}"/>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882325" y="2743200"/>
            <a:ext cx="876935" cy="503555"/>
          </a:xfrm>
          <a:prstGeom prst="rect">
            <a:avLst/>
          </a:prstGeom>
          <a:noFill/>
          <a:ln>
            <a:noFill/>
          </a:ln>
        </p:spPr>
      </p:pic>
      <p:pic>
        <p:nvPicPr>
          <p:cNvPr id="16" name="Picture 8107">
            <a:extLst>
              <a:ext uri="{FF2B5EF4-FFF2-40B4-BE49-F238E27FC236}">
                <a16:creationId xmlns:a16="http://schemas.microsoft.com/office/drawing/2014/main" id="{D5C1040E-965C-4C78-9272-FCCAAE24B041}"/>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307658" y="2736426"/>
            <a:ext cx="876935" cy="510329"/>
          </a:xfrm>
          <a:prstGeom prst="rect">
            <a:avLst/>
          </a:prstGeom>
          <a:noFill/>
          <a:ln>
            <a:noFill/>
          </a:ln>
        </p:spPr>
      </p:pic>
      <p:pic>
        <p:nvPicPr>
          <p:cNvPr id="17" name="image11.png">
            <a:extLst>
              <a:ext uri="{FF2B5EF4-FFF2-40B4-BE49-F238E27FC236}">
                <a16:creationId xmlns:a16="http://schemas.microsoft.com/office/drawing/2014/main" id="{EBBDE6F6-4D65-4DBB-BA53-98558FF4C13A}"/>
              </a:ext>
            </a:extLst>
          </p:cNvPr>
          <p:cNvPicPr/>
          <p:nvPr/>
        </p:nvPicPr>
        <p:blipFill>
          <a:blip r:embed="rId8" cstate="print">
            <a:extLst>
              <a:ext uri="{BEBA8EAE-BF5A-486C-A8C5-ECC9F3942E4B}">
                <a14:imgProps xmlns:a14="http://schemas.microsoft.com/office/drawing/2010/main">
                  <a14:imgLayer r:embed="rId9">
                    <a14:imgEffect>
                      <a14:saturation sat="0"/>
                    </a14:imgEffect>
                  </a14:imgLayer>
                </a14:imgProps>
              </a:ext>
            </a:extLst>
          </a:blip>
          <a:stretch>
            <a:fillRect/>
          </a:stretch>
        </p:blipFill>
        <p:spPr>
          <a:xfrm>
            <a:off x="6324600" y="2667000"/>
            <a:ext cx="876935" cy="667860"/>
          </a:xfrm>
          <a:prstGeom prst="rect">
            <a:avLst/>
          </a:prstGeom>
          <a:ln w="12700">
            <a:miter lim="400000"/>
          </a:ln>
        </p:spPr>
      </p:pic>
      <p:sp>
        <p:nvSpPr>
          <p:cNvPr id="6" name="CasellaDiTesto 5">
            <a:extLst>
              <a:ext uri="{FF2B5EF4-FFF2-40B4-BE49-F238E27FC236}">
                <a16:creationId xmlns:a16="http://schemas.microsoft.com/office/drawing/2014/main" id="{25ED7636-D5EF-4F5C-B6FD-0E54A2269E91}"/>
              </a:ext>
            </a:extLst>
          </p:cNvPr>
          <p:cNvSpPr txBox="1"/>
          <p:nvPr/>
        </p:nvSpPr>
        <p:spPr>
          <a:xfrm>
            <a:off x="1066800" y="3470784"/>
            <a:ext cx="716787" cy="646331"/>
          </a:xfrm>
          <a:prstGeom prst="rect">
            <a:avLst/>
          </a:prstGeom>
          <a:noFill/>
        </p:spPr>
        <p:txBody>
          <a:bodyPr wrap="square" rtlCol="0">
            <a:spAutoFit/>
          </a:bodyPr>
          <a:lstStyle/>
          <a:p>
            <a:r>
              <a:rPr lang="it-IT" b="1" dirty="0">
                <a:solidFill>
                  <a:srgbClr val="FF0000"/>
                </a:solidFill>
              </a:rPr>
              <a:t>AND / OR</a:t>
            </a:r>
          </a:p>
        </p:txBody>
      </p:sp>
      <p:sp>
        <p:nvSpPr>
          <p:cNvPr id="18" name="CasellaDiTesto 17">
            <a:extLst>
              <a:ext uri="{FF2B5EF4-FFF2-40B4-BE49-F238E27FC236}">
                <a16:creationId xmlns:a16="http://schemas.microsoft.com/office/drawing/2014/main" id="{A861C6D5-639B-456B-968F-3B8DF846457E}"/>
              </a:ext>
            </a:extLst>
          </p:cNvPr>
          <p:cNvSpPr txBox="1"/>
          <p:nvPr/>
        </p:nvSpPr>
        <p:spPr>
          <a:xfrm>
            <a:off x="1066799" y="4255160"/>
            <a:ext cx="716787" cy="646331"/>
          </a:xfrm>
          <a:prstGeom prst="rect">
            <a:avLst/>
          </a:prstGeom>
          <a:noFill/>
        </p:spPr>
        <p:txBody>
          <a:bodyPr wrap="square" rtlCol="0">
            <a:spAutoFit/>
          </a:bodyPr>
          <a:lstStyle/>
          <a:p>
            <a:r>
              <a:rPr lang="it-IT" b="1" dirty="0">
                <a:solidFill>
                  <a:srgbClr val="FF0000"/>
                </a:solidFill>
              </a:rPr>
              <a:t>AND / OR</a:t>
            </a:r>
          </a:p>
        </p:txBody>
      </p:sp>
      <p:sp>
        <p:nvSpPr>
          <p:cNvPr id="19" name="CasellaDiTesto 18">
            <a:extLst>
              <a:ext uri="{FF2B5EF4-FFF2-40B4-BE49-F238E27FC236}">
                <a16:creationId xmlns:a16="http://schemas.microsoft.com/office/drawing/2014/main" id="{1FA622B4-0255-4FFE-BD89-D5CE240896D4}"/>
              </a:ext>
            </a:extLst>
          </p:cNvPr>
          <p:cNvSpPr txBox="1"/>
          <p:nvPr/>
        </p:nvSpPr>
        <p:spPr>
          <a:xfrm>
            <a:off x="4876800" y="4255160"/>
            <a:ext cx="716787" cy="646331"/>
          </a:xfrm>
          <a:prstGeom prst="rect">
            <a:avLst/>
          </a:prstGeom>
          <a:noFill/>
        </p:spPr>
        <p:txBody>
          <a:bodyPr wrap="square" rtlCol="0">
            <a:spAutoFit/>
          </a:bodyPr>
          <a:lstStyle/>
          <a:p>
            <a:r>
              <a:rPr lang="it-IT" b="1" dirty="0">
                <a:solidFill>
                  <a:srgbClr val="FF0000"/>
                </a:solidFill>
              </a:rPr>
              <a:t>AND / OR</a:t>
            </a:r>
          </a:p>
        </p:txBody>
      </p:sp>
      <p:sp>
        <p:nvSpPr>
          <p:cNvPr id="20" name="CasellaDiTesto 19">
            <a:extLst>
              <a:ext uri="{FF2B5EF4-FFF2-40B4-BE49-F238E27FC236}">
                <a16:creationId xmlns:a16="http://schemas.microsoft.com/office/drawing/2014/main" id="{79A35A86-7C34-4D86-A03A-52EC25805544}"/>
              </a:ext>
            </a:extLst>
          </p:cNvPr>
          <p:cNvSpPr txBox="1"/>
          <p:nvPr/>
        </p:nvSpPr>
        <p:spPr>
          <a:xfrm>
            <a:off x="2357781" y="3611671"/>
            <a:ext cx="716787" cy="369332"/>
          </a:xfrm>
          <a:prstGeom prst="rect">
            <a:avLst/>
          </a:prstGeom>
          <a:noFill/>
        </p:spPr>
        <p:txBody>
          <a:bodyPr wrap="square" rtlCol="0">
            <a:spAutoFit/>
          </a:bodyPr>
          <a:lstStyle/>
          <a:p>
            <a:r>
              <a:rPr lang="it-IT" b="1" u="sng" dirty="0">
                <a:solidFill>
                  <a:srgbClr val="FF0000"/>
                </a:solidFill>
              </a:rPr>
              <a:t>AND</a:t>
            </a:r>
          </a:p>
        </p:txBody>
      </p:sp>
      <p:pic>
        <p:nvPicPr>
          <p:cNvPr id="22" name="Immagine 21">
            <a:extLst>
              <a:ext uri="{FF2B5EF4-FFF2-40B4-BE49-F238E27FC236}">
                <a16:creationId xmlns:a16="http://schemas.microsoft.com/office/drawing/2014/main" id="{AA750801-5F20-4621-83FA-33DB051E1F46}"/>
              </a:ext>
            </a:extLst>
          </p:cNvPr>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16910" y="2602934"/>
            <a:ext cx="716787" cy="747781"/>
          </a:xfrm>
          <a:prstGeom prst="rect">
            <a:avLst/>
          </a:prstGeom>
          <a:noFill/>
          <a:ln>
            <a:noFill/>
          </a:ln>
        </p:spPr>
      </p:pic>
      <p:sp>
        <p:nvSpPr>
          <p:cNvPr id="25" name="Freccia curva 24">
            <a:extLst>
              <a:ext uri="{FF2B5EF4-FFF2-40B4-BE49-F238E27FC236}">
                <a16:creationId xmlns:a16="http://schemas.microsoft.com/office/drawing/2014/main" id="{C25ADD99-877E-401A-83D9-CD978B3A650E}"/>
              </a:ext>
            </a:extLst>
          </p:cNvPr>
          <p:cNvSpPr/>
          <p:nvPr/>
        </p:nvSpPr>
        <p:spPr>
          <a:xfrm>
            <a:off x="5416131" y="2515029"/>
            <a:ext cx="395529" cy="437760"/>
          </a:xfrm>
          <a:prstGeom prst="bentArrow">
            <a:avLst>
              <a:gd name="adj1" fmla="val 25000"/>
              <a:gd name="adj2" fmla="val 25000"/>
              <a:gd name="adj3" fmla="val 25000"/>
              <a:gd name="adj4" fmla="val 7166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6" name="Freccia curva 25">
            <a:extLst>
              <a:ext uri="{FF2B5EF4-FFF2-40B4-BE49-F238E27FC236}">
                <a16:creationId xmlns:a16="http://schemas.microsoft.com/office/drawing/2014/main" id="{D061F4A5-4D9C-4F9D-9721-AB08BF45DF8C}"/>
              </a:ext>
            </a:extLst>
          </p:cNvPr>
          <p:cNvSpPr/>
          <p:nvPr/>
        </p:nvSpPr>
        <p:spPr>
          <a:xfrm rot="14508145" flipH="1">
            <a:off x="5303667" y="2705979"/>
            <a:ext cx="474045" cy="387809"/>
          </a:xfrm>
          <a:prstGeom prst="bentArrow">
            <a:avLst>
              <a:gd name="adj1" fmla="val 22562"/>
              <a:gd name="adj2" fmla="val 24090"/>
              <a:gd name="adj3" fmla="val 25000"/>
              <a:gd name="adj4" fmla="val 7166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extLst>
      <p:ext uri="{BB962C8B-B14F-4D97-AF65-F5344CB8AC3E}">
        <p14:creationId xmlns:p14="http://schemas.microsoft.com/office/powerpoint/2010/main" val="6142874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295398" y="488520"/>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a:t>Scenario 1</a:t>
            </a:r>
            <a:endParaRPr spc="-15"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pic>
        <p:nvPicPr>
          <p:cNvPr id="15" name="Picture 8104">
            <a:extLst>
              <a:ext uri="{FF2B5EF4-FFF2-40B4-BE49-F238E27FC236}">
                <a16:creationId xmlns:a16="http://schemas.microsoft.com/office/drawing/2014/main" id="{8180C4D6-DE65-49D7-9106-13ECF7C3AC6D}"/>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243744" y="3170867"/>
            <a:ext cx="1709256" cy="1553533"/>
          </a:xfrm>
          <a:prstGeom prst="rect">
            <a:avLst/>
          </a:prstGeom>
          <a:noFill/>
          <a:ln>
            <a:noFill/>
          </a:ln>
        </p:spPr>
      </p:pic>
      <p:pic>
        <p:nvPicPr>
          <p:cNvPr id="16" name="Picture 8107">
            <a:extLst>
              <a:ext uri="{FF2B5EF4-FFF2-40B4-BE49-F238E27FC236}">
                <a16:creationId xmlns:a16="http://schemas.microsoft.com/office/drawing/2014/main" id="{D5C1040E-965C-4C78-9272-FCCAAE24B041}"/>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372432" y="3170867"/>
            <a:ext cx="1989768" cy="1553533"/>
          </a:xfrm>
          <a:prstGeom prst="rect">
            <a:avLst/>
          </a:prstGeom>
          <a:noFill/>
          <a:ln>
            <a:noFill/>
          </a:ln>
        </p:spPr>
      </p:pic>
      <p:sp>
        <p:nvSpPr>
          <p:cNvPr id="21" name="CasellaDiTesto 20">
            <a:extLst>
              <a:ext uri="{FF2B5EF4-FFF2-40B4-BE49-F238E27FC236}">
                <a16:creationId xmlns:a16="http://schemas.microsoft.com/office/drawing/2014/main" id="{5BDBA165-042C-4E3E-99DA-42D4ABF1FEE0}"/>
              </a:ext>
            </a:extLst>
          </p:cNvPr>
          <p:cNvSpPr txBox="1"/>
          <p:nvPr/>
        </p:nvSpPr>
        <p:spPr>
          <a:xfrm>
            <a:off x="2514600" y="3249126"/>
            <a:ext cx="716787" cy="1323439"/>
          </a:xfrm>
          <a:prstGeom prst="rect">
            <a:avLst/>
          </a:prstGeom>
          <a:noFill/>
        </p:spPr>
        <p:txBody>
          <a:bodyPr wrap="square" rtlCol="0">
            <a:spAutoFit/>
          </a:bodyPr>
          <a:lstStyle/>
          <a:p>
            <a:r>
              <a:rPr lang="it-IT" sz="8000" b="1" dirty="0"/>
              <a:t>+</a:t>
            </a:r>
            <a:endParaRPr lang="it-IT" b="1" dirty="0"/>
          </a:p>
        </p:txBody>
      </p:sp>
      <p:sp>
        <p:nvSpPr>
          <p:cNvPr id="23" name="CasellaDiTesto 22">
            <a:extLst>
              <a:ext uri="{FF2B5EF4-FFF2-40B4-BE49-F238E27FC236}">
                <a16:creationId xmlns:a16="http://schemas.microsoft.com/office/drawing/2014/main" id="{0A089984-83A3-4779-BFE0-E59EFE699269}"/>
              </a:ext>
            </a:extLst>
          </p:cNvPr>
          <p:cNvSpPr txBox="1"/>
          <p:nvPr/>
        </p:nvSpPr>
        <p:spPr>
          <a:xfrm>
            <a:off x="5084806" y="3364456"/>
            <a:ext cx="716787" cy="1323439"/>
          </a:xfrm>
          <a:prstGeom prst="rect">
            <a:avLst/>
          </a:prstGeom>
          <a:noFill/>
        </p:spPr>
        <p:txBody>
          <a:bodyPr wrap="square" rtlCol="0">
            <a:spAutoFit/>
          </a:bodyPr>
          <a:lstStyle/>
          <a:p>
            <a:r>
              <a:rPr lang="it-IT" sz="8000" b="1" dirty="0">
                <a:sym typeface="Wingdings" panose="05000000000000000000" pitchFamily="2" charset="2"/>
              </a:rPr>
              <a:t></a:t>
            </a:r>
            <a:endParaRPr lang="it-IT" b="1" dirty="0"/>
          </a:p>
        </p:txBody>
      </p:sp>
      <p:sp>
        <p:nvSpPr>
          <p:cNvPr id="24" name="CasellaDiTesto 23">
            <a:extLst>
              <a:ext uri="{FF2B5EF4-FFF2-40B4-BE49-F238E27FC236}">
                <a16:creationId xmlns:a16="http://schemas.microsoft.com/office/drawing/2014/main" id="{02620B17-2E69-4A36-81D5-0357621AB650}"/>
              </a:ext>
            </a:extLst>
          </p:cNvPr>
          <p:cNvSpPr txBox="1"/>
          <p:nvPr/>
        </p:nvSpPr>
        <p:spPr>
          <a:xfrm>
            <a:off x="6598506" y="3532134"/>
            <a:ext cx="2244299" cy="830997"/>
          </a:xfrm>
          <a:prstGeom prst="rect">
            <a:avLst/>
          </a:prstGeom>
          <a:noFill/>
        </p:spPr>
        <p:txBody>
          <a:bodyPr wrap="square" rtlCol="0">
            <a:spAutoFit/>
          </a:bodyPr>
          <a:lstStyle/>
          <a:p>
            <a:r>
              <a:rPr lang="it-IT" sz="4800" b="1" dirty="0"/>
              <a:t>Action?</a:t>
            </a:r>
            <a:endParaRPr lang="it-IT" b="1" dirty="0"/>
          </a:p>
        </p:txBody>
      </p:sp>
      <p:sp>
        <p:nvSpPr>
          <p:cNvPr id="4" name="CasellaDiTesto 3">
            <a:extLst>
              <a:ext uri="{FF2B5EF4-FFF2-40B4-BE49-F238E27FC236}">
                <a16:creationId xmlns:a16="http://schemas.microsoft.com/office/drawing/2014/main" id="{89DD4EAC-B378-458C-A645-645FF8A58AAF}"/>
              </a:ext>
            </a:extLst>
          </p:cNvPr>
          <p:cNvSpPr txBox="1"/>
          <p:nvPr/>
        </p:nvSpPr>
        <p:spPr>
          <a:xfrm>
            <a:off x="3243745" y="4920734"/>
            <a:ext cx="1709256" cy="946665"/>
          </a:xfrm>
          <a:prstGeom prst="rect">
            <a:avLst/>
          </a:prstGeom>
          <a:noFill/>
        </p:spPr>
        <p:txBody>
          <a:bodyPr wrap="square" rtlCol="0">
            <a:spAutoFit/>
          </a:bodyPr>
          <a:lstStyle/>
          <a:p>
            <a:r>
              <a:rPr lang="it-IT" dirty="0" err="1"/>
              <a:t>Convulsions</a:t>
            </a:r>
            <a:r>
              <a:rPr lang="it-IT" dirty="0"/>
              <a:t>, &gt;1 </a:t>
            </a:r>
            <a:r>
              <a:rPr lang="it-IT" dirty="0" err="1"/>
              <a:t>seizure</a:t>
            </a:r>
            <a:r>
              <a:rPr lang="it-IT" dirty="0"/>
              <a:t> over last  </a:t>
            </a:r>
            <a:r>
              <a:rPr lang="it-IT" dirty="0" err="1"/>
              <a:t>year</a:t>
            </a:r>
            <a:endParaRPr lang="it-IT" dirty="0"/>
          </a:p>
        </p:txBody>
      </p:sp>
    </p:spTree>
    <p:extLst>
      <p:ext uri="{BB962C8B-B14F-4D97-AF65-F5344CB8AC3E}">
        <p14:creationId xmlns:p14="http://schemas.microsoft.com/office/powerpoint/2010/main" val="41708999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295398" y="488520"/>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a:t>Scenario 2</a:t>
            </a:r>
            <a:endParaRPr spc="-15"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21" name="CasellaDiTesto 20">
            <a:extLst>
              <a:ext uri="{FF2B5EF4-FFF2-40B4-BE49-F238E27FC236}">
                <a16:creationId xmlns:a16="http://schemas.microsoft.com/office/drawing/2014/main" id="{5BDBA165-042C-4E3E-99DA-42D4ABF1FEE0}"/>
              </a:ext>
            </a:extLst>
          </p:cNvPr>
          <p:cNvSpPr txBox="1"/>
          <p:nvPr/>
        </p:nvSpPr>
        <p:spPr>
          <a:xfrm>
            <a:off x="2514600" y="3249126"/>
            <a:ext cx="716787" cy="1323439"/>
          </a:xfrm>
          <a:prstGeom prst="rect">
            <a:avLst/>
          </a:prstGeom>
          <a:noFill/>
        </p:spPr>
        <p:txBody>
          <a:bodyPr wrap="square" rtlCol="0">
            <a:spAutoFit/>
          </a:bodyPr>
          <a:lstStyle/>
          <a:p>
            <a:r>
              <a:rPr lang="it-IT" sz="8000" b="1" dirty="0"/>
              <a:t>+</a:t>
            </a:r>
            <a:endParaRPr lang="it-IT" b="1" dirty="0"/>
          </a:p>
        </p:txBody>
      </p:sp>
      <p:sp>
        <p:nvSpPr>
          <p:cNvPr id="23" name="CasellaDiTesto 22">
            <a:extLst>
              <a:ext uri="{FF2B5EF4-FFF2-40B4-BE49-F238E27FC236}">
                <a16:creationId xmlns:a16="http://schemas.microsoft.com/office/drawing/2014/main" id="{0A089984-83A3-4779-BFE0-E59EFE699269}"/>
              </a:ext>
            </a:extLst>
          </p:cNvPr>
          <p:cNvSpPr txBox="1"/>
          <p:nvPr/>
        </p:nvSpPr>
        <p:spPr>
          <a:xfrm>
            <a:off x="5084806" y="3364456"/>
            <a:ext cx="716787" cy="1323439"/>
          </a:xfrm>
          <a:prstGeom prst="rect">
            <a:avLst/>
          </a:prstGeom>
          <a:noFill/>
        </p:spPr>
        <p:txBody>
          <a:bodyPr wrap="square" rtlCol="0">
            <a:spAutoFit/>
          </a:bodyPr>
          <a:lstStyle/>
          <a:p>
            <a:r>
              <a:rPr lang="it-IT" sz="8000" b="1" dirty="0">
                <a:sym typeface="Wingdings" panose="05000000000000000000" pitchFamily="2" charset="2"/>
              </a:rPr>
              <a:t></a:t>
            </a:r>
            <a:endParaRPr lang="it-IT" b="1" dirty="0"/>
          </a:p>
        </p:txBody>
      </p:sp>
      <p:sp>
        <p:nvSpPr>
          <p:cNvPr id="24" name="CasellaDiTesto 23">
            <a:extLst>
              <a:ext uri="{FF2B5EF4-FFF2-40B4-BE49-F238E27FC236}">
                <a16:creationId xmlns:a16="http://schemas.microsoft.com/office/drawing/2014/main" id="{02620B17-2E69-4A36-81D5-0357621AB650}"/>
              </a:ext>
            </a:extLst>
          </p:cNvPr>
          <p:cNvSpPr txBox="1"/>
          <p:nvPr/>
        </p:nvSpPr>
        <p:spPr>
          <a:xfrm>
            <a:off x="6598506" y="3532134"/>
            <a:ext cx="2244299" cy="830997"/>
          </a:xfrm>
          <a:prstGeom prst="rect">
            <a:avLst/>
          </a:prstGeom>
          <a:noFill/>
        </p:spPr>
        <p:txBody>
          <a:bodyPr wrap="square" rtlCol="0">
            <a:spAutoFit/>
          </a:bodyPr>
          <a:lstStyle/>
          <a:p>
            <a:r>
              <a:rPr lang="it-IT" sz="4800" b="1" dirty="0"/>
              <a:t>Action?</a:t>
            </a:r>
            <a:endParaRPr lang="it-IT" b="1" dirty="0"/>
          </a:p>
        </p:txBody>
      </p:sp>
      <p:pic>
        <p:nvPicPr>
          <p:cNvPr id="12" name="Immagine 11">
            <a:extLst>
              <a:ext uri="{FF2B5EF4-FFF2-40B4-BE49-F238E27FC236}">
                <a16:creationId xmlns:a16="http://schemas.microsoft.com/office/drawing/2014/main" id="{87C850B0-4621-4CD4-A870-D4318351EB13}"/>
              </a:ext>
            </a:extLst>
          </p:cNvPr>
          <p:cNvPicPr>
            <a:picLocks noChangeAspect="1"/>
          </p:cNvPicPr>
          <p:nvPr/>
        </p:nvPicPr>
        <p:blipFill>
          <a:blip r:embed="rId5"/>
          <a:stretch>
            <a:fillRect/>
          </a:stretch>
        </p:blipFill>
        <p:spPr>
          <a:xfrm rot="16200000">
            <a:off x="3450764" y="3173323"/>
            <a:ext cx="1414664" cy="1548619"/>
          </a:xfrm>
          <a:prstGeom prst="rect">
            <a:avLst/>
          </a:prstGeom>
        </p:spPr>
      </p:pic>
      <p:pic>
        <p:nvPicPr>
          <p:cNvPr id="13" name="Picture 8104">
            <a:extLst>
              <a:ext uri="{FF2B5EF4-FFF2-40B4-BE49-F238E27FC236}">
                <a16:creationId xmlns:a16="http://schemas.microsoft.com/office/drawing/2014/main" id="{045FDE7F-F9F9-4EE6-B4C0-44784B368851}"/>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652944" y="3170865"/>
            <a:ext cx="1709256" cy="1553533"/>
          </a:xfrm>
          <a:prstGeom prst="rect">
            <a:avLst/>
          </a:prstGeom>
          <a:noFill/>
          <a:ln>
            <a:noFill/>
          </a:ln>
        </p:spPr>
      </p:pic>
    </p:spTree>
    <p:extLst>
      <p:ext uri="{BB962C8B-B14F-4D97-AF65-F5344CB8AC3E}">
        <p14:creationId xmlns:p14="http://schemas.microsoft.com/office/powerpoint/2010/main" val="14815379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295398" y="488520"/>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a:t>Scenario 3</a:t>
            </a:r>
            <a:endParaRPr spc="-15"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21" name="CasellaDiTesto 20">
            <a:extLst>
              <a:ext uri="{FF2B5EF4-FFF2-40B4-BE49-F238E27FC236}">
                <a16:creationId xmlns:a16="http://schemas.microsoft.com/office/drawing/2014/main" id="{5BDBA165-042C-4E3E-99DA-42D4ABF1FEE0}"/>
              </a:ext>
            </a:extLst>
          </p:cNvPr>
          <p:cNvSpPr txBox="1"/>
          <p:nvPr/>
        </p:nvSpPr>
        <p:spPr>
          <a:xfrm>
            <a:off x="2514600" y="3249126"/>
            <a:ext cx="716787" cy="1323439"/>
          </a:xfrm>
          <a:prstGeom prst="rect">
            <a:avLst/>
          </a:prstGeom>
          <a:noFill/>
        </p:spPr>
        <p:txBody>
          <a:bodyPr wrap="square" rtlCol="0">
            <a:spAutoFit/>
          </a:bodyPr>
          <a:lstStyle/>
          <a:p>
            <a:r>
              <a:rPr lang="it-IT" sz="8000" b="1" dirty="0"/>
              <a:t>+</a:t>
            </a:r>
            <a:endParaRPr lang="it-IT" b="1" dirty="0"/>
          </a:p>
        </p:txBody>
      </p:sp>
      <p:sp>
        <p:nvSpPr>
          <p:cNvPr id="23" name="CasellaDiTesto 22">
            <a:extLst>
              <a:ext uri="{FF2B5EF4-FFF2-40B4-BE49-F238E27FC236}">
                <a16:creationId xmlns:a16="http://schemas.microsoft.com/office/drawing/2014/main" id="{0A089984-83A3-4779-BFE0-E59EFE699269}"/>
              </a:ext>
            </a:extLst>
          </p:cNvPr>
          <p:cNvSpPr txBox="1"/>
          <p:nvPr/>
        </p:nvSpPr>
        <p:spPr>
          <a:xfrm>
            <a:off x="5084806" y="3364456"/>
            <a:ext cx="716787" cy="1323439"/>
          </a:xfrm>
          <a:prstGeom prst="rect">
            <a:avLst/>
          </a:prstGeom>
          <a:noFill/>
        </p:spPr>
        <p:txBody>
          <a:bodyPr wrap="square" rtlCol="0">
            <a:spAutoFit/>
          </a:bodyPr>
          <a:lstStyle/>
          <a:p>
            <a:r>
              <a:rPr lang="it-IT" sz="8000" b="1" dirty="0">
                <a:sym typeface="Wingdings" panose="05000000000000000000" pitchFamily="2" charset="2"/>
              </a:rPr>
              <a:t></a:t>
            </a:r>
            <a:endParaRPr lang="it-IT" b="1" dirty="0"/>
          </a:p>
        </p:txBody>
      </p:sp>
      <p:sp>
        <p:nvSpPr>
          <p:cNvPr id="24" name="CasellaDiTesto 23">
            <a:extLst>
              <a:ext uri="{FF2B5EF4-FFF2-40B4-BE49-F238E27FC236}">
                <a16:creationId xmlns:a16="http://schemas.microsoft.com/office/drawing/2014/main" id="{02620B17-2E69-4A36-81D5-0357621AB650}"/>
              </a:ext>
            </a:extLst>
          </p:cNvPr>
          <p:cNvSpPr txBox="1"/>
          <p:nvPr/>
        </p:nvSpPr>
        <p:spPr>
          <a:xfrm>
            <a:off x="6598506" y="3532134"/>
            <a:ext cx="2244299" cy="830997"/>
          </a:xfrm>
          <a:prstGeom prst="rect">
            <a:avLst/>
          </a:prstGeom>
          <a:noFill/>
        </p:spPr>
        <p:txBody>
          <a:bodyPr wrap="square" rtlCol="0">
            <a:spAutoFit/>
          </a:bodyPr>
          <a:lstStyle/>
          <a:p>
            <a:r>
              <a:rPr lang="it-IT" sz="4800" b="1" dirty="0"/>
              <a:t>Action?</a:t>
            </a:r>
            <a:endParaRPr lang="it-IT" b="1" dirty="0"/>
          </a:p>
        </p:txBody>
      </p:sp>
      <p:pic>
        <p:nvPicPr>
          <p:cNvPr id="11" name="Immagine 10">
            <a:extLst>
              <a:ext uri="{FF2B5EF4-FFF2-40B4-BE49-F238E27FC236}">
                <a16:creationId xmlns:a16="http://schemas.microsoft.com/office/drawing/2014/main" id="{FB9F648D-A43C-411C-8DE0-E3BBC84F8928}"/>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31440" y="3429000"/>
            <a:ext cx="1638163" cy="1448365"/>
          </a:xfrm>
          <a:prstGeom prst="rect">
            <a:avLst/>
          </a:prstGeom>
          <a:noFill/>
          <a:ln>
            <a:noFill/>
          </a:ln>
        </p:spPr>
      </p:pic>
      <p:sp>
        <p:nvSpPr>
          <p:cNvPr id="13" name="Freccia curva 12">
            <a:extLst>
              <a:ext uri="{FF2B5EF4-FFF2-40B4-BE49-F238E27FC236}">
                <a16:creationId xmlns:a16="http://schemas.microsoft.com/office/drawing/2014/main" id="{2CF6A6DC-848E-4529-B556-4E2A1D5D99B6}"/>
              </a:ext>
            </a:extLst>
          </p:cNvPr>
          <p:cNvSpPr/>
          <p:nvPr/>
        </p:nvSpPr>
        <p:spPr>
          <a:xfrm>
            <a:off x="3270826" y="3003274"/>
            <a:ext cx="903953" cy="847891"/>
          </a:xfrm>
          <a:prstGeom prst="bentArrow">
            <a:avLst>
              <a:gd name="adj1" fmla="val 25000"/>
              <a:gd name="adj2" fmla="val 25000"/>
              <a:gd name="adj3" fmla="val 25000"/>
              <a:gd name="adj4" fmla="val 7166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4" name="Freccia curva 13">
            <a:extLst>
              <a:ext uri="{FF2B5EF4-FFF2-40B4-BE49-F238E27FC236}">
                <a16:creationId xmlns:a16="http://schemas.microsoft.com/office/drawing/2014/main" id="{05FC3B63-3B65-47E5-AAC7-FBC1613D5C2B}"/>
              </a:ext>
            </a:extLst>
          </p:cNvPr>
          <p:cNvSpPr/>
          <p:nvPr/>
        </p:nvSpPr>
        <p:spPr>
          <a:xfrm rot="14649982" flipH="1">
            <a:off x="3088297" y="3313662"/>
            <a:ext cx="918171" cy="886308"/>
          </a:xfrm>
          <a:prstGeom prst="bentArrow">
            <a:avLst>
              <a:gd name="adj1" fmla="val 22274"/>
              <a:gd name="adj2" fmla="val 24090"/>
              <a:gd name="adj3" fmla="val 25000"/>
              <a:gd name="adj4" fmla="val 7166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pic>
        <p:nvPicPr>
          <p:cNvPr id="15" name="Picture 8104">
            <a:extLst>
              <a:ext uri="{FF2B5EF4-FFF2-40B4-BE49-F238E27FC236}">
                <a16:creationId xmlns:a16="http://schemas.microsoft.com/office/drawing/2014/main" id="{0C4F9873-6EA6-4555-83AB-B3F0184E5370}"/>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489889" y="3150501"/>
            <a:ext cx="1709256" cy="1553533"/>
          </a:xfrm>
          <a:prstGeom prst="rect">
            <a:avLst/>
          </a:prstGeom>
          <a:noFill/>
          <a:ln>
            <a:noFill/>
          </a:ln>
        </p:spPr>
      </p:pic>
    </p:spTree>
    <p:extLst>
      <p:ext uri="{BB962C8B-B14F-4D97-AF65-F5344CB8AC3E}">
        <p14:creationId xmlns:p14="http://schemas.microsoft.com/office/powerpoint/2010/main" val="37548009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295398" y="488520"/>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a:t>Scenario 4</a:t>
            </a:r>
            <a:endParaRPr spc="-15"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21" name="CasellaDiTesto 20">
            <a:extLst>
              <a:ext uri="{FF2B5EF4-FFF2-40B4-BE49-F238E27FC236}">
                <a16:creationId xmlns:a16="http://schemas.microsoft.com/office/drawing/2014/main" id="{5BDBA165-042C-4E3E-99DA-42D4ABF1FEE0}"/>
              </a:ext>
            </a:extLst>
          </p:cNvPr>
          <p:cNvSpPr txBox="1"/>
          <p:nvPr/>
        </p:nvSpPr>
        <p:spPr>
          <a:xfrm>
            <a:off x="2120035" y="2637876"/>
            <a:ext cx="716787" cy="1323439"/>
          </a:xfrm>
          <a:prstGeom prst="rect">
            <a:avLst/>
          </a:prstGeom>
          <a:noFill/>
        </p:spPr>
        <p:txBody>
          <a:bodyPr wrap="square" rtlCol="0">
            <a:spAutoFit/>
          </a:bodyPr>
          <a:lstStyle/>
          <a:p>
            <a:r>
              <a:rPr lang="it-IT" sz="8000" b="1" dirty="0"/>
              <a:t>+</a:t>
            </a:r>
            <a:endParaRPr lang="it-IT" b="1" dirty="0"/>
          </a:p>
        </p:txBody>
      </p:sp>
      <p:sp>
        <p:nvSpPr>
          <p:cNvPr id="23" name="CasellaDiTesto 22">
            <a:extLst>
              <a:ext uri="{FF2B5EF4-FFF2-40B4-BE49-F238E27FC236}">
                <a16:creationId xmlns:a16="http://schemas.microsoft.com/office/drawing/2014/main" id="{0A089984-83A3-4779-BFE0-E59EFE699269}"/>
              </a:ext>
            </a:extLst>
          </p:cNvPr>
          <p:cNvSpPr txBox="1"/>
          <p:nvPr/>
        </p:nvSpPr>
        <p:spPr>
          <a:xfrm>
            <a:off x="5292533" y="3604395"/>
            <a:ext cx="716787" cy="1323439"/>
          </a:xfrm>
          <a:prstGeom prst="rect">
            <a:avLst/>
          </a:prstGeom>
          <a:noFill/>
        </p:spPr>
        <p:txBody>
          <a:bodyPr wrap="square" rtlCol="0">
            <a:spAutoFit/>
          </a:bodyPr>
          <a:lstStyle/>
          <a:p>
            <a:r>
              <a:rPr lang="it-IT" sz="8000" b="1" dirty="0">
                <a:sym typeface="Wingdings" panose="05000000000000000000" pitchFamily="2" charset="2"/>
              </a:rPr>
              <a:t></a:t>
            </a:r>
            <a:endParaRPr lang="it-IT" b="1" dirty="0"/>
          </a:p>
        </p:txBody>
      </p:sp>
      <p:sp>
        <p:nvSpPr>
          <p:cNvPr id="24" name="CasellaDiTesto 23">
            <a:extLst>
              <a:ext uri="{FF2B5EF4-FFF2-40B4-BE49-F238E27FC236}">
                <a16:creationId xmlns:a16="http://schemas.microsoft.com/office/drawing/2014/main" id="{02620B17-2E69-4A36-81D5-0357621AB650}"/>
              </a:ext>
            </a:extLst>
          </p:cNvPr>
          <p:cNvSpPr txBox="1"/>
          <p:nvPr/>
        </p:nvSpPr>
        <p:spPr>
          <a:xfrm>
            <a:off x="6629398" y="3751881"/>
            <a:ext cx="2244299" cy="830997"/>
          </a:xfrm>
          <a:prstGeom prst="rect">
            <a:avLst/>
          </a:prstGeom>
          <a:noFill/>
        </p:spPr>
        <p:txBody>
          <a:bodyPr wrap="square" rtlCol="0">
            <a:spAutoFit/>
          </a:bodyPr>
          <a:lstStyle/>
          <a:p>
            <a:r>
              <a:rPr lang="it-IT" sz="4800" b="1" dirty="0"/>
              <a:t>Action?</a:t>
            </a:r>
            <a:endParaRPr lang="it-IT" b="1" dirty="0"/>
          </a:p>
        </p:txBody>
      </p:sp>
      <p:pic>
        <p:nvPicPr>
          <p:cNvPr id="11" name="Immagine 10">
            <a:extLst>
              <a:ext uri="{FF2B5EF4-FFF2-40B4-BE49-F238E27FC236}">
                <a16:creationId xmlns:a16="http://schemas.microsoft.com/office/drawing/2014/main" id="{FB9F648D-A43C-411C-8DE0-E3BBC84F8928}"/>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36875" y="2817750"/>
            <a:ext cx="1638163" cy="1448365"/>
          </a:xfrm>
          <a:prstGeom prst="rect">
            <a:avLst/>
          </a:prstGeom>
          <a:noFill/>
          <a:ln>
            <a:noFill/>
          </a:ln>
        </p:spPr>
      </p:pic>
      <p:sp>
        <p:nvSpPr>
          <p:cNvPr id="13" name="Freccia curva 12">
            <a:extLst>
              <a:ext uri="{FF2B5EF4-FFF2-40B4-BE49-F238E27FC236}">
                <a16:creationId xmlns:a16="http://schemas.microsoft.com/office/drawing/2014/main" id="{2CF6A6DC-848E-4529-B556-4E2A1D5D99B6}"/>
              </a:ext>
            </a:extLst>
          </p:cNvPr>
          <p:cNvSpPr/>
          <p:nvPr/>
        </p:nvSpPr>
        <p:spPr>
          <a:xfrm>
            <a:off x="2876261" y="2392024"/>
            <a:ext cx="903953" cy="847891"/>
          </a:xfrm>
          <a:prstGeom prst="bentArrow">
            <a:avLst>
              <a:gd name="adj1" fmla="val 25000"/>
              <a:gd name="adj2" fmla="val 25000"/>
              <a:gd name="adj3" fmla="val 25000"/>
              <a:gd name="adj4" fmla="val 7166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4" name="Freccia curva 13">
            <a:extLst>
              <a:ext uri="{FF2B5EF4-FFF2-40B4-BE49-F238E27FC236}">
                <a16:creationId xmlns:a16="http://schemas.microsoft.com/office/drawing/2014/main" id="{05FC3B63-3B65-47E5-AAC7-FBC1613D5C2B}"/>
              </a:ext>
            </a:extLst>
          </p:cNvPr>
          <p:cNvSpPr/>
          <p:nvPr/>
        </p:nvSpPr>
        <p:spPr>
          <a:xfrm rot="14649982" flipH="1">
            <a:off x="2693732" y="2702412"/>
            <a:ext cx="918171" cy="886308"/>
          </a:xfrm>
          <a:prstGeom prst="bentArrow">
            <a:avLst>
              <a:gd name="adj1" fmla="val 22274"/>
              <a:gd name="adj2" fmla="val 24090"/>
              <a:gd name="adj3" fmla="val 25000"/>
              <a:gd name="adj4" fmla="val 7166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pic>
        <p:nvPicPr>
          <p:cNvPr id="16" name="Immagine 15">
            <a:extLst>
              <a:ext uri="{FF2B5EF4-FFF2-40B4-BE49-F238E27FC236}">
                <a16:creationId xmlns:a16="http://schemas.microsoft.com/office/drawing/2014/main" id="{8803635D-245F-462C-AA90-855281F60F11}"/>
              </a:ext>
            </a:extLst>
          </p:cNvPr>
          <p:cNvPicPr>
            <a:picLocks noChangeAspect="1"/>
          </p:cNvPicPr>
          <p:nvPr/>
        </p:nvPicPr>
        <p:blipFill>
          <a:blip r:embed="rId6"/>
          <a:stretch>
            <a:fillRect/>
          </a:stretch>
        </p:blipFill>
        <p:spPr>
          <a:xfrm rot="16200000">
            <a:off x="310359" y="2457492"/>
            <a:ext cx="1726864" cy="1890381"/>
          </a:xfrm>
          <a:prstGeom prst="rect">
            <a:avLst/>
          </a:prstGeom>
        </p:spPr>
      </p:pic>
      <p:sp>
        <p:nvSpPr>
          <p:cNvPr id="3" name="CasellaDiTesto 2">
            <a:extLst>
              <a:ext uri="{FF2B5EF4-FFF2-40B4-BE49-F238E27FC236}">
                <a16:creationId xmlns:a16="http://schemas.microsoft.com/office/drawing/2014/main" id="{6B98A04C-CE33-440F-B3FC-B7EB1DE8CC26}"/>
              </a:ext>
            </a:extLst>
          </p:cNvPr>
          <p:cNvSpPr txBox="1"/>
          <p:nvPr/>
        </p:nvSpPr>
        <p:spPr>
          <a:xfrm>
            <a:off x="2325171" y="4502371"/>
            <a:ext cx="2853128" cy="1212629"/>
          </a:xfrm>
          <a:prstGeom prst="rect">
            <a:avLst/>
          </a:prstGeom>
          <a:noFill/>
        </p:spPr>
        <p:txBody>
          <a:bodyPr wrap="square" rtlCol="0">
            <a:spAutoFit/>
          </a:bodyPr>
          <a:lstStyle/>
          <a:p>
            <a:pPr algn="just"/>
            <a:r>
              <a:rPr lang="it-IT" dirty="0"/>
              <a:t>The </a:t>
            </a:r>
            <a:r>
              <a:rPr lang="it-IT" dirty="0" err="1"/>
              <a:t>patient</a:t>
            </a:r>
            <a:r>
              <a:rPr lang="it-IT" dirty="0"/>
              <a:t> </a:t>
            </a:r>
            <a:r>
              <a:rPr lang="it-IT" dirty="0" err="1"/>
              <a:t>has</a:t>
            </a:r>
            <a:r>
              <a:rPr lang="it-IT" dirty="0"/>
              <a:t> </a:t>
            </a:r>
            <a:r>
              <a:rPr lang="it-IT" dirty="0" err="1"/>
              <a:t>been</a:t>
            </a:r>
            <a:r>
              <a:rPr lang="it-IT" dirty="0"/>
              <a:t> </a:t>
            </a:r>
            <a:r>
              <a:rPr lang="it-IT" dirty="0" err="1"/>
              <a:t>diagnosed</a:t>
            </a:r>
            <a:r>
              <a:rPr lang="it-IT" dirty="0"/>
              <a:t> with </a:t>
            </a:r>
            <a:r>
              <a:rPr lang="it-IT" b="1" dirty="0" err="1"/>
              <a:t>Probable</a:t>
            </a:r>
            <a:r>
              <a:rPr lang="it-IT" b="1" dirty="0"/>
              <a:t> </a:t>
            </a:r>
            <a:r>
              <a:rPr lang="it-IT" b="1" dirty="0" err="1"/>
              <a:t>Epilepsy</a:t>
            </a:r>
            <a:r>
              <a:rPr lang="it-IT" b="1" dirty="0"/>
              <a:t> &amp; </a:t>
            </a:r>
            <a:r>
              <a:rPr lang="it-IT" b="1" dirty="0" err="1"/>
              <a:t>Nodding</a:t>
            </a:r>
            <a:r>
              <a:rPr lang="it-IT" b="1" dirty="0"/>
              <a:t> </a:t>
            </a:r>
            <a:r>
              <a:rPr lang="it-IT" b="1" dirty="0" err="1"/>
              <a:t>Syndrome</a:t>
            </a:r>
            <a:r>
              <a:rPr lang="it-IT" dirty="0"/>
              <a:t> </a:t>
            </a:r>
            <a:r>
              <a:rPr lang="it-IT" dirty="0" err="1"/>
              <a:t>at</a:t>
            </a:r>
            <a:r>
              <a:rPr lang="it-IT" dirty="0"/>
              <a:t> </a:t>
            </a:r>
            <a:r>
              <a:rPr lang="it-IT" dirty="0" err="1"/>
              <a:t>Maridi</a:t>
            </a:r>
            <a:r>
              <a:rPr lang="it-IT" dirty="0"/>
              <a:t> </a:t>
            </a:r>
            <a:r>
              <a:rPr lang="it-IT" dirty="0" err="1"/>
              <a:t>Hopsital</a:t>
            </a:r>
            <a:endParaRPr lang="it-IT" dirty="0"/>
          </a:p>
        </p:txBody>
      </p:sp>
      <p:sp>
        <p:nvSpPr>
          <p:cNvPr id="17" name="CasellaDiTesto 16">
            <a:extLst>
              <a:ext uri="{FF2B5EF4-FFF2-40B4-BE49-F238E27FC236}">
                <a16:creationId xmlns:a16="http://schemas.microsoft.com/office/drawing/2014/main" id="{0A966AF9-B03D-4B64-934C-2A279080D247}"/>
              </a:ext>
            </a:extLst>
          </p:cNvPr>
          <p:cNvSpPr txBox="1"/>
          <p:nvPr/>
        </p:nvSpPr>
        <p:spPr>
          <a:xfrm>
            <a:off x="815397" y="4340912"/>
            <a:ext cx="716787" cy="1323439"/>
          </a:xfrm>
          <a:prstGeom prst="rect">
            <a:avLst/>
          </a:prstGeom>
          <a:noFill/>
        </p:spPr>
        <p:txBody>
          <a:bodyPr wrap="square" rtlCol="0">
            <a:spAutoFit/>
          </a:bodyPr>
          <a:lstStyle/>
          <a:p>
            <a:r>
              <a:rPr lang="it-IT" sz="8000" b="1" dirty="0"/>
              <a:t>+</a:t>
            </a:r>
            <a:endParaRPr lang="it-IT" b="1" dirty="0"/>
          </a:p>
        </p:txBody>
      </p:sp>
    </p:spTree>
    <p:extLst>
      <p:ext uri="{BB962C8B-B14F-4D97-AF65-F5344CB8AC3E}">
        <p14:creationId xmlns:p14="http://schemas.microsoft.com/office/powerpoint/2010/main" val="25632442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295398" y="488520"/>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a:t>Review</a:t>
            </a:r>
            <a:endParaRPr spc="-15"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5" name="object 3">
            <a:extLst>
              <a:ext uri="{FF2B5EF4-FFF2-40B4-BE49-F238E27FC236}">
                <a16:creationId xmlns:a16="http://schemas.microsoft.com/office/drawing/2014/main" id="{CC844058-589E-4BA7-B5F9-1E2A680506DC}"/>
              </a:ext>
            </a:extLst>
          </p:cNvPr>
          <p:cNvSpPr txBox="1"/>
          <p:nvPr/>
        </p:nvSpPr>
        <p:spPr>
          <a:xfrm>
            <a:off x="1105916" y="2427173"/>
            <a:ext cx="6915784" cy="2193549"/>
          </a:xfrm>
          <a:prstGeom prst="rect">
            <a:avLst/>
          </a:prstGeom>
        </p:spPr>
        <p:txBody>
          <a:bodyPr vert="horz" wrap="square" lIns="0" tIns="13335" rIns="0" bIns="0" rtlCol="0">
            <a:spAutoFit/>
          </a:bodyPr>
          <a:lstStyle/>
          <a:p>
            <a:pPr marL="355600" marR="5080" indent="-342900">
              <a:lnSpc>
                <a:spcPct val="100000"/>
              </a:lnSpc>
              <a:spcBef>
                <a:spcPts val="105"/>
              </a:spcBef>
              <a:buFont typeface="Arial"/>
              <a:buChar char="•"/>
              <a:tabLst>
                <a:tab pos="354965" algn="l"/>
                <a:tab pos="355600" algn="l"/>
              </a:tabLst>
            </a:pPr>
            <a:r>
              <a:rPr lang="it-IT" sz="3200" spc="-5" dirty="0" err="1">
                <a:latin typeface="Calibri"/>
                <a:cs typeface="Calibri"/>
              </a:rPr>
              <a:t>Recap</a:t>
            </a:r>
            <a:r>
              <a:rPr lang="it-IT" sz="3200" spc="-5" dirty="0">
                <a:latin typeface="Calibri"/>
                <a:cs typeface="Calibri"/>
              </a:rPr>
              <a:t>.</a:t>
            </a:r>
          </a:p>
          <a:p>
            <a:pPr marL="12700" marR="5080">
              <a:lnSpc>
                <a:spcPct val="100000"/>
              </a:lnSpc>
              <a:spcBef>
                <a:spcPts val="105"/>
              </a:spcBef>
              <a:tabLst>
                <a:tab pos="354965" algn="l"/>
                <a:tab pos="355600" algn="l"/>
              </a:tabLst>
            </a:pPr>
            <a:endParaRPr lang="it-IT" sz="3200" spc="-5" dirty="0">
              <a:latin typeface="Calibri"/>
              <a:cs typeface="Calibri"/>
            </a:endParaRPr>
          </a:p>
          <a:p>
            <a:pPr marL="355600" marR="5080" indent="-342900">
              <a:lnSpc>
                <a:spcPct val="100000"/>
              </a:lnSpc>
              <a:spcBef>
                <a:spcPts val="105"/>
              </a:spcBef>
              <a:buFont typeface="Arial"/>
              <a:buChar char="•"/>
              <a:tabLst>
                <a:tab pos="354965" algn="l"/>
                <a:tab pos="355600" algn="l"/>
              </a:tabLst>
            </a:pPr>
            <a:r>
              <a:rPr lang="it-IT" sz="3200" spc="-5" dirty="0" err="1">
                <a:latin typeface="Calibri"/>
                <a:cs typeface="Calibri"/>
              </a:rPr>
              <a:t>Questions</a:t>
            </a:r>
            <a:r>
              <a:rPr lang="it-IT" sz="3200" spc="-5" dirty="0">
                <a:latin typeface="Calibri"/>
                <a:cs typeface="Calibri"/>
              </a:rPr>
              <a:t>?</a:t>
            </a:r>
            <a:endParaRPr sz="3200" dirty="0">
              <a:latin typeface="Calibri"/>
              <a:cs typeface="Calibri"/>
            </a:endParaRPr>
          </a:p>
          <a:p>
            <a:pPr>
              <a:lnSpc>
                <a:spcPct val="100000"/>
              </a:lnSpc>
              <a:spcBef>
                <a:spcPts val="5"/>
              </a:spcBef>
            </a:pPr>
            <a:endParaRPr sz="4400" dirty="0">
              <a:latin typeface="Calibri"/>
              <a:cs typeface="Calibri"/>
            </a:endParaRPr>
          </a:p>
        </p:txBody>
      </p:sp>
    </p:spTree>
    <p:extLst>
      <p:ext uri="{BB962C8B-B14F-4D97-AF65-F5344CB8AC3E}">
        <p14:creationId xmlns:p14="http://schemas.microsoft.com/office/powerpoint/2010/main" val="27885716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429638" y="2344648"/>
            <a:ext cx="6301105" cy="4173578"/>
          </a:xfrm>
          <a:prstGeom prst="rect">
            <a:avLst/>
          </a:prstGeom>
        </p:spPr>
        <p:txBody>
          <a:bodyPr vert="horz" wrap="square" lIns="0" tIns="109855" rIns="0" bIns="0" rtlCol="0">
            <a:spAutoFit/>
          </a:bodyPr>
          <a:lstStyle/>
          <a:p>
            <a:pPr marL="355600" indent="-342900">
              <a:lnSpc>
                <a:spcPct val="100000"/>
              </a:lnSpc>
              <a:spcBef>
                <a:spcPts val="865"/>
              </a:spcBef>
              <a:buFont typeface="Arial"/>
              <a:buChar char="•"/>
              <a:tabLst>
                <a:tab pos="354965" algn="l"/>
                <a:tab pos="355600" algn="l"/>
              </a:tabLst>
            </a:pPr>
            <a:r>
              <a:rPr sz="3200" spc="-10" dirty="0">
                <a:latin typeface="Calibri"/>
                <a:cs typeface="Calibri"/>
              </a:rPr>
              <a:t>Introduction</a:t>
            </a:r>
            <a:r>
              <a:rPr lang="it-IT" sz="3200" spc="-10" dirty="0">
                <a:latin typeface="Calibri"/>
                <a:cs typeface="Calibri"/>
              </a:rPr>
              <a:t> to key</a:t>
            </a:r>
            <a:r>
              <a:rPr sz="3200" spc="-10" dirty="0">
                <a:latin typeface="Calibri"/>
                <a:cs typeface="Calibri"/>
              </a:rPr>
              <a:t> </a:t>
            </a:r>
            <a:r>
              <a:rPr lang="it-IT" sz="3200" spc="-25" dirty="0">
                <a:latin typeface="Calibri"/>
                <a:cs typeface="Calibri"/>
              </a:rPr>
              <a:t>(</a:t>
            </a:r>
            <a:r>
              <a:rPr lang="it-IT" sz="3200" spc="-25" dirty="0" err="1">
                <a:latin typeface="Calibri"/>
                <a:cs typeface="Calibri"/>
              </a:rPr>
              <a:t>danger</a:t>
            </a:r>
            <a:r>
              <a:rPr lang="it-IT" sz="3200" spc="-25" dirty="0">
                <a:latin typeface="Calibri"/>
                <a:cs typeface="Calibri"/>
              </a:rPr>
              <a:t>) </a:t>
            </a:r>
            <a:r>
              <a:rPr lang="it-IT" sz="3200" spc="-25" dirty="0" err="1">
                <a:latin typeface="Calibri"/>
                <a:cs typeface="Calibri"/>
              </a:rPr>
              <a:t>signs</a:t>
            </a:r>
            <a:r>
              <a:rPr sz="3200" spc="-35" dirty="0">
                <a:latin typeface="Calibri"/>
                <a:cs typeface="Calibri"/>
              </a:rPr>
              <a:t>.</a:t>
            </a:r>
            <a:endParaRPr sz="3200" dirty="0">
              <a:latin typeface="Calibri"/>
              <a:cs typeface="Calibri"/>
            </a:endParaRPr>
          </a:p>
          <a:p>
            <a:pPr marL="355600" indent="-342900">
              <a:lnSpc>
                <a:spcPct val="100000"/>
              </a:lnSpc>
              <a:spcBef>
                <a:spcPts val="770"/>
              </a:spcBef>
              <a:buFont typeface="Arial"/>
              <a:buChar char="•"/>
              <a:tabLst>
                <a:tab pos="354965" algn="l"/>
                <a:tab pos="355600" algn="l"/>
              </a:tabLst>
            </a:pPr>
            <a:r>
              <a:rPr lang="it-IT" sz="3200" spc="-10" dirty="0" err="1">
                <a:latin typeface="Calibri"/>
                <a:cs typeface="Calibri"/>
              </a:rPr>
              <a:t>Convulsions</a:t>
            </a:r>
            <a:r>
              <a:rPr sz="3200" spc="-35" dirty="0">
                <a:latin typeface="Calibri"/>
                <a:cs typeface="Calibri"/>
              </a:rPr>
              <a:t>.</a:t>
            </a:r>
            <a:endParaRPr lang="it-IT" sz="3200" spc="-35" dirty="0">
              <a:latin typeface="Calibri"/>
              <a:cs typeface="Calibri"/>
            </a:endParaRPr>
          </a:p>
          <a:p>
            <a:pPr marL="355600" indent="-342900">
              <a:lnSpc>
                <a:spcPct val="100000"/>
              </a:lnSpc>
              <a:spcBef>
                <a:spcPts val="770"/>
              </a:spcBef>
              <a:buFont typeface="Arial"/>
              <a:buChar char="•"/>
              <a:tabLst>
                <a:tab pos="354965" algn="l"/>
                <a:tab pos="355600" algn="l"/>
              </a:tabLst>
            </a:pPr>
            <a:r>
              <a:rPr lang="it-IT" sz="3200" dirty="0" err="1">
                <a:latin typeface="Calibri"/>
                <a:cs typeface="Calibri"/>
              </a:rPr>
              <a:t>Unconsciousness</a:t>
            </a:r>
            <a:r>
              <a:rPr lang="it-IT" sz="3200" dirty="0">
                <a:latin typeface="Calibri"/>
                <a:cs typeface="Calibri"/>
              </a:rPr>
              <a:t>.</a:t>
            </a:r>
            <a:endParaRPr sz="3200" dirty="0">
              <a:latin typeface="Calibri"/>
              <a:cs typeface="Calibri"/>
            </a:endParaRPr>
          </a:p>
          <a:p>
            <a:pPr marL="355600" indent="-342900">
              <a:lnSpc>
                <a:spcPct val="100000"/>
              </a:lnSpc>
              <a:spcBef>
                <a:spcPts val="775"/>
              </a:spcBef>
              <a:buFont typeface="Arial"/>
              <a:buChar char="•"/>
              <a:tabLst>
                <a:tab pos="354965" algn="l"/>
                <a:tab pos="355600" algn="l"/>
              </a:tabLst>
            </a:pPr>
            <a:r>
              <a:rPr lang="it-IT" sz="3200" spc="-15" dirty="0">
                <a:latin typeface="Calibri"/>
                <a:cs typeface="Calibri"/>
              </a:rPr>
              <a:t>Head </a:t>
            </a:r>
            <a:r>
              <a:rPr lang="it-IT" sz="3200" spc="-15" dirty="0" err="1">
                <a:latin typeface="Calibri"/>
                <a:cs typeface="Calibri"/>
              </a:rPr>
              <a:t>Nodding</a:t>
            </a:r>
            <a:r>
              <a:rPr sz="3200" spc="-5" dirty="0">
                <a:latin typeface="Calibri"/>
                <a:cs typeface="Calibri"/>
              </a:rPr>
              <a:t>.</a:t>
            </a:r>
            <a:endParaRPr lang="it-IT" sz="3200" spc="-5" dirty="0">
              <a:latin typeface="Calibri"/>
              <a:cs typeface="Calibri"/>
            </a:endParaRPr>
          </a:p>
          <a:p>
            <a:pPr marL="355600" indent="-342900">
              <a:lnSpc>
                <a:spcPct val="100000"/>
              </a:lnSpc>
              <a:spcBef>
                <a:spcPts val="775"/>
              </a:spcBef>
              <a:buFont typeface="Arial"/>
              <a:buChar char="•"/>
              <a:tabLst>
                <a:tab pos="354965" algn="l"/>
                <a:tab pos="355600" algn="l"/>
              </a:tabLst>
            </a:pPr>
            <a:r>
              <a:rPr lang="it-IT" sz="3200" spc="-5" dirty="0" err="1">
                <a:latin typeface="Calibri"/>
                <a:cs typeface="Calibri"/>
              </a:rPr>
              <a:t>Suspected</a:t>
            </a:r>
            <a:r>
              <a:rPr lang="it-IT" sz="3200" spc="-5" dirty="0">
                <a:latin typeface="Calibri"/>
                <a:cs typeface="Calibri"/>
              </a:rPr>
              <a:t> Case of EPI or NS.</a:t>
            </a:r>
          </a:p>
          <a:p>
            <a:pPr marL="355600" indent="-342900">
              <a:lnSpc>
                <a:spcPct val="100000"/>
              </a:lnSpc>
              <a:spcBef>
                <a:spcPts val="775"/>
              </a:spcBef>
              <a:buFont typeface="Arial"/>
              <a:buChar char="•"/>
              <a:tabLst>
                <a:tab pos="354965" algn="l"/>
                <a:tab pos="355600" algn="l"/>
              </a:tabLst>
            </a:pPr>
            <a:r>
              <a:rPr lang="it-IT" sz="3200" spc="-5" dirty="0">
                <a:latin typeface="Calibri"/>
                <a:cs typeface="Calibri"/>
              </a:rPr>
              <a:t>Matrix of </a:t>
            </a:r>
            <a:r>
              <a:rPr lang="it-IT" sz="3200" spc="-5" dirty="0" err="1">
                <a:latin typeface="Calibri"/>
                <a:cs typeface="Calibri"/>
              </a:rPr>
              <a:t>required</a:t>
            </a:r>
            <a:r>
              <a:rPr lang="it-IT" sz="3200" spc="-5" dirty="0">
                <a:latin typeface="Calibri"/>
                <a:cs typeface="Calibri"/>
              </a:rPr>
              <a:t> actions, by </a:t>
            </a:r>
            <a:r>
              <a:rPr lang="it-IT" sz="3200" spc="-5" dirty="0" err="1">
                <a:latin typeface="Calibri"/>
                <a:cs typeface="Calibri"/>
              </a:rPr>
              <a:t>signs</a:t>
            </a:r>
            <a:r>
              <a:rPr lang="it-IT" sz="3200" spc="-5" dirty="0">
                <a:latin typeface="Calibri"/>
                <a:cs typeface="Calibri"/>
              </a:rPr>
              <a:t>.</a:t>
            </a:r>
          </a:p>
          <a:p>
            <a:pPr marL="355600" indent="-342900">
              <a:lnSpc>
                <a:spcPct val="100000"/>
              </a:lnSpc>
              <a:spcBef>
                <a:spcPts val="775"/>
              </a:spcBef>
              <a:buFont typeface="Arial"/>
              <a:buChar char="•"/>
              <a:tabLst>
                <a:tab pos="354965" algn="l"/>
                <a:tab pos="355600" algn="l"/>
              </a:tabLst>
            </a:pPr>
            <a:endParaRPr sz="3200" dirty="0">
              <a:latin typeface="Calibri"/>
              <a:cs typeface="Calibri"/>
            </a:endParaRPr>
          </a:p>
        </p:txBody>
      </p:sp>
      <p:sp>
        <p:nvSpPr>
          <p:cNvPr id="6" name="Rettangolo 5">
            <a:extLst>
              <a:ext uri="{FF2B5EF4-FFF2-40B4-BE49-F238E27FC236}">
                <a16:creationId xmlns:a16="http://schemas.microsoft.com/office/drawing/2014/main" id="{7AEBAC76-90A2-431B-8061-35B31FA35FF3}"/>
              </a:ext>
            </a:extLst>
          </p:cNvPr>
          <p:cNvSpPr/>
          <p:nvPr/>
        </p:nvSpPr>
        <p:spPr>
          <a:xfrm>
            <a:off x="0" y="0"/>
            <a:ext cx="9144000" cy="17526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2667000" y="492564"/>
            <a:ext cx="3445510" cy="696595"/>
          </a:xfrm>
          <a:prstGeom prst="rect">
            <a:avLst/>
          </a:prstGeom>
        </p:spPr>
        <p:txBody>
          <a:bodyPr vert="horz" wrap="square" lIns="0" tIns="13335" rIns="0" bIns="0" rtlCol="0">
            <a:spAutoFit/>
          </a:bodyPr>
          <a:lstStyle/>
          <a:p>
            <a:pPr marL="12700">
              <a:lnSpc>
                <a:spcPct val="100000"/>
              </a:lnSpc>
              <a:spcBef>
                <a:spcPts val="105"/>
              </a:spcBef>
            </a:pPr>
            <a:r>
              <a:rPr spc="-5" dirty="0"/>
              <a:t>Session</a:t>
            </a:r>
            <a:r>
              <a:rPr spc="-60" dirty="0"/>
              <a:t> </a:t>
            </a:r>
            <a:r>
              <a:rPr spc="-5" dirty="0"/>
              <a:t>outline</a:t>
            </a:r>
          </a:p>
        </p:txBody>
      </p:sp>
      <p:pic>
        <p:nvPicPr>
          <p:cNvPr id="4" name="Immagine 3">
            <a:extLst>
              <a:ext uri="{FF2B5EF4-FFF2-40B4-BE49-F238E27FC236}">
                <a16:creationId xmlns:a16="http://schemas.microsoft.com/office/drawing/2014/main" id="{8A5358AA-5030-4C35-82A7-5FDC6474880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35413" y="282531"/>
            <a:ext cx="644097" cy="644097"/>
          </a:xfrm>
          <a:prstGeom prst="rect">
            <a:avLst/>
          </a:prstGeom>
        </p:spPr>
      </p:pic>
      <p:pic>
        <p:nvPicPr>
          <p:cNvPr id="5" name="Immagine 4">
            <a:extLst>
              <a:ext uri="{FF2B5EF4-FFF2-40B4-BE49-F238E27FC236}">
                <a16:creationId xmlns:a16="http://schemas.microsoft.com/office/drawing/2014/main" id="{B9ED0ACD-8CC7-442D-A4F8-1B919666142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135413" y="967045"/>
            <a:ext cx="644097" cy="48052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295400" y="494791"/>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a:t>(</a:t>
            </a:r>
            <a:r>
              <a:rPr lang="it-IT" spc="-5" dirty="0" err="1"/>
              <a:t>Danger</a:t>
            </a:r>
            <a:r>
              <a:rPr lang="it-IT" spc="-5" dirty="0"/>
              <a:t>) </a:t>
            </a:r>
            <a:r>
              <a:rPr lang="it-IT" spc="-5" dirty="0" err="1"/>
              <a:t>signs</a:t>
            </a:r>
            <a:endParaRPr spc="-15" dirty="0"/>
          </a:p>
        </p:txBody>
      </p:sp>
      <p:sp>
        <p:nvSpPr>
          <p:cNvPr id="3" name="object 3"/>
          <p:cNvSpPr txBox="1"/>
          <p:nvPr/>
        </p:nvSpPr>
        <p:spPr>
          <a:xfrm>
            <a:off x="533400" y="3657600"/>
            <a:ext cx="8077200" cy="505908"/>
          </a:xfrm>
          <a:prstGeom prst="rect">
            <a:avLst/>
          </a:prstGeom>
        </p:spPr>
        <p:txBody>
          <a:bodyPr vert="horz" wrap="square" lIns="0" tIns="13335" rIns="0" bIns="0" rtlCol="0">
            <a:spAutoFit/>
          </a:bodyPr>
          <a:lstStyle/>
          <a:p>
            <a:pPr marL="12700" marR="5080">
              <a:lnSpc>
                <a:spcPct val="100000"/>
              </a:lnSpc>
              <a:spcBef>
                <a:spcPts val="105"/>
              </a:spcBef>
              <a:tabLst>
                <a:tab pos="354965" algn="l"/>
                <a:tab pos="355600" algn="l"/>
              </a:tabLst>
            </a:pPr>
            <a:r>
              <a:rPr lang="it-IT" sz="3200" spc="-10" dirty="0">
                <a:latin typeface="Calibri"/>
                <a:cs typeface="Calibri"/>
              </a:rPr>
              <a:t>How can </a:t>
            </a:r>
            <a:r>
              <a:rPr lang="it-IT" sz="3200" spc="-10" dirty="0" err="1">
                <a:latin typeface="Calibri"/>
                <a:cs typeface="Calibri"/>
              </a:rPr>
              <a:t>you</a:t>
            </a:r>
            <a:r>
              <a:rPr lang="it-IT" sz="3200" spc="-10" dirty="0">
                <a:latin typeface="Calibri"/>
                <a:cs typeface="Calibri"/>
              </a:rPr>
              <a:t> tell </a:t>
            </a:r>
            <a:r>
              <a:rPr lang="it-IT" sz="3200" spc="-10" dirty="0" err="1">
                <a:latin typeface="Calibri"/>
                <a:cs typeface="Calibri"/>
              </a:rPr>
              <a:t>that</a:t>
            </a:r>
            <a:r>
              <a:rPr lang="it-IT" sz="3200" spc="-10" dirty="0">
                <a:latin typeface="Calibri"/>
                <a:cs typeface="Calibri"/>
              </a:rPr>
              <a:t> a </a:t>
            </a:r>
            <a:r>
              <a:rPr lang="it-IT" sz="3200" spc="-10" dirty="0" err="1">
                <a:latin typeface="Calibri"/>
                <a:cs typeface="Calibri"/>
              </a:rPr>
              <a:t>child</a:t>
            </a:r>
            <a:r>
              <a:rPr lang="it-IT" sz="3200" spc="-10" dirty="0">
                <a:latin typeface="Calibri"/>
                <a:cs typeface="Calibri"/>
              </a:rPr>
              <a:t> / </a:t>
            </a:r>
            <a:r>
              <a:rPr lang="it-IT" sz="3200" spc="-10" dirty="0" err="1">
                <a:latin typeface="Calibri"/>
                <a:cs typeface="Calibri"/>
              </a:rPr>
              <a:t>adult</a:t>
            </a:r>
            <a:r>
              <a:rPr lang="it-IT" sz="3200" spc="-10" dirty="0">
                <a:latin typeface="Calibri"/>
                <a:cs typeface="Calibri"/>
              </a:rPr>
              <a:t> </a:t>
            </a:r>
            <a:r>
              <a:rPr lang="it-IT" sz="3200" spc="-10" dirty="0" err="1">
                <a:latin typeface="Calibri"/>
                <a:cs typeface="Calibri"/>
              </a:rPr>
              <a:t>is</a:t>
            </a:r>
            <a:r>
              <a:rPr lang="it-IT" sz="3200" spc="-10" dirty="0">
                <a:latin typeface="Calibri"/>
                <a:cs typeface="Calibri"/>
              </a:rPr>
              <a:t> </a:t>
            </a:r>
            <a:r>
              <a:rPr lang="it-IT" sz="3200" spc="-10" dirty="0" err="1">
                <a:latin typeface="Calibri"/>
                <a:cs typeface="Calibri"/>
              </a:rPr>
              <a:t>very</a:t>
            </a:r>
            <a:r>
              <a:rPr lang="it-IT" sz="3200" spc="-10" dirty="0">
                <a:latin typeface="Calibri"/>
                <a:cs typeface="Calibri"/>
              </a:rPr>
              <a:t> </a:t>
            </a:r>
            <a:r>
              <a:rPr lang="it-IT" sz="3200" spc="-10" dirty="0" err="1">
                <a:latin typeface="Calibri"/>
                <a:cs typeface="Calibri"/>
              </a:rPr>
              <a:t>sick</a:t>
            </a:r>
            <a:r>
              <a:rPr lang="it-IT" sz="3200" spc="-10" dirty="0">
                <a:latin typeface="Calibri"/>
                <a:cs typeface="Calibri"/>
              </a:rPr>
              <a:t>?</a:t>
            </a:r>
            <a:endParaRPr lang="it-IT" sz="2800" spc="-10" dirty="0">
              <a:latin typeface="Calibri"/>
              <a:cs typeface="Calibri"/>
            </a:endParaRP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extLst>
      <p:ext uri="{BB962C8B-B14F-4D97-AF65-F5344CB8AC3E}">
        <p14:creationId xmlns:p14="http://schemas.microsoft.com/office/powerpoint/2010/main" val="3957584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295400" y="494791"/>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a:t>(</a:t>
            </a:r>
            <a:r>
              <a:rPr lang="it-IT" spc="-5" dirty="0" err="1"/>
              <a:t>Danger</a:t>
            </a:r>
            <a:r>
              <a:rPr lang="it-IT" spc="-5" dirty="0"/>
              <a:t>) </a:t>
            </a:r>
            <a:r>
              <a:rPr lang="it-IT" spc="-5" dirty="0" err="1"/>
              <a:t>signs</a:t>
            </a:r>
            <a:endParaRPr spc="-15" dirty="0"/>
          </a:p>
        </p:txBody>
      </p:sp>
      <p:sp>
        <p:nvSpPr>
          <p:cNvPr id="3" name="object 3"/>
          <p:cNvSpPr txBox="1"/>
          <p:nvPr/>
        </p:nvSpPr>
        <p:spPr>
          <a:xfrm>
            <a:off x="533400" y="2210321"/>
            <a:ext cx="8077200" cy="4681410"/>
          </a:xfrm>
          <a:prstGeom prst="rect">
            <a:avLst/>
          </a:prstGeom>
        </p:spPr>
        <p:txBody>
          <a:bodyPr vert="horz" wrap="square" lIns="0" tIns="13335" rIns="0" bIns="0" rtlCol="0">
            <a:spAutoFit/>
          </a:bodyPr>
          <a:lstStyle/>
          <a:p>
            <a:pPr marL="12700" marR="5080">
              <a:lnSpc>
                <a:spcPct val="100000"/>
              </a:lnSpc>
              <a:spcBef>
                <a:spcPts val="105"/>
              </a:spcBef>
              <a:tabLst>
                <a:tab pos="354965" algn="l"/>
                <a:tab pos="355600" algn="l"/>
              </a:tabLst>
            </a:pPr>
            <a:r>
              <a:rPr lang="it-IT" sz="2800" spc="-10" dirty="0" err="1">
                <a:latin typeface="Calibri"/>
                <a:cs typeface="Calibri"/>
              </a:rPr>
              <a:t>Sick</a:t>
            </a:r>
            <a:r>
              <a:rPr lang="it-IT" sz="2800" spc="-10" dirty="0">
                <a:latin typeface="Calibri"/>
                <a:cs typeface="Calibri"/>
              </a:rPr>
              <a:t> </a:t>
            </a:r>
            <a:r>
              <a:rPr lang="it-IT" sz="2800" spc="-10" dirty="0" err="1">
                <a:latin typeface="Calibri"/>
                <a:cs typeface="Calibri"/>
              </a:rPr>
              <a:t>children</a:t>
            </a:r>
            <a:r>
              <a:rPr lang="it-IT" sz="2800" spc="-10" dirty="0">
                <a:latin typeface="Calibri"/>
                <a:cs typeface="Calibri"/>
              </a:rPr>
              <a:t> / </a:t>
            </a:r>
            <a:r>
              <a:rPr lang="it-IT" sz="2800" spc="-10" dirty="0" err="1">
                <a:latin typeface="Calibri"/>
                <a:cs typeface="Calibri"/>
              </a:rPr>
              <a:t>adults</a:t>
            </a:r>
            <a:r>
              <a:rPr lang="it-IT" sz="2800" spc="-10" dirty="0">
                <a:latin typeface="Calibri"/>
                <a:cs typeface="Calibri"/>
              </a:rPr>
              <a:t> can </a:t>
            </a:r>
            <a:r>
              <a:rPr lang="it-IT" sz="2800" spc="-10" dirty="0" err="1">
                <a:latin typeface="Calibri"/>
                <a:cs typeface="Calibri"/>
              </a:rPr>
              <a:t>present</a:t>
            </a:r>
            <a:r>
              <a:rPr lang="it-IT" sz="2800" spc="-10" dirty="0">
                <a:latin typeface="Calibri"/>
                <a:cs typeface="Calibri"/>
              </a:rPr>
              <a:t> one or multiple (</a:t>
            </a:r>
            <a:r>
              <a:rPr lang="it-IT" sz="2800" spc="-10" dirty="0" err="1">
                <a:latin typeface="Calibri"/>
                <a:cs typeface="Calibri"/>
              </a:rPr>
              <a:t>danger</a:t>
            </a:r>
            <a:r>
              <a:rPr lang="it-IT" sz="2800" spc="-10" dirty="0">
                <a:latin typeface="Calibri"/>
                <a:cs typeface="Calibri"/>
              </a:rPr>
              <a:t>) </a:t>
            </a:r>
            <a:r>
              <a:rPr lang="it-IT" sz="2800" spc="-10" dirty="0" err="1">
                <a:latin typeface="Calibri"/>
                <a:cs typeface="Calibri"/>
              </a:rPr>
              <a:t>signs</a:t>
            </a:r>
            <a:r>
              <a:rPr lang="it-IT" sz="2800" spc="-10" dirty="0">
                <a:latin typeface="Calibri"/>
                <a:cs typeface="Calibri"/>
              </a:rPr>
              <a:t>, </a:t>
            </a:r>
            <a:r>
              <a:rPr lang="it-IT" sz="2800" spc="-10" dirty="0" err="1">
                <a:latin typeface="Calibri"/>
                <a:cs typeface="Calibri"/>
              </a:rPr>
              <a:t>which</a:t>
            </a:r>
            <a:r>
              <a:rPr lang="it-IT" sz="2800" spc="-10" dirty="0">
                <a:latin typeface="Calibri"/>
                <a:cs typeface="Calibri"/>
              </a:rPr>
              <a:t> </a:t>
            </a:r>
            <a:r>
              <a:rPr lang="it-IT" sz="2800" spc="-10" dirty="0" err="1">
                <a:latin typeface="Calibri"/>
                <a:cs typeface="Calibri"/>
              </a:rPr>
              <a:t>we</a:t>
            </a:r>
            <a:r>
              <a:rPr lang="it-IT" sz="2800" spc="-10" dirty="0">
                <a:latin typeface="Calibri"/>
                <a:cs typeface="Calibri"/>
              </a:rPr>
              <a:t> </a:t>
            </a:r>
            <a:r>
              <a:rPr lang="it-IT" sz="2800" spc="-10" dirty="0" err="1">
                <a:latin typeface="Calibri"/>
                <a:cs typeface="Calibri"/>
              </a:rPr>
              <a:t>should</a:t>
            </a:r>
            <a:r>
              <a:rPr lang="it-IT" sz="2800" spc="-10" dirty="0">
                <a:latin typeface="Calibri"/>
                <a:cs typeface="Calibri"/>
              </a:rPr>
              <a:t> be </a:t>
            </a:r>
            <a:r>
              <a:rPr lang="it-IT" sz="2800" spc="-10" dirty="0" err="1">
                <a:latin typeface="Calibri"/>
                <a:cs typeface="Calibri"/>
              </a:rPr>
              <a:t>able</a:t>
            </a:r>
            <a:r>
              <a:rPr lang="it-IT" sz="2800" spc="-10" dirty="0">
                <a:latin typeface="Calibri"/>
                <a:cs typeface="Calibri"/>
              </a:rPr>
              <a:t> </a:t>
            </a:r>
            <a:r>
              <a:rPr lang="it-IT" sz="2800" b="1" spc="-10" dirty="0">
                <a:latin typeface="Calibri"/>
                <a:cs typeface="Calibri"/>
              </a:rPr>
              <a:t>to </a:t>
            </a:r>
            <a:r>
              <a:rPr lang="it-IT" sz="2800" b="1" spc="-10" dirty="0" err="1">
                <a:latin typeface="Calibri"/>
                <a:cs typeface="Calibri"/>
              </a:rPr>
              <a:t>identify</a:t>
            </a:r>
            <a:r>
              <a:rPr lang="it-IT" sz="2800" spc="-10" dirty="0">
                <a:latin typeface="Calibri"/>
                <a:cs typeface="Calibri"/>
              </a:rPr>
              <a:t>:</a:t>
            </a:r>
          </a:p>
          <a:p>
            <a:pPr marL="12700" marR="5080">
              <a:lnSpc>
                <a:spcPct val="100000"/>
              </a:lnSpc>
              <a:spcBef>
                <a:spcPts val="105"/>
              </a:spcBef>
              <a:tabLst>
                <a:tab pos="354965" algn="l"/>
                <a:tab pos="355600" algn="l"/>
              </a:tabLst>
            </a:pPr>
            <a:endParaRPr lang="it-IT" sz="2800" spc="-10" dirty="0">
              <a:latin typeface="Calibri"/>
              <a:cs typeface="Calibri"/>
            </a:endParaRPr>
          </a:p>
          <a:p>
            <a:pPr marL="527050" marR="5080" indent="-514350">
              <a:lnSpc>
                <a:spcPct val="100000"/>
              </a:lnSpc>
              <a:spcBef>
                <a:spcPts val="105"/>
              </a:spcBef>
              <a:buFont typeface="+mj-lt"/>
              <a:buAutoNum type="alphaLcParenR"/>
              <a:tabLst>
                <a:tab pos="354965" algn="l"/>
                <a:tab pos="355600" algn="l"/>
              </a:tabLst>
            </a:pPr>
            <a:r>
              <a:rPr lang="it-IT" sz="2400" spc="-10" dirty="0">
                <a:latin typeface="Calibri"/>
                <a:cs typeface="Calibri"/>
              </a:rPr>
              <a:t>The </a:t>
            </a:r>
            <a:r>
              <a:rPr lang="it-IT" sz="2400" spc="-10" dirty="0" err="1">
                <a:latin typeface="Calibri"/>
                <a:cs typeface="Calibri"/>
              </a:rPr>
              <a:t>person</a:t>
            </a:r>
            <a:r>
              <a:rPr lang="it-IT" sz="2400" spc="-10" dirty="0">
                <a:latin typeface="Calibri"/>
                <a:cs typeface="Calibri"/>
              </a:rPr>
              <a:t> </a:t>
            </a:r>
            <a:r>
              <a:rPr lang="it-IT" sz="2400" spc="-10" dirty="0" err="1">
                <a:latin typeface="Calibri"/>
                <a:cs typeface="Calibri"/>
              </a:rPr>
              <a:t>has</a:t>
            </a:r>
            <a:r>
              <a:rPr lang="it-IT" sz="2400" spc="-10" dirty="0">
                <a:latin typeface="Calibri"/>
                <a:cs typeface="Calibri"/>
              </a:rPr>
              <a:t> / </a:t>
            </a:r>
            <a:r>
              <a:rPr lang="it-IT" sz="2400" spc="-10" dirty="0" err="1">
                <a:latin typeface="Calibri"/>
                <a:cs typeface="Calibri"/>
              </a:rPr>
              <a:t>had</a:t>
            </a:r>
            <a:r>
              <a:rPr lang="it-IT" sz="2400" spc="-10" dirty="0">
                <a:latin typeface="Calibri"/>
                <a:cs typeface="Calibri"/>
              </a:rPr>
              <a:t> </a:t>
            </a:r>
            <a:r>
              <a:rPr lang="it-IT" sz="2400" spc="-10" dirty="0" err="1">
                <a:latin typeface="Calibri"/>
                <a:cs typeface="Calibri"/>
              </a:rPr>
              <a:t>convulsions</a:t>
            </a:r>
            <a:r>
              <a:rPr lang="it-IT" sz="2400" spc="-10" dirty="0">
                <a:latin typeface="Calibri"/>
                <a:cs typeface="Calibri"/>
              </a:rPr>
              <a:t>;</a:t>
            </a:r>
          </a:p>
          <a:p>
            <a:pPr marL="527050" marR="5080" indent="-514350">
              <a:lnSpc>
                <a:spcPct val="100000"/>
              </a:lnSpc>
              <a:spcBef>
                <a:spcPts val="105"/>
              </a:spcBef>
              <a:buFont typeface="+mj-lt"/>
              <a:buAutoNum type="alphaLcParenR"/>
              <a:tabLst>
                <a:tab pos="354965" algn="l"/>
                <a:tab pos="355600" algn="l"/>
              </a:tabLst>
            </a:pPr>
            <a:r>
              <a:rPr lang="it-IT" sz="2400" spc="-10" dirty="0">
                <a:latin typeface="Calibri"/>
                <a:cs typeface="Calibri"/>
              </a:rPr>
              <a:t>The </a:t>
            </a:r>
            <a:r>
              <a:rPr lang="it-IT" sz="2400" spc="-10" dirty="0" err="1">
                <a:latin typeface="Calibri"/>
                <a:cs typeface="Calibri"/>
              </a:rPr>
              <a:t>person</a:t>
            </a:r>
            <a:r>
              <a:rPr lang="it-IT" sz="2400" spc="-10" dirty="0">
                <a:latin typeface="Calibri"/>
                <a:cs typeface="Calibri"/>
              </a:rPr>
              <a:t> </a:t>
            </a:r>
            <a:r>
              <a:rPr lang="it-IT" sz="2400" spc="-10" dirty="0" err="1">
                <a:latin typeface="Calibri"/>
                <a:cs typeface="Calibri"/>
              </a:rPr>
              <a:t>is</a:t>
            </a:r>
            <a:r>
              <a:rPr lang="it-IT" sz="2400" spc="-10" dirty="0">
                <a:latin typeface="Calibri"/>
                <a:cs typeface="Calibri"/>
              </a:rPr>
              <a:t> </a:t>
            </a:r>
            <a:r>
              <a:rPr lang="it-IT" sz="2400" spc="-10" dirty="0" err="1">
                <a:latin typeface="Calibri"/>
                <a:cs typeface="Calibri"/>
              </a:rPr>
              <a:t>unconscious</a:t>
            </a:r>
            <a:r>
              <a:rPr lang="it-IT" sz="2400" spc="-10" dirty="0">
                <a:latin typeface="Calibri"/>
                <a:cs typeface="Calibri"/>
              </a:rPr>
              <a:t> or </a:t>
            </a:r>
            <a:r>
              <a:rPr lang="it-IT" sz="2400" spc="-10" dirty="0" err="1">
                <a:latin typeface="Calibri"/>
                <a:cs typeface="Calibri"/>
              </a:rPr>
              <a:t>abnormally</a:t>
            </a:r>
            <a:r>
              <a:rPr lang="it-IT" sz="2400" spc="-10" dirty="0">
                <a:latin typeface="Calibri"/>
                <a:cs typeface="Calibri"/>
              </a:rPr>
              <a:t> </a:t>
            </a:r>
            <a:r>
              <a:rPr lang="it-IT" sz="2400" spc="-10" dirty="0" err="1">
                <a:latin typeface="Calibri"/>
                <a:cs typeface="Calibri"/>
              </a:rPr>
              <a:t>sleepy</a:t>
            </a:r>
            <a:r>
              <a:rPr lang="it-IT" sz="2400" spc="-10" dirty="0">
                <a:latin typeface="Calibri"/>
                <a:cs typeface="Calibri"/>
              </a:rPr>
              <a:t>;</a:t>
            </a:r>
          </a:p>
          <a:p>
            <a:pPr marL="527050" marR="5080" indent="-514350">
              <a:lnSpc>
                <a:spcPct val="100000"/>
              </a:lnSpc>
              <a:spcBef>
                <a:spcPts val="105"/>
              </a:spcBef>
              <a:buFont typeface="+mj-lt"/>
              <a:buAutoNum type="alphaLcParenR"/>
              <a:tabLst>
                <a:tab pos="354965" algn="l"/>
                <a:tab pos="355600" algn="l"/>
              </a:tabLst>
            </a:pPr>
            <a:r>
              <a:rPr lang="it-IT" sz="2400" spc="-10" dirty="0">
                <a:latin typeface="Calibri"/>
                <a:cs typeface="Calibri"/>
              </a:rPr>
              <a:t>A </a:t>
            </a:r>
            <a:r>
              <a:rPr lang="it-IT" sz="2400" spc="-10" dirty="0" err="1">
                <a:latin typeface="Calibri"/>
                <a:cs typeface="Calibri"/>
              </a:rPr>
              <a:t>child</a:t>
            </a:r>
            <a:r>
              <a:rPr lang="it-IT" sz="2400" spc="-10" dirty="0">
                <a:latin typeface="Calibri"/>
                <a:cs typeface="Calibri"/>
              </a:rPr>
              <a:t> </a:t>
            </a:r>
            <a:r>
              <a:rPr lang="it-IT" sz="2400" spc="-10" dirty="0" err="1">
                <a:latin typeface="Calibri"/>
                <a:cs typeface="Calibri"/>
              </a:rPr>
              <a:t>is</a:t>
            </a:r>
            <a:r>
              <a:rPr lang="it-IT" sz="2400" spc="-10" dirty="0">
                <a:latin typeface="Calibri"/>
                <a:cs typeface="Calibri"/>
              </a:rPr>
              <a:t> </a:t>
            </a:r>
            <a:r>
              <a:rPr lang="it-IT" sz="2400" spc="-10" dirty="0" err="1">
                <a:latin typeface="Calibri"/>
                <a:cs typeface="Calibri"/>
              </a:rPr>
              <a:t>unable</a:t>
            </a:r>
            <a:r>
              <a:rPr lang="it-IT" sz="2400" spc="-10" dirty="0">
                <a:latin typeface="Calibri"/>
                <a:cs typeface="Calibri"/>
              </a:rPr>
              <a:t> to </a:t>
            </a:r>
            <a:r>
              <a:rPr lang="it-IT" sz="2400" spc="-10" dirty="0" err="1">
                <a:latin typeface="Calibri"/>
                <a:cs typeface="Calibri"/>
              </a:rPr>
              <a:t>breastfeed</a:t>
            </a:r>
            <a:r>
              <a:rPr lang="it-IT" sz="2400" spc="-10" dirty="0">
                <a:latin typeface="Calibri"/>
                <a:cs typeface="Calibri"/>
              </a:rPr>
              <a:t> or drink;</a:t>
            </a:r>
          </a:p>
          <a:p>
            <a:pPr marL="527050" marR="5080" indent="-514350">
              <a:lnSpc>
                <a:spcPct val="100000"/>
              </a:lnSpc>
              <a:spcBef>
                <a:spcPts val="105"/>
              </a:spcBef>
              <a:buFont typeface="+mj-lt"/>
              <a:buAutoNum type="alphaLcParenR"/>
              <a:tabLst>
                <a:tab pos="354965" algn="l"/>
                <a:tab pos="355600" algn="l"/>
              </a:tabLst>
            </a:pPr>
            <a:r>
              <a:rPr lang="it-IT" sz="2400" spc="-10" dirty="0">
                <a:latin typeface="Calibri"/>
                <a:cs typeface="Calibri"/>
              </a:rPr>
              <a:t>The </a:t>
            </a:r>
            <a:r>
              <a:rPr lang="it-IT" sz="2400" spc="-10" dirty="0" err="1">
                <a:latin typeface="Calibri"/>
                <a:cs typeface="Calibri"/>
              </a:rPr>
              <a:t>person</a:t>
            </a:r>
            <a:r>
              <a:rPr lang="it-IT" sz="2400" spc="-10" dirty="0">
                <a:latin typeface="Calibri"/>
                <a:cs typeface="Calibri"/>
              </a:rPr>
              <a:t> </a:t>
            </a:r>
            <a:r>
              <a:rPr lang="it-IT" sz="2400" spc="-10" dirty="0" err="1">
                <a:latin typeface="Calibri"/>
                <a:cs typeface="Calibri"/>
              </a:rPr>
              <a:t>vomits</a:t>
            </a:r>
            <a:r>
              <a:rPr lang="it-IT" sz="2400" spc="-10" dirty="0">
                <a:latin typeface="Calibri"/>
                <a:cs typeface="Calibri"/>
              </a:rPr>
              <a:t> </a:t>
            </a:r>
            <a:r>
              <a:rPr lang="it-IT" sz="2400" spc="-10" dirty="0" err="1">
                <a:latin typeface="Calibri"/>
                <a:cs typeface="Calibri"/>
              </a:rPr>
              <a:t>everywhere</a:t>
            </a:r>
            <a:r>
              <a:rPr lang="it-IT" sz="2400" spc="-10" dirty="0">
                <a:latin typeface="Calibri"/>
                <a:cs typeface="Calibri"/>
              </a:rPr>
              <a:t>;</a:t>
            </a:r>
          </a:p>
          <a:p>
            <a:pPr marL="527050" marR="5080" indent="-514350">
              <a:lnSpc>
                <a:spcPct val="100000"/>
              </a:lnSpc>
              <a:spcBef>
                <a:spcPts val="105"/>
              </a:spcBef>
              <a:buFont typeface="+mj-lt"/>
              <a:buAutoNum type="alphaLcParenR"/>
              <a:tabLst>
                <a:tab pos="354965" algn="l"/>
                <a:tab pos="355600" algn="l"/>
              </a:tabLst>
            </a:pPr>
            <a:r>
              <a:rPr lang="it-IT" sz="2400" spc="-10" dirty="0">
                <a:latin typeface="Calibri"/>
                <a:cs typeface="Calibri"/>
              </a:rPr>
              <a:t>The </a:t>
            </a:r>
            <a:r>
              <a:rPr lang="it-IT" sz="2400" spc="-10" dirty="0" err="1">
                <a:latin typeface="Calibri"/>
                <a:cs typeface="Calibri"/>
              </a:rPr>
              <a:t>child</a:t>
            </a:r>
            <a:r>
              <a:rPr lang="it-IT" sz="2400" spc="-10" dirty="0">
                <a:latin typeface="Calibri"/>
                <a:cs typeface="Calibri"/>
              </a:rPr>
              <a:t> </a:t>
            </a:r>
            <a:r>
              <a:rPr lang="it-IT" sz="2400" spc="-10" dirty="0" err="1">
                <a:latin typeface="Calibri"/>
                <a:cs typeface="Calibri"/>
              </a:rPr>
              <a:t>has</a:t>
            </a:r>
            <a:r>
              <a:rPr lang="it-IT" sz="2400" spc="-10" dirty="0">
                <a:latin typeface="Calibri"/>
                <a:cs typeface="Calibri"/>
              </a:rPr>
              <a:t> </a:t>
            </a:r>
            <a:r>
              <a:rPr lang="it-IT" sz="2400" spc="-10" dirty="0" err="1">
                <a:latin typeface="Calibri"/>
                <a:cs typeface="Calibri"/>
              </a:rPr>
              <a:t>chest</a:t>
            </a:r>
            <a:r>
              <a:rPr lang="it-IT" sz="2400" spc="-10" dirty="0">
                <a:latin typeface="Calibri"/>
                <a:cs typeface="Calibri"/>
              </a:rPr>
              <a:t> in-</a:t>
            </a:r>
            <a:r>
              <a:rPr lang="it-IT" sz="2400" spc="-10" dirty="0" err="1">
                <a:latin typeface="Calibri"/>
                <a:cs typeface="Calibri"/>
              </a:rPr>
              <a:t>drawing</a:t>
            </a:r>
            <a:r>
              <a:rPr lang="it-IT" sz="2400" spc="-10" dirty="0">
                <a:latin typeface="Calibri"/>
                <a:cs typeface="Calibri"/>
              </a:rPr>
              <a:t>;</a:t>
            </a:r>
          </a:p>
          <a:p>
            <a:pPr marL="527050" marR="5080" indent="-514350">
              <a:lnSpc>
                <a:spcPct val="100000"/>
              </a:lnSpc>
              <a:spcBef>
                <a:spcPts val="105"/>
              </a:spcBef>
              <a:buFont typeface="+mj-lt"/>
              <a:buAutoNum type="alphaLcParenR"/>
              <a:tabLst>
                <a:tab pos="354965" algn="l"/>
                <a:tab pos="355600" algn="l"/>
              </a:tabLst>
            </a:pPr>
            <a:r>
              <a:rPr lang="it-IT" sz="2400" spc="-10" dirty="0">
                <a:latin typeface="Calibri"/>
                <a:cs typeface="Calibri"/>
              </a:rPr>
              <a:t>The </a:t>
            </a:r>
            <a:r>
              <a:rPr lang="it-IT" sz="2400" spc="-10" dirty="0" err="1">
                <a:latin typeface="Calibri"/>
                <a:cs typeface="Calibri"/>
              </a:rPr>
              <a:t>child</a:t>
            </a:r>
            <a:r>
              <a:rPr lang="it-IT" sz="2400" spc="-10" dirty="0">
                <a:latin typeface="Calibri"/>
                <a:cs typeface="Calibri"/>
              </a:rPr>
              <a:t> </a:t>
            </a:r>
            <a:r>
              <a:rPr lang="it-IT" sz="2400" spc="-10" dirty="0" err="1">
                <a:latin typeface="Calibri"/>
                <a:cs typeface="Calibri"/>
              </a:rPr>
              <a:t>has</a:t>
            </a:r>
            <a:r>
              <a:rPr lang="it-IT" sz="2400" spc="-10" dirty="0">
                <a:latin typeface="Calibri"/>
                <a:cs typeface="Calibri"/>
              </a:rPr>
              <a:t> a </a:t>
            </a:r>
            <a:r>
              <a:rPr lang="it-IT" sz="2400" spc="-10" dirty="0" err="1">
                <a:latin typeface="Calibri"/>
                <a:cs typeface="Calibri"/>
              </a:rPr>
              <a:t>stiff</a:t>
            </a:r>
            <a:r>
              <a:rPr lang="it-IT" sz="2400" spc="-10" dirty="0">
                <a:latin typeface="Calibri"/>
                <a:cs typeface="Calibri"/>
              </a:rPr>
              <a:t> </a:t>
            </a:r>
            <a:r>
              <a:rPr lang="it-IT" sz="2400" spc="-10" dirty="0" err="1">
                <a:latin typeface="Calibri"/>
                <a:cs typeface="Calibri"/>
              </a:rPr>
              <a:t>neck</a:t>
            </a:r>
            <a:r>
              <a:rPr lang="it-IT" sz="2400" spc="-10" dirty="0">
                <a:latin typeface="Calibri"/>
                <a:cs typeface="Calibri"/>
              </a:rPr>
              <a:t>;</a:t>
            </a:r>
          </a:p>
          <a:p>
            <a:pPr marL="12700" marR="5080">
              <a:lnSpc>
                <a:spcPct val="100000"/>
              </a:lnSpc>
              <a:spcBef>
                <a:spcPts val="105"/>
              </a:spcBef>
              <a:tabLst>
                <a:tab pos="354965" algn="l"/>
                <a:tab pos="355600" algn="l"/>
              </a:tabLst>
            </a:pPr>
            <a:endParaRPr lang="it-IT" sz="1100" spc="-10" dirty="0">
              <a:latin typeface="Calibri"/>
              <a:cs typeface="Calibri"/>
            </a:endParaRPr>
          </a:p>
          <a:p>
            <a:pPr marL="12700" marR="5080">
              <a:lnSpc>
                <a:spcPct val="100000"/>
              </a:lnSpc>
              <a:spcBef>
                <a:spcPts val="105"/>
              </a:spcBef>
              <a:tabLst>
                <a:tab pos="354965" algn="l"/>
                <a:tab pos="355600" algn="l"/>
              </a:tabLst>
            </a:pPr>
            <a:r>
              <a:rPr lang="it-IT" sz="2400" spc="-10" dirty="0">
                <a:latin typeface="Calibri"/>
                <a:cs typeface="Calibri"/>
              </a:rPr>
              <a:t>+ Head </a:t>
            </a:r>
            <a:r>
              <a:rPr lang="it-IT" sz="2400" spc="-10" dirty="0" err="1">
                <a:latin typeface="Calibri"/>
                <a:cs typeface="Calibri"/>
              </a:rPr>
              <a:t>nodding</a:t>
            </a:r>
            <a:endParaRPr lang="it-IT" sz="2400" spc="-10" dirty="0">
              <a:latin typeface="Calibri"/>
              <a:cs typeface="Calibri"/>
            </a:endParaRPr>
          </a:p>
          <a:p>
            <a:pPr marL="527050" marR="5080" indent="-514350">
              <a:lnSpc>
                <a:spcPct val="100000"/>
              </a:lnSpc>
              <a:spcBef>
                <a:spcPts val="105"/>
              </a:spcBef>
              <a:buFont typeface="+mj-lt"/>
              <a:buAutoNum type="arabicPeriod"/>
              <a:tabLst>
                <a:tab pos="354965" algn="l"/>
                <a:tab pos="355600" algn="l"/>
              </a:tabLst>
            </a:pPr>
            <a:endParaRPr sz="3200" dirty="0">
              <a:latin typeface="Calibri"/>
              <a:cs typeface="Calibri"/>
            </a:endParaRP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295400" y="494791"/>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a:t>(</a:t>
            </a:r>
            <a:r>
              <a:rPr lang="it-IT" spc="-5" dirty="0" err="1"/>
              <a:t>Danger</a:t>
            </a:r>
            <a:r>
              <a:rPr lang="it-IT" spc="-5" dirty="0"/>
              <a:t>) </a:t>
            </a:r>
            <a:r>
              <a:rPr lang="it-IT" spc="-5" dirty="0" err="1"/>
              <a:t>signs</a:t>
            </a:r>
            <a:endParaRPr spc="-15" dirty="0"/>
          </a:p>
        </p:txBody>
      </p:sp>
      <p:sp>
        <p:nvSpPr>
          <p:cNvPr id="3" name="object 3"/>
          <p:cNvSpPr txBox="1"/>
          <p:nvPr/>
        </p:nvSpPr>
        <p:spPr>
          <a:xfrm>
            <a:off x="533400" y="2210321"/>
            <a:ext cx="8077200" cy="4681410"/>
          </a:xfrm>
          <a:prstGeom prst="rect">
            <a:avLst/>
          </a:prstGeom>
        </p:spPr>
        <p:txBody>
          <a:bodyPr vert="horz" wrap="square" lIns="0" tIns="13335" rIns="0" bIns="0" rtlCol="0">
            <a:spAutoFit/>
          </a:bodyPr>
          <a:lstStyle/>
          <a:p>
            <a:pPr marL="12700" marR="5080">
              <a:lnSpc>
                <a:spcPct val="100000"/>
              </a:lnSpc>
              <a:spcBef>
                <a:spcPts val="105"/>
              </a:spcBef>
              <a:tabLst>
                <a:tab pos="354965" algn="l"/>
                <a:tab pos="355600" algn="l"/>
              </a:tabLst>
            </a:pPr>
            <a:r>
              <a:rPr lang="it-IT" sz="2800" spc="-10" dirty="0" err="1">
                <a:latin typeface="Calibri"/>
                <a:cs typeface="Calibri"/>
              </a:rPr>
              <a:t>Sick</a:t>
            </a:r>
            <a:r>
              <a:rPr lang="it-IT" sz="2800" spc="-10" dirty="0">
                <a:latin typeface="Calibri"/>
                <a:cs typeface="Calibri"/>
              </a:rPr>
              <a:t> </a:t>
            </a:r>
            <a:r>
              <a:rPr lang="it-IT" sz="2800" spc="-10" dirty="0" err="1">
                <a:latin typeface="Calibri"/>
                <a:cs typeface="Calibri"/>
              </a:rPr>
              <a:t>children</a:t>
            </a:r>
            <a:r>
              <a:rPr lang="it-IT" sz="2800" spc="-10" dirty="0">
                <a:latin typeface="Calibri"/>
                <a:cs typeface="Calibri"/>
              </a:rPr>
              <a:t> / </a:t>
            </a:r>
            <a:r>
              <a:rPr lang="it-IT" sz="2800" spc="-10" dirty="0" err="1">
                <a:latin typeface="Calibri"/>
                <a:cs typeface="Calibri"/>
              </a:rPr>
              <a:t>adults</a:t>
            </a:r>
            <a:r>
              <a:rPr lang="it-IT" sz="2800" spc="-10" dirty="0">
                <a:latin typeface="Calibri"/>
                <a:cs typeface="Calibri"/>
              </a:rPr>
              <a:t> can </a:t>
            </a:r>
            <a:r>
              <a:rPr lang="it-IT" sz="2800" spc="-10" dirty="0" err="1">
                <a:latin typeface="Calibri"/>
                <a:cs typeface="Calibri"/>
              </a:rPr>
              <a:t>present</a:t>
            </a:r>
            <a:r>
              <a:rPr lang="it-IT" sz="2800" spc="-10" dirty="0">
                <a:latin typeface="Calibri"/>
                <a:cs typeface="Calibri"/>
              </a:rPr>
              <a:t> one or multiple (</a:t>
            </a:r>
            <a:r>
              <a:rPr lang="it-IT" sz="2800" spc="-10" dirty="0" err="1">
                <a:latin typeface="Calibri"/>
                <a:cs typeface="Calibri"/>
              </a:rPr>
              <a:t>danger</a:t>
            </a:r>
            <a:r>
              <a:rPr lang="it-IT" sz="2800" spc="-10" dirty="0">
                <a:latin typeface="Calibri"/>
                <a:cs typeface="Calibri"/>
              </a:rPr>
              <a:t>) </a:t>
            </a:r>
            <a:r>
              <a:rPr lang="it-IT" sz="2800" spc="-10" dirty="0" err="1">
                <a:latin typeface="Calibri"/>
                <a:cs typeface="Calibri"/>
              </a:rPr>
              <a:t>signs</a:t>
            </a:r>
            <a:r>
              <a:rPr lang="it-IT" sz="2800" spc="-10" dirty="0">
                <a:latin typeface="Calibri"/>
                <a:cs typeface="Calibri"/>
              </a:rPr>
              <a:t>, </a:t>
            </a:r>
            <a:r>
              <a:rPr lang="it-IT" sz="2800" spc="-10" dirty="0" err="1">
                <a:latin typeface="Calibri"/>
                <a:cs typeface="Calibri"/>
              </a:rPr>
              <a:t>which</a:t>
            </a:r>
            <a:r>
              <a:rPr lang="it-IT" sz="2800" spc="-10" dirty="0">
                <a:latin typeface="Calibri"/>
                <a:cs typeface="Calibri"/>
              </a:rPr>
              <a:t> </a:t>
            </a:r>
            <a:r>
              <a:rPr lang="it-IT" sz="2800" spc="-10" dirty="0" err="1">
                <a:latin typeface="Calibri"/>
                <a:cs typeface="Calibri"/>
              </a:rPr>
              <a:t>we</a:t>
            </a:r>
            <a:r>
              <a:rPr lang="it-IT" sz="2800" spc="-10" dirty="0">
                <a:latin typeface="Calibri"/>
                <a:cs typeface="Calibri"/>
              </a:rPr>
              <a:t> </a:t>
            </a:r>
            <a:r>
              <a:rPr lang="it-IT" sz="2800" spc="-10" dirty="0" err="1">
                <a:latin typeface="Calibri"/>
                <a:cs typeface="Calibri"/>
              </a:rPr>
              <a:t>should</a:t>
            </a:r>
            <a:r>
              <a:rPr lang="it-IT" sz="2800" spc="-10" dirty="0">
                <a:latin typeface="Calibri"/>
                <a:cs typeface="Calibri"/>
              </a:rPr>
              <a:t> be </a:t>
            </a:r>
            <a:r>
              <a:rPr lang="it-IT" sz="2800" spc="-10" dirty="0" err="1">
                <a:latin typeface="Calibri"/>
                <a:cs typeface="Calibri"/>
              </a:rPr>
              <a:t>able</a:t>
            </a:r>
            <a:r>
              <a:rPr lang="it-IT" sz="2800" spc="-10" dirty="0">
                <a:latin typeface="Calibri"/>
                <a:cs typeface="Calibri"/>
              </a:rPr>
              <a:t> to </a:t>
            </a:r>
            <a:r>
              <a:rPr lang="it-IT" sz="2800" spc="-10" dirty="0" err="1">
                <a:latin typeface="Calibri"/>
                <a:cs typeface="Calibri"/>
              </a:rPr>
              <a:t>identify</a:t>
            </a:r>
            <a:r>
              <a:rPr lang="it-IT" sz="2800" spc="-10" dirty="0">
                <a:latin typeface="Calibri"/>
                <a:cs typeface="Calibri"/>
              </a:rPr>
              <a:t>:</a:t>
            </a:r>
          </a:p>
          <a:p>
            <a:pPr marL="12700" marR="5080">
              <a:lnSpc>
                <a:spcPct val="100000"/>
              </a:lnSpc>
              <a:spcBef>
                <a:spcPts val="105"/>
              </a:spcBef>
              <a:tabLst>
                <a:tab pos="354965" algn="l"/>
                <a:tab pos="355600" algn="l"/>
              </a:tabLst>
            </a:pPr>
            <a:endParaRPr lang="it-IT" sz="2800" spc="-10" dirty="0">
              <a:latin typeface="Calibri"/>
              <a:cs typeface="Calibri"/>
            </a:endParaRPr>
          </a:p>
          <a:p>
            <a:pPr marL="527050" marR="5080" indent="-514350">
              <a:lnSpc>
                <a:spcPct val="100000"/>
              </a:lnSpc>
              <a:spcBef>
                <a:spcPts val="105"/>
              </a:spcBef>
              <a:buFont typeface="+mj-lt"/>
              <a:buAutoNum type="alphaLcParenR"/>
              <a:tabLst>
                <a:tab pos="354965" algn="l"/>
                <a:tab pos="355600" algn="l"/>
              </a:tabLst>
            </a:pPr>
            <a:r>
              <a:rPr lang="it-IT" sz="2400" b="1" spc="-10" dirty="0">
                <a:latin typeface="Calibri"/>
                <a:cs typeface="Calibri"/>
              </a:rPr>
              <a:t>The </a:t>
            </a:r>
            <a:r>
              <a:rPr lang="it-IT" sz="2400" b="1" spc="-10" dirty="0" err="1">
                <a:latin typeface="Calibri"/>
                <a:cs typeface="Calibri"/>
              </a:rPr>
              <a:t>person</a:t>
            </a:r>
            <a:r>
              <a:rPr lang="it-IT" sz="2400" b="1" spc="-10" dirty="0">
                <a:latin typeface="Calibri"/>
                <a:cs typeface="Calibri"/>
              </a:rPr>
              <a:t> </a:t>
            </a:r>
            <a:r>
              <a:rPr lang="it-IT" sz="2400" b="1" spc="-10" dirty="0" err="1">
                <a:latin typeface="Calibri"/>
                <a:cs typeface="Calibri"/>
              </a:rPr>
              <a:t>has</a:t>
            </a:r>
            <a:r>
              <a:rPr lang="it-IT" sz="2400" b="1" spc="-10" dirty="0">
                <a:latin typeface="Calibri"/>
                <a:cs typeface="Calibri"/>
              </a:rPr>
              <a:t> / </a:t>
            </a:r>
            <a:r>
              <a:rPr lang="it-IT" sz="2400" b="1" spc="-10" dirty="0" err="1">
                <a:latin typeface="Calibri"/>
                <a:cs typeface="Calibri"/>
              </a:rPr>
              <a:t>had</a:t>
            </a:r>
            <a:r>
              <a:rPr lang="it-IT" sz="2400" b="1" spc="-10" dirty="0">
                <a:latin typeface="Calibri"/>
                <a:cs typeface="Calibri"/>
              </a:rPr>
              <a:t> </a:t>
            </a:r>
            <a:r>
              <a:rPr lang="it-IT" sz="2400" b="1" spc="-10" dirty="0" err="1">
                <a:latin typeface="Calibri"/>
                <a:cs typeface="Calibri"/>
              </a:rPr>
              <a:t>convulsions</a:t>
            </a:r>
            <a:r>
              <a:rPr lang="it-IT" sz="2400" b="1" spc="-10" dirty="0">
                <a:latin typeface="Calibri"/>
                <a:cs typeface="Calibri"/>
              </a:rPr>
              <a:t>;</a:t>
            </a:r>
          </a:p>
          <a:p>
            <a:pPr marL="527050" marR="5080" indent="-514350">
              <a:lnSpc>
                <a:spcPct val="100000"/>
              </a:lnSpc>
              <a:spcBef>
                <a:spcPts val="105"/>
              </a:spcBef>
              <a:buFont typeface="+mj-lt"/>
              <a:buAutoNum type="alphaLcParenR"/>
              <a:tabLst>
                <a:tab pos="354965" algn="l"/>
                <a:tab pos="355600" algn="l"/>
              </a:tabLst>
            </a:pPr>
            <a:r>
              <a:rPr lang="it-IT" sz="2400" b="1" spc="-10" dirty="0">
                <a:latin typeface="Calibri"/>
                <a:cs typeface="Calibri"/>
              </a:rPr>
              <a:t>The </a:t>
            </a:r>
            <a:r>
              <a:rPr lang="it-IT" sz="2400" b="1" spc="-10" dirty="0" err="1">
                <a:latin typeface="Calibri"/>
                <a:cs typeface="Calibri"/>
              </a:rPr>
              <a:t>person</a:t>
            </a:r>
            <a:r>
              <a:rPr lang="it-IT" sz="2400" b="1" spc="-10" dirty="0">
                <a:latin typeface="Calibri"/>
                <a:cs typeface="Calibri"/>
              </a:rPr>
              <a:t> </a:t>
            </a:r>
            <a:r>
              <a:rPr lang="it-IT" sz="2400" b="1" spc="-10" dirty="0" err="1">
                <a:latin typeface="Calibri"/>
                <a:cs typeface="Calibri"/>
              </a:rPr>
              <a:t>is</a:t>
            </a:r>
            <a:r>
              <a:rPr lang="it-IT" sz="2400" b="1" spc="-10" dirty="0">
                <a:latin typeface="Calibri"/>
                <a:cs typeface="Calibri"/>
              </a:rPr>
              <a:t> </a:t>
            </a:r>
            <a:r>
              <a:rPr lang="it-IT" sz="2400" b="1" spc="-10" dirty="0" err="1">
                <a:latin typeface="Calibri"/>
                <a:cs typeface="Calibri"/>
              </a:rPr>
              <a:t>unconscious</a:t>
            </a:r>
            <a:r>
              <a:rPr lang="it-IT" sz="2400" b="1" spc="-10" dirty="0">
                <a:latin typeface="Calibri"/>
                <a:cs typeface="Calibri"/>
              </a:rPr>
              <a:t> or </a:t>
            </a:r>
            <a:r>
              <a:rPr lang="it-IT" sz="2400" b="1" spc="-10" dirty="0" err="1">
                <a:latin typeface="Calibri"/>
                <a:cs typeface="Calibri"/>
              </a:rPr>
              <a:t>abnormally</a:t>
            </a:r>
            <a:r>
              <a:rPr lang="it-IT" sz="2400" b="1" spc="-10" dirty="0">
                <a:latin typeface="Calibri"/>
                <a:cs typeface="Calibri"/>
              </a:rPr>
              <a:t> </a:t>
            </a:r>
            <a:r>
              <a:rPr lang="it-IT" sz="2400" b="1" spc="-10" dirty="0" err="1">
                <a:latin typeface="Calibri"/>
                <a:cs typeface="Calibri"/>
              </a:rPr>
              <a:t>sleepy</a:t>
            </a:r>
            <a:r>
              <a:rPr lang="it-IT" sz="2400" b="1" spc="-10" dirty="0">
                <a:latin typeface="Calibri"/>
                <a:cs typeface="Calibri"/>
              </a:rPr>
              <a:t>;</a:t>
            </a:r>
          </a:p>
          <a:p>
            <a:pPr marL="527050" marR="5080" indent="-514350">
              <a:lnSpc>
                <a:spcPct val="100000"/>
              </a:lnSpc>
              <a:spcBef>
                <a:spcPts val="105"/>
              </a:spcBef>
              <a:buFont typeface="+mj-lt"/>
              <a:buAutoNum type="alphaLcParenR"/>
              <a:tabLst>
                <a:tab pos="354965" algn="l"/>
                <a:tab pos="355600" algn="l"/>
              </a:tabLst>
            </a:pPr>
            <a:r>
              <a:rPr lang="it-IT" sz="2400" spc="-10" dirty="0">
                <a:latin typeface="Calibri"/>
                <a:cs typeface="Calibri"/>
              </a:rPr>
              <a:t>A </a:t>
            </a:r>
            <a:r>
              <a:rPr lang="it-IT" sz="2400" spc="-10" dirty="0" err="1">
                <a:latin typeface="Calibri"/>
                <a:cs typeface="Calibri"/>
              </a:rPr>
              <a:t>child</a:t>
            </a:r>
            <a:r>
              <a:rPr lang="it-IT" sz="2400" spc="-10" dirty="0">
                <a:latin typeface="Calibri"/>
                <a:cs typeface="Calibri"/>
              </a:rPr>
              <a:t> </a:t>
            </a:r>
            <a:r>
              <a:rPr lang="it-IT" sz="2400" spc="-10" dirty="0" err="1">
                <a:latin typeface="Calibri"/>
                <a:cs typeface="Calibri"/>
              </a:rPr>
              <a:t>is</a:t>
            </a:r>
            <a:r>
              <a:rPr lang="it-IT" sz="2400" spc="-10" dirty="0">
                <a:latin typeface="Calibri"/>
                <a:cs typeface="Calibri"/>
              </a:rPr>
              <a:t> </a:t>
            </a:r>
            <a:r>
              <a:rPr lang="it-IT" sz="2400" spc="-10" dirty="0" err="1">
                <a:latin typeface="Calibri"/>
                <a:cs typeface="Calibri"/>
              </a:rPr>
              <a:t>unable</a:t>
            </a:r>
            <a:r>
              <a:rPr lang="it-IT" sz="2400" spc="-10" dirty="0">
                <a:latin typeface="Calibri"/>
                <a:cs typeface="Calibri"/>
              </a:rPr>
              <a:t> to </a:t>
            </a:r>
            <a:r>
              <a:rPr lang="it-IT" sz="2400" spc="-10" dirty="0" err="1">
                <a:latin typeface="Calibri"/>
                <a:cs typeface="Calibri"/>
              </a:rPr>
              <a:t>breastfeed</a:t>
            </a:r>
            <a:r>
              <a:rPr lang="it-IT" sz="2400" spc="-10" dirty="0">
                <a:latin typeface="Calibri"/>
                <a:cs typeface="Calibri"/>
              </a:rPr>
              <a:t> or drink;</a:t>
            </a:r>
          </a:p>
          <a:p>
            <a:pPr marL="527050" marR="5080" indent="-514350">
              <a:lnSpc>
                <a:spcPct val="100000"/>
              </a:lnSpc>
              <a:spcBef>
                <a:spcPts val="105"/>
              </a:spcBef>
              <a:buFont typeface="+mj-lt"/>
              <a:buAutoNum type="alphaLcParenR"/>
              <a:tabLst>
                <a:tab pos="354965" algn="l"/>
                <a:tab pos="355600" algn="l"/>
              </a:tabLst>
            </a:pPr>
            <a:r>
              <a:rPr lang="it-IT" sz="2400" spc="-10" dirty="0">
                <a:latin typeface="Calibri"/>
                <a:cs typeface="Calibri"/>
              </a:rPr>
              <a:t>The </a:t>
            </a:r>
            <a:r>
              <a:rPr lang="it-IT" sz="2400" spc="-10" dirty="0" err="1">
                <a:latin typeface="Calibri"/>
                <a:cs typeface="Calibri"/>
              </a:rPr>
              <a:t>person</a:t>
            </a:r>
            <a:r>
              <a:rPr lang="it-IT" sz="2400" spc="-10" dirty="0">
                <a:latin typeface="Calibri"/>
                <a:cs typeface="Calibri"/>
              </a:rPr>
              <a:t> </a:t>
            </a:r>
            <a:r>
              <a:rPr lang="it-IT" sz="2400" spc="-10" dirty="0" err="1">
                <a:latin typeface="Calibri"/>
                <a:cs typeface="Calibri"/>
              </a:rPr>
              <a:t>vomits</a:t>
            </a:r>
            <a:r>
              <a:rPr lang="it-IT" sz="2400" spc="-10" dirty="0">
                <a:latin typeface="Calibri"/>
                <a:cs typeface="Calibri"/>
              </a:rPr>
              <a:t> </a:t>
            </a:r>
            <a:r>
              <a:rPr lang="it-IT" sz="2400" spc="-10" dirty="0" err="1">
                <a:latin typeface="Calibri"/>
                <a:cs typeface="Calibri"/>
              </a:rPr>
              <a:t>everywhere</a:t>
            </a:r>
            <a:r>
              <a:rPr lang="it-IT" sz="2400" spc="-10" dirty="0">
                <a:latin typeface="Calibri"/>
                <a:cs typeface="Calibri"/>
              </a:rPr>
              <a:t>;</a:t>
            </a:r>
          </a:p>
          <a:p>
            <a:pPr marL="527050" marR="5080" indent="-514350">
              <a:lnSpc>
                <a:spcPct val="100000"/>
              </a:lnSpc>
              <a:spcBef>
                <a:spcPts val="105"/>
              </a:spcBef>
              <a:buFont typeface="+mj-lt"/>
              <a:buAutoNum type="alphaLcParenR"/>
              <a:tabLst>
                <a:tab pos="354965" algn="l"/>
                <a:tab pos="355600" algn="l"/>
              </a:tabLst>
            </a:pPr>
            <a:r>
              <a:rPr lang="it-IT" sz="2400" spc="-10" dirty="0">
                <a:latin typeface="Calibri"/>
                <a:cs typeface="Calibri"/>
              </a:rPr>
              <a:t>The </a:t>
            </a:r>
            <a:r>
              <a:rPr lang="it-IT" sz="2400" spc="-10" dirty="0" err="1">
                <a:latin typeface="Calibri"/>
                <a:cs typeface="Calibri"/>
              </a:rPr>
              <a:t>child</a:t>
            </a:r>
            <a:r>
              <a:rPr lang="it-IT" sz="2400" spc="-10" dirty="0">
                <a:latin typeface="Calibri"/>
                <a:cs typeface="Calibri"/>
              </a:rPr>
              <a:t> </a:t>
            </a:r>
            <a:r>
              <a:rPr lang="it-IT" sz="2400" spc="-10" dirty="0" err="1">
                <a:latin typeface="Calibri"/>
                <a:cs typeface="Calibri"/>
              </a:rPr>
              <a:t>has</a:t>
            </a:r>
            <a:r>
              <a:rPr lang="it-IT" sz="2400" spc="-10" dirty="0">
                <a:latin typeface="Calibri"/>
                <a:cs typeface="Calibri"/>
              </a:rPr>
              <a:t> </a:t>
            </a:r>
            <a:r>
              <a:rPr lang="it-IT" sz="2400" spc="-10" dirty="0" err="1">
                <a:latin typeface="Calibri"/>
                <a:cs typeface="Calibri"/>
              </a:rPr>
              <a:t>chest</a:t>
            </a:r>
            <a:r>
              <a:rPr lang="it-IT" sz="2400" spc="-10" dirty="0">
                <a:latin typeface="Calibri"/>
                <a:cs typeface="Calibri"/>
              </a:rPr>
              <a:t> in-</a:t>
            </a:r>
            <a:r>
              <a:rPr lang="it-IT" sz="2400" spc="-10" dirty="0" err="1">
                <a:latin typeface="Calibri"/>
                <a:cs typeface="Calibri"/>
              </a:rPr>
              <a:t>drawing</a:t>
            </a:r>
            <a:r>
              <a:rPr lang="it-IT" sz="2400" spc="-10" dirty="0">
                <a:latin typeface="Calibri"/>
                <a:cs typeface="Calibri"/>
              </a:rPr>
              <a:t>;</a:t>
            </a:r>
          </a:p>
          <a:p>
            <a:pPr marL="527050" marR="5080" indent="-514350">
              <a:lnSpc>
                <a:spcPct val="100000"/>
              </a:lnSpc>
              <a:spcBef>
                <a:spcPts val="105"/>
              </a:spcBef>
              <a:buFont typeface="+mj-lt"/>
              <a:buAutoNum type="alphaLcParenR"/>
              <a:tabLst>
                <a:tab pos="354965" algn="l"/>
                <a:tab pos="355600" algn="l"/>
              </a:tabLst>
            </a:pPr>
            <a:r>
              <a:rPr lang="it-IT" sz="2400" spc="-10" dirty="0">
                <a:latin typeface="Calibri"/>
                <a:cs typeface="Calibri"/>
              </a:rPr>
              <a:t>The </a:t>
            </a:r>
            <a:r>
              <a:rPr lang="it-IT" sz="2400" spc="-10" dirty="0" err="1">
                <a:latin typeface="Calibri"/>
                <a:cs typeface="Calibri"/>
              </a:rPr>
              <a:t>child</a:t>
            </a:r>
            <a:r>
              <a:rPr lang="it-IT" sz="2400" spc="-10" dirty="0">
                <a:latin typeface="Calibri"/>
                <a:cs typeface="Calibri"/>
              </a:rPr>
              <a:t> </a:t>
            </a:r>
            <a:r>
              <a:rPr lang="it-IT" sz="2400" spc="-10" dirty="0" err="1">
                <a:latin typeface="Calibri"/>
                <a:cs typeface="Calibri"/>
              </a:rPr>
              <a:t>has</a:t>
            </a:r>
            <a:r>
              <a:rPr lang="it-IT" sz="2400" spc="-10" dirty="0">
                <a:latin typeface="Calibri"/>
                <a:cs typeface="Calibri"/>
              </a:rPr>
              <a:t> a </a:t>
            </a:r>
            <a:r>
              <a:rPr lang="it-IT" sz="2400" spc="-10" dirty="0" err="1">
                <a:latin typeface="Calibri"/>
                <a:cs typeface="Calibri"/>
              </a:rPr>
              <a:t>stiff</a:t>
            </a:r>
            <a:r>
              <a:rPr lang="it-IT" sz="2400" spc="-10" dirty="0">
                <a:latin typeface="Calibri"/>
                <a:cs typeface="Calibri"/>
              </a:rPr>
              <a:t> </a:t>
            </a:r>
            <a:r>
              <a:rPr lang="it-IT" sz="2400" spc="-10" dirty="0" err="1">
                <a:latin typeface="Calibri"/>
                <a:cs typeface="Calibri"/>
              </a:rPr>
              <a:t>neck</a:t>
            </a:r>
            <a:r>
              <a:rPr lang="it-IT" sz="2400" spc="-10" dirty="0">
                <a:latin typeface="Calibri"/>
                <a:cs typeface="Calibri"/>
              </a:rPr>
              <a:t>;</a:t>
            </a:r>
          </a:p>
          <a:p>
            <a:pPr marL="12700" marR="5080">
              <a:lnSpc>
                <a:spcPct val="100000"/>
              </a:lnSpc>
              <a:spcBef>
                <a:spcPts val="105"/>
              </a:spcBef>
              <a:tabLst>
                <a:tab pos="354965" algn="l"/>
                <a:tab pos="355600" algn="l"/>
              </a:tabLst>
            </a:pPr>
            <a:endParaRPr lang="it-IT" sz="1100" b="1" spc="-10" dirty="0">
              <a:latin typeface="Calibri"/>
              <a:cs typeface="Calibri"/>
            </a:endParaRPr>
          </a:p>
          <a:p>
            <a:pPr marL="12700" marR="5080">
              <a:lnSpc>
                <a:spcPct val="100000"/>
              </a:lnSpc>
              <a:spcBef>
                <a:spcPts val="105"/>
              </a:spcBef>
              <a:tabLst>
                <a:tab pos="354965" algn="l"/>
                <a:tab pos="355600" algn="l"/>
              </a:tabLst>
            </a:pPr>
            <a:r>
              <a:rPr lang="it-IT" sz="2400" b="1" spc="-10" dirty="0">
                <a:latin typeface="Calibri"/>
                <a:cs typeface="Calibri"/>
              </a:rPr>
              <a:t>+ Head </a:t>
            </a:r>
            <a:r>
              <a:rPr lang="it-IT" sz="2400" b="1" spc="-10" dirty="0" err="1">
                <a:latin typeface="Calibri"/>
                <a:cs typeface="Calibri"/>
              </a:rPr>
              <a:t>nodding</a:t>
            </a:r>
            <a:endParaRPr lang="it-IT" sz="2400" b="1" spc="-10" dirty="0">
              <a:latin typeface="Calibri"/>
              <a:cs typeface="Calibri"/>
            </a:endParaRPr>
          </a:p>
          <a:p>
            <a:pPr marL="527050" marR="5080" indent="-514350">
              <a:lnSpc>
                <a:spcPct val="100000"/>
              </a:lnSpc>
              <a:spcBef>
                <a:spcPts val="105"/>
              </a:spcBef>
              <a:buFont typeface="+mj-lt"/>
              <a:buAutoNum type="arabicPeriod"/>
              <a:tabLst>
                <a:tab pos="354965" algn="l"/>
                <a:tab pos="355600" algn="l"/>
              </a:tabLst>
            </a:pPr>
            <a:endParaRPr sz="3200" dirty="0">
              <a:latin typeface="Calibri"/>
              <a:cs typeface="Calibri"/>
            </a:endParaRP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4" name="Rettangolo 3">
            <a:extLst>
              <a:ext uri="{FF2B5EF4-FFF2-40B4-BE49-F238E27FC236}">
                <a16:creationId xmlns:a16="http://schemas.microsoft.com/office/drawing/2014/main" id="{B2C453A5-4DA5-4742-B1C6-EF5161B4FAAE}"/>
              </a:ext>
            </a:extLst>
          </p:cNvPr>
          <p:cNvSpPr/>
          <p:nvPr/>
        </p:nvSpPr>
        <p:spPr>
          <a:xfrm>
            <a:off x="381000" y="3429000"/>
            <a:ext cx="7086600" cy="914400"/>
          </a:xfrm>
          <a:prstGeom prst="rect">
            <a:avLst/>
          </a:prstGeom>
          <a:solidFill>
            <a:schemeClr val="accent2">
              <a:lumMod val="20000"/>
              <a:lumOff val="80000"/>
              <a:alpha val="45098"/>
            </a:schemeClr>
          </a:solidFill>
          <a:ln w="762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it-IT"/>
          </a:p>
        </p:txBody>
      </p:sp>
      <p:sp>
        <p:nvSpPr>
          <p:cNvPr id="10" name="Rettangolo 9">
            <a:extLst>
              <a:ext uri="{FF2B5EF4-FFF2-40B4-BE49-F238E27FC236}">
                <a16:creationId xmlns:a16="http://schemas.microsoft.com/office/drawing/2014/main" id="{6F271C4C-7263-4710-937B-9D0B729FD3AC}"/>
              </a:ext>
            </a:extLst>
          </p:cNvPr>
          <p:cNvSpPr/>
          <p:nvPr/>
        </p:nvSpPr>
        <p:spPr>
          <a:xfrm>
            <a:off x="416011" y="5906009"/>
            <a:ext cx="7086600" cy="647191"/>
          </a:xfrm>
          <a:prstGeom prst="rect">
            <a:avLst/>
          </a:prstGeom>
          <a:solidFill>
            <a:srgbClr val="F2DCDB">
              <a:alpha val="43922"/>
            </a:srgbClr>
          </a:solidFill>
          <a:ln w="762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it-IT"/>
          </a:p>
        </p:txBody>
      </p:sp>
      <p:sp>
        <p:nvSpPr>
          <p:cNvPr id="5" name="CasellaDiTesto 4">
            <a:extLst>
              <a:ext uri="{FF2B5EF4-FFF2-40B4-BE49-F238E27FC236}">
                <a16:creationId xmlns:a16="http://schemas.microsoft.com/office/drawing/2014/main" id="{58597379-C8D9-4488-8357-4D5F08620BB8}"/>
              </a:ext>
            </a:extLst>
          </p:cNvPr>
          <p:cNvSpPr txBox="1"/>
          <p:nvPr/>
        </p:nvSpPr>
        <p:spPr>
          <a:xfrm>
            <a:off x="7502612" y="4526312"/>
            <a:ext cx="1530178" cy="1200329"/>
          </a:xfrm>
          <a:prstGeom prst="rect">
            <a:avLst/>
          </a:prstGeom>
          <a:noFill/>
          <a:ln w="57150">
            <a:solidFill>
              <a:srgbClr val="FF0000"/>
            </a:solidFill>
          </a:ln>
        </p:spPr>
        <p:txBody>
          <a:bodyPr wrap="square" rtlCol="0">
            <a:spAutoFit/>
          </a:bodyPr>
          <a:lstStyle/>
          <a:p>
            <a:r>
              <a:rPr lang="it-IT" sz="2400" b="1" dirty="0" err="1"/>
              <a:t>Epilepsy</a:t>
            </a:r>
            <a:r>
              <a:rPr lang="it-IT" sz="2400" b="1" dirty="0"/>
              <a:t> / </a:t>
            </a:r>
            <a:r>
              <a:rPr lang="it-IT" sz="2400" b="1" dirty="0" err="1"/>
              <a:t>Nodding</a:t>
            </a:r>
            <a:r>
              <a:rPr lang="it-IT" sz="2400" b="1" dirty="0"/>
              <a:t> </a:t>
            </a:r>
            <a:r>
              <a:rPr lang="it-IT" sz="2400" b="1" dirty="0" err="1"/>
              <a:t>Syndrome</a:t>
            </a:r>
            <a:endParaRPr lang="it-IT" sz="2400" b="1" dirty="0"/>
          </a:p>
        </p:txBody>
      </p:sp>
      <p:sp>
        <p:nvSpPr>
          <p:cNvPr id="6" name="Freccia curva 5">
            <a:extLst>
              <a:ext uri="{FF2B5EF4-FFF2-40B4-BE49-F238E27FC236}">
                <a16:creationId xmlns:a16="http://schemas.microsoft.com/office/drawing/2014/main" id="{CBB7747A-BAAB-4592-82F2-F76578056857}"/>
              </a:ext>
            </a:extLst>
          </p:cNvPr>
          <p:cNvSpPr/>
          <p:nvPr/>
        </p:nvSpPr>
        <p:spPr>
          <a:xfrm rot="5400000">
            <a:off x="7638353" y="3630265"/>
            <a:ext cx="760304" cy="1031789"/>
          </a:xfrm>
          <a:prstGeom prst="ben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1" name="Freccia curva 10">
            <a:extLst>
              <a:ext uri="{FF2B5EF4-FFF2-40B4-BE49-F238E27FC236}">
                <a16:creationId xmlns:a16="http://schemas.microsoft.com/office/drawing/2014/main" id="{EB54BD13-24FD-41F0-A342-199D695976C2}"/>
              </a:ext>
            </a:extLst>
          </p:cNvPr>
          <p:cNvSpPr/>
          <p:nvPr/>
        </p:nvSpPr>
        <p:spPr>
          <a:xfrm rot="16200000" flipV="1">
            <a:off x="7682553" y="5627887"/>
            <a:ext cx="647191" cy="908221"/>
          </a:xfrm>
          <a:prstGeom prst="bentArrow">
            <a:avLst>
              <a:gd name="adj1" fmla="val 25000"/>
              <a:gd name="adj2" fmla="val 25000"/>
              <a:gd name="adj3" fmla="val 25000"/>
              <a:gd name="adj4" fmla="val 30748"/>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extLst>
      <p:ext uri="{BB962C8B-B14F-4D97-AF65-F5344CB8AC3E}">
        <p14:creationId xmlns:p14="http://schemas.microsoft.com/office/powerpoint/2010/main" val="2720805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295400" y="494791"/>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a:t>A) </a:t>
            </a:r>
            <a:r>
              <a:rPr lang="it-IT" spc="-5" dirty="0" err="1"/>
              <a:t>Convulsions</a:t>
            </a:r>
            <a:endParaRPr spc="-15"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5" name="Rettangolo 4">
            <a:extLst>
              <a:ext uri="{FF2B5EF4-FFF2-40B4-BE49-F238E27FC236}">
                <a16:creationId xmlns:a16="http://schemas.microsoft.com/office/drawing/2014/main" id="{9BB4D135-3C8D-4848-A6EB-D5E1FC4DB534}"/>
              </a:ext>
            </a:extLst>
          </p:cNvPr>
          <p:cNvSpPr/>
          <p:nvPr/>
        </p:nvSpPr>
        <p:spPr>
          <a:xfrm>
            <a:off x="228600" y="1981200"/>
            <a:ext cx="5943600" cy="4647426"/>
          </a:xfrm>
          <a:prstGeom prst="rect">
            <a:avLst/>
          </a:prstGeom>
        </p:spPr>
        <p:txBody>
          <a:bodyPr wrap="square">
            <a:spAutoFit/>
          </a:bodyPr>
          <a:lstStyle/>
          <a:p>
            <a:pPr marL="457200" indent="-457200">
              <a:buFont typeface="+mj-lt"/>
              <a:buAutoNum type="arabicPeriod"/>
            </a:pPr>
            <a:r>
              <a:rPr lang="en-US" sz="2400" b="1" dirty="0"/>
              <a:t>Convulsive movements  </a:t>
            </a:r>
            <a:r>
              <a:rPr lang="en-US" sz="2400" dirty="0"/>
              <a:t>(involuntary shaking of  the body).</a:t>
            </a:r>
          </a:p>
          <a:p>
            <a:pPr marL="457200" indent="-457200">
              <a:buFont typeface="+mj-lt"/>
              <a:buAutoNum type="arabicPeriod"/>
            </a:pPr>
            <a:endParaRPr lang="en-US" sz="1500" dirty="0"/>
          </a:p>
          <a:p>
            <a:pPr marL="457200" indent="-457200">
              <a:buFont typeface="+mj-lt"/>
              <a:buAutoNum type="arabicPeriod"/>
            </a:pPr>
            <a:r>
              <a:rPr lang="en-US" sz="2400" dirty="0"/>
              <a:t>During a convulsion, </a:t>
            </a:r>
            <a:r>
              <a:rPr lang="en-US" sz="2400" b="1" dirty="0"/>
              <a:t>arms and legs stiffen </a:t>
            </a:r>
            <a:r>
              <a:rPr lang="en-US" sz="2400" dirty="0"/>
              <a:t>because the muscles are contracting.</a:t>
            </a:r>
          </a:p>
          <a:p>
            <a:pPr marL="457200" indent="-457200">
              <a:buFont typeface="+mj-lt"/>
              <a:buAutoNum type="arabicPeriod"/>
            </a:pPr>
            <a:endParaRPr lang="en-US" sz="1500" dirty="0"/>
          </a:p>
          <a:p>
            <a:pPr marL="457200" indent="-457200">
              <a:buFont typeface="+mj-lt"/>
              <a:buAutoNum type="arabicPeriod"/>
            </a:pPr>
            <a:r>
              <a:rPr lang="en-US" sz="2400" dirty="0"/>
              <a:t>The child / adult may </a:t>
            </a:r>
            <a:r>
              <a:rPr lang="en-US" sz="2400" b="1" dirty="0"/>
              <a:t>lose consciousness / awareness </a:t>
            </a:r>
            <a:r>
              <a:rPr lang="en-US" sz="2400" dirty="0"/>
              <a:t>or not be able to respond to spoken directions.</a:t>
            </a:r>
          </a:p>
          <a:p>
            <a:endParaRPr lang="en-US" dirty="0"/>
          </a:p>
          <a:p>
            <a:r>
              <a:rPr lang="en-US" sz="2000" i="1" dirty="0"/>
              <a:t>Moreover, in some instances:</a:t>
            </a:r>
          </a:p>
          <a:p>
            <a:pPr marL="285750" indent="-285750">
              <a:buFont typeface="Arial" panose="020B0604020202020204" pitchFamily="34" charset="0"/>
              <a:buChar char="•"/>
            </a:pPr>
            <a:r>
              <a:rPr lang="en-US" sz="2000" i="1" dirty="0"/>
              <a:t>Incontinence of urine or  stool.</a:t>
            </a:r>
          </a:p>
          <a:p>
            <a:pPr marL="285750" indent="-285750">
              <a:buFont typeface="Arial" panose="020B0604020202020204" pitchFamily="34" charset="0"/>
              <a:buChar char="•"/>
            </a:pPr>
            <a:r>
              <a:rPr lang="en-US" sz="2000" i="1" dirty="0"/>
              <a:t>Tongue-biting.</a:t>
            </a:r>
          </a:p>
          <a:p>
            <a:pPr marL="285750" indent="-285750">
              <a:buFont typeface="Arial" panose="020B0604020202020204" pitchFamily="34" charset="0"/>
              <a:buChar char="•"/>
            </a:pPr>
            <a:r>
              <a:rPr lang="en-US" sz="2000" i="1" dirty="0"/>
              <a:t>Loss of vision, hearing  and taste.	</a:t>
            </a:r>
          </a:p>
        </p:txBody>
      </p:sp>
      <p:pic>
        <p:nvPicPr>
          <p:cNvPr id="12" name="Picture 8104">
            <a:extLst>
              <a:ext uri="{FF2B5EF4-FFF2-40B4-BE49-F238E27FC236}">
                <a16:creationId xmlns:a16="http://schemas.microsoft.com/office/drawing/2014/main" id="{DCC997A5-7C9D-43E1-A092-77AC6FED13FB}"/>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6324599" y="2087935"/>
            <a:ext cx="2570205" cy="2086576"/>
          </a:xfrm>
          <a:prstGeom prst="rect">
            <a:avLst/>
          </a:prstGeom>
          <a:noFill/>
          <a:ln>
            <a:noFill/>
          </a:ln>
        </p:spPr>
      </p:pic>
      <p:sp>
        <p:nvSpPr>
          <p:cNvPr id="6" name="CasellaDiTesto 5">
            <a:extLst>
              <a:ext uri="{FF2B5EF4-FFF2-40B4-BE49-F238E27FC236}">
                <a16:creationId xmlns:a16="http://schemas.microsoft.com/office/drawing/2014/main" id="{E9C1D6A4-8729-44E6-B32F-2EB9624ED876}"/>
              </a:ext>
            </a:extLst>
          </p:cNvPr>
          <p:cNvSpPr txBox="1"/>
          <p:nvPr/>
        </p:nvSpPr>
        <p:spPr>
          <a:xfrm>
            <a:off x="6324599" y="4561178"/>
            <a:ext cx="2838406" cy="1200329"/>
          </a:xfrm>
          <a:prstGeom prst="rect">
            <a:avLst/>
          </a:prstGeom>
          <a:noFill/>
        </p:spPr>
        <p:txBody>
          <a:bodyPr wrap="none" rtlCol="0">
            <a:spAutoFit/>
          </a:bodyPr>
          <a:lstStyle/>
          <a:p>
            <a:r>
              <a:rPr lang="it-IT" sz="2400" b="1" u="sng" dirty="0">
                <a:solidFill>
                  <a:srgbClr val="FF0000"/>
                </a:solidFill>
              </a:rPr>
              <a:t>Fever?</a:t>
            </a:r>
          </a:p>
          <a:p>
            <a:endParaRPr lang="it-IT" sz="2400" b="1" u="sng" dirty="0">
              <a:solidFill>
                <a:srgbClr val="FF0000"/>
              </a:solidFill>
            </a:endParaRPr>
          </a:p>
          <a:p>
            <a:r>
              <a:rPr lang="it-IT" sz="2400" b="1" u="sng" dirty="0">
                <a:solidFill>
                  <a:srgbClr val="FF0000"/>
                </a:solidFill>
              </a:rPr>
              <a:t>Start of </a:t>
            </a:r>
            <a:r>
              <a:rPr lang="it-IT" sz="2400" b="1" u="sng" dirty="0" err="1">
                <a:solidFill>
                  <a:srgbClr val="FF0000"/>
                </a:solidFill>
              </a:rPr>
              <a:t>convulsions</a:t>
            </a:r>
            <a:r>
              <a:rPr lang="it-IT" sz="2400" b="1" u="sng" dirty="0">
                <a:solidFill>
                  <a:srgbClr val="FF0000"/>
                </a:solidFill>
              </a:rPr>
              <a:t>?</a:t>
            </a:r>
          </a:p>
        </p:txBody>
      </p:sp>
    </p:spTree>
    <p:extLst>
      <p:ext uri="{BB962C8B-B14F-4D97-AF65-F5344CB8AC3E}">
        <p14:creationId xmlns:p14="http://schemas.microsoft.com/office/powerpoint/2010/main" val="7942694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295400" y="192459"/>
            <a:ext cx="6050787" cy="1367682"/>
          </a:xfrm>
          <a:prstGeom prst="rect">
            <a:avLst/>
          </a:prstGeom>
        </p:spPr>
        <p:txBody>
          <a:bodyPr vert="horz" wrap="square" lIns="0" tIns="13335" rIns="0" bIns="0" rtlCol="0">
            <a:spAutoFit/>
          </a:bodyPr>
          <a:lstStyle/>
          <a:p>
            <a:pPr marL="12700">
              <a:lnSpc>
                <a:spcPct val="100000"/>
              </a:lnSpc>
              <a:spcBef>
                <a:spcPts val="105"/>
              </a:spcBef>
            </a:pPr>
            <a:r>
              <a:rPr lang="it-IT" spc="-5" dirty="0"/>
              <a:t>B) </a:t>
            </a:r>
            <a:r>
              <a:rPr lang="it-IT" spc="-5" dirty="0" err="1"/>
              <a:t>Unconsciousness</a:t>
            </a:r>
            <a:r>
              <a:rPr lang="it-IT" spc="-5" dirty="0"/>
              <a:t> / </a:t>
            </a:r>
            <a:r>
              <a:rPr lang="it-IT" spc="-5" dirty="0" err="1"/>
              <a:t>abnormally</a:t>
            </a:r>
            <a:r>
              <a:rPr lang="it-IT" spc="-5" dirty="0"/>
              <a:t> </a:t>
            </a:r>
            <a:r>
              <a:rPr lang="it-IT" spc="-5" dirty="0" err="1"/>
              <a:t>sleepy</a:t>
            </a:r>
            <a:endParaRPr spc="-15"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5" name="Rettangolo 4">
            <a:extLst>
              <a:ext uri="{FF2B5EF4-FFF2-40B4-BE49-F238E27FC236}">
                <a16:creationId xmlns:a16="http://schemas.microsoft.com/office/drawing/2014/main" id="{9BB4D135-3C8D-4848-A6EB-D5E1FC4DB534}"/>
              </a:ext>
            </a:extLst>
          </p:cNvPr>
          <p:cNvSpPr/>
          <p:nvPr/>
        </p:nvSpPr>
        <p:spPr>
          <a:xfrm>
            <a:off x="228600" y="1934762"/>
            <a:ext cx="5486400" cy="4755148"/>
          </a:xfrm>
          <a:prstGeom prst="rect">
            <a:avLst/>
          </a:prstGeom>
        </p:spPr>
        <p:txBody>
          <a:bodyPr wrap="square">
            <a:spAutoFit/>
          </a:bodyPr>
          <a:lstStyle/>
          <a:p>
            <a:pPr marL="457200" indent="-457200">
              <a:buFont typeface="+mj-lt"/>
              <a:buAutoNum type="arabicPeriod"/>
            </a:pPr>
            <a:r>
              <a:rPr lang="en-US" sz="2400" b="1" dirty="0"/>
              <a:t>The child / adult is not awake and alert when he should be</a:t>
            </a:r>
            <a:r>
              <a:rPr lang="en-US" sz="2400" dirty="0"/>
              <a:t>. He is sleepy and does not show interest in what is happening around him. </a:t>
            </a:r>
          </a:p>
          <a:p>
            <a:pPr marL="457200" indent="-457200">
              <a:buFont typeface="+mj-lt"/>
              <a:buAutoNum type="arabicPeriod"/>
            </a:pPr>
            <a:endParaRPr lang="en-US" sz="1500" dirty="0"/>
          </a:p>
          <a:p>
            <a:pPr marL="457200" indent="-457200">
              <a:buFont typeface="+mj-lt"/>
              <a:buAutoNum type="arabicPeriod"/>
            </a:pPr>
            <a:r>
              <a:rPr lang="en-US" sz="2400" dirty="0"/>
              <a:t>Often the lethargic child / adult </a:t>
            </a:r>
            <a:r>
              <a:rPr lang="en-US" sz="2400" b="1" dirty="0"/>
              <a:t>does not look at others </a:t>
            </a:r>
            <a:r>
              <a:rPr lang="en-US" sz="2400" dirty="0"/>
              <a:t>or watch your face when you talk.</a:t>
            </a:r>
          </a:p>
          <a:p>
            <a:pPr marL="457200" indent="-457200">
              <a:buFont typeface="+mj-lt"/>
              <a:buAutoNum type="arabicPeriod"/>
            </a:pPr>
            <a:endParaRPr lang="en-US" sz="1500" dirty="0"/>
          </a:p>
          <a:p>
            <a:pPr marL="457200" indent="-457200">
              <a:buFont typeface="+mj-lt"/>
              <a:buAutoNum type="arabicPeriod"/>
            </a:pPr>
            <a:r>
              <a:rPr lang="en-US" sz="2400" dirty="0"/>
              <a:t>An unconscious child / adult cannot be wakened. </a:t>
            </a:r>
            <a:r>
              <a:rPr lang="en-US" sz="2400" b="1" dirty="0"/>
              <a:t>He does not respond when he is touched, shaken, or spoken to, or by loud noises like clapping</a:t>
            </a:r>
            <a:r>
              <a:rPr lang="en-US" sz="2400" dirty="0"/>
              <a:t>.</a:t>
            </a:r>
          </a:p>
        </p:txBody>
      </p:sp>
      <p:pic>
        <p:nvPicPr>
          <p:cNvPr id="10" name="Picture 8107">
            <a:extLst>
              <a:ext uri="{FF2B5EF4-FFF2-40B4-BE49-F238E27FC236}">
                <a16:creationId xmlns:a16="http://schemas.microsoft.com/office/drawing/2014/main" id="{2B2C6ADE-A284-4B11-98E8-DA4D7A9190B8}"/>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6063963" y="2246332"/>
            <a:ext cx="2564448" cy="1928179"/>
          </a:xfrm>
          <a:prstGeom prst="rect">
            <a:avLst/>
          </a:prstGeom>
          <a:noFill/>
          <a:ln>
            <a:noFill/>
          </a:ln>
        </p:spPr>
      </p:pic>
      <p:sp>
        <p:nvSpPr>
          <p:cNvPr id="13" name="CasellaDiTesto 12">
            <a:extLst>
              <a:ext uri="{FF2B5EF4-FFF2-40B4-BE49-F238E27FC236}">
                <a16:creationId xmlns:a16="http://schemas.microsoft.com/office/drawing/2014/main" id="{F24A73D1-D6D2-4CAD-B41F-DA6683A9D496}"/>
              </a:ext>
            </a:extLst>
          </p:cNvPr>
          <p:cNvSpPr txBox="1"/>
          <p:nvPr/>
        </p:nvSpPr>
        <p:spPr>
          <a:xfrm>
            <a:off x="5943600" y="4495800"/>
            <a:ext cx="3115276" cy="1697068"/>
          </a:xfrm>
          <a:prstGeom prst="rect">
            <a:avLst/>
          </a:prstGeom>
          <a:noFill/>
        </p:spPr>
        <p:txBody>
          <a:bodyPr wrap="none" rtlCol="0">
            <a:spAutoFit/>
          </a:bodyPr>
          <a:lstStyle/>
          <a:p>
            <a:pPr>
              <a:lnSpc>
                <a:spcPct val="150000"/>
              </a:lnSpc>
            </a:pPr>
            <a:r>
              <a:rPr lang="it-IT" sz="2400" b="1" u="sng" dirty="0" err="1">
                <a:solidFill>
                  <a:srgbClr val="FF0000"/>
                </a:solidFill>
              </a:rPr>
              <a:t>It</a:t>
            </a:r>
            <a:r>
              <a:rPr lang="it-IT" sz="2400" b="1" u="sng" dirty="0">
                <a:solidFill>
                  <a:srgbClr val="FF0000"/>
                </a:solidFill>
              </a:rPr>
              <a:t> </a:t>
            </a:r>
            <a:r>
              <a:rPr lang="it-IT" sz="2400" b="1" u="sng" dirty="0" err="1">
                <a:solidFill>
                  <a:srgbClr val="FF0000"/>
                </a:solidFill>
              </a:rPr>
              <a:t>might</a:t>
            </a:r>
            <a:r>
              <a:rPr lang="it-IT" sz="2400" b="1" u="sng" dirty="0">
                <a:solidFill>
                  <a:srgbClr val="FF0000"/>
                </a:solidFill>
              </a:rPr>
              <a:t> </a:t>
            </a:r>
            <a:r>
              <a:rPr lang="it-IT" sz="2400" b="1" u="sng" dirty="0" err="1">
                <a:solidFill>
                  <a:srgbClr val="FF0000"/>
                </a:solidFill>
              </a:rPr>
              <a:t>happen</a:t>
            </a:r>
            <a:r>
              <a:rPr lang="it-IT" sz="2400" b="1" u="sng" dirty="0">
                <a:solidFill>
                  <a:srgbClr val="FF0000"/>
                </a:solidFill>
              </a:rPr>
              <a:t> </a:t>
            </a:r>
            <a:r>
              <a:rPr lang="it-IT" sz="2400" b="1" u="sng" dirty="0" err="1">
                <a:solidFill>
                  <a:srgbClr val="FF0000"/>
                </a:solidFill>
              </a:rPr>
              <a:t>during</a:t>
            </a:r>
            <a:endParaRPr lang="it-IT" sz="2400" b="1" u="sng" dirty="0">
              <a:solidFill>
                <a:srgbClr val="FF0000"/>
              </a:solidFill>
            </a:endParaRPr>
          </a:p>
          <a:p>
            <a:pPr>
              <a:lnSpc>
                <a:spcPct val="150000"/>
              </a:lnSpc>
            </a:pPr>
            <a:r>
              <a:rPr lang="it-IT" sz="2400" b="1" u="sng" dirty="0">
                <a:solidFill>
                  <a:srgbClr val="FF0000"/>
                </a:solidFill>
              </a:rPr>
              <a:t>and </a:t>
            </a:r>
            <a:r>
              <a:rPr lang="it-IT" sz="2400" b="1" u="sng" dirty="0" err="1">
                <a:solidFill>
                  <a:srgbClr val="FF0000"/>
                </a:solidFill>
              </a:rPr>
              <a:t>briefly</a:t>
            </a:r>
            <a:r>
              <a:rPr lang="it-IT" sz="2400" b="1" u="sng" dirty="0">
                <a:solidFill>
                  <a:srgbClr val="FF0000"/>
                </a:solidFill>
              </a:rPr>
              <a:t> after </a:t>
            </a:r>
          </a:p>
          <a:p>
            <a:pPr>
              <a:lnSpc>
                <a:spcPct val="150000"/>
              </a:lnSpc>
            </a:pPr>
            <a:r>
              <a:rPr lang="it-IT" sz="2400" b="1" u="sng" dirty="0" err="1">
                <a:solidFill>
                  <a:srgbClr val="FF0000"/>
                </a:solidFill>
              </a:rPr>
              <a:t>epileptic</a:t>
            </a:r>
            <a:r>
              <a:rPr lang="it-IT" sz="2400" b="1" u="sng" dirty="0">
                <a:solidFill>
                  <a:srgbClr val="FF0000"/>
                </a:solidFill>
              </a:rPr>
              <a:t> </a:t>
            </a:r>
            <a:r>
              <a:rPr lang="it-IT" sz="2400" b="1" u="sng" dirty="0" err="1">
                <a:solidFill>
                  <a:srgbClr val="FF0000"/>
                </a:solidFill>
              </a:rPr>
              <a:t>seizures</a:t>
            </a:r>
            <a:r>
              <a:rPr lang="it-IT" sz="2400" b="1" u="sng" dirty="0">
                <a:solidFill>
                  <a:srgbClr val="FF0000"/>
                </a:solidFill>
              </a:rPr>
              <a:t>  </a:t>
            </a:r>
          </a:p>
        </p:txBody>
      </p:sp>
    </p:spTree>
    <p:extLst>
      <p:ext uri="{BB962C8B-B14F-4D97-AF65-F5344CB8AC3E}">
        <p14:creationId xmlns:p14="http://schemas.microsoft.com/office/powerpoint/2010/main" val="917846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295400" y="192459"/>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a:t>C) Head </a:t>
            </a:r>
            <a:r>
              <a:rPr lang="it-IT" spc="-5" dirty="0" err="1"/>
              <a:t>Nodding</a:t>
            </a:r>
            <a:endParaRPr spc="-15"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pic>
        <p:nvPicPr>
          <p:cNvPr id="14" name="Immagine 13">
            <a:extLst>
              <a:ext uri="{FF2B5EF4-FFF2-40B4-BE49-F238E27FC236}">
                <a16:creationId xmlns:a16="http://schemas.microsoft.com/office/drawing/2014/main" id="{8B88B4A3-5325-4DA4-A20C-08F91CCC3D37}"/>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67830" y="3233222"/>
            <a:ext cx="2071370" cy="1890714"/>
          </a:xfrm>
          <a:prstGeom prst="rect">
            <a:avLst/>
          </a:prstGeom>
          <a:noFill/>
          <a:ln>
            <a:noFill/>
          </a:ln>
        </p:spPr>
      </p:pic>
      <p:sp>
        <p:nvSpPr>
          <p:cNvPr id="21" name="Freccia curva 20">
            <a:extLst>
              <a:ext uri="{FF2B5EF4-FFF2-40B4-BE49-F238E27FC236}">
                <a16:creationId xmlns:a16="http://schemas.microsoft.com/office/drawing/2014/main" id="{011DEA86-B9DC-480C-9527-D174A35F6DD6}"/>
              </a:ext>
            </a:extLst>
          </p:cNvPr>
          <p:cNvSpPr/>
          <p:nvPr/>
        </p:nvSpPr>
        <p:spPr>
          <a:xfrm>
            <a:off x="6507216" y="2807496"/>
            <a:ext cx="1143000" cy="1106847"/>
          </a:xfrm>
          <a:prstGeom prst="bentArrow">
            <a:avLst>
              <a:gd name="adj1" fmla="val 25000"/>
              <a:gd name="adj2" fmla="val 25000"/>
              <a:gd name="adj3" fmla="val 25000"/>
              <a:gd name="adj4" fmla="val 7166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3" name="Freccia curva 22">
            <a:extLst>
              <a:ext uri="{FF2B5EF4-FFF2-40B4-BE49-F238E27FC236}">
                <a16:creationId xmlns:a16="http://schemas.microsoft.com/office/drawing/2014/main" id="{F152E67B-6357-40E3-BA88-4B509D6959BE}"/>
              </a:ext>
            </a:extLst>
          </p:cNvPr>
          <p:cNvSpPr/>
          <p:nvPr/>
        </p:nvSpPr>
        <p:spPr>
          <a:xfrm rot="14508145" flipH="1">
            <a:off x="6273899" y="3204400"/>
            <a:ext cx="1198592" cy="1120689"/>
          </a:xfrm>
          <a:prstGeom prst="bentArrow">
            <a:avLst>
              <a:gd name="adj1" fmla="val 22274"/>
              <a:gd name="adj2" fmla="val 24090"/>
              <a:gd name="adj3" fmla="val 25000"/>
              <a:gd name="adj4" fmla="val 7166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4" name="object 3">
            <a:extLst>
              <a:ext uri="{FF2B5EF4-FFF2-40B4-BE49-F238E27FC236}">
                <a16:creationId xmlns:a16="http://schemas.microsoft.com/office/drawing/2014/main" id="{2CCB3552-15A8-4894-AA0D-6FE6B31F9935}"/>
              </a:ext>
            </a:extLst>
          </p:cNvPr>
          <p:cNvSpPr txBox="1"/>
          <p:nvPr/>
        </p:nvSpPr>
        <p:spPr>
          <a:xfrm>
            <a:off x="510287" y="2093163"/>
            <a:ext cx="5433313" cy="5335243"/>
          </a:xfrm>
          <a:prstGeom prst="rect">
            <a:avLst/>
          </a:prstGeom>
        </p:spPr>
        <p:txBody>
          <a:bodyPr vert="horz" wrap="square" lIns="0" tIns="100965" rIns="0" bIns="0" rtlCol="0">
            <a:spAutoFit/>
          </a:bodyPr>
          <a:lstStyle/>
          <a:p>
            <a:pPr marL="514350" indent="-514350" algn="just">
              <a:buFont typeface="+mj-lt"/>
              <a:buAutoNum type="alphaLcParenR"/>
            </a:pPr>
            <a:r>
              <a:rPr lang="en-US" altLang="it-IT" sz="2400" dirty="0">
                <a:latin typeface="Calibri" panose="020F0502020204030204" pitchFamily="34" charset="0"/>
                <a:cs typeface="Calibri" panose="020F0502020204030204" pitchFamily="34" charset="0"/>
              </a:rPr>
              <a:t>The act of </a:t>
            </a:r>
            <a:r>
              <a:rPr lang="en-US" altLang="it-IT" sz="2400" b="1" u="sng" dirty="0">
                <a:latin typeface="Calibri" panose="020F0502020204030204" pitchFamily="34" charset="0"/>
                <a:cs typeface="Calibri" panose="020F0502020204030204" pitchFamily="34" charset="0"/>
              </a:rPr>
              <a:t>HEAD NODDING</a:t>
            </a:r>
            <a:r>
              <a:rPr lang="en-US" altLang="it-IT" sz="2400" dirty="0">
                <a:latin typeface="Calibri" panose="020F0502020204030204" pitchFamily="34" charset="0"/>
                <a:cs typeface="Calibri" panose="020F0502020204030204" pitchFamily="34" charset="0"/>
              </a:rPr>
              <a:t>, defined as involuntary </a:t>
            </a:r>
            <a:r>
              <a:rPr lang="en-US" altLang="it-IT" sz="2400" b="1" dirty="0">
                <a:latin typeface="Calibri" panose="020F0502020204030204" pitchFamily="34" charset="0"/>
                <a:cs typeface="Calibri" panose="020F0502020204030204" pitchFamily="34" charset="0"/>
              </a:rPr>
              <a:t>vertical drop of the head </a:t>
            </a:r>
            <a:r>
              <a:rPr lang="en-US" altLang="it-IT" sz="2400" dirty="0">
                <a:latin typeface="Calibri" panose="020F0502020204030204" pitchFamily="34" charset="0"/>
                <a:cs typeface="Calibri" panose="020F0502020204030204" pitchFamily="34" charset="0"/>
              </a:rPr>
              <a:t>to the chest</a:t>
            </a:r>
          </a:p>
          <a:p>
            <a:pPr marL="514350" indent="-514350" algn="just">
              <a:buFont typeface="+mj-lt"/>
              <a:buAutoNum type="alphaLcParenR"/>
            </a:pPr>
            <a:endParaRPr lang="en-US" altLang="it-IT" sz="1500" dirty="0">
              <a:latin typeface="Calibri" panose="020F0502020204030204" pitchFamily="34" charset="0"/>
              <a:cs typeface="Calibri" panose="020F0502020204030204" pitchFamily="34" charset="0"/>
            </a:endParaRPr>
          </a:p>
          <a:p>
            <a:pPr marL="514350" indent="-514350" algn="just">
              <a:buFont typeface="+mj-lt"/>
              <a:buAutoNum type="alphaLcParenR"/>
            </a:pPr>
            <a:r>
              <a:rPr lang="en-US" altLang="it-IT" sz="2400" b="1" dirty="0">
                <a:latin typeface="Calibri" panose="020F0502020204030204" pitchFamily="34" charset="0"/>
                <a:cs typeface="Calibri" panose="020F0502020204030204" pitchFamily="34" charset="0"/>
              </a:rPr>
              <a:t>5–20 nods/min </a:t>
            </a:r>
            <a:r>
              <a:rPr lang="en-US" altLang="it-IT" sz="2400" dirty="0">
                <a:latin typeface="Calibri" panose="020F0502020204030204" pitchFamily="34" charset="0"/>
                <a:cs typeface="Calibri" panose="020F0502020204030204" pitchFamily="34" charset="0"/>
              </a:rPr>
              <a:t>for several minutes</a:t>
            </a:r>
          </a:p>
          <a:p>
            <a:pPr marL="514350" indent="-514350" algn="just">
              <a:buFont typeface="+mj-lt"/>
              <a:buAutoNum type="alphaLcParenR"/>
            </a:pPr>
            <a:endParaRPr lang="en-US" altLang="it-IT" sz="1500" dirty="0">
              <a:latin typeface="Calibri" panose="020F0502020204030204" pitchFamily="34" charset="0"/>
              <a:cs typeface="Calibri" panose="020F0502020204030204" pitchFamily="34" charset="0"/>
            </a:endParaRPr>
          </a:p>
          <a:p>
            <a:pPr marL="514350" indent="-514350" algn="just">
              <a:buFont typeface="+mj-lt"/>
              <a:buAutoNum type="alphaLcParenR"/>
            </a:pPr>
            <a:r>
              <a:rPr lang="en-US" altLang="it-IT" sz="2400" dirty="0">
                <a:latin typeface="Calibri" panose="020F0502020204030204" pitchFamily="34" charset="0"/>
                <a:cs typeface="Calibri" panose="020F0502020204030204" pitchFamily="34" charset="0"/>
              </a:rPr>
              <a:t>occurring several times a week to many times a day</a:t>
            </a:r>
          </a:p>
          <a:p>
            <a:pPr marL="514350" indent="-514350" algn="just">
              <a:buFont typeface="+mj-lt"/>
              <a:buAutoNum type="alphaLcParenR"/>
            </a:pPr>
            <a:endParaRPr lang="en-US" altLang="it-IT" sz="1500" dirty="0">
              <a:latin typeface="Calibri" panose="020F0502020204030204" pitchFamily="34" charset="0"/>
              <a:cs typeface="Calibri" panose="020F0502020204030204" pitchFamily="34" charset="0"/>
            </a:endParaRPr>
          </a:p>
          <a:p>
            <a:pPr marL="514350" indent="-514350" algn="just">
              <a:buFont typeface="+mj-lt"/>
              <a:buAutoNum type="alphaLcParenR"/>
            </a:pPr>
            <a:r>
              <a:rPr lang="en-US" altLang="it-IT" sz="2400" dirty="0">
                <a:latin typeface="Calibri" panose="020F0502020204030204" pitchFamily="34" charset="0"/>
                <a:cs typeface="Calibri" panose="020F0502020204030204" pitchFamily="34" charset="0"/>
              </a:rPr>
              <a:t>often </a:t>
            </a:r>
            <a:r>
              <a:rPr lang="en-US" altLang="it-IT" sz="2400" b="1" dirty="0">
                <a:latin typeface="Calibri" panose="020F0502020204030204" pitchFamily="34" charset="0"/>
                <a:cs typeface="Calibri" panose="020F0502020204030204" pitchFamily="34" charset="0"/>
              </a:rPr>
              <a:t>triggered by eating or cold weather </a:t>
            </a:r>
          </a:p>
          <a:p>
            <a:pPr marL="514350" indent="-514350" algn="just">
              <a:buFont typeface="+mj-lt"/>
              <a:buAutoNum type="alphaLcParenR"/>
            </a:pPr>
            <a:endParaRPr lang="en-US" altLang="it-IT" sz="1500" b="1" dirty="0">
              <a:latin typeface="Calibri" panose="020F0502020204030204" pitchFamily="34" charset="0"/>
              <a:cs typeface="Calibri" panose="020F0502020204030204" pitchFamily="34" charset="0"/>
            </a:endParaRPr>
          </a:p>
          <a:p>
            <a:pPr marL="514350" indent="-514350" algn="just">
              <a:buFont typeface="+mj-lt"/>
              <a:buAutoNum type="alphaLcParenR"/>
            </a:pPr>
            <a:r>
              <a:rPr lang="en-US" altLang="it-IT" sz="2400" dirty="0">
                <a:latin typeface="Calibri" panose="020F0502020204030204" pitchFamily="34" charset="0"/>
                <a:cs typeface="Calibri" panose="020F0502020204030204" pitchFamily="34" charset="0"/>
              </a:rPr>
              <a:t>may be accompanied by staring and unresponsiveness</a:t>
            </a:r>
          </a:p>
          <a:p>
            <a:pPr marL="526415" marR="5080" indent="-514350">
              <a:lnSpc>
                <a:spcPts val="2880"/>
              </a:lnSpc>
              <a:spcBef>
                <a:spcPts val="795"/>
              </a:spcBef>
              <a:buFont typeface="Arial" panose="020B0604020202020204" pitchFamily="34" charset="0"/>
              <a:buChar char="•"/>
              <a:tabLst>
                <a:tab pos="354965" algn="l"/>
                <a:tab pos="355600" algn="l"/>
              </a:tabLst>
            </a:pPr>
            <a:endParaRPr sz="2400" dirty="0">
              <a:latin typeface="Calibri"/>
              <a:cs typeface="Calibri"/>
            </a:endParaRPr>
          </a:p>
        </p:txBody>
      </p:sp>
    </p:spTree>
    <p:extLst>
      <p:ext uri="{BB962C8B-B14F-4D97-AF65-F5344CB8AC3E}">
        <p14:creationId xmlns:p14="http://schemas.microsoft.com/office/powerpoint/2010/main" val="9342260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898907" y="265056"/>
            <a:ext cx="6431787" cy="1367682"/>
          </a:xfrm>
          <a:prstGeom prst="rect">
            <a:avLst/>
          </a:prstGeom>
        </p:spPr>
        <p:txBody>
          <a:bodyPr vert="horz" wrap="square" lIns="0" tIns="13335" rIns="0" bIns="0" rtlCol="0">
            <a:spAutoFit/>
          </a:bodyPr>
          <a:lstStyle/>
          <a:p>
            <a:pPr marL="12700">
              <a:lnSpc>
                <a:spcPct val="100000"/>
              </a:lnSpc>
              <a:spcBef>
                <a:spcPts val="105"/>
              </a:spcBef>
            </a:pPr>
            <a:r>
              <a:rPr lang="it-IT" spc="-5" dirty="0" err="1"/>
              <a:t>Suspected</a:t>
            </a:r>
            <a:r>
              <a:rPr lang="it-IT" spc="-5" dirty="0"/>
              <a:t> case of EPI / NS?</a:t>
            </a:r>
            <a:br>
              <a:rPr lang="it-IT" spc="-5" dirty="0"/>
            </a:br>
            <a:r>
              <a:rPr lang="it-IT" spc="-5" dirty="0">
                <a:sym typeface="Wingdings" panose="05000000000000000000" pitchFamily="2" charset="2"/>
              </a:rPr>
              <a:t> </a:t>
            </a:r>
            <a:r>
              <a:rPr lang="it-IT" spc="-5" dirty="0" err="1">
                <a:sym typeface="Wingdings" panose="05000000000000000000" pitchFamily="2" charset="2"/>
              </a:rPr>
              <a:t>Referral</a:t>
            </a:r>
            <a:endParaRPr spc="-15"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24" name="object 3">
            <a:extLst>
              <a:ext uri="{FF2B5EF4-FFF2-40B4-BE49-F238E27FC236}">
                <a16:creationId xmlns:a16="http://schemas.microsoft.com/office/drawing/2014/main" id="{2CCB3552-15A8-4894-AA0D-6FE6B31F9935}"/>
              </a:ext>
            </a:extLst>
          </p:cNvPr>
          <p:cNvSpPr txBox="1"/>
          <p:nvPr/>
        </p:nvSpPr>
        <p:spPr>
          <a:xfrm>
            <a:off x="304800" y="1937538"/>
            <a:ext cx="8568897" cy="4709431"/>
          </a:xfrm>
          <a:prstGeom prst="rect">
            <a:avLst/>
          </a:prstGeom>
        </p:spPr>
        <p:txBody>
          <a:bodyPr vert="horz" wrap="square" lIns="0" tIns="100965" rIns="0" bIns="0" rtlCol="0">
            <a:spAutoFit/>
          </a:bodyPr>
          <a:lstStyle/>
          <a:p>
            <a:pPr marL="342900" indent="-342900" algn="just">
              <a:buFont typeface="Arial" panose="020B0604020202020204" pitchFamily="34" charset="0"/>
              <a:buChar char="•"/>
            </a:pPr>
            <a:r>
              <a:rPr lang="en-US" altLang="it-IT" sz="2400" b="1" u="sng" dirty="0">
                <a:solidFill>
                  <a:srgbClr val="FF0000"/>
                </a:solidFill>
                <a:latin typeface="Calibri" panose="020F0502020204030204" pitchFamily="34" charset="0"/>
                <a:cs typeface="Calibri" panose="020F0502020204030204" pitchFamily="34" charset="0"/>
              </a:rPr>
              <a:t>SUSPECTED CASE of EPILEPSY:</a:t>
            </a:r>
          </a:p>
          <a:p>
            <a:pPr algn="just"/>
            <a:endParaRPr lang="en-US" altLang="it-IT" sz="1100" dirty="0">
              <a:latin typeface="Calibri" panose="020F0502020204030204" pitchFamily="34" charset="0"/>
              <a:cs typeface="Calibri" panose="020F0502020204030204" pitchFamily="34" charset="0"/>
            </a:endParaRPr>
          </a:p>
          <a:p>
            <a:pPr algn="just"/>
            <a:r>
              <a:rPr lang="en-US" altLang="it-IT" sz="2400" dirty="0">
                <a:latin typeface="Calibri" panose="020F0502020204030204" pitchFamily="34" charset="0"/>
                <a:cs typeface="Calibri" panose="020F0502020204030204" pitchFamily="34" charset="0"/>
              </a:rPr>
              <a:t>A person reports/experienced recurrent </a:t>
            </a:r>
            <a:r>
              <a:rPr lang="en-US" altLang="it-IT" sz="2400" b="1" dirty="0">
                <a:latin typeface="Calibri" panose="020F0502020204030204" pitchFamily="34" charset="0"/>
                <a:cs typeface="Calibri" panose="020F0502020204030204" pitchFamily="34" charset="0"/>
              </a:rPr>
              <a:t>unprovoked </a:t>
            </a:r>
            <a:r>
              <a:rPr lang="en-US" altLang="it-IT" sz="2400" dirty="0">
                <a:latin typeface="Calibri" panose="020F0502020204030204" pitchFamily="34" charset="0"/>
                <a:cs typeface="Calibri" panose="020F0502020204030204" pitchFamily="34" charset="0"/>
              </a:rPr>
              <a:t>(convulsive or non-convulsive) </a:t>
            </a:r>
            <a:r>
              <a:rPr lang="en-US" altLang="it-IT" sz="2400" b="1" dirty="0">
                <a:latin typeface="Calibri" panose="020F0502020204030204" pitchFamily="34" charset="0"/>
                <a:cs typeface="Calibri" panose="020F0502020204030204" pitchFamily="34" charset="0"/>
              </a:rPr>
              <a:t>seizures (&gt;1) in the past 12 months</a:t>
            </a:r>
          </a:p>
          <a:p>
            <a:pPr algn="just"/>
            <a:endParaRPr lang="en-US" altLang="it-IT" sz="2400" dirty="0">
              <a:latin typeface="Calibri" panose="020F0502020204030204" pitchFamily="34" charset="0"/>
              <a:cs typeface="Calibri" panose="020F0502020204030204" pitchFamily="34" charset="0"/>
            </a:endParaRPr>
          </a:p>
          <a:p>
            <a:pPr marL="342900" indent="-342900" algn="just">
              <a:buFont typeface="Arial" panose="020B0604020202020204" pitchFamily="34" charset="0"/>
              <a:buChar char="•"/>
            </a:pPr>
            <a:r>
              <a:rPr lang="en-US" altLang="it-IT" sz="2400" b="1" u="sng" dirty="0">
                <a:solidFill>
                  <a:srgbClr val="FF0000"/>
                </a:solidFill>
                <a:latin typeface="Calibri" panose="020F0502020204030204" pitchFamily="34" charset="0"/>
                <a:cs typeface="Calibri" panose="020F0502020204030204" pitchFamily="34" charset="0"/>
              </a:rPr>
              <a:t>SUSPECTED CASE of NODDING SYNDROME:</a:t>
            </a:r>
          </a:p>
          <a:p>
            <a:pPr algn="just"/>
            <a:endParaRPr lang="en-US" altLang="it-IT" sz="1100" dirty="0">
              <a:latin typeface="Calibri" panose="020F0502020204030204" pitchFamily="34" charset="0"/>
              <a:cs typeface="Calibri" panose="020F0502020204030204" pitchFamily="34" charset="0"/>
            </a:endParaRPr>
          </a:p>
          <a:p>
            <a:pPr algn="just"/>
            <a:r>
              <a:rPr lang="en-US" altLang="it-IT" sz="2400" dirty="0">
                <a:latin typeface="Calibri" panose="020F0502020204030204" pitchFamily="34" charset="0"/>
                <a:cs typeface="Calibri" panose="020F0502020204030204" pitchFamily="34" charset="0"/>
              </a:rPr>
              <a:t>A previously normal person reports/experienced </a:t>
            </a:r>
            <a:r>
              <a:rPr lang="en-US" altLang="it-IT" sz="2400" b="1" dirty="0">
                <a:latin typeface="Calibri" panose="020F0502020204030204" pitchFamily="34" charset="0"/>
                <a:cs typeface="Calibri" panose="020F0502020204030204" pitchFamily="34" charset="0"/>
              </a:rPr>
              <a:t>head nodding</a:t>
            </a:r>
          </a:p>
          <a:p>
            <a:pPr marL="12065" marR="5080">
              <a:lnSpc>
                <a:spcPts val="2880"/>
              </a:lnSpc>
              <a:spcBef>
                <a:spcPts val="795"/>
              </a:spcBef>
              <a:tabLst>
                <a:tab pos="354965" algn="l"/>
                <a:tab pos="355600" algn="l"/>
              </a:tabLst>
            </a:pPr>
            <a:endParaRPr lang="it-IT" sz="2000" dirty="0">
              <a:latin typeface="Calibri"/>
              <a:cs typeface="Calibri"/>
            </a:endParaRPr>
          </a:p>
          <a:p>
            <a:pPr marL="12065" marR="5080" algn="just">
              <a:lnSpc>
                <a:spcPts val="2880"/>
              </a:lnSpc>
              <a:spcBef>
                <a:spcPts val="795"/>
              </a:spcBef>
              <a:tabLst>
                <a:tab pos="354965" algn="l"/>
                <a:tab pos="355600" algn="l"/>
              </a:tabLst>
            </a:pPr>
            <a:r>
              <a:rPr lang="it-IT" sz="2400" dirty="0">
                <a:latin typeface="Calibri"/>
                <a:cs typeface="Calibri"/>
              </a:rPr>
              <a:t>The community </a:t>
            </a:r>
            <a:r>
              <a:rPr lang="it-IT" sz="2400" dirty="0" err="1">
                <a:latin typeface="Calibri"/>
                <a:cs typeface="Calibri"/>
              </a:rPr>
              <a:t>volunteer</a:t>
            </a:r>
            <a:r>
              <a:rPr lang="it-IT" sz="2400" dirty="0">
                <a:latin typeface="Calibri"/>
                <a:cs typeface="Calibri"/>
              </a:rPr>
              <a:t> </a:t>
            </a:r>
            <a:r>
              <a:rPr lang="it-IT" sz="2400" dirty="0" err="1">
                <a:latin typeface="Calibri"/>
                <a:cs typeface="Calibri"/>
              </a:rPr>
              <a:t>is</a:t>
            </a:r>
            <a:r>
              <a:rPr lang="it-IT" sz="2400" dirty="0">
                <a:latin typeface="Calibri"/>
                <a:cs typeface="Calibri"/>
              </a:rPr>
              <a:t> </a:t>
            </a:r>
            <a:r>
              <a:rPr lang="it-IT" sz="2400" dirty="0" err="1">
                <a:latin typeface="Calibri"/>
                <a:cs typeface="Calibri"/>
              </a:rPr>
              <a:t>expected</a:t>
            </a:r>
            <a:r>
              <a:rPr lang="it-IT" sz="2400" dirty="0">
                <a:latin typeface="Calibri"/>
                <a:cs typeface="Calibri"/>
              </a:rPr>
              <a:t> to </a:t>
            </a:r>
            <a:r>
              <a:rPr lang="it-IT" sz="2400" dirty="0" err="1">
                <a:latin typeface="Calibri"/>
                <a:cs typeface="Calibri"/>
              </a:rPr>
              <a:t>identify</a:t>
            </a:r>
            <a:r>
              <a:rPr lang="it-IT" sz="2400" dirty="0">
                <a:latin typeface="Calibri"/>
                <a:cs typeface="Calibri"/>
              </a:rPr>
              <a:t> </a:t>
            </a:r>
            <a:r>
              <a:rPr lang="it-IT" sz="2400" b="1" u="sng" dirty="0">
                <a:latin typeface="Calibri"/>
                <a:cs typeface="Calibri"/>
              </a:rPr>
              <a:t>and </a:t>
            </a:r>
            <a:r>
              <a:rPr lang="it-IT" sz="2400" b="1" u="sng" dirty="0" err="1">
                <a:latin typeface="Calibri"/>
                <a:cs typeface="Calibri"/>
              </a:rPr>
              <a:t>refer</a:t>
            </a:r>
            <a:r>
              <a:rPr lang="it-IT" sz="2400" b="1" u="sng" dirty="0">
                <a:latin typeface="Calibri"/>
                <a:cs typeface="Calibri"/>
              </a:rPr>
              <a:t> </a:t>
            </a:r>
            <a:r>
              <a:rPr lang="it-IT" sz="2400" dirty="0" err="1">
                <a:latin typeface="Calibri"/>
                <a:cs typeface="Calibri"/>
              </a:rPr>
              <a:t>suspected</a:t>
            </a:r>
            <a:r>
              <a:rPr lang="it-IT" sz="2400" dirty="0">
                <a:latin typeface="Calibri"/>
                <a:cs typeface="Calibri"/>
              </a:rPr>
              <a:t> </a:t>
            </a:r>
            <a:r>
              <a:rPr lang="it-IT" sz="2400" dirty="0" err="1">
                <a:latin typeface="Calibri"/>
                <a:cs typeface="Calibri"/>
              </a:rPr>
              <a:t>cases</a:t>
            </a:r>
            <a:r>
              <a:rPr lang="it-IT" sz="2400" dirty="0">
                <a:latin typeface="Calibri"/>
                <a:cs typeface="Calibri"/>
              </a:rPr>
              <a:t> of </a:t>
            </a:r>
            <a:r>
              <a:rPr lang="it-IT" sz="2400" dirty="0" err="1">
                <a:latin typeface="Calibri"/>
                <a:cs typeface="Calibri"/>
              </a:rPr>
              <a:t>Epilepsy</a:t>
            </a:r>
            <a:r>
              <a:rPr lang="it-IT" sz="2400" dirty="0">
                <a:latin typeface="Calibri"/>
                <a:cs typeface="Calibri"/>
              </a:rPr>
              <a:t> or </a:t>
            </a:r>
            <a:r>
              <a:rPr lang="it-IT" sz="2400" dirty="0" err="1">
                <a:latin typeface="Calibri"/>
                <a:cs typeface="Calibri"/>
              </a:rPr>
              <a:t>Nodding</a:t>
            </a:r>
            <a:r>
              <a:rPr lang="it-IT" sz="2400" dirty="0">
                <a:latin typeface="Calibri"/>
                <a:cs typeface="Calibri"/>
              </a:rPr>
              <a:t> </a:t>
            </a:r>
            <a:r>
              <a:rPr lang="it-IT" sz="2400" dirty="0" err="1">
                <a:latin typeface="Calibri"/>
                <a:cs typeface="Calibri"/>
              </a:rPr>
              <a:t>Syndrome</a:t>
            </a:r>
            <a:r>
              <a:rPr lang="it-IT" sz="2400" dirty="0">
                <a:latin typeface="Calibri"/>
                <a:cs typeface="Calibri"/>
              </a:rPr>
              <a:t> to </a:t>
            </a:r>
            <a:r>
              <a:rPr lang="it-IT" sz="2400" dirty="0" err="1">
                <a:latin typeface="Calibri"/>
                <a:cs typeface="Calibri"/>
              </a:rPr>
              <a:t>Epilepsy</a:t>
            </a:r>
            <a:r>
              <a:rPr lang="it-IT" sz="2400" dirty="0">
                <a:latin typeface="Calibri"/>
                <a:cs typeface="Calibri"/>
              </a:rPr>
              <a:t> Clinics for </a:t>
            </a:r>
            <a:r>
              <a:rPr lang="it-IT" sz="2400" dirty="0" err="1">
                <a:latin typeface="Calibri"/>
                <a:cs typeface="Calibri"/>
              </a:rPr>
              <a:t>further</a:t>
            </a:r>
            <a:r>
              <a:rPr lang="it-IT" sz="2400" dirty="0">
                <a:latin typeface="Calibri"/>
                <a:cs typeface="Calibri"/>
              </a:rPr>
              <a:t> </a:t>
            </a:r>
            <a:r>
              <a:rPr lang="it-IT" sz="2400" dirty="0" err="1">
                <a:latin typeface="Calibri"/>
                <a:cs typeface="Calibri"/>
              </a:rPr>
              <a:t>investigation</a:t>
            </a:r>
            <a:r>
              <a:rPr lang="it-IT" sz="2400" dirty="0">
                <a:latin typeface="Calibri"/>
                <a:cs typeface="Calibri"/>
              </a:rPr>
              <a:t> &amp; </a:t>
            </a:r>
            <a:r>
              <a:rPr lang="it-IT" sz="2400" dirty="0" err="1">
                <a:latin typeface="Calibri"/>
                <a:cs typeface="Calibri"/>
              </a:rPr>
              <a:t>diagnosis</a:t>
            </a:r>
            <a:r>
              <a:rPr lang="it-IT" sz="2400" dirty="0">
                <a:latin typeface="Calibri"/>
                <a:cs typeface="Calibri"/>
              </a:rPr>
              <a:t> – </a:t>
            </a:r>
            <a:r>
              <a:rPr lang="it-IT" sz="2400" u="sng" dirty="0" err="1">
                <a:latin typeface="Calibri"/>
                <a:cs typeface="Calibri"/>
              </a:rPr>
              <a:t>unless</a:t>
            </a:r>
            <a:r>
              <a:rPr lang="it-IT" sz="2400" u="sng" dirty="0">
                <a:latin typeface="Calibri"/>
                <a:cs typeface="Calibri"/>
              </a:rPr>
              <a:t> the </a:t>
            </a:r>
            <a:r>
              <a:rPr lang="it-IT" sz="2400" u="sng" dirty="0" err="1">
                <a:latin typeface="Calibri"/>
                <a:cs typeface="Calibri"/>
              </a:rPr>
              <a:t>patient</a:t>
            </a:r>
            <a:r>
              <a:rPr lang="it-IT" sz="2400" u="sng" dirty="0">
                <a:latin typeface="Calibri"/>
                <a:cs typeface="Calibri"/>
              </a:rPr>
              <a:t> </a:t>
            </a:r>
            <a:r>
              <a:rPr lang="it-IT" sz="2400" u="sng" dirty="0" err="1">
                <a:latin typeface="Calibri"/>
                <a:cs typeface="Calibri"/>
              </a:rPr>
              <a:t>has</a:t>
            </a:r>
            <a:r>
              <a:rPr lang="it-IT" sz="2400" u="sng" dirty="0">
                <a:latin typeface="Calibri"/>
                <a:cs typeface="Calibri"/>
              </a:rPr>
              <a:t> </a:t>
            </a:r>
            <a:r>
              <a:rPr lang="it-IT" sz="2400" u="sng" dirty="0" err="1">
                <a:latin typeface="Calibri"/>
                <a:cs typeface="Calibri"/>
              </a:rPr>
              <a:t>already</a:t>
            </a:r>
            <a:r>
              <a:rPr lang="it-IT" sz="2400" u="sng" dirty="0">
                <a:latin typeface="Calibri"/>
                <a:cs typeface="Calibri"/>
              </a:rPr>
              <a:t> </a:t>
            </a:r>
            <a:r>
              <a:rPr lang="it-IT" sz="2400" u="sng" dirty="0" err="1">
                <a:latin typeface="Calibri"/>
                <a:cs typeface="Calibri"/>
              </a:rPr>
              <a:t>obtained</a:t>
            </a:r>
            <a:r>
              <a:rPr lang="it-IT" sz="2400" u="sng" dirty="0">
                <a:latin typeface="Calibri"/>
                <a:cs typeface="Calibri"/>
              </a:rPr>
              <a:t> a </a:t>
            </a:r>
            <a:r>
              <a:rPr lang="it-IT" sz="2400" u="sng" dirty="0" err="1">
                <a:latin typeface="Calibri"/>
                <a:cs typeface="Calibri"/>
              </a:rPr>
              <a:t>diagnosis</a:t>
            </a:r>
            <a:r>
              <a:rPr lang="it-IT" sz="2400" u="sng" dirty="0">
                <a:latin typeface="Calibri"/>
                <a:cs typeface="Calibri"/>
              </a:rPr>
              <a:t> of </a:t>
            </a:r>
            <a:r>
              <a:rPr lang="it-IT" sz="2400" u="sng" dirty="0" err="1">
                <a:latin typeface="Calibri"/>
                <a:cs typeface="Calibri"/>
              </a:rPr>
              <a:t>Epilepsy</a:t>
            </a:r>
            <a:r>
              <a:rPr lang="it-IT" sz="2400" u="sng" dirty="0">
                <a:latin typeface="Calibri"/>
                <a:cs typeface="Calibri"/>
              </a:rPr>
              <a:t> or NS from a Health Facility</a:t>
            </a:r>
            <a:r>
              <a:rPr lang="it-IT" sz="2400" dirty="0">
                <a:latin typeface="Calibri"/>
                <a:cs typeface="Calibri"/>
              </a:rPr>
              <a:t>.</a:t>
            </a:r>
            <a:endParaRPr sz="2400" dirty="0">
              <a:latin typeface="Calibri"/>
              <a:cs typeface="Calibri"/>
            </a:endParaRPr>
          </a:p>
        </p:txBody>
      </p:sp>
      <p:sp>
        <p:nvSpPr>
          <p:cNvPr id="3" name="Rettangolo 2">
            <a:extLst>
              <a:ext uri="{FF2B5EF4-FFF2-40B4-BE49-F238E27FC236}">
                <a16:creationId xmlns:a16="http://schemas.microsoft.com/office/drawing/2014/main" id="{5F099171-90C2-4F98-AC3E-E97A7EED482D}"/>
              </a:ext>
            </a:extLst>
          </p:cNvPr>
          <p:cNvSpPr/>
          <p:nvPr/>
        </p:nvSpPr>
        <p:spPr>
          <a:xfrm>
            <a:off x="152400" y="5029200"/>
            <a:ext cx="8839200" cy="1752600"/>
          </a:xfrm>
          <a:prstGeom prst="rect">
            <a:avLst/>
          </a:prstGeom>
          <a:noFill/>
          <a:ln w="38100"/>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Tree>
    <p:extLst>
      <p:ext uri="{BB962C8B-B14F-4D97-AF65-F5344CB8AC3E}">
        <p14:creationId xmlns:p14="http://schemas.microsoft.com/office/powerpoint/2010/main" val="24521431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2030</TotalTime>
  <Words>1681</Words>
  <Application>Microsoft Office PowerPoint</Application>
  <PresentationFormat>Presentazione su schermo (4:3)</PresentationFormat>
  <Paragraphs>190</Paragraphs>
  <Slides>15</Slides>
  <Notes>14</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15</vt:i4>
      </vt:variant>
    </vt:vector>
  </HeadingPairs>
  <TitlesOfParts>
    <vt:vector size="18" baseType="lpstr">
      <vt:lpstr>Arial</vt:lpstr>
      <vt:lpstr>Calibri</vt:lpstr>
      <vt:lpstr>Office Theme</vt:lpstr>
      <vt:lpstr>Signs</vt:lpstr>
      <vt:lpstr>Session outline</vt:lpstr>
      <vt:lpstr>(Danger) signs</vt:lpstr>
      <vt:lpstr>(Danger) signs</vt:lpstr>
      <vt:lpstr>(Danger) signs</vt:lpstr>
      <vt:lpstr>A) Convulsions</vt:lpstr>
      <vt:lpstr>B) Unconsciousness / abnormally sleepy</vt:lpstr>
      <vt:lpstr>C) Head Nodding</vt:lpstr>
      <vt:lpstr>Suspected case of EPI / NS?  Referral</vt:lpstr>
      <vt:lpstr>Required action, by signs</vt:lpstr>
      <vt:lpstr>Scenario 1</vt:lpstr>
      <vt:lpstr>Scenario 2</vt:lpstr>
      <vt:lpstr>Scenario 3</vt:lpstr>
      <vt:lpstr>Scenario 4</vt:lpstr>
      <vt:lpstr>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Epilepsy</dc:title>
  <dc:creator>Georgina Campbell</dc:creator>
  <cp:lastModifiedBy>Jacopo Rovarini</cp:lastModifiedBy>
  <cp:revision>61</cp:revision>
  <dcterms:created xsi:type="dcterms:W3CDTF">2020-07-24T12:49:34Z</dcterms:created>
  <dcterms:modified xsi:type="dcterms:W3CDTF">2020-08-06T14:38:38Z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2017-09-27T00:00:00Z</vt:filetime>
  </property>
  <property fmtid="{D5CDD505-2E9C-101B-9397-08002B2CF9AE}" pid="3" name="Creator">
    <vt:lpwstr>Microsoft® PowerPoint® 2010</vt:lpwstr>
  </property>
  <property fmtid="{D5CDD505-2E9C-101B-9397-08002B2CF9AE}" pid="4" name="LastSaved">
    <vt:filetime>2020-07-24T00:00:00Z</vt:filetime>
  </property>
</Properties>
</file>