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256" r:id="rId2"/>
    <p:sldId id="257" r:id="rId3"/>
    <p:sldId id="327" r:id="rId4"/>
    <p:sldId id="337" r:id="rId5"/>
    <p:sldId id="338" r:id="rId6"/>
    <p:sldId id="339" r:id="rId7"/>
    <p:sldId id="340" r:id="rId8"/>
    <p:sldId id="341" r:id="rId9"/>
    <p:sldId id="342" r:id="rId10"/>
    <p:sldId id="343" r:id="rId11"/>
    <p:sldId id="352" r:id="rId12"/>
    <p:sldId id="353" r:id="rId13"/>
    <p:sldId id="346" r:id="rId14"/>
    <p:sldId id="345" r:id="rId15"/>
    <p:sldId id="347" r:id="rId16"/>
    <p:sldId id="348" r:id="rId17"/>
    <p:sldId id="349" r:id="rId18"/>
    <p:sldId id="350" r:id="rId19"/>
    <p:sldId id="351" r:id="rId20"/>
  </p:sldIdLst>
  <p:sldSz cx="9144000" cy="6858000" type="screen4x3"/>
  <p:notesSz cx="9144000" cy="6858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242"/>
    <a:srgbClr val="E6E6E6"/>
    <a:srgbClr val="000000"/>
    <a:srgbClr val="F2DC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812" autoAdjust="0"/>
  </p:normalViewPr>
  <p:slideViewPr>
    <p:cSldViewPr>
      <p:cViewPr varScale="1">
        <p:scale>
          <a:sx n="90" d="100"/>
          <a:sy n="90" d="100"/>
        </p:scale>
        <p:origin x="2214" y="7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C49BE685-D85E-454F-A223-1F996E5771DC}" type="datetimeFigureOut">
              <a:rPr lang="it-IT" smtClean="0"/>
              <a:t>07/08/2020</a:t>
            </a:fld>
            <a:endParaRPr lang="it-IT"/>
          </a:p>
        </p:txBody>
      </p:sp>
      <p:sp>
        <p:nvSpPr>
          <p:cNvPr id="4" name="Segnaposto immagine diapositiva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64F48F1F-DFD8-445D-9CF1-192CA33ABDD3}" type="slidenum">
              <a:rPr lang="it-IT" smtClean="0"/>
              <a:t>‹N›</a:t>
            </a:fld>
            <a:endParaRPr lang="it-IT"/>
          </a:p>
        </p:txBody>
      </p:sp>
    </p:spTree>
    <p:extLst>
      <p:ext uri="{BB962C8B-B14F-4D97-AF65-F5344CB8AC3E}">
        <p14:creationId xmlns:p14="http://schemas.microsoft.com/office/powerpoint/2010/main" val="411987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1</a:t>
            </a:fld>
            <a:endParaRPr lang="it-IT"/>
          </a:p>
        </p:txBody>
      </p:sp>
    </p:spTree>
    <p:extLst>
      <p:ext uri="{BB962C8B-B14F-4D97-AF65-F5344CB8AC3E}">
        <p14:creationId xmlns:p14="http://schemas.microsoft.com/office/powerpoint/2010/main" val="20974598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2700" marR="5080" indent="0" algn="just">
              <a:lnSpc>
                <a:spcPct val="100000"/>
              </a:lnSpc>
              <a:spcBef>
                <a:spcPts val="105"/>
              </a:spcBef>
              <a:buFontTx/>
              <a:buNone/>
              <a:tabLst>
                <a:tab pos="354965" algn="l"/>
                <a:tab pos="355600" algn="l"/>
              </a:tabLst>
            </a:pPr>
            <a:endParaRPr lang="it-IT" sz="1200" spc="-10" dirty="0">
              <a:latin typeface="+mn-lt"/>
              <a:cs typeface="Calibri"/>
            </a:endParaRPr>
          </a:p>
        </p:txBody>
      </p:sp>
      <p:sp>
        <p:nvSpPr>
          <p:cNvPr id="4" name="Segnaposto numero diapositiva 3"/>
          <p:cNvSpPr>
            <a:spLocks noGrp="1"/>
          </p:cNvSpPr>
          <p:nvPr>
            <p:ph type="sldNum" sz="quarter" idx="5"/>
          </p:nvPr>
        </p:nvSpPr>
        <p:spPr/>
        <p:txBody>
          <a:bodyPr/>
          <a:lstStyle/>
          <a:p>
            <a:fld id="{64F48F1F-DFD8-445D-9CF1-192CA33ABDD3}" type="slidenum">
              <a:rPr lang="it-IT" smtClean="0"/>
              <a:t>10</a:t>
            </a:fld>
            <a:endParaRPr lang="it-IT"/>
          </a:p>
        </p:txBody>
      </p:sp>
    </p:spTree>
    <p:extLst>
      <p:ext uri="{BB962C8B-B14F-4D97-AF65-F5344CB8AC3E}">
        <p14:creationId xmlns:p14="http://schemas.microsoft.com/office/powerpoint/2010/main" val="5541504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2700" marR="5080" indent="0" algn="just">
              <a:lnSpc>
                <a:spcPct val="100000"/>
              </a:lnSpc>
              <a:spcBef>
                <a:spcPts val="105"/>
              </a:spcBef>
              <a:buFontTx/>
              <a:buNone/>
              <a:tabLst>
                <a:tab pos="354965" algn="l"/>
                <a:tab pos="355600" algn="l"/>
              </a:tabLst>
            </a:pPr>
            <a:endParaRPr lang="it-IT" sz="1200" spc="-10" dirty="0">
              <a:latin typeface="+mn-lt"/>
              <a:cs typeface="Calibri"/>
            </a:endParaRPr>
          </a:p>
        </p:txBody>
      </p:sp>
      <p:sp>
        <p:nvSpPr>
          <p:cNvPr id="4" name="Segnaposto numero diapositiva 3"/>
          <p:cNvSpPr>
            <a:spLocks noGrp="1"/>
          </p:cNvSpPr>
          <p:nvPr>
            <p:ph type="sldNum" sz="quarter" idx="5"/>
          </p:nvPr>
        </p:nvSpPr>
        <p:spPr/>
        <p:txBody>
          <a:bodyPr/>
          <a:lstStyle/>
          <a:p>
            <a:fld id="{64F48F1F-DFD8-445D-9CF1-192CA33ABDD3}" type="slidenum">
              <a:rPr lang="it-IT" smtClean="0"/>
              <a:t>11</a:t>
            </a:fld>
            <a:endParaRPr lang="it-IT"/>
          </a:p>
        </p:txBody>
      </p:sp>
    </p:spTree>
    <p:extLst>
      <p:ext uri="{BB962C8B-B14F-4D97-AF65-F5344CB8AC3E}">
        <p14:creationId xmlns:p14="http://schemas.microsoft.com/office/powerpoint/2010/main" val="18591740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2700" marR="5080" indent="0" algn="just">
              <a:lnSpc>
                <a:spcPct val="100000"/>
              </a:lnSpc>
              <a:spcBef>
                <a:spcPts val="105"/>
              </a:spcBef>
              <a:buFontTx/>
              <a:buNone/>
              <a:tabLst>
                <a:tab pos="354965" algn="l"/>
                <a:tab pos="355600" algn="l"/>
              </a:tabLst>
            </a:pPr>
            <a:endParaRPr lang="it-IT" sz="1200" spc="-10" dirty="0">
              <a:latin typeface="+mn-lt"/>
              <a:cs typeface="Calibri"/>
            </a:endParaRPr>
          </a:p>
        </p:txBody>
      </p:sp>
      <p:sp>
        <p:nvSpPr>
          <p:cNvPr id="4" name="Segnaposto numero diapositiva 3"/>
          <p:cNvSpPr>
            <a:spLocks noGrp="1"/>
          </p:cNvSpPr>
          <p:nvPr>
            <p:ph type="sldNum" sz="quarter" idx="5"/>
          </p:nvPr>
        </p:nvSpPr>
        <p:spPr/>
        <p:txBody>
          <a:bodyPr/>
          <a:lstStyle/>
          <a:p>
            <a:fld id="{64F48F1F-DFD8-445D-9CF1-192CA33ABDD3}" type="slidenum">
              <a:rPr lang="it-IT" smtClean="0"/>
              <a:t>12</a:t>
            </a:fld>
            <a:endParaRPr lang="it-IT"/>
          </a:p>
        </p:txBody>
      </p:sp>
    </p:spTree>
    <p:extLst>
      <p:ext uri="{BB962C8B-B14F-4D97-AF65-F5344CB8AC3E}">
        <p14:creationId xmlns:p14="http://schemas.microsoft.com/office/powerpoint/2010/main" val="38358428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2700" marR="5080" indent="0" algn="just">
              <a:lnSpc>
                <a:spcPct val="100000"/>
              </a:lnSpc>
              <a:spcBef>
                <a:spcPts val="105"/>
              </a:spcBef>
              <a:buFontTx/>
              <a:buNone/>
              <a:tabLst>
                <a:tab pos="354965" algn="l"/>
                <a:tab pos="355600" algn="l"/>
              </a:tabLst>
            </a:pPr>
            <a:r>
              <a:rPr lang="it-IT" sz="1200" spc="-10" dirty="0" err="1">
                <a:latin typeface="+mn-lt"/>
                <a:cs typeface="Calibri"/>
              </a:rPr>
              <a:t>Ask</a:t>
            </a:r>
            <a:r>
              <a:rPr lang="it-IT" sz="1200" spc="-10" dirty="0">
                <a:latin typeface="+mn-lt"/>
                <a:cs typeface="Calibri"/>
              </a:rPr>
              <a:t> </a:t>
            </a:r>
            <a:r>
              <a:rPr lang="it-IT" sz="1200" spc="-10" dirty="0" err="1">
                <a:latin typeface="+mn-lt"/>
                <a:cs typeface="Calibri"/>
              </a:rPr>
              <a:t>participants</a:t>
            </a:r>
            <a:r>
              <a:rPr lang="it-IT" sz="1200" spc="-10" dirty="0">
                <a:latin typeface="+mn-lt"/>
                <a:cs typeface="Calibri"/>
              </a:rPr>
              <a:t> to share </a:t>
            </a:r>
            <a:r>
              <a:rPr lang="it-IT" sz="1200" spc="-10" dirty="0" err="1">
                <a:latin typeface="+mn-lt"/>
                <a:cs typeface="Calibri"/>
              </a:rPr>
              <a:t>which</a:t>
            </a:r>
            <a:r>
              <a:rPr lang="it-IT" sz="1200" spc="-10" dirty="0">
                <a:latin typeface="+mn-lt"/>
                <a:cs typeface="Calibri"/>
              </a:rPr>
              <a:t> </a:t>
            </a:r>
            <a:r>
              <a:rPr lang="it-IT" sz="1200" spc="-10" dirty="0" err="1">
                <a:latin typeface="+mn-lt"/>
                <a:cs typeface="Calibri"/>
              </a:rPr>
              <a:t>other</a:t>
            </a:r>
            <a:r>
              <a:rPr lang="it-IT" sz="1200" spc="-10" dirty="0">
                <a:latin typeface="+mn-lt"/>
                <a:cs typeface="Calibri"/>
              </a:rPr>
              <a:t> </a:t>
            </a:r>
            <a:r>
              <a:rPr lang="it-IT" sz="1200" spc="-10" dirty="0" err="1">
                <a:latin typeface="+mn-lt"/>
                <a:cs typeface="Calibri"/>
              </a:rPr>
              <a:t>myths</a:t>
            </a:r>
            <a:r>
              <a:rPr lang="it-IT" sz="1200" spc="-10" dirty="0">
                <a:latin typeface="+mn-lt"/>
                <a:cs typeface="Calibri"/>
              </a:rPr>
              <a:t>, </a:t>
            </a:r>
            <a:r>
              <a:rPr lang="it-IT" sz="1200" spc="-10" dirty="0" err="1">
                <a:latin typeface="+mn-lt"/>
                <a:cs typeface="Calibri"/>
              </a:rPr>
              <a:t>beliefs</a:t>
            </a:r>
            <a:r>
              <a:rPr lang="it-IT" sz="1200" spc="-10" dirty="0">
                <a:latin typeface="+mn-lt"/>
                <a:cs typeface="Calibri"/>
              </a:rPr>
              <a:t>, information are out </a:t>
            </a:r>
            <a:r>
              <a:rPr lang="it-IT" sz="1200" spc="-10" dirty="0" err="1">
                <a:latin typeface="+mn-lt"/>
                <a:cs typeface="Calibri"/>
              </a:rPr>
              <a:t>there</a:t>
            </a:r>
            <a:r>
              <a:rPr lang="it-IT" sz="1200" spc="-10" dirty="0">
                <a:latin typeface="+mn-lt"/>
                <a:cs typeface="Calibri"/>
              </a:rPr>
              <a:t> in </a:t>
            </a:r>
            <a:r>
              <a:rPr lang="it-IT" sz="1200" spc="-10" dirty="0" err="1">
                <a:latin typeface="+mn-lt"/>
                <a:cs typeface="Calibri"/>
              </a:rPr>
              <a:t>their</a:t>
            </a:r>
            <a:r>
              <a:rPr lang="it-IT" sz="1200" spc="-10" dirty="0">
                <a:latin typeface="+mn-lt"/>
                <a:cs typeface="Calibri"/>
              </a:rPr>
              <a:t> community, </a:t>
            </a:r>
            <a:r>
              <a:rPr lang="it-IT" sz="1200" spc="-10" dirty="0" err="1">
                <a:latin typeface="+mn-lt"/>
                <a:cs typeface="Calibri"/>
              </a:rPr>
              <a:t>regarding</a:t>
            </a:r>
            <a:r>
              <a:rPr lang="it-IT" sz="1200" spc="-10" dirty="0">
                <a:latin typeface="+mn-lt"/>
                <a:cs typeface="Calibri"/>
              </a:rPr>
              <a:t> </a:t>
            </a:r>
            <a:r>
              <a:rPr lang="it-IT" sz="1200" spc="-10" dirty="0" err="1">
                <a:latin typeface="+mn-lt"/>
                <a:cs typeface="Calibri"/>
              </a:rPr>
              <a:t>Epilepsy</a:t>
            </a:r>
            <a:r>
              <a:rPr lang="it-IT" sz="1200" spc="-10" dirty="0">
                <a:latin typeface="+mn-lt"/>
                <a:cs typeface="Calibri"/>
              </a:rPr>
              <a:t> and </a:t>
            </a:r>
            <a:r>
              <a:rPr lang="it-IT" sz="1200" spc="-10" dirty="0" err="1">
                <a:latin typeface="+mn-lt"/>
                <a:cs typeface="Calibri"/>
              </a:rPr>
              <a:t>Nodding</a:t>
            </a:r>
            <a:r>
              <a:rPr lang="it-IT" sz="1200" spc="-10" dirty="0">
                <a:latin typeface="+mn-lt"/>
                <a:cs typeface="Calibri"/>
              </a:rPr>
              <a:t> </a:t>
            </a:r>
            <a:r>
              <a:rPr lang="it-IT" sz="1200" spc="-10" dirty="0" err="1">
                <a:latin typeface="+mn-lt"/>
                <a:cs typeface="Calibri"/>
              </a:rPr>
              <a:t>Syndrome</a:t>
            </a:r>
            <a:r>
              <a:rPr lang="it-IT" sz="1200" spc="-10" dirty="0">
                <a:latin typeface="+mn-lt"/>
                <a:cs typeface="Calibri"/>
              </a:rPr>
              <a:t>. Welcome </a:t>
            </a:r>
            <a:r>
              <a:rPr lang="it-IT" sz="1200" spc="-10" dirty="0" err="1">
                <a:latin typeface="+mn-lt"/>
                <a:cs typeface="Calibri"/>
              </a:rPr>
              <a:t>any</a:t>
            </a:r>
            <a:r>
              <a:rPr lang="it-IT" sz="1200" spc="-10" dirty="0">
                <a:latin typeface="+mn-lt"/>
                <a:cs typeface="Calibri"/>
              </a:rPr>
              <a:t> input – do </a:t>
            </a:r>
            <a:r>
              <a:rPr lang="it-IT" sz="1200" spc="-10" dirty="0" err="1">
                <a:latin typeface="+mn-lt"/>
                <a:cs typeface="Calibri"/>
              </a:rPr>
              <a:t>not</a:t>
            </a:r>
            <a:r>
              <a:rPr lang="it-IT" sz="1200" spc="-10" dirty="0">
                <a:latin typeface="+mn-lt"/>
                <a:cs typeface="Calibri"/>
              </a:rPr>
              <a:t> </a:t>
            </a:r>
            <a:r>
              <a:rPr lang="it-IT" sz="1200" spc="-10" dirty="0" err="1">
                <a:latin typeface="+mn-lt"/>
                <a:cs typeface="Calibri"/>
              </a:rPr>
              <a:t>judge</a:t>
            </a:r>
            <a:r>
              <a:rPr lang="it-IT" sz="1200" spc="-10" dirty="0">
                <a:latin typeface="+mn-lt"/>
                <a:cs typeface="Calibri"/>
              </a:rPr>
              <a:t> </a:t>
            </a:r>
            <a:r>
              <a:rPr lang="it-IT" sz="1200" spc="-10" dirty="0" err="1">
                <a:latin typeface="+mn-lt"/>
                <a:cs typeface="Calibri"/>
              </a:rPr>
              <a:t>any</a:t>
            </a:r>
            <a:r>
              <a:rPr lang="it-IT" sz="1200" spc="-10" dirty="0">
                <a:latin typeface="+mn-lt"/>
                <a:cs typeface="Calibri"/>
              </a:rPr>
              <a:t> </a:t>
            </a:r>
            <a:r>
              <a:rPr lang="it-IT" sz="1200" spc="-10" dirty="0" err="1">
                <a:latin typeface="+mn-lt"/>
                <a:cs typeface="Calibri"/>
              </a:rPr>
              <a:t>participant</a:t>
            </a:r>
            <a:r>
              <a:rPr lang="it-IT" sz="1200" spc="-10" dirty="0">
                <a:latin typeface="+mn-lt"/>
                <a:cs typeface="Calibri"/>
              </a:rPr>
              <a:t> for whatever </a:t>
            </a:r>
            <a:r>
              <a:rPr lang="it-IT" sz="1200" spc="-10" dirty="0" err="1">
                <a:latin typeface="+mn-lt"/>
                <a:cs typeface="Calibri"/>
              </a:rPr>
              <a:t>myth</a:t>
            </a:r>
            <a:r>
              <a:rPr lang="it-IT" sz="1200" spc="-10" dirty="0">
                <a:latin typeface="+mn-lt"/>
                <a:cs typeface="Calibri"/>
              </a:rPr>
              <a:t> / </a:t>
            </a:r>
            <a:r>
              <a:rPr lang="it-IT" sz="1200" spc="-10" dirty="0" err="1">
                <a:latin typeface="+mn-lt"/>
                <a:cs typeface="Calibri"/>
              </a:rPr>
              <a:t>belief</a:t>
            </a:r>
            <a:r>
              <a:rPr lang="it-IT" sz="1200" spc="-10" dirty="0">
                <a:latin typeface="+mn-lt"/>
                <a:cs typeface="Calibri"/>
              </a:rPr>
              <a:t> he or </a:t>
            </a:r>
            <a:r>
              <a:rPr lang="it-IT" sz="1200" spc="-10" dirty="0" err="1">
                <a:latin typeface="+mn-lt"/>
                <a:cs typeface="Calibri"/>
              </a:rPr>
              <a:t>she</a:t>
            </a:r>
            <a:r>
              <a:rPr lang="it-IT" sz="1200" spc="-10" dirty="0">
                <a:latin typeface="+mn-lt"/>
                <a:cs typeface="Calibri"/>
              </a:rPr>
              <a:t> shares.</a:t>
            </a:r>
          </a:p>
          <a:p>
            <a:pPr marL="12700" marR="5080" indent="0" algn="just">
              <a:lnSpc>
                <a:spcPct val="100000"/>
              </a:lnSpc>
              <a:spcBef>
                <a:spcPts val="105"/>
              </a:spcBef>
              <a:buFontTx/>
              <a:buNone/>
              <a:tabLst>
                <a:tab pos="354965" algn="l"/>
                <a:tab pos="355600" algn="l"/>
              </a:tabLst>
            </a:pPr>
            <a:endParaRPr lang="it-IT" sz="1200" spc="-10" dirty="0">
              <a:latin typeface="+mn-lt"/>
              <a:cs typeface="Calibri"/>
            </a:endParaRPr>
          </a:p>
          <a:p>
            <a:pPr marL="12700" marR="5080" indent="0" algn="just">
              <a:lnSpc>
                <a:spcPct val="100000"/>
              </a:lnSpc>
              <a:spcBef>
                <a:spcPts val="105"/>
              </a:spcBef>
              <a:buFontTx/>
              <a:buNone/>
              <a:tabLst>
                <a:tab pos="354965" algn="l"/>
                <a:tab pos="355600" algn="l"/>
              </a:tabLst>
            </a:pPr>
            <a:r>
              <a:rPr lang="it-IT" sz="1200" spc="-10" dirty="0">
                <a:latin typeface="+mn-lt"/>
                <a:cs typeface="Calibri"/>
              </a:rPr>
              <a:t>Write </a:t>
            </a:r>
            <a:r>
              <a:rPr lang="it-IT" sz="1200" spc="-10" dirty="0" err="1">
                <a:latin typeface="+mn-lt"/>
                <a:cs typeface="Calibri"/>
              </a:rPr>
              <a:t>these</a:t>
            </a:r>
            <a:r>
              <a:rPr lang="it-IT" sz="1200" spc="-10" dirty="0">
                <a:latin typeface="+mn-lt"/>
                <a:cs typeface="Calibri"/>
              </a:rPr>
              <a:t> </a:t>
            </a:r>
            <a:r>
              <a:rPr lang="it-IT" sz="1200" spc="-10" dirty="0" err="1">
                <a:latin typeface="+mn-lt"/>
                <a:cs typeface="Calibri"/>
              </a:rPr>
              <a:t>additional</a:t>
            </a:r>
            <a:r>
              <a:rPr lang="it-IT" sz="1200" spc="-10" dirty="0">
                <a:latin typeface="+mn-lt"/>
                <a:cs typeface="Calibri"/>
              </a:rPr>
              <a:t> </a:t>
            </a:r>
            <a:r>
              <a:rPr lang="it-IT" sz="1200" spc="-10" dirty="0" err="1">
                <a:latin typeface="+mn-lt"/>
                <a:cs typeface="Calibri"/>
              </a:rPr>
              <a:t>myths</a:t>
            </a:r>
            <a:r>
              <a:rPr lang="it-IT" sz="1200" spc="-10" dirty="0">
                <a:latin typeface="+mn-lt"/>
                <a:cs typeface="Calibri"/>
              </a:rPr>
              <a:t> / </a:t>
            </a:r>
            <a:r>
              <a:rPr lang="it-IT" sz="1200" spc="-10" dirty="0" err="1">
                <a:latin typeface="+mn-lt"/>
                <a:cs typeface="Calibri"/>
              </a:rPr>
              <a:t>beliefs</a:t>
            </a:r>
            <a:r>
              <a:rPr lang="it-IT" sz="1200" spc="-10" dirty="0">
                <a:latin typeface="+mn-lt"/>
                <a:cs typeface="Calibri"/>
              </a:rPr>
              <a:t> on a </a:t>
            </a:r>
            <a:r>
              <a:rPr lang="it-IT" sz="1200" spc="-10" dirty="0" err="1">
                <a:latin typeface="+mn-lt"/>
                <a:cs typeface="Calibri"/>
              </a:rPr>
              <a:t>flipchart</a:t>
            </a:r>
            <a:r>
              <a:rPr lang="it-IT" sz="1200" spc="-10" dirty="0">
                <a:latin typeface="+mn-lt"/>
                <a:cs typeface="Calibri"/>
              </a:rPr>
              <a:t>. At the end, </a:t>
            </a:r>
            <a:r>
              <a:rPr lang="it-IT" sz="1200" spc="-10" dirty="0" err="1">
                <a:latin typeface="+mn-lt"/>
                <a:cs typeface="Calibri"/>
              </a:rPr>
              <a:t>address</a:t>
            </a:r>
            <a:r>
              <a:rPr lang="it-IT" sz="1200" spc="-10" dirty="0">
                <a:latin typeface="+mn-lt"/>
                <a:cs typeface="Calibri"/>
              </a:rPr>
              <a:t> one </a:t>
            </a:r>
            <a:r>
              <a:rPr lang="it-IT" sz="1200" spc="-10" dirty="0" err="1">
                <a:latin typeface="+mn-lt"/>
                <a:cs typeface="Calibri"/>
              </a:rPr>
              <a:t>myth</a:t>
            </a:r>
            <a:r>
              <a:rPr lang="it-IT" sz="1200" spc="-10" dirty="0">
                <a:latin typeface="+mn-lt"/>
                <a:cs typeface="Calibri"/>
              </a:rPr>
              <a:t>/</a:t>
            </a:r>
            <a:r>
              <a:rPr lang="it-IT" sz="1200" spc="-10" dirty="0" err="1">
                <a:latin typeface="+mn-lt"/>
                <a:cs typeface="Calibri"/>
              </a:rPr>
              <a:t>belief</a:t>
            </a:r>
            <a:r>
              <a:rPr lang="it-IT" sz="1200" spc="-10" dirty="0">
                <a:latin typeface="+mn-lt"/>
                <a:cs typeface="Calibri"/>
              </a:rPr>
              <a:t> </a:t>
            </a:r>
            <a:r>
              <a:rPr lang="it-IT" sz="1200" spc="-10" dirty="0" err="1">
                <a:latin typeface="+mn-lt"/>
                <a:cs typeface="Calibri"/>
              </a:rPr>
              <a:t>at</a:t>
            </a:r>
            <a:r>
              <a:rPr lang="it-IT" sz="1200" spc="-10" dirty="0">
                <a:latin typeface="+mn-lt"/>
                <a:cs typeface="Calibri"/>
              </a:rPr>
              <a:t> a time, and </a:t>
            </a:r>
            <a:r>
              <a:rPr lang="it-IT" sz="1200" spc="-10" dirty="0" err="1">
                <a:latin typeface="+mn-lt"/>
                <a:cs typeface="Calibri"/>
              </a:rPr>
              <a:t>respond</a:t>
            </a:r>
            <a:r>
              <a:rPr lang="it-IT" sz="1200" spc="-10" dirty="0">
                <a:latin typeface="+mn-lt"/>
                <a:cs typeface="Calibri"/>
              </a:rPr>
              <a:t> with </a:t>
            </a:r>
            <a:r>
              <a:rPr lang="it-IT" sz="1200" spc="-10" dirty="0" err="1">
                <a:latin typeface="+mn-lt"/>
                <a:cs typeface="Calibri"/>
              </a:rPr>
              <a:t>correct</a:t>
            </a:r>
            <a:r>
              <a:rPr lang="it-IT" sz="1200" spc="-10" dirty="0">
                <a:latin typeface="+mn-lt"/>
                <a:cs typeface="Calibri"/>
              </a:rPr>
              <a:t> information.</a:t>
            </a:r>
          </a:p>
        </p:txBody>
      </p:sp>
      <p:sp>
        <p:nvSpPr>
          <p:cNvPr id="4" name="Segnaposto numero diapositiva 3"/>
          <p:cNvSpPr>
            <a:spLocks noGrp="1"/>
          </p:cNvSpPr>
          <p:nvPr>
            <p:ph type="sldNum" sz="quarter" idx="5"/>
          </p:nvPr>
        </p:nvSpPr>
        <p:spPr/>
        <p:txBody>
          <a:bodyPr/>
          <a:lstStyle/>
          <a:p>
            <a:fld id="{64F48F1F-DFD8-445D-9CF1-192CA33ABDD3}" type="slidenum">
              <a:rPr lang="it-IT" smtClean="0"/>
              <a:t>13</a:t>
            </a:fld>
            <a:endParaRPr lang="it-IT"/>
          </a:p>
        </p:txBody>
      </p:sp>
    </p:spTree>
    <p:extLst>
      <p:ext uri="{BB962C8B-B14F-4D97-AF65-F5344CB8AC3E}">
        <p14:creationId xmlns:p14="http://schemas.microsoft.com/office/powerpoint/2010/main" val="22730203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527050" marR="5080" indent="-514350" algn="just">
              <a:lnSpc>
                <a:spcPct val="100000"/>
              </a:lnSpc>
              <a:spcBef>
                <a:spcPts val="105"/>
              </a:spcBef>
              <a:buFont typeface="+mj-lt"/>
              <a:buAutoNum type="alphaLcParenR"/>
              <a:tabLst>
                <a:tab pos="354965" algn="l"/>
                <a:tab pos="355600" algn="l"/>
              </a:tabLst>
            </a:pPr>
            <a:r>
              <a:rPr lang="en-US" sz="1200" spc="-10" dirty="0">
                <a:cs typeface="Calibri"/>
              </a:rPr>
              <a:t>Epilepsy and Nodding Syndrome are disorders that affect men, women and children of all ages, ethnicities, origins, socioeconomic conditions. </a:t>
            </a:r>
            <a:r>
              <a:rPr lang="en-US" sz="1200" b="1" spc="-10" dirty="0">
                <a:cs typeface="Calibri"/>
              </a:rPr>
              <a:t>This means that EVERYONE could develop EPI or NS! There is no reason to discriminate.</a:t>
            </a:r>
          </a:p>
          <a:p>
            <a:pPr marL="527050" marR="5080" indent="-514350" algn="just">
              <a:lnSpc>
                <a:spcPct val="100000"/>
              </a:lnSpc>
              <a:spcBef>
                <a:spcPts val="105"/>
              </a:spcBef>
              <a:buFont typeface="+mj-lt"/>
              <a:buAutoNum type="alphaLcParenR"/>
              <a:tabLst>
                <a:tab pos="354965" algn="l"/>
                <a:tab pos="355600" algn="l"/>
              </a:tabLst>
            </a:pPr>
            <a:endParaRPr lang="en-US" sz="1200" spc="-10" dirty="0">
              <a:cs typeface="Calibri"/>
            </a:endParaRPr>
          </a:p>
          <a:p>
            <a:pPr marL="527050" marR="5080" indent="-514350" algn="just">
              <a:lnSpc>
                <a:spcPct val="100000"/>
              </a:lnSpc>
              <a:spcBef>
                <a:spcPts val="105"/>
              </a:spcBef>
              <a:buFont typeface="+mj-lt"/>
              <a:buAutoNum type="alphaLcParenR"/>
              <a:tabLst>
                <a:tab pos="354965" algn="l"/>
                <a:tab pos="355600" algn="l"/>
              </a:tabLst>
            </a:pPr>
            <a:r>
              <a:rPr lang="en-US" sz="1200" spc="-10" dirty="0">
                <a:cs typeface="Calibri"/>
              </a:rPr>
              <a:t>Epilepsy / NS are a disorders that vary in severity and causes. </a:t>
            </a:r>
            <a:r>
              <a:rPr lang="en-US" sz="1200" b="1" spc="-10" dirty="0">
                <a:cs typeface="Calibri"/>
              </a:rPr>
              <a:t>For instance, seizures can be mild or strong, frequent or rare; head nodding can be severe or occasional; delayed physical development in people with NS can be limited, significant, or serious; etc.</a:t>
            </a:r>
          </a:p>
          <a:p>
            <a:pPr marL="527050" marR="5080" indent="-514350" algn="just">
              <a:lnSpc>
                <a:spcPct val="100000"/>
              </a:lnSpc>
              <a:spcBef>
                <a:spcPts val="105"/>
              </a:spcBef>
              <a:buFont typeface="+mj-lt"/>
              <a:buAutoNum type="alphaLcParenR"/>
              <a:tabLst>
                <a:tab pos="354965" algn="l"/>
                <a:tab pos="355600" algn="l"/>
              </a:tabLst>
            </a:pPr>
            <a:endParaRPr lang="en-US" sz="1200" spc="-10" dirty="0">
              <a:cs typeface="Calibri"/>
            </a:endParaRPr>
          </a:p>
          <a:p>
            <a:pPr marL="527050" marR="5080" indent="-514350" algn="just">
              <a:lnSpc>
                <a:spcPct val="100000"/>
              </a:lnSpc>
              <a:spcBef>
                <a:spcPts val="105"/>
              </a:spcBef>
              <a:buFont typeface="+mj-lt"/>
              <a:buAutoNum type="alphaLcParenR"/>
              <a:tabLst>
                <a:tab pos="354965" algn="l"/>
                <a:tab pos="355600" algn="l"/>
              </a:tabLst>
            </a:pPr>
            <a:r>
              <a:rPr lang="en-US" sz="1200" spc="-10" dirty="0">
                <a:cs typeface="Calibri"/>
              </a:rPr>
              <a:t>More than 50 million people worldwide have epilepsy. </a:t>
            </a:r>
            <a:r>
              <a:rPr lang="en-US" sz="1200" b="1" spc="-10" dirty="0">
                <a:cs typeface="Calibri"/>
              </a:rPr>
              <a:t>So every PWE is not alone!</a:t>
            </a:r>
          </a:p>
          <a:p>
            <a:pPr marL="12700" marR="5080" indent="0" algn="just">
              <a:lnSpc>
                <a:spcPct val="100000"/>
              </a:lnSpc>
              <a:spcBef>
                <a:spcPts val="105"/>
              </a:spcBef>
              <a:buFontTx/>
              <a:buNone/>
              <a:tabLst>
                <a:tab pos="354965" algn="l"/>
                <a:tab pos="355600" algn="l"/>
              </a:tabLst>
            </a:pPr>
            <a:endParaRPr lang="it-IT" sz="1200" spc="-10" dirty="0">
              <a:latin typeface="+mn-lt"/>
              <a:cs typeface="Calibri"/>
            </a:endParaRPr>
          </a:p>
        </p:txBody>
      </p:sp>
      <p:sp>
        <p:nvSpPr>
          <p:cNvPr id="4" name="Segnaposto numero diapositiva 3"/>
          <p:cNvSpPr>
            <a:spLocks noGrp="1"/>
          </p:cNvSpPr>
          <p:nvPr>
            <p:ph type="sldNum" sz="quarter" idx="5"/>
          </p:nvPr>
        </p:nvSpPr>
        <p:spPr/>
        <p:txBody>
          <a:bodyPr/>
          <a:lstStyle/>
          <a:p>
            <a:fld id="{64F48F1F-DFD8-445D-9CF1-192CA33ABDD3}" type="slidenum">
              <a:rPr lang="it-IT" smtClean="0"/>
              <a:t>14</a:t>
            </a:fld>
            <a:endParaRPr lang="it-IT"/>
          </a:p>
        </p:txBody>
      </p:sp>
    </p:spTree>
    <p:extLst>
      <p:ext uri="{BB962C8B-B14F-4D97-AF65-F5344CB8AC3E}">
        <p14:creationId xmlns:p14="http://schemas.microsoft.com/office/powerpoint/2010/main" val="35839197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527050" marR="5080" indent="-514350" algn="just">
              <a:lnSpc>
                <a:spcPct val="100000"/>
              </a:lnSpc>
              <a:spcBef>
                <a:spcPts val="105"/>
              </a:spcBef>
              <a:buFont typeface="+mj-lt"/>
              <a:buAutoNum type="alphaLcParenR" startAt="4"/>
              <a:tabLst>
                <a:tab pos="354965" algn="l"/>
                <a:tab pos="355600" algn="l"/>
              </a:tabLst>
            </a:pPr>
            <a:r>
              <a:rPr lang="en-US" sz="1200" spc="-10" dirty="0">
                <a:cs typeface="Calibri"/>
              </a:rPr>
              <a:t>Epilepsy / NS can (</a:t>
            </a:r>
            <a:r>
              <a:rPr lang="en-US" sz="1200" u="sng" spc="-10" dirty="0">
                <a:cs typeface="Calibri"/>
              </a:rPr>
              <a:t>but does not have to</a:t>
            </a:r>
            <a:r>
              <a:rPr lang="en-US" sz="1200" spc="-10" dirty="0">
                <a:cs typeface="Calibri"/>
              </a:rPr>
              <a:t>) be serious, </a:t>
            </a:r>
            <a:r>
              <a:rPr lang="en-US" sz="1200" b="1" spc="-10" dirty="0">
                <a:cs typeface="Calibri"/>
              </a:rPr>
              <a:t>life-threatening</a:t>
            </a:r>
            <a:r>
              <a:rPr lang="en-US" sz="1200" spc="-10" dirty="0">
                <a:cs typeface="Calibri"/>
              </a:rPr>
              <a:t> </a:t>
            </a:r>
            <a:r>
              <a:rPr lang="en-US" sz="1200" b="1" spc="-10" dirty="0">
                <a:cs typeface="Calibri"/>
              </a:rPr>
              <a:t>disorders</a:t>
            </a:r>
            <a:r>
              <a:rPr lang="en-US" sz="1200" spc="-10" dirty="0">
                <a:cs typeface="Calibri"/>
              </a:rPr>
              <a:t> with great impact on health and quality of life. They can be treated and controlled through adequate medication: anti-epileptic drugs.</a:t>
            </a:r>
          </a:p>
          <a:p>
            <a:pPr marL="527050" marR="5080" indent="-514350" algn="just">
              <a:lnSpc>
                <a:spcPct val="100000"/>
              </a:lnSpc>
              <a:spcBef>
                <a:spcPts val="105"/>
              </a:spcBef>
              <a:buFont typeface="+mj-lt"/>
              <a:buAutoNum type="alphaLcParenR" startAt="4"/>
              <a:tabLst>
                <a:tab pos="354965" algn="l"/>
                <a:tab pos="355600" algn="l"/>
              </a:tabLst>
            </a:pPr>
            <a:endParaRPr lang="en-US" sz="1050" spc="-10" dirty="0">
              <a:cs typeface="Calibri"/>
            </a:endParaRPr>
          </a:p>
          <a:p>
            <a:pPr marL="527050" marR="5080" indent="-514350" algn="just">
              <a:lnSpc>
                <a:spcPct val="100000"/>
              </a:lnSpc>
              <a:spcBef>
                <a:spcPts val="105"/>
              </a:spcBef>
              <a:buFont typeface="+mj-lt"/>
              <a:buAutoNum type="alphaLcParenR" startAt="4"/>
              <a:tabLst>
                <a:tab pos="354965" algn="l"/>
                <a:tab pos="355600" algn="l"/>
              </a:tabLst>
            </a:pPr>
            <a:r>
              <a:rPr lang="en-US" sz="1200" spc="-10" dirty="0">
                <a:cs typeface="Calibri"/>
              </a:rPr>
              <a:t>With daily, regularly taken and inexpensive antiepileptic medicines, 2 out of 3 people with epilepsy can be </a:t>
            </a:r>
            <a:r>
              <a:rPr lang="en-US" sz="1200" b="1" spc="-10" dirty="0">
                <a:cs typeface="Calibri"/>
              </a:rPr>
              <a:t>seizure-free </a:t>
            </a:r>
            <a:r>
              <a:rPr lang="en-US" sz="1200" spc="-10" dirty="0">
                <a:cs typeface="Calibri"/>
              </a:rPr>
              <a:t>after 2 years. It means that they do not experience seizures anymore, letting them free to live fully without much worry of being suddenly hit by a seizure.</a:t>
            </a:r>
          </a:p>
          <a:p>
            <a:pPr marL="527050" marR="5080" indent="-514350" algn="just">
              <a:lnSpc>
                <a:spcPct val="100000"/>
              </a:lnSpc>
              <a:spcBef>
                <a:spcPts val="105"/>
              </a:spcBef>
              <a:buFont typeface="+mj-lt"/>
              <a:buAutoNum type="alphaLcParenR" startAt="4"/>
              <a:tabLst>
                <a:tab pos="354965" algn="l"/>
                <a:tab pos="355600" algn="l"/>
              </a:tabLst>
            </a:pPr>
            <a:endParaRPr lang="en-US" spc="-10" dirty="0">
              <a:cs typeface="Calibri"/>
            </a:endParaRPr>
          </a:p>
          <a:p>
            <a:pPr marL="527050" marR="5080" indent="-514350" algn="just">
              <a:lnSpc>
                <a:spcPct val="100000"/>
              </a:lnSpc>
              <a:spcBef>
                <a:spcPts val="105"/>
              </a:spcBef>
              <a:buFont typeface="+mj-lt"/>
              <a:buAutoNum type="alphaLcParenR" startAt="4"/>
              <a:tabLst>
                <a:tab pos="354965" algn="l"/>
                <a:tab pos="355600" algn="l"/>
              </a:tabLst>
            </a:pPr>
            <a:r>
              <a:rPr lang="en-US" sz="1200" spc="-10" dirty="0">
                <a:cs typeface="Calibri"/>
              </a:rPr>
              <a:t>Antiepileptic medicines treat epilepsy / NS symptoms (e.g. seizures) but cannot cure it. This point shall be properly explained, at length.</a:t>
            </a:r>
          </a:p>
          <a:p>
            <a:pPr marL="12700" marR="5080" indent="0" algn="just">
              <a:lnSpc>
                <a:spcPct val="100000"/>
              </a:lnSpc>
              <a:spcBef>
                <a:spcPts val="105"/>
              </a:spcBef>
              <a:buFontTx/>
              <a:buNone/>
              <a:tabLst>
                <a:tab pos="354965" algn="l"/>
                <a:tab pos="355600" algn="l"/>
              </a:tabLst>
            </a:pPr>
            <a:endParaRPr lang="it-IT" sz="1200" spc="-10" dirty="0">
              <a:latin typeface="+mn-lt"/>
              <a:cs typeface="Calibri"/>
            </a:endParaRPr>
          </a:p>
        </p:txBody>
      </p:sp>
      <p:sp>
        <p:nvSpPr>
          <p:cNvPr id="4" name="Segnaposto numero diapositiva 3"/>
          <p:cNvSpPr>
            <a:spLocks noGrp="1"/>
          </p:cNvSpPr>
          <p:nvPr>
            <p:ph type="sldNum" sz="quarter" idx="5"/>
          </p:nvPr>
        </p:nvSpPr>
        <p:spPr/>
        <p:txBody>
          <a:bodyPr/>
          <a:lstStyle/>
          <a:p>
            <a:fld id="{64F48F1F-DFD8-445D-9CF1-192CA33ABDD3}" type="slidenum">
              <a:rPr lang="it-IT" smtClean="0"/>
              <a:t>15</a:t>
            </a:fld>
            <a:endParaRPr lang="it-IT"/>
          </a:p>
        </p:txBody>
      </p:sp>
    </p:spTree>
    <p:extLst>
      <p:ext uri="{BB962C8B-B14F-4D97-AF65-F5344CB8AC3E}">
        <p14:creationId xmlns:p14="http://schemas.microsoft.com/office/powerpoint/2010/main" val="33811627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527050" marR="5080" indent="-514350" algn="just">
              <a:lnSpc>
                <a:spcPct val="100000"/>
              </a:lnSpc>
              <a:spcBef>
                <a:spcPts val="105"/>
              </a:spcBef>
              <a:buFont typeface="+mj-lt"/>
              <a:buAutoNum type="alphaLcParenR" startAt="7"/>
              <a:tabLst>
                <a:tab pos="354965" algn="l"/>
                <a:tab pos="355600" algn="l"/>
              </a:tabLst>
            </a:pPr>
            <a:r>
              <a:rPr lang="en-US" sz="1200" spc="-10" dirty="0">
                <a:cs typeface="Calibri"/>
              </a:rPr>
              <a:t>Taking antiepileptic medicines can have </a:t>
            </a:r>
            <a:r>
              <a:rPr lang="en-US" sz="1200" b="1" spc="-10" dirty="0">
                <a:cs typeface="Calibri"/>
              </a:rPr>
              <a:t>side effects (see Session 4 - Epilepsy)</a:t>
            </a:r>
            <a:r>
              <a:rPr lang="en-US" sz="1200" spc="-10" dirty="0">
                <a:cs typeface="Calibri"/>
              </a:rPr>
              <a:t> These can be managed, for instance by changing antiepileptic treatment.</a:t>
            </a:r>
          </a:p>
          <a:p>
            <a:pPr marL="527050" marR="5080" indent="-514350" algn="just">
              <a:lnSpc>
                <a:spcPct val="100000"/>
              </a:lnSpc>
              <a:spcBef>
                <a:spcPts val="105"/>
              </a:spcBef>
              <a:buFont typeface="+mj-lt"/>
              <a:buAutoNum type="alphaLcParenR" startAt="7"/>
              <a:tabLst>
                <a:tab pos="354965" algn="l"/>
                <a:tab pos="355600" algn="l"/>
              </a:tabLst>
            </a:pPr>
            <a:endParaRPr lang="en-US" sz="1050" spc="-10" dirty="0">
              <a:cs typeface="Calibri"/>
            </a:endParaRPr>
          </a:p>
          <a:p>
            <a:pPr marL="527050" marR="5080" indent="-514350" algn="just">
              <a:lnSpc>
                <a:spcPct val="100000"/>
              </a:lnSpc>
              <a:spcBef>
                <a:spcPts val="105"/>
              </a:spcBef>
              <a:buFont typeface="+mj-lt"/>
              <a:buAutoNum type="alphaLcParenR" startAt="7"/>
              <a:tabLst>
                <a:tab pos="354965" algn="l"/>
                <a:tab pos="355600" algn="l"/>
              </a:tabLst>
            </a:pPr>
            <a:r>
              <a:rPr lang="en-US" sz="1200" spc="-10" dirty="0">
                <a:cs typeface="Calibri"/>
              </a:rPr>
              <a:t>If a person with epilepsy taking antiepileptic medicines is </a:t>
            </a:r>
            <a:r>
              <a:rPr lang="en-US" sz="1200" b="1" spc="-10" dirty="0">
                <a:cs typeface="Calibri"/>
              </a:rPr>
              <a:t>experiencing side effects</a:t>
            </a:r>
            <a:r>
              <a:rPr lang="en-US" sz="1200" spc="-10" dirty="0">
                <a:cs typeface="Calibri"/>
              </a:rPr>
              <a:t>, s/he should </a:t>
            </a:r>
            <a:r>
              <a:rPr lang="en-US" sz="1200" b="1" spc="-10" dirty="0">
                <a:cs typeface="Calibri"/>
              </a:rPr>
              <a:t>seek care at a health facility</a:t>
            </a:r>
            <a:r>
              <a:rPr lang="en-US" sz="1200" spc="-10" dirty="0">
                <a:cs typeface="Calibri"/>
              </a:rPr>
              <a:t>.</a:t>
            </a:r>
          </a:p>
          <a:p>
            <a:pPr marL="527050" marR="5080" indent="-514350" algn="just">
              <a:lnSpc>
                <a:spcPct val="100000"/>
              </a:lnSpc>
              <a:spcBef>
                <a:spcPts val="105"/>
              </a:spcBef>
              <a:buFont typeface="+mj-lt"/>
              <a:buAutoNum type="alphaLcParenR" startAt="7"/>
              <a:tabLst>
                <a:tab pos="354965" algn="l"/>
                <a:tab pos="355600" algn="l"/>
              </a:tabLst>
            </a:pPr>
            <a:endParaRPr lang="en-US" spc="-10" dirty="0">
              <a:cs typeface="Calibri"/>
            </a:endParaRPr>
          </a:p>
          <a:p>
            <a:pPr marL="527050" marR="5080" indent="-514350" algn="just">
              <a:lnSpc>
                <a:spcPct val="100000"/>
              </a:lnSpc>
              <a:spcBef>
                <a:spcPts val="105"/>
              </a:spcBef>
              <a:buFont typeface="+mj-lt"/>
              <a:buAutoNum type="alphaLcParenR" startAt="7"/>
              <a:tabLst>
                <a:tab pos="354965" algn="l"/>
                <a:tab pos="355600" algn="l"/>
              </a:tabLst>
            </a:pPr>
            <a:r>
              <a:rPr lang="en-US" sz="1200" b="1" spc="-10" dirty="0">
                <a:cs typeface="Calibri"/>
              </a:rPr>
              <a:t>Anyone can </a:t>
            </a:r>
            <a:r>
              <a:rPr lang="en-US" sz="1200" spc="-10" dirty="0">
                <a:cs typeface="Calibri"/>
              </a:rPr>
              <a:t>learn basic first aid </a:t>
            </a:r>
            <a:r>
              <a:rPr lang="en-US" sz="1200" b="1" spc="-10" dirty="0">
                <a:cs typeface="Calibri"/>
              </a:rPr>
              <a:t>to help someone when a seizure occurs (see, for instance, the “Recovery Position” explained in Session 4 – Epilepsy).</a:t>
            </a:r>
            <a:endParaRPr lang="en-US" sz="1200" spc="-10" dirty="0">
              <a:cs typeface="Calibri"/>
            </a:endParaRPr>
          </a:p>
          <a:p>
            <a:pPr marL="12700" marR="5080" indent="0" algn="just">
              <a:lnSpc>
                <a:spcPct val="100000"/>
              </a:lnSpc>
              <a:spcBef>
                <a:spcPts val="105"/>
              </a:spcBef>
              <a:buFontTx/>
              <a:buNone/>
              <a:tabLst>
                <a:tab pos="354965" algn="l"/>
                <a:tab pos="355600" algn="l"/>
              </a:tabLst>
            </a:pPr>
            <a:endParaRPr lang="it-IT" sz="1200" spc="-10" dirty="0">
              <a:latin typeface="+mn-lt"/>
              <a:cs typeface="Calibri"/>
            </a:endParaRPr>
          </a:p>
        </p:txBody>
      </p:sp>
      <p:sp>
        <p:nvSpPr>
          <p:cNvPr id="4" name="Segnaposto numero diapositiva 3"/>
          <p:cNvSpPr>
            <a:spLocks noGrp="1"/>
          </p:cNvSpPr>
          <p:nvPr>
            <p:ph type="sldNum" sz="quarter" idx="5"/>
          </p:nvPr>
        </p:nvSpPr>
        <p:spPr/>
        <p:txBody>
          <a:bodyPr/>
          <a:lstStyle/>
          <a:p>
            <a:fld id="{64F48F1F-DFD8-445D-9CF1-192CA33ABDD3}" type="slidenum">
              <a:rPr lang="it-IT" smtClean="0"/>
              <a:t>16</a:t>
            </a:fld>
            <a:endParaRPr lang="it-IT"/>
          </a:p>
        </p:txBody>
      </p:sp>
    </p:spTree>
    <p:extLst>
      <p:ext uri="{BB962C8B-B14F-4D97-AF65-F5344CB8AC3E}">
        <p14:creationId xmlns:p14="http://schemas.microsoft.com/office/powerpoint/2010/main" val="30005856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2700" marR="5080" indent="0" algn="just">
              <a:lnSpc>
                <a:spcPct val="100000"/>
              </a:lnSpc>
              <a:spcBef>
                <a:spcPts val="105"/>
              </a:spcBef>
              <a:buFontTx/>
              <a:buNone/>
              <a:tabLst>
                <a:tab pos="354965" algn="l"/>
                <a:tab pos="355600" algn="l"/>
              </a:tabLst>
            </a:pPr>
            <a:endParaRPr lang="it-IT" sz="1200" spc="-10" dirty="0">
              <a:latin typeface="+mn-lt"/>
              <a:cs typeface="Calibri"/>
            </a:endParaRPr>
          </a:p>
        </p:txBody>
      </p:sp>
      <p:sp>
        <p:nvSpPr>
          <p:cNvPr id="4" name="Segnaposto numero diapositiva 3"/>
          <p:cNvSpPr>
            <a:spLocks noGrp="1"/>
          </p:cNvSpPr>
          <p:nvPr>
            <p:ph type="sldNum" sz="quarter" idx="5"/>
          </p:nvPr>
        </p:nvSpPr>
        <p:spPr/>
        <p:txBody>
          <a:bodyPr/>
          <a:lstStyle/>
          <a:p>
            <a:fld id="{64F48F1F-DFD8-445D-9CF1-192CA33ABDD3}" type="slidenum">
              <a:rPr lang="it-IT" smtClean="0"/>
              <a:t>17</a:t>
            </a:fld>
            <a:endParaRPr lang="it-IT"/>
          </a:p>
        </p:txBody>
      </p:sp>
    </p:spTree>
    <p:extLst>
      <p:ext uri="{BB962C8B-B14F-4D97-AF65-F5344CB8AC3E}">
        <p14:creationId xmlns:p14="http://schemas.microsoft.com/office/powerpoint/2010/main" val="28099836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2700" marR="5080" indent="0" algn="just">
              <a:lnSpc>
                <a:spcPct val="100000"/>
              </a:lnSpc>
              <a:spcBef>
                <a:spcPts val="105"/>
              </a:spcBef>
              <a:buFontTx/>
              <a:buNone/>
              <a:tabLst>
                <a:tab pos="354965" algn="l"/>
                <a:tab pos="355600" algn="l"/>
              </a:tabLst>
            </a:pPr>
            <a:r>
              <a:rPr lang="it-IT" sz="1200" spc="-10" dirty="0" err="1">
                <a:latin typeface="+mn-lt"/>
                <a:cs typeface="Calibri"/>
              </a:rPr>
              <a:t>Anytime</a:t>
            </a:r>
            <a:r>
              <a:rPr lang="it-IT" sz="1200" spc="-10" dirty="0">
                <a:latin typeface="+mn-lt"/>
                <a:cs typeface="Calibri"/>
              </a:rPr>
              <a:t> </a:t>
            </a:r>
            <a:r>
              <a:rPr lang="it-IT" sz="1200" spc="-10" dirty="0" err="1">
                <a:latin typeface="+mn-lt"/>
                <a:cs typeface="Calibri"/>
              </a:rPr>
              <a:t>we</a:t>
            </a:r>
            <a:r>
              <a:rPr lang="it-IT" sz="1200" spc="-10" dirty="0">
                <a:latin typeface="+mn-lt"/>
                <a:cs typeface="Calibri"/>
              </a:rPr>
              <a:t> are </a:t>
            </a:r>
            <a:r>
              <a:rPr lang="it-IT" sz="1200" spc="-10" dirty="0" err="1">
                <a:latin typeface="+mn-lt"/>
                <a:cs typeface="Calibri"/>
              </a:rPr>
              <a:t>given</a:t>
            </a:r>
            <a:r>
              <a:rPr lang="it-IT" sz="1200" spc="-10" dirty="0">
                <a:latin typeface="+mn-lt"/>
                <a:cs typeface="Calibri"/>
              </a:rPr>
              <a:t> the </a:t>
            </a:r>
            <a:r>
              <a:rPr lang="it-IT" sz="1200" spc="-10" dirty="0" err="1">
                <a:latin typeface="+mn-lt"/>
                <a:cs typeface="Calibri"/>
              </a:rPr>
              <a:t>opportunity</a:t>
            </a:r>
            <a:r>
              <a:rPr lang="it-IT" sz="1200" spc="-10" dirty="0">
                <a:latin typeface="+mn-lt"/>
                <a:cs typeface="Calibri"/>
              </a:rPr>
              <a:t> to talk </a:t>
            </a:r>
            <a:r>
              <a:rPr lang="it-IT" sz="1200" spc="-10" dirty="0" err="1">
                <a:latin typeface="+mn-lt"/>
                <a:cs typeface="Calibri"/>
              </a:rPr>
              <a:t>about</a:t>
            </a:r>
            <a:r>
              <a:rPr lang="it-IT" sz="1200" spc="-10" dirty="0">
                <a:latin typeface="+mn-lt"/>
                <a:cs typeface="Calibri"/>
              </a:rPr>
              <a:t> </a:t>
            </a:r>
            <a:r>
              <a:rPr lang="it-IT" sz="1200" spc="-10" dirty="0" err="1">
                <a:latin typeface="+mn-lt"/>
                <a:cs typeface="Calibri"/>
              </a:rPr>
              <a:t>Epilepsy</a:t>
            </a:r>
            <a:r>
              <a:rPr lang="it-IT" sz="1200" spc="-10" dirty="0">
                <a:latin typeface="+mn-lt"/>
                <a:cs typeface="Calibri"/>
              </a:rPr>
              <a:t> or </a:t>
            </a:r>
            <a:r>
              <a:rPr lang="it-IT" sz="1200" spc="-10" dirty="0" err="1">
                <a:latin typeface="+mn-lt"/>
                <a:cs typeface="Calibri"/>
              </a:rPr>
              <a:t>Nodding</a:t>
            </a:r>
            <a:r>
              <a:rPr lang="it-IT" sz="1200" spc="-10" dirty="0">
                <a:latin typeface="+mn-lt"/>
                <a:cs typeface="Calibri"/>
              </a:rPr>
              <a:t> </a:t>
            </a:r>
            <a:r>
              <a:rPr lang="it-IT" sz="1200" spc="-10" dirty="0" err="1">
                <a:latin typeface="+mn-lt"/>
                <a:cs typeface="Calibri"/>
              </a:rPr>
              <a:t>Syndrome</a:t>
            </a:r>
            <a:r>
              <a:rPr lang="it-IT" sz="1200" spc="-10" dirty="0">
                <a:latin typeface="+mn-lt"/>
                <a:cs typeface="Calibri"/>
              </a:rPr>
              <a:t>, </a:t>
            </a:r>
            <a:r>
              <a:rPr lang="it-IT" sz="1200" spc="-10" dirty="0" err="1">
                <a:latin typeface="+mn-lt"/>
                <a:cs typeface="Calibri"/>
              </a:rPr>
              <a:t>we</a:t>
            </a:r>
            <a:r>
              <a:rPr lang="it-IT" sz="1200" spc="-10" dirty="0">
                <a:latin typeface="+mn-lt"/>
                <a:cs typeface="Calibri"/>
              </a:rPr>
              <a:t> can </a:t>
            </a:r>
            <a:r>
              <a:rPr lang="it-IT" sz="1200" spc="-10" dirty="0" err="1">
                <a:latin typeface="+mn-lt"/>
                <a:cs typeface="Calibri"/>
              </a:rPr>
              <a:t>become</a:t>
            </a:r>
            <a:r>
              <a:rPr lang="it-IT" sz="1200" spc="-10" dirty="0">
                <a:latin typeface="+mn-lt"/>
                <a:cs typeface="Calibri"/>
              </a:rPr>
              <a:t> agents of </a:t>
            </a:r>
            <a:r>
              <a:rPr lang="it-IT" sz="1200" spc="-10" dirty="0" err="1">
                <a:latin typeface="+mn-lt"/>
                <a:cs typeface="Calibri"/>
              </a:rPr>
              <a:t>change</a:t>
            </a:r>
            <a:r>
              <a:rPr lang="it-IT" sz="1200" spc="-10" dirty="0">
                <a:latin typeface="+mn-lt"/>
                <a:cs typeface="Calibri"/>
              </a:rPr>
              <a:t> by </a:t>
            </a:r>
            <a:r>
              <a:rPr lang="it-IT" sz="1200" spc="-10" dirty="0" err="1">
                <a:latin typeface="+mn-lt"/>
                <a:cs typeface="Calibri"/>
              </a:rPr>
              <a:t>disseminating</a:t>
            </a:r>
            <a:r>
              <a:rPr lang="it-IT" sz="1200" spc="-10" dirty="0">
                <a:latin typeface="+mn-lt"/>
                <a:cs typeface="Calibri"/>
              </a:rPr>
              <a:t> </a:t>
            </a:r>
            <a:r>
              <a:rPr lang="it-IT" sz="1200" spc="-10" dirty="0" err="1">
                <a:latin typeface="+mn-lt"/>
                <a:cs typeface="Calibri"/>
              </a:rPr>
              <a:t>correct</a:t>
            </a:r>
            <a:r>
              <a:rPr lang="it-IT" sz="1200" spc="-10" dirty="0">
                <a:latin typeface="+mn-lt"/>
                <a:cs typeface="Calibri"/>
              </a:rPr>
              <a:t> information </a:t>
            </a:r>
            <a:r>
              <a:rPr lang="it-IT" sz="1200" spc="-10" dirty="0" err="1">
                <a:latin typeface="+mn-lt"/>
                <a:cs typeface="Calibri"/>
              </a:rPr>
              <a:t>about</a:t>
            </a:r>
            <a:r>
              <a:rPr lang="it-IT" sz="1200" spc="-10" dirty="0">
                <a:latin typeface="+mn-lt"/>
                <a:cs typeface="Calibri"/>
              </a:rPr>
              <a:t> </a:t>
            </a:r>
            <a:r>
              <a:rPr lang="it-IT" sz="1200" spc="-10" dirty="0" err="1">
                <a:latin typeface="+mn-lt"/>
                <a:cs typeface="Calibri"/>
              </a:rPr>
              <a:t>these</a:t>
            </a:r>
            <a:r>
              <a:rPr lang="it-IT" sz="1200" spc="-10" dirty="0">
                <a:latin typeface="+mn-lt"/>
                <a:cs typeface="Calibri"/>
              </a:rPr>
              <a:t> </a:t>
            </a:r>
            <a:r>
              <a:rPr lang="it-IT" sz="1200" spc="-10" dirty="0" err="1">
                <a:latin typeface="+mn-lt"/>
                <a:cs typeface="Calibri"/>
              </a:rPr>
              <a:t>conditions</a:t>
            </a:r>
            <a:r>
              <a:rPr lang="it-IT" sz="1200" spc="-10" dirty="0">
                <a:latin typeface="+mn-lt"/>
                <a:cs typeface="Calibri"/>
              </a:rPr>
              <a:t> to </a:t>
            </a:r>
            <a:r>
              <a:rPr lang="it-IT" sz="1200" spc="-10" dirty="0" err="1">
                <a:latin typeface="+mn-lt"/>
                <a:cs typeface="Calibri"/>
              </a:rPr>
              <a:t>fight</a:t>
            </a:r>
            <a:r>
              <a:rPr lang="it-IT" sz="1200" spc="-10" dirty="0">
                <a:latin typeface="+mn-lt"/>
                <a:cs typeface="Calibri"/>
              </a:rPr>
              <a:t> stigma and </a:t>
            </a:r>
            <a:r>
              <a:rPr lang="it-IT" sz="1200" spc="-10" dirty="0" err="1">
                <a:latin typeface="+mn-lt"/>
                <a:cs typeface="Calibri"/>
              </a:rPr>
              <a:t>discrimination</a:t>
            </a:r>
            <a:r>
              <a:rPr lang="it-IT" sz="1200" spc="-10" dirty="0">
                <a:latin typeface="+mn-lt"/>
                <a:cs typeface="Calibri"/>
              </a:rPr>
              <a:t> </a:t>
            </a:r>
            <a:r>
              <a:rPr lang="it-IT" sz="1200" spc="-10" dirty="0" err="1">
                <a:latin typeface="+mn-lt"/>
                <a:cs typeface="Calibri"/>
              </a:rPr>
              <a:t>towards</a:t>
            </a:r>
            <a:r>
              <a:rPr lang="it-IT" sz="1200" spc="-10" dirty="0">
                <a:latin typeface="+mn-lt"/>
                <a:cs typeface="Calibri"/>
              </a:rPr>
              <a:t> PWE/NS.</a:t>
            </a:r>
          </a:p>
          <a:p>
            <a:pPr marL="12700" marR="5080" indent="0" algn="just">
              <a:lnSpc>
                <a:spcPct val="100000"/>
              </a:lnSpc>
              <a:spcBef>
                <a:spcPts val="105"/>
              </a:spcBef>
              <a:buFontTx/>
              <a:buNone/>
              <a:tabLst>
                <a:tab pos="354965" algn="l"/>
                <a:tab pos="355600" algn="l"/>
              </a:tabLst>
            </a:pPr>
            <a:endParaRPr lang="it-IT" sz="1200" spc="-10" dirty="0">
              <a:latin typeface="+mn-lt"/>
              <a:cs typeface="Calibri"/>
            </a:endParaRPr>
          </a:p>
          <a:p>
            <a:pPr marL="12700" marR="5080" indent="0" algn="just">
              <a:lnSpc>
                <a:spcPct val="100000"/>
              </a:lnSpc>
              <a:spcBef>
                <a:spcPts val="105"/>
              </a:spcBef>
              <a:buFontTx/>
              <a:buNone/>
              <a:tabLst>
                <a:tab pos="354965" algn="l"/>
                <a:tab pos="355600" algn="l"/>
              </a:tabLst>
            </a:pPr>
            <a:r>
              <a:rPr lang="it-IT" sz="1200" spc="-10" dirty="0">
                <a:latin typeface="+mn-lt"/>
                <a:cs typeface="Calibri"/>
              </a:rPr>
              <a:t> </a:t>
            </a:r>
            <a:r>
              <a:rPr lang="it-IT" sz="1200" spc="-10" dirty="0" err="1">
                <a:latin typeface="+mn-lt"/>
                <a:cs typeface="Calibri"/>
              </a:rPr>
              <a:t>Awareness</a:t>
            </a:r>
            <a:r>
              <a:rPr lang="it-IT" sz="1200" spc="-10" dirty="0">
                <a:latin typeface="+mn-lt"/>
                <a:cs typeface="Calibri"/>
              </a:rPr>
              <a:t> </a:t>
            </a:r>
            <a:r>
              <a:rPr lang="it-IT" sz="1200" spc="-10" dirty="0" err="1">
                <a:latin typeface="+mn-lt"/>
                <a:cs typeface="Calibri"/>
              </a:rPr>
              <a:t>creation</a:t>
            </a:r>
            <a:r>
              <a:rPr lang="it-IT" sz="1200" spc="-10" dirty="0">
                <a:latin typeface="+mn-lt"/>
                <a:cs typeface="Calibri"/>
              </a:rPr>
              <a:t> </a:t>
            </a:r>
            <a:r>
              <a:rPr lang="it-IT" sz="1200" spc="-10" dirty="0" err="1">
                <a:latin typeface="+mn-lt"/>
                <a:cs typeface="Calibri"/>
              </a:rPr>
              <a:t>should</a:t>
            </a:r>
            <a:r>
              <a:rPr lang="it-IT" sz="1200" spc="-10" dirty="0">
                <a:latin typeface="+mn-lt"/>
                <a:cs typeface="Calibri"/>
              </a:rPr>
              <a:t> be a </a:t>
            </a:r>
            <a:r>
              <a:rPr lang="it-IT" sz="1200" spc="-10" dirty="0" err="1">
                <a:latin typeface="+mn-lt"/>
                <a:cs typeface="Calibri"/>
              </a:rPr>
              <a:t>constant</a:t>
            </a:r>
            <a:r>
              <a:rPr lang="it-IT" sz="1200" spc="-10" dirty="0">
                <a:latin typeface="+mn-lt"/>
                <a:cs typeface="Calibri"/>
              </a:rPr>
              <a:t> </a:t>
            </a:r>
            <a:r>
              <a:rPr lang="it-IT" sz="1200" spc="-10" dirty="0" err="1">
                <a:latin typeface="+mn-lt"/>
                <a:cs typeface="Calibri"/>
              </a:rPr>
              <a:t>endevour</a:t>
            </a:r>
            <a:r>
              <a:rPr lang="it-IT" sz="1200" spc="-10" dirty="0">
                <a:latin typeface="+mn-lt"/>
                <a:cs typeface="Calibri"/>
              </a:rPr>
              <a:t> </a:t>
            </a:r>
            <a:r>
              <a:rPr lang="it-IT" sz="1200" spc="-10" dirty="0" err="1">
                <a:latin typeface="+mn-lt"/>
                <a:cs typeface="Calibri"/>
              </a:rPr>
              <a:t>carried</a:t>
            </a:r>
            <a:r>
              <a:rPr lang="it-IT" sz="1200" spc="-10" dirty="0">
                <a:latin typeface="+mn-lt"/>
                <a:cs typeface="Calibri"/>
              </a:rPr>
              <a:t> out by the community </a:t>
            </a:r>
            <a:r>
              <a:rPr lang="it-IT" sz="1200" spc="-10" dirty="0" err="1">
                <a:latin typeface="+mn-lt"/>
                <a:cs typeface="Calibri"/>
              </a:rPr>
              <a:t>health</a:t>
            </a:r>
            <a:r>
              <a:rPr lang="it-IT" sz="1200" spc="-10" dirty="0">
                <a:latin typeface="+mn-lt"/>
                <a:cs typeface="Calibri"/>
              </a:rPr>
              <a:t> </a:t>
            </a:r>
            <a:r>
              <a:rPr lang="it-IT" sz="1200" spc="-10" dirty="0" err="1">
                <a:latin typeface="+mn-lt"/>
                <a:cs typeface="Calibri"/>
              </a:rPr>
              <a:t>volunteers</a:t>
            </a:r>
            <a:r>
              <a:rPr lang="it-IT" sz="1200" spc="-10" dirty="0">
                <a:latin typeface="+mn-lt"/>
                <a:cs typeface="Calibri"/>
              </a:rPr>
              <a:t>, </a:t>
            </a:r>
            <a:r>
              <a:rPr lang="it-IT" sz="1200" spc="-10" dirty="0" err="1">
                <a:latin typeface="+mn-lt"/>
                <a:cs typeface="Calibri"/>
              </a:rPr>
              <a:t>along</a:t>
            </a:r>
            <a:r>
              <a:rPr lang="it-IT" sz="1200" spc="-10" dirty="0">
                <a:latin typeface="+mn-lt"/>
                <a:cs typeface="Calibri"/>
              </a:rPr>
              <a:t> with promotion of </a:t>
            </a:r>
            <a:r>
              <a:rPr lang="it-IT" sz="1200" spc="-10" dirty="0" err="1">
                <a:latin typeface="+mn-lt"/>
                <a:cs typeface="Calibri"/>
              </a:rPr>
              <a:t>inclusiveness</a:t>
            </a:r>
            <a:r>
              <a:rPr lang="it-IT" sz="1200" spc="-10" dirty="0">
                <a:latin typeface="+mn-lt"/>
                <a:cs typeface="Calibri"/>
              </a:rPr>
              <a:t>, </a:t>
            </a:r>
            <a:r>
              <a:rPr lang="it-IT" sz="1200" spc="-10" dirty="0" err="1">
                <a:latin typeface="+mn-lt"/>
                <a:cs typeface="Calibri"/>
              </a:rPr>
              <a:t>promoting</a:t>
            </a:r>
            <a:r>
              <a:rPr lang="it-IT" sz="1200" spc="-10" dirty="0">
                <a:latin typeface="+mn-lt"/>
                <a:cs typeface="Calibri"/>
              </a:rPr>
              <a:t> </a:t>
            </a:r>
            <a:r>
              <a:rPr lang="it-IT" sz="1200" spc="-10" dirty="0" err="1">
                <a:latin typeface="+mn-lt"/>
                <a:cs typeface="Calibri"/>
              </a:rPr>
              <a:t>respect</a:t>
            </a:r>
            <a:r>
              <a:rPr lang="it-IT" sz="1200" spc="-10" dirty="0">
                <a:latin typeface="+mn-lt"/>
                <a:cs typeface="Calibri"/>
              </a:rPr>
              <a:t> and </a:t>
            </a:r>
            <a:r>
              <a:rPr lang="it-IT" sz="1200" spc="-10" dirty="0" err="1">
                <a:latin typeface="+mn-lt"/>
                <a:cs typeface="Calibri"/>
              </a:rPr>
              <a:t>digniting</a:t>
            </a:r>
            <a:r>
              <a:rPr lang="it-IT" sz="1200" spc="-10" dirty="0">
                <a:latin typeface="+mn-lt"/>
                <a:cs typeface="Calibri"/>
              </a:rPr>
              <a:t> and the </a:t>
            </a:r>
            <a:r>
              <a:rPr lang="it-IT" sz="1200" spc="-10" dirty="0" err="1">
                <a:latin typeface="+mn-lt"/>
                <a:cs typeface="Calibri"/>
              </a:rPr>
              <a:t>provision</a:t>
            </a:r>
            <a:r>
              <a:rPr lang="it-IT" sz="1200" spc="-10" dirty="0">
                <a:latin typeface="+mn-lt"/>
                <a:cs typeface="Calibri"/>
              </a:rPr>
              <a:t> of </a:t>
            </a:r>
            <a:r>
              <a:rPr lang="it-IT" sz="1200" spc="-10" dirty="0" err="1">
                <a:latin typeface="+mn-lt"/>
                <a:cs typeface="Calibri"/>
              </a:rPr>
              <a:t>psychosocial</a:t>
            </a:r>
            <a:r>
              <a:rPr lang="it-IT" sz="1200" spc="-10" dirty="0">
                <a:latin typeface="+mn-lt"/>
                <a:cs typeface="Calibri"/>
              </a:rPr>
              <a:t> </a:t>
            </a:r>
            <a:r>
              <a:rPr lang="it-IT" sz="1200" spc="-10" dirty="0" err="1">
                <a:latin typeface="+mn-lt"/>
                <a:cs typeface="Calibri"/>
              </a:rPr>
              <a:t>interventions</a:t>
            </a:r>
            <a:r>
              <a:rPr lang="it-IT" sz="1200" spc="-10" dirty="0">
                <a:latin typeface="+mn-lt"/>
                <a:cs typeface="Calibri"/>
              </a:rPr>
              <a:t> </a:t>
            </a:r>
            <a:r>
              <a:rPr lang="it-IT" sz="1200" spc="-10" dirty="0" err="1">
                <a:latin typeface="+mn-lt"/>
                <a:cs typeface="Calibri"/>
              </a:rPr>
              <a:t>as</a:t>
            </a:r>
            <a:r>
              <a:rPr lang="it-IT" sz="1200" spc="-10" dirty="0">
                <a:latin typeface="+mn-lt"/>
                <a:cs typeface="Calibri"/>
              </a:rPr>
              <a:t> </a:t>
            </a:r>
            <a:r>
              <a:rPr lang="it-IT" sz="1200" spc="-10" dirty="0" err="1">
                <a:latin typeface="+mn-lt"/>
                <a:cs typeface="Calibri"/>
              </a:rPr>
              <a:t>previously</a:t>
            </a:r>
            <a:r>
              <a:rPr lang="it-IT" sz="1200" spc="-10" dirty="0">
                <a:latin typeface="+mn-lt"/>
                <a:cs typeface="Calibri"/>
              </a:rPr>
              <a:t> </a:t>
            </a:r>
            <a:r>
              <a:rPr lang="it-IT" sz="1200" spc="-10" dirty="0" err="1">
                <a:latin typeface="+mn-lt"/>
                <a:cs typeface="Calibri"/>
              </a:rPr>
              <a:t>described</a:t>
            </a:r>
            <a:r>
              <a:rPr lang="it-IT" sz="1200" spc="-10" dirty="0">
                <a:latin typeface="+mn-lt"/>
                <a:cs typeface="Calibri"/>
              </a:rPr>
              <a:t> in Sessions 1 (</a:t>
            </a:r>
            <a:r>
              <a:rPr lang="it-IT" sz="1200" spc="-10" dirty="0" err="1">
                <a:latin typeface="+mn-lt"/>
                <a:cs typeface="Calibri"/>
              </a:rPr>
              <a:t>Disability</a:t>
            </a:r>
            <a:r>
              <a:rPr lang="it-IT" sz="1200" spc="-10" dirty="0">
                <a:latin typeface="+mn-lt"/>
                <a:cs typeface="Calibri"/>
              </a:rPr>
              <a:t>), 3 ( </a:t>
            </a:r>
            <a:r>
              <a:rPr lang="it-IT" sz="1200" spc="-10" dirty="0" err="1">
                <a:latin typeface="+mn-lt"/>
                <a:cs typeface="Calibri"/>
              </a:rPr>
              <a:t>Essential</a:t>
            </a:r>
            <a:r>
              <a:rPr lang="it-IT" sz="1200" spc="-10" dirty="0">
                <a:latin typeface="+mn-lt"/>
                <a:cs typeface="Calibri"/>
              </a:rPr>
              <a:t> Care </a:t>
            </a:r>
            <a:r>
              <a:rPr lang="it-IT" sz="1200" spc="-10" dirty="0" err="1">
                <a:latin typeface="+mn-lt"/>
                <a:cs typeface="Calibri"/>
              </a:rPr>
              <a:t>Communication</a:t>
            </a:r>
            <a:r>
              <a:rPr lang="it-IT" sz="1200" spc="-10" dirty="0">
                <a:latin typeface="+mn-lt"/>
                <a:cs typeface="Calibri"/>
              </a:rPr>
              <a:t>) and 4 (</a:t>
            </a:r>
            <a:r>
              <a:rPr lang="it-IT" sz="1200" spc="-10" dirty="0" err="1">
                <a:latin typeface="+mn-lt"/>
                <a:cs typeface="Calibri"/>
              </a:rPr>
              <a:t>Epilepsy</a:t>
            </a:r>
            <a:r>
              <a:rPr lang="it-IT" sz="1200" spc="-10" dirty="0">
                <a:latin typeface="+mn-lt"/>
                <a:cs typeface="Calibri"/>
              </a:rPr>
              <a:t>).</a:t>
            </a:r>
          </a:p>
        </p:txBody>
      </p:sp>
      <p:sp>
        <p:nvSpPr>
          <p:cNvPr id="4" name="Segnaposto numero diapositiva 3"/>
          <p:cNvSpPr>
            <a:spLocks noGrp="1"/>
          </p:cNvSpPr>
          <p:nvPr>
            <p:ph type="sldNum" sz="quarter" idx="5"/>
          </p:nvPr>
        </p:nvSpPr>
        <p:spPr/>
        <p:txBody>
          <a:bodyPr/>
          <a:lstStyle/>
          <a:p>
            <a:fld id="{64F48F1F-DFD8-445D-9CF1-192CA33ABDD3}" type="slidenum">
              <a:rPr lang="it-IT" smtClean="0"/>
              <a:t>18</a:t>
            </a:fld>
            <a:endParaRPr lang="it-IT"/>
          </a:p>
        </p:txBody>
      </p:sp>
    </p:spTree>
    <p:extLst>
      <p:ext uri="{BB962C8B-B14F-4D97-AF65-F5344CB8AC3E}">
        <p14:creationId xmlns:p14="http://schemas.microsoft.com/office/powerpoint/2010/main" val="31277172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spc="-25" dirty="0">
                <a:latin typeface="+mn-lt"/>
                <a:cs typeface="Calibri"/>
              </a:rPr>
              <a:t>Recap key awareness messages and information concerning EPI and NS, including the fact that these are not contagious, these can affect anyone, these shall not prevent people having these conditions from socializing, working, studying, praying, playing, etc.</a:t>
            </a:r>
            <a:endParaRPr lang="en-US" sz="1200" b="0" i="0" u="none" strike="noStrike" kern="1200" baseline="0" dirty="0">
              <a:solidFill>
                <a:schemeClr val="tx1"/>
              </a:solidFill>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0" i="0" u="none" strike="noStrike" kern="1200" baseline="0" dirty="0">
                <a:solidFill>
                  <a:schemeClr val="tx1"/>
                </a:solidFill>
                <a:latin typeface="+mn-lt"/>
                <a:ea typeface="+mn-ea"/>
                <a:cs typeface="+mn-cs"/>
              </a:rPr>
              <a:t>Answer any questions posed by the participants.</a:t>
            </a:r>
            <a:endParaRPr lang="en-US" sz="1200" dirty="0">
              <a:latin typeface="+mn-lt"/>
              <a:cs typeface="Calibri"/>
            </a:endParaRPr>
          </a:p>
        </p:txBody>
      </p:sp>
      <p:sp>
        <p:nvSpPr>
          <p:cNvPr id="4" name="Segnaposto numero diapositiva 3"/>
          <p:cNvSpPr>
            <a:spLocks noGrp="1"/>
          </p:cNvSpPr>
          <p:nvPr>
            <p:ph type="sldNum" sz="quarter" idx="5"/>
          </p:nvPr>
        </p:nvSpPr>
        <p:spPr/>
        <p:txBody>
          <a:bodyPr/>
          <a:lstStyle/>
          <a:p>
            <a:fld id="{64F48F1F-DFD8-445D-9CF1-192CA33ABDD3}" type="slidenum">
              <a:rPr lang="it-IT" smtClean="0"/>
              <a:t>19</a:t>
            </a:fld>
            <a:endParaRPr lang="it-IT"/>
          </a:p>
        </p:txBody>
      </p:sp>
    </p:spTree>
    <p:extLst>
      <p:ext uri="{BB962C8B-B14F-4D97-AF65-F5344CB8AC3E}">
        <p14:creationId xmlns:p14="http://schemas.microsoft.com/office/powerpoint/2010/main" val="16135332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Begin the session by briefly listing the topics that will be covered</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2</a:t>
            </a:fld>
            <a:endParaRPr lang="it-IT"/>
          </a:p>
        </p:txBody>
      </p:sp>
    </p:spTree>
    <p:extLst>
      <p:ext uri="{BB962C8B-B14F-4D97-AF65-F5344CB8AC3E}">
        <p14:creationId xmlns:p14="http://schemas.microsoft.com/office/powerpoint/2010/main" val="31960116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Stigma, discrimination, exclusion, etc. of PWE/NS were discussed in previous sessions on Disability, Mental Health disorders, Epilepsy. Participants had already identified barriers to social inclusion and care in previous sessions, as well as proposed ways to overcome these barriers. If possible, recap with the participants what emerged during those sessions.</a:t>
            </a:r>
          </a:p>
          <a:p>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3</a:t>
            </a:fld>
            <a:endParaRPr lang="it-IT"/>
          </a:p>
        </p:txBody>
      </p:sp>
    </p:spTree>
    <p:extLst>
      <p:ext uri="{BB962C8B-B14F-4D97-AF65-F5344CB8AC3E}">
        <p14:creationId xmlns:p14="http://schemas.microsoft.com/office/powerpoint/2010/main" val="4842298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All</a:t>
            </a:r>
            <a:r>
              <a:rPr lang="it-IT" dirty="0"/>
              <a:t> </a:t>
            </a:r>
            <a:r>
              <a:rPr lang="it-IT" dirty="0" err="1"/>
              <a:t>these</a:t>
            </a:r>
            <a:r>
              <a:rPr lang="it-IT" dirty="0"/>
              <a:t> </a:t>
            </a:r>
            <a:r>
              <a:rPr lang="it-IT" dirty="0" err="1"/>
              <a:t>factors</a:t>
            </a:r>
            <a:r>
              <a:rPr lang="it-IT" dirty="0"/>
              <a:t> (</a:t>
            </a:r>
            <a:r>
              <a:rPr lang="it-IT" dirty="0" err="1"/>
              <a:t>myths</a:t>
            </a:r>
            <a:r>
              <a:rPr lang="it-IT" dirty="0"/>
              <a:t>, </a:t>
            </a:r>
            <a:r>
              <a:rPr lang="it-IT" dirty="0" err="1"/>
              <a:t>incorrect</a:t>
            </a:r>
            <a:r>
              <a:rPr lang="it-IT" dirty="0"/>
              <a:t> information, </a:t>
            </a:r>
            <a:r>
              <a:rPr lang="it-IT" dirty="0" err="1"/>
              <a:t>lack</a:t>
            </a:r>
            <a:r>
              <a:rPr lang="it-IT" dirty="0"/>
              <a:t> of information and </a:t>
            </a:r>
            <a:r>
              <a:rPr lang="it-IT" dirty="0" err="1"/>
              <a:t>understanding</a:t>
            </a:r>
            <a:r>
              <a:rPr lang="it-IT" dirty="0"/>
              <a:t> of EPI / NS) </a:t>
            </a:r>
            <a:r>
              <a:rPr lang="it-IT" dirty="0" err="1"/>
              <a:t>contribute</a:t>
            </a:r>
            <a:r>
              <a:rPr lang="it-IT" dirty="0"/>
              <a:t> to </a:t>
            </a:r>
            <a:r>
              <a:rPr lang="it-IT" dirty="0" err="1"/>
              <a:t>shaping</a:t>
            </a:r>
            <a:r>
              <a:rPr lang="it-IT" dirty="0"/>
              <a:t> </a:t>
            </a:r>
            <a:r>
              <a:rPr lang="it-IT" dirty="0" err="1"/>
              <a:t>perceptions</a:t>
            </a:r>
            <a:r>
              <a:rPr lang="it-IT" dirty="0"/>
              <a:t>, </a:t>
            </a:r>
            <a:r>
              <a:rPr lang="it-IT" dirty="0" err="1"/>
              <a:t>attitudes</a:t>
            </a:r>
            <a:r>
              <a:rPr lang="it-IT" dirty="0"/>
              <a:t>, </a:t>
            </a:r>
            <a:r>
              <a:rPr lang="it-IT" dirty="0" err="1"/>
              <a:t>practices</a:t>
            </a:r>
            <a:r>
              <a:rPr lang="it-IT" dirty="0"/>
              <a:t> of communities </a:t>
            </a:r>
            <a:r>
              <a:rPr lang="it-IT" dirty="0" err="1"/>
              <a:t>towards</a:t>
            </a:r>
            <a:r>
              <a:rPr lang="it-IT" dirty="0"/>
              <a:t> PWE/NS.</a:t>
            </a:r>
          </a:p>
          <a:p>
            <a:endParaRPr lang="it-IT" dirty="0"/>
          </a:p>
          <a:p>
            <a:r>
              <a:rPr lang="it-IT" dirty="0" err="1"/>
              <a:t>It</a:t>
            </a:r>
            <a:r>
              <a:rPr lang="it-IT" dirty="0"/>
              <a:t> </a:t>
            </a:r>
            <a:r>
              <a:rPr lang="it-IT" dirty="0" err="1"/>
              <a:t>is</a:t>
            </a:r>
            <a:r>
              <a:rPr lang="it-IT" dirty="0"/>
              <a:t> </a:t>
            </a:r>
            <a:r>
              <a:rPr lang="it-IT" dirty="0" err="1"/>
              <a:t>therefore</a:t>
            </a:r>
            <a:r>
              <a:rPr lang="it-IT" dirty="0"/>
              <a:t> </a:t>
            </a:r>
            <a:r>
              <a:rPr lang="it-IT" dirty="0" err="1"/>
              <a:t>everyone’s</a:t>
            </a:r>
            <a:r>
              <a:rPr lang="it-IT" dirty="0"/>
              <a:t> </a:t>
            </a:r>
            <a:r>
              <a:rPr lang="it-IT" dirty="0" err="1"/>
              <a:t>responsibility</a:t>
            </a:r>
            <a:r>
              <a:rPr lang="it-IT" dirty="0"/>
              <a:t> to counter </a:t>
            </a:r>
            <a:r>
              <a:rPr lang="it-IT" dirty="0" err="1"/>
              <a:t>these</a:t>
            </a:r>
            <a:r>
              <a:rPr lang="it-IT" dirty="0"/>
              <a:t> </a:t>
            </a:r>
            <a:r>
              <a:rPr lang="it-IT" dirty="0" err="1"/>
              <a:t>factors</a:t>
            </a:r>
            <a:r>
              <a:rPr lang="it-IT" dirty="0"/>
              <a:t> by </a:t>
            </a:r>
            <a:r>
              <a:rPr lang="it-IT" b="1" dirty="0"/>
              <a:t>CREATING CORRECT AWARENESS </a:t>
            </a:r>
            <a:r>
              <a:rPr lang="it-IT" dirty="0" err="1"/>
              <a:t>around</a:t>
            </a:r>
            <a:r>
              <a:rPr lang="it-IT" dirty="0"/>
              <a:t> </a:t>
            </a:r>
            <a:r>
              <a:rPr lang="it-IT" dirty="0" err="1"/>
              <a:t>Epilepsy</a:t>
            </a:r>
            <a:r>
              <a:rPr lang="it-IT" dirty="0"/>
              <a:t> and </a:t>
            </a:r>
            <a:r>
              <a:rPr lang="it-IT" dirty="0" err="1"/>
              <a:t>Nodding</a:t>
            </a:r>
            <a:r>
              <a:rPr lang="it-IT" dirty="0"/>
              <a:t> </a:t>
            </a:r>
            <a:r>
              <a:rPr lang="it-IT" dirty="0" err="1"/>
              <a:t>Syndrome</a:t>
            </a:r>
            <a:r>
              <a:rPr lang="it-IT" dirty="0"/>
              <a:t>, by </a:t>
            </a:r>
            <a:r>
              <a:rPr lang="it-IT" dirty="0" err="1"/>
              <a:t>disseminating</a:t>
            </a:r>
            <a:r>
              <a:rPr lang="it-IT" dirty="0"/>
              <a:t> </a:t>
            </a:r>
            <a:r>
              <a:rPr lang="it-IT" dirty="0" err="1"/>
              <a:t>correct</a:t>
            </a:r>
            <a:r>
              <a:rPr lang="it-IT" dirty="0"/>
              <a:t> information and </a:t>
            </a:r>
            <a:r>
              <a:rPr lang="it-IT" dirty="0" err="1"/>
              <a:t>debunking</a:t>
            </a:r>
            <a:r>
              <a:rPr lang="it-IT" dirty="0"/>
              <a:t> </a:t>
            </a:r>
            <a:r>
              <a:rPr lang="it-IT" dirty="0" err="1"/>
              <a:t>myths</a:t>
            </a:r>
            <a:r>
              <a:rPr lang="it-IT" dirty="0"/>
              <a:t> on </a:t>
            </a:r>
            <a:r>
              <a:rPr lang="it-IT" dirty="0" err="1"/>
              <a:t>these</a:t>
            </a:r>
            <a:r>
              <a:rPr lang="it-IT" dirty="0"/>
              <a:t> </a:t>
            </a:r>
            <a:r>
              <a:rPr lang="it-IT" dirty="0" err="1"/>
              <a:t>conditions</a:t>
            </a:r>
            <a:r>
              <a:rPr lang="it-IT" dirty="0"/>
              <a:t>. </a:t>
            </a:r>
            <a:r>
              <a:rPr lang="it-IT" dirty="0" err="1"/>
              <a:t>This</a:t>
            </a:r>
            <a:r>
              <a:rPr lang="it-IT" dirty="0"/>
              <a:t> </a:t>
            </a:r>
            <a:r>
              <a:rPr lang="it-IT" dirty="0" err="1"/>
              <a:t>will</a:t>
            </a:r>
            <a:r>
              <a:rPr lang="it-IT" dirty="0"/>
              <a:t> </a:t>
            </a:r>
            <a:r>
              <a:rPr lang="it-IT" dirty="0" err="1"/>
              <a:t>eventually</a:t>
            </a:r>
            <a:r>
              <a:rPr lang="it-IT" dirty="0"/>
              <a:t> </a:t>
            </a:r>
            <a:r>
              <a:rPr lang="it-IT" dirty="0" err="1"/>
              <a:t>promote</a:t>
            </a:r>
            <a:r>
              <a:rPr lang="it-IT" dirty="0"/>
              <a:t> </a:t>
            </a:r>
            <a:r>
              <a:rPr lang="it-IT" dirty="0" err="1"/>
              <a:t>fuller</a:t>
            </a:r>
            <a:r>
              <a:rPr lang="it-IT" dirty="0"/>
              <a:t> social </a:t>
            </a:r>
            <a:r>
              <a:rPr lang="it-IT" dirty="0" err="1"/>
              <a:t>inclusion</a:t>
            </a:r>
            <a:r>
              <a:rPr lang="it-IT" dirty="0"/>
              <a:t> for PWE/NS </a:t>
            </a:r>
            <a:r>
              <a:rPr lang="it-IT" dirty="0" err="1"/>
              <a:t>within</a:t>
            </a:r>
            <a:r>
              <a:rPr lang="it-IT" dirty="0"/>
              <a:t> </a:t>
            </a:r>
            <a:r>
              <a:rPr lang="it-IT" dirty="0" err="1"/>
              <a:t>their</a:t>
            </a:r>
            <a:r>
              <a:rPr lang="it-IT" dirty="0"/>
              <a:t> communities.</a:t>
            </a:r>
          </a:p>
        </p:txBody>
      </p:sp>
      <p:sp>
        <p:nvSpPr>
          <p:cNvPr id="4" name="Segnaposto numero diapositiva 3"/>
          <p:cNvSpPr>
            <a:spLocks noGrp="1"/>
          </p:cNvSpPr>
          <p:nvPr>
            <p:ph type="sldNum" sz="quarter" idx="5"/>
          </p:nvPr>
        </p:nvSpPr>
        <p:spPr/>
        <p:txBody>
          <a:bodyPr/>
          <a:lstStyle/>
          <a:p>
            <a:fld id="{64F48F1F-DFD8-445D-9CF1-192CA33ABDD3}" type="slidenum">
              <a:rPr lang="it-IT" smtClean="0"/>
              <a:t>4</a:t>
            </a:fld>
            <a:endParaRPr lang="it-IT"/>
          </a:p>
        </p:txBody>
      </p:sp>
    </p:spTree>
    <p:extLst>
      <p:ext uri="{BB962C8B-B14F-4D97-AF65-F5344CB8AC3E}">
        <p14:creationId xmlns:p14="http://schemas.microsoft.com/office/powerpoint/2010/main" val="31325166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5</a:t>
            </a:fld>
            <a:endParaRPr lang="it-IT"/>
          </a:p>
        </p:txBody>
      </p:sp>
    </p:spTree>
    <p:extLst>
      <p:ext uri="{BB962C8B-B14F-4D97-AF65-F5344CB8AC3E}">
        <p14:creationId xmlns:p14="http://schemas.microsoft.com/office/powerpoint/2010/main" val="4056686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6</a:t>
            </a:fld>
            <a:endParaRPr lang="it-IT"/>
          </a:p>
        </p:txBody>
      </p:sp>
    </p:spTree>
    <p:extLst>
      <p:ext uri="{BB962C8B-B14F-4D97-AF65-F5344CB8AC3E}">
        <p14:creationId xmlns:p14="http://schemas.microsoft.com/office/powerpoint/2010/main" val="16458757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spc="-10" dirty="0">
                <a:cs typeface="Calibri"/>
              </a:rPr>
              <a:t>People with epilepsy/NS can and should be supported to work. In South Sudan they are water vendors, cleaners, firewood vendors, etc. They only require some additional supervision, due to their risk of experiencing seizures. Unfortunately, they tend to be unequally remunerated and to be forced to work longer hours.</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7</a:t>
            </a:fld>
            <a:endParaRPr lang="it-IT"/>
          </a:p>
        </p:txBody>
      </p:sp>
    </p:spTree>
    <p:extLst>
      <p:ext uri="{BB962C8B-B14F-4D97-AF65-F5344CB8AC3E}">
        <p14:creationId xmlns:p14="http://schemas.microsoft.com/office/powerpoint/2010/main" val="14476179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sz="1200" kern="1200" dirty="0">
                <a:solidFill>
                  <a:schemeClr val="tx1"/>
                </a:solidFill>
                <a:effectLst/>
                <a:latin typeface="+mn-lt"/>
                <a:ea typeface="+mn-ea"/>
                <a:cs typeface="+mn-cs"/>
              </a:rPr>
              <a:t>Women with epilepsy can have healthy pregnancies, however they should consult a trained health care provider if they are pregnant or planning to become pregnant.</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8</a:t>
            </a:fld>
            <a:endParaRPr lang="it-IT"/>
          </a:p>
        </p:txBody>
      </p:sp>
    </p:spTree>
    <p:extLst>
      <p:ext uri="{BB962C8B-B14F-4D97-AF65-F5344CB8AC3E}">
        <p14:creationId xmlns:p14="http://schemas.microsoft.com/office/powerpoint/2010/main" val="37014124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2700" marR="5080" indent="0" algn="just">
              <a:lnSpc>
                <a:spcPct val="100000"/>
              </a:lnSpc>
              <a:spcBef>
                <a:spcPts val="105"/>
              </a:spcBef>
              <a:buFontTx/>
              <a:buNone/>
              <a:tabLst>
                <a:tab pos="354965" algn="l"/>
                <a:tab pos="355600" algn="l"/>
              </a:tabLst>
            </a:pPr>
            <a:r>
              <a:rPr lang="en-US" sz="1200" spc="-10" dirty="0">
                <a:cs typeface="Calibri"/>
              </a:rPr>
              <a:t>Children with epilepsy / NS should not be prevented from going to school. They are not a danger to other children.</a:t>
            </a:r>
          </a:p>
          <a:p>
            <a:pPr marL="12700" marR="5080" indent="0" algn="just">
              <a:lnSpc>
                <a:spcPct val="100000"/>
              </a:lnSpc>
              <a:spcBef>
                <a:spcPts val="105"/>
              </a:spcBef>
              <a:buFontTx/>
              <a:buNone/>
              <a:tabLst>
                <a:tab pos="354965" algn="l"/>
                <a:tab pos="355600" algn="l"/>
              </a:tabLst>
            </a:pPr>
            <a:r>
              <a:rPr lang="en-US" sz="1200" spc="-10" dirty="0">
                <a:cs typeface="Calibri"/>
              </a:rPr>
              <a:t>Teachers should be educated about epilepsy / NS and what to do in the event of a seizure. The latter can be handled with basic, first aid assistance – even by teachers.</a:t>
            </a:r>
            <a:endParaRPr lang="it-IT" sz="1200" spc="-10" dirty="0">
              <a:latin typeface="+mn-lt"/>
              <a:cs typeface="Calibri"/>
            </a:endParaRPr>
          </a:p>
        </p:txBody>
      </p:sp>
      <p:sp>
        <p:nvSpPr>
          <p:cNvPr id="4" name="Segnaposto numero diapositiva 3"/>
          <p:cNvSpPr>
            <a:spLocks noGrp="1"/>
          </p:cNvSpPr>
          <p:nvPr>
            <p:ph type="sldNum" sz="quarter" idx="5"/>
          </p:nvPr>
        </p:nvSpPr>
        <p:spPr/>
        <p:txBody>
          <a:bodyPr/>
          <a:lstStyle/>
          <a:p>
            <a:fld id="{64F48F1F-DFD8-445D-9CF1-192CA33ABDD3}" type="slidenum">
              <a:rPr lang="it-IT" smtClean="0"/>
              <a:t>9</a:t>
            </a:fld>
            <a:endParaRPr lang="it-IT"/>
          </a:p>
        </p:txBody>
      </p:sp>
    </p:spTree>
    <p:extLst>
      <p:ext uri="{BB962C8B-B14F-4D97-AF65-F5344CB8AC3E}">
        <p14:creationId xmlns:p14="http://schemas.microsoft.com/office/powerpoint/2010/main" val="34517925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8/7/2020</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9144000" cy="1744345"/>
          </a:xfrm>
          <a:custGeom>
            <a:avLst/>
            <a:gdLst/>
            <a:ahLst/>
            <a:cxnLst/>
            <a:rect l="l" t="t" r="r" b="b"/>
            <a:pathLst>
              <a:path w="9144000" h="1744345">
                <a:moveTo>
                  <a:pt x="9144000" y="0"/>
                </a:moveTo>
                <a:lnTo>
                  <a:pt x="0" y="0"/>
                </a:lnTo>
                <a:lnTo>
                  <a:pt x="0" y="1744345"/>
                </a:lnTo>
                <a:lnTo>
                  <a:pt x="9144000" y="1744345"/>
                </a:lnTo>
                <a:lnTo>
                  <a:pt x="9144000" y="0"/>
                </a:lnTo>
                <a:close/>
              </a:path>
            </a:pathLst>
          </a:custGeom>
          <a:solidFill>
            <a:srgbClr val="0082B9"/>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8/7/2020</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8/7/2020</a:t>
            </a:fld>
            <a:endParaRPr lang="en-US"/>
          </a:p>
        </p:txBody>
      </p:sp>
      <p:sp>
        <p:nvSpPr>
          <p:cNvPr id="7" name="Holder 7"/>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8/7/2020</a:t>
            </a:fld>
            <a:endParaRPr lang="en-US"/>
          </a:p>
        </p:txBody>
      </p:sp>
      <p:sp>
        <p:nvSpPr>
          <p:cNvPr id="5" name="Holder 5"/>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8/7/2020</a:t>
            </a:fld>
            <a:endParaRPr lang="en-US"/>
          </a:p>
        </p:txBody>
      </p:sp>
      <p:sp>
        <p:nvSpPr>
          <p:cNvPr id="4" name="Holder 4"/>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920902" y="178053"/>
            <a:ext cx="7302195" cy="1367790"/>
          </a:xfrm>
          <a:prstGeom prst="rect">
            <a:avLst/>
          </a:prstGeom>
        </p:spPr>
        <p:txBody>
          <a:bodyPr wrap="square" lIns="0" tIns="0" rIns="0" bIns="0">
            <a:spAutoFit/>
          </a:bodyPr>
          <a:lstStyle>
            <a:lvl1pPr>
              <a:defRPr sz="4400" b="0" i="0">
                <a:solidFill>
                  <a:schemeClr val="bg1"/>
                </a:solidFill>
                <a:latin typeface="Calibri"/>
                <a:cs typeface="Calibri"/>
              </a:defRPr>
            </a:lvl1pPr>
          </a:lstStyle>
          <a:p>
            <a:endParaRPr/>
          </a:p>
        </p:txBody>
      </p:sp>
      <p:sp>
        <p:nvSpPr>
          <p:cNvPr id="3" name="Holder 3"/>
          <p:cNvSpPr>
            <a:spLocks noGrp="1"/>
          </p:cNvSpPr>
          <p:nvPr>
            <p:ph type="body" idx="1"/>
          </p:nvPr>
        </p:nvSpPr>
        <p:spPr>
          <a:xfrm>
            <a:off x="490537" y="2687573"/>
            <a:ext cx="8209280" cy="341502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8/7/2020</a:t>
            </a:fld>
            <a:endParaRPr lang="en-US"/>
          </a:p>
        </p:txBody>
      </p:sp>
      <p:sp>
        <p:nvSpPr>
          <p:cNvPr id="6" name="Holder 6"/>
          <p:cNvSpPr>
            <a:spLocks noGrp="1"/>
          </p:cNvSpPr>
          <p:nvPr>
            <p:ph type="sldNum" sz="quarter" idx="7"/>
          </p:nvPr>
        </p:nvSpPr>
        <p:spPr>
          <a:xfrm>
            <a:off x="8269223" y="6465214"/>
            <a:ext cx="364490" cy="314959"/>
          </a:xfrm>
          <a:prstGeom prst="rect">
            <a:avLst/>
          </a:prstGeom>
        </p:spPr>
        <p:txBody>
          <a:bodyPr wrap="square" lIns="0" tIns="0" rIns="0" bIns="0">
            <a:spAutoFit/>
          </a:bodyPr>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object 2"/>
          <p:cNvSpPr/>
          <p:nvPr/>
        </p:nvSpPr>
        <p:spPr>
          <a:xfrm>
            <a:off x="0" y="0"/>
            <a:ext cx="9144000" cy="6858000"/>
          </a:xfrm>
          <a:custGeom>
            <a:avLst/>
            <a:gdLst/>
            <a:ahLst/>
            <a:cxnLst/>
            <a:rect l="l" t="t" r="r" b="b"/>
            <a:pathLst>
              <a:path w="9144000" h="6858000">
                <a:moveTo>
                  <a:pt x="9144000" y="0"/>
                </a:moveTo>
                <a:lnTo>
                  <a:pt x="0" y="0"/>
                </a:lnTo>
                <a:lnTo>
                  <a:pt x="0" y="6858000"/>
                </a:lnTo>
                <a:lnTo>
                  <a:pt x="9144000" y="6858000"/>
                </a:lnTo>
                <a:lnTo>
                  <a:pt x="9144000" y="0"/>
                </a:lnTo>
                <a:close/>
              </a:path>
            </a:pathLst>
          </a:custGeom>
          <a:solidFill>
            <a:srgbClr val="7030A0"/>
          </a:solidFill>
        </p:spPr>
        <p:txBody>
          <a:bodyPr wrap="square" lIns="0" tIns="0" rIns="0" bIns="0" rtlCol="0"/>
          <a:lstStyle/>
          <a:p>
            <a:endParaRPr/>
          </a:p>
        </p:txBody>
      </p:sp>
      <p:sp>
        <p:nvSpPr>
          <p:cNvPr id="3" name="object 3"/>
          <p:cNvSpPr txBox="1">
            <a:spLocks noGrp="1"/>
          </p:cNvSpPr>
          <p:nvPr>
            <p:ph type="title"/>
          </p:nvPr>
        </p:nvSpPr>
        <p:spPr>
          <a:xfrm>
            <a:off x="2329029" y="2997397"/>
            <a:ext cx="4485941" cy="1367682"/>
          </a:xfrm>
          <a:prstGeom prst="rect">
            <a:avLst/>
          </a:prstGeom>
        </p:spPr>
        <p:txBody>
          <a:bodyPr vert="horz" wrap="square" lIns="0" tIns="13335" rIns="0" bIns="0" rtlCol="0">
            <a:spAutoFit/>
          </a:bodyPr>
          <a:lstStyle/>
          <a:p>
            <a:pPr marL="12700" algn="ctr">
              <a:lnSpc>
                <a:spcPct val="100000"/>
              </a:lnSpc>
              <a:spcBef>
                <a:spcPts val="105"/>
              </a:spcBef>
            </a:pPr>
            <a:r>
              <a:rPr lang="it-IT" spc="-5" dirty="0"/>
              <a:t>Key </a:t>
            </a:r>
            <a:r>
              <a:rPr lang="it-IT" spc="-5" dirty="0" err="1"/>
              <a:t>Awareness</a:t>
            </a:r>
            <a:r>
              <a:rPr lang="it-IT" spc="-5" dirty="0"/>
              <a:t> </a:t>
            </a:r>
            <a:r>
              <a:rPr lang="it-IT" spc="-5" dirty="0" err="1"/>
              <a:t>Messages</a:t>
            </a:r>
            <a:endParaRPr dirty="0"/>
          </a:p>
        </p:txBody>
      </p:sp>
      <p:pic>
        <p:nvPicPr>
          <p:cNvPr id="4" name="Immagine 3">
            <a:extLst>
              <a:ext uri="{FF2B5EF4-FFF2-40B4-BE49-F238E27FC236}">
                <a16:creationId xmlns:a16="http://schemas.microsoft.com/office/drawing/2014/main" id="{0115134F-EE70-486E-878A-CC17F8C4C3B9}"/>
              </a:ext>
            </a:extLst>
          </p:cNvPr>
          <p:cNvPicPr>
            <a:picLocks noChangeAspect="1"/>
          </p:cNvPicPr>
          <p:nvPr/>
        </p:nvPicPr>
        <p:blipFill rotWithShape="1">
          <a:blip r:embed="rId3">
            <a:extLst>
              <a:ext uri="{28A0092B-C50C-407E-A947-70E740481C1C}">
                <a14:useLocalDpi xmlns:a14="http://schemas.microsoft.com/office/drawing/2010/main" val="0"/>
              </a:ext>
            </a:extLst>
          </a:blip>
          <a:srcRect t="13569" b="11632"/>
          <a:stretch/>
        </p:blipFill>
        <p:spPr>
          <a:xfrm>
            <a:off x="1143000" y="4951512"/>
            <a:ext cx="1457658" cy="1090302"/>
          </a:xfrm>
          <a:prstGeom prst="rect">
            <a:avLst/>
          </a:prstGeom>
        </p:spPr>
      </p:pic>
      <p:pic>
        <p:nvPicPr>
          <p:cNvPr id="5" name="Immagine 4">
            <a:extLst>
              <a:ext uri="{FF2B5EF4-FFF2-40B4-BE49-F238E27FC236}">
                <a16:creationId xmlns:a16="http://schemas.microsoft.com/office/drawing/2014/main" id="{9879240F-48E5-4E88-8CCA-E0568C510C9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6435090" y="4965623"/>
            <a:ext cx="1461444" cy="1090302"/>
          </a:xfrm>
          <a:prstGeom prst="rect">
            <a:avLst/>
          </a:prstGeom>
        </p:spPr>
      </p:pic>
      <p:pic>
        <p:nvPicPr>
          <p:cNvPr id="6" name="Picture 2" descr="BAND Foundation">
            <a:extLst>
              <a:ext uri="{FF2B5EF4-FFF2-40B4-BE49-F238E27FC236}">
                <a16:creationId xmlns:a16="http://schemas.microsoft.com/office/drawing/2014/main" id="{FE099865-08AD-40A6-951D-CC818CF2BCC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78383" y="990600"/>
            <a:ext cx="1974857" cy="609600"/>
          </a:xfrm>
          <a:prstGeom prst="rect">
            <a:avLst/>
          </a:prstGeom>
          <a:noFill/>
          <a:extLst>
            <a:ext uri="{909E8E84-426E-40DD-AFC4-6F175D3DCCD1}">
              <a14:hiddenFill xmlns:a14="http://schemas.microsoft.com/office/drawing/2010/main">
                <a:solidFill>
                  <a:srgbClr val="FFFFFF"/>
                </a:solidFill>
              </a14:hiddenFill>
            </a:ext>
          </a:extLst>
        </p:spPr>
      </p:pic>
      <p:pic>
        <p:nvPicPr>
          <p:cNvPr id="7" name="Immagine 6">
            <a:extLst>
              <a:ext uri="{FF2B5EF4-FFF2-40B4-BE49-F238E27FC236}">
                <a16:creationId xmlns:a16="http://schemas.microsoft.com/office/drawing/2014/main" id="{CB9F3A79-D11D-43F6-B10D-3D296A8C038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43000" y="672298"/>
            <a:ext cx="1457658" cy="1200424"/>
          </a:xfrm>
          <a:prstGeom prst="rect">
            <a:avLst/>
          </a:prstGeom>
          <a:solidFill>
            <a:schemeClr val="bg1"/>
          </a:solid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err="1"/>
              <a:t>Myth</a:t>
            </a:r>
            <a:r>
              <a:rPr lang="it-IT" spc="-5" dirty="0"/>
              <a:t> no. 6</a:t>
            </a:r>
            <a:endParaRPr spc="-15" dirty="0"/>
          </a:p>
        </p:txBody>
      </p:sp>
      <p:sp>
        <p:nvSpPr>
          <p:cNvPr id="3" name="object 3"/>
          <p:cNvSpPr txBox="1"/>
          <p:nvPr/>
        </p:nvSpPr>
        <p:spPr>
          <a:xfrm>
            <a:off x="474448" y="2275375"/>
            <a:ext cx="8077200" cy="1306127"/>
          </a:xfrm>
          <a:prstGeom prst="rect">
            <a:avLst/>
          </a:prstGeom>
        </p:spPr>
        <p:txBody>
          <a:bodyPr vert="horz" wrap="square" lIns="0" tIns="13335" rIns="0" bIns="0" rtlCol="0">
            <a:spAutoFit/>
          </a:bodyPr>
          <a:lstStyle/>
          <a:p>
            <a:pPr marL="12700" marR="5080" algn="just">
              <a:lnSpc>
                <a:spcPct val="100000"/>
              </a:lnSpc>
              <a:spcBef>
                <a:spcPts val="105"/>
              </a:spcBef>
              <a:tabLst>
                <a:tab pos="354965" algn="l"/>
                <a:tab pos="355600" algn="l"/>
              </a:tabLst>
            </a:pPr>
            <a:r>
              <a:rPr lang="en-US" sz="2800" b="1" spc="-10" dirty="0">
                <a:solidFill>
                  <a:srgbClr val="FF0000"/>
                </a:solidFill>
                <a:cs typeface="Calibri"/>
              </a:rPr>
              <a:t>Myth: </a:t>
            </a:r>
            <a:r>
              <a:rPr lang="en-US" sz="2800" spc="-10" dirty="0">
                <a:cs typeface="Calibri"/>
              </a:rPr>
              <a:t>People with epilepsy/NS cannot participate in recreational activities – such as going to church, doing sport, etc.</a:t>
            </a:r>
            <a:endParaRPr lang="it-IT" sz="2800" spc="-10" dirty="0">
              <a:latin typeface="Calibri"/>
              <a:cs typeface="Calibri"/>
            </a:endParaRP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1" name="object 3">
            <a:extLst>
              <a:ext uri="{FF2B5EF4-FFF2-40B4-BE49-F238E27FC236}">
                <a16:creationId xmlns:a16="http://schemas.microsoft.com/office/drawing/2014/main" id="{90186241-AA01-46CE-8FDD-1A4099395BAC}"/>
              </a:ext>
            </a:extLst>
          </p:cNvPr>
          <p:cNvSpPr txBox="1"/>
          <p:nvPr/>
        </p:nvSpPr>
        <p:spPr>
          <a:xfrm>
            <a:off x="474448" y="3802676"/>
            <a:ext cx="8077200" cy="3055324"/>
          </a:xfrm>
          <a:prstGeom prst="rect">
            <a:avLst/>
          </a:prstGeom>
        </p:spPr>
        <p:txBody>
          <a:bodyPr vert="horz" wrap="square" lIns="0" tIns="13335" rIns="0" bIns="0" rtlCol="0">
            <a:spAutoFit/>
          </a:bodyPr>
          <a:lstStyle/>
          <a:p>
            <a:pPr marL="12700" marR="5080" algn="just">
              <a:lnSpc>
                <a:spcPct val="100000"/>
              </a:lnSpc>
              <a:spcBef>
                <a:spcPts val="105"/>
              </a:spcBef>
              <a:tabLst>
                <a:tab pos="354965" algn="l"/>
                <a:tab pos="355600" algn="l"/>
              </a:tabLst>
            </a:pPr>
            <a:r>
              <a:rPr lang="en-US" sz="2800" b="1" spc="-10" dirty="0">
                <a:solidFill>
                  <a:srgbClr val="00B050"/>
                </a:solidFill>
                <a:cs typeface="Calibri"/>
              </a:rPr>
              <a:t>Facts: </a:t>
            </a:r>
          </a:p>
          <a:p>
            <a:pPr marL="469900" marR="5080" indent="-457200" algn="just">
              <a:lnSpc>
                <a:spcPct val="100000"/>
              </a:lnSpc>
              <a:spcBef>
                <a:spcPts val="105"/>
              </a:spcBef>
              <a:buFontTx/>
              <a:buChar char="-"/>
              <a:tabLst>
                <a:tab pos="354965" algn="l"/>
                <a:tab pos="355600" algn="l"/>
              </a:tabLst>
            </a:pPr>
            <a:r>
              <a:rPr lang="en-US" sz="2800" spc="-10" dirty="0">
                <a:cs typeface="Calibri"/>
              </a:rPr>
              <a:t>People with epilepsy can safely participate in recreational or sporting activities </a:t>
            </a:r>
            <a:r>
              <a:rPr lang="en-US" sz="2800" b="1" spc="-10" dirty="0">
                <a:cs typeface="Calibri"/>
              </a:rPr>
              <a:t>if their seizures are under control</a:t>
            </a:r>
            <a:r>
              <a:rPr lang="en-US" sz="2800" spc="-10" dirty="0">
                <a:cs typeface="Calibri"/>
              </a:rPr>
              <a:t> </a:t>
            </a:r>
            <a:r>
              <a:rPr lang="en-US" sz="2800" spc="-10" dirty="0">
                <a:cs typeface="Calibri"/>
                <a:sym typeface="Wingdings" panose="05000000000000000000" pitchFamily="2" charset="2"/>
              </a:rPr>
              <a:t> </a:t>
            </a:r>
            <a:r>
              <a:rPr lang="en-US" sz="2800" u="sng" spc="-10" dirty="0">
                <a:cs typeface="Calibri"/>
                <a:sym typeface="Wingdings" panose="05000000000000000000" pitchFamily="2" charset="2"/>
              </a:rPr>
              <a:t>if they receive and adhere to treatment.</a:t>
            </a:r>
            <a:r>
              <a:rPr lang="en-US" sz="2800" u="sng" spc="-10" dirty="0">
                <a:cs typeface="Calibri"/>
              </a:rPr>
              <a:t> </a:t>
            </a:r>
          </a:p>
          <a:p>
            <a:pPr marL="469900" marR="5080" indent="-457200" algn="just">
              <a:lnSpc>
                <a:spcPct val="100000"/>
              </a:lnSpc>
              <a:spcBef>
                <a:spcPts val="105"/>
              </a:spcBef>
              <a:buFontTx/>
              <a:buChar char="-"/>
              <a:tabLst>
                <a:tab pos="354965" algn="l"/>
                <a:tab pos="355600" algn="l"/>
              </a:tabLst>
            </a:pPr>
            <a:r>
              <a:rPr lang="en-US" sz="2800" spc="-10" dirty="0">
                <a:cs typeface="Calibri"/>
              </a:rPr>
              <a:t>Activities involving heights or water require extra caution, specific safety considerations. </a:t>
            </a:r>
          </a:p>
        </p:txBody>
      </p:sp>
    </p:spTree>
    <p:extLst>
      <p:ext uri="{BB962C8B-B14F-4D97-AF65-F5344CB8AC3E}">
        <p14:creationId xmlns:p14="http://schemas.microsoft.com/office/powerpoint/2010/main" val="3250010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err="1"/>
              <a:t>Myth</a:t>
            </a:r>
            <a:r>
              <a:rPr lang="it-IT" spc="-5" dirty="0"/>
              <a:t> no. 7</a:t>
            </a:r>
            <a:endParaRPr spc="-15" dirty="0"/>
          </a:p>
        </p:txBody>
      </p:sp>
      <p:sp>
        <p:nvSpPr>
          <p:cNvPr id="3" name="object 3"/>
          <p:cNvSpPr txBox="1"/>
          <p:nvPr/>
        </p:nvSpPr>
        <p:spPr>
          <a:xfrm>
            <a:off x="474448" y="2275375"/>
            <a:ext cx="8077200" cy="875240"/>
          </a:xfrm>
          <a:prstGeom prst="rect">
            <a:avLst/>
          </a:prstGeom>
        </p:spPr>
        <p:txBody>
          <a:bodyPr vert="horz" wrap="square" lIns="0" tIns="13335" rIns="0" bIns="0" rtlCol="0">
            <a:spAutoFit/>
          </a:bodyPr>
          <a:lstStyle/>
          <a:p>
            <a:pPr marL="12700" marR="5080" algn="just">
              <a:lnSpc>
                <a:spcPct val="100000"/>
              </a:lnSpc>
              <a:spcBef>
                <a:spcPts val="105"/>
              </a:spcBef>
              <a:tabLst>
                <a:tab pos="354965" algn="l"/>
                <a:tab pos="355600" algn="l"/>
              </a:tabLst>
            </a:pPr>
            <a:r>
              <a:rPr lang="en-US" sz="2800" b="1" spc="-10" dirty="0">
                <a:solidFill>
                  <a:srgbClr val="FF0000"/>
                </a:solidFill>
                <a:cs typeface="Calibri"/>
              </a:rPr>
              <a:t>Myth: </a:t>
            </a:r>
            <a:r>
              <a:rPr lang="en-US" sz="2800" spc="-10" dirty="0">
                <a:cs typeface="Calibri"/>
              </a:rPr>
              <a:t>Never touch a patient having a seizure. The disease will be passed on to you.</a:t>
            </a:r>
            <a:endParaRPr lang="it-IT" sz="2800" spc="-10" dirty="0">
              <a:latin typeface="Calibri"/>
              <a:cs typeface="Calibri"/>
            </a:endParaRP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1" name="object 3">
            <a:extLst>
              <a:ext uri="{FF2B5EF4-FFF2-40B4-BE49-F238E27FC236}">
                <a16:creationId xmlns:a16="http://schemas.microsoft.com/office/drawing/2014/main" id="{90186241-AA01-46CE-8FDD-1A4099395BAC}"/>
              </a:ext>
            </a:extLst>
          </p:cNvPr>
          <p:cNvSpPr txBox="1"/>
          <p:nvPr/>
        </p:nvSpPr>
        <p:spPr>
          <a:xfrm>
            <a:off x="474448" y="3802676"/>
            <a:ext cx="8077200" cy="2611612"/>
          </a:xfrm>
          <a:prstGeom prst="rect">
            <a:avLst/>
          </a:prstGeom>
        </p:spPr>
        <p:txBody>
          <a:bodyPr vert="horz" wrap="square" lIns="0" tIns="13335" rIns="0" bIns="0" rtlCol="0">
            <a:spAutoFit/>
          </a:bodyPr>
          <a:lstStyle/>
          <a:p>
            <a:pPr marL="12700" marR="5080" algn="just">
              <a:lnSpc>
                <a:spcPct val="100000"/>
              </a:lnSpc>
              <a:spcBef>
                <a:spcPts val="105"/>
              </a:spcBef>
              <a:tabLst>
                <a:tab pos="354965" algn="l"/>
                <a:tab pos="355600" algn="l"/>
              </a:tabLst>
            </a:pPr>
            <a:r>
              <a:rPr lang="en-US" sz="2800" b="1" spc="-10" dirty="0">
                <a:solidFill>
                  <a:srgbClr val="00B050"/>
                </a:solidFill>
                <a:cs typeface="Calibri"/>
              </a:rPr>
              <a:t>Facts: </a:t>
            </a:r>
          </a:p>
          <a:p>
            <a:pPr marL="12700" marR="5080" algn="just">
              <a:lnSpc>
                <a:spcPct val="100000"/>
              </a:lnSpc>
              <a:spcBef>
                <a:spcPts val="105"/>
              </a:spcBef>
              <a:tabLst>
                <a:tab pos="354965" algn="l"/>
                <a:tab pos="355600" algn="l"/>
              </a:tabLst>
            </a:pPr>
            <a:r>
              <a:rPr lang="en-US" sz="2800" spc="-10" dirty="0">
                <a:cs typeface="Calibri"/>
              </a:rPr>
              <a:t> The patient having a seizure needs your help and should be given immediate and appropriate care. Please do not hesitate to do so. Seizures cannot be passed on to others by touching the patient – Epilepsy is not contagious!</a:t>
            </a:r>
          </a:p>
        </p:txBody>
      </p:sp>
    </p:spTree>
    <p:extLst>
      <p:ext uri="{BB962C8B-B14F-4D97-AF65-F5344CB8AC3E}">
        <p14:creationId xmlns:p14="http://schemas.microsoft.com/office/powerpoint/2010/main" val="3440365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err="1"/>
              <a:t>Myth</a:t>
            </a:r>
            <a:r>
              <a:rPr lang="it-IT" spc="-5" dirty="0"/>
              <a:t> no. 8</a:t>
            </a:r>
            <a:endParaRPr spc="-15" dirty="0"/>
          </a:p>
        </p:txBody>
      </p:sp>
      <p:sp>
        <p:nvSpPr>
          <p:cNvPr id="3" name="object 3"/>
          <p:cNvSpPr txBox="1"/>
          <p:nvPr/>
        </p:nvSpPr>
        <p:spPr>
          <a:xfrm>
            <a:off x="474448" y="2275375"/>
            <a:ext cx="8077200" cy="875240"/>
          </a:xfrm>
          <a:prstGeom prst="rect">
            <a:avLst/>
          </a:prstGeom>
        </p:spPr>
        <p:txBody>
          <a:bodyPr vert="horz" wrap="square" lIns="0" tIns="13335" rIns="0" bIns="0" rtlCol="0">
            <a:spAutoFit/>
          </a:bodyPr>
          <a:lstStyle/>
          <a:p>
            <a:pPr marL="12700" marR="5080" algn="just">
              <a:lnSpc>
                <a:spcPct val="100000"/>
              </a:lnSpc>
              <a:spcBef>
                <a:spcPts val="105"/>
              </a:spcBef>
              <a:tabLst>
                <a:tab pos="354965" algn="l"/>
                <a:tab pos="355600" algn="l"/>
              </a:tabLst>
            </a:pPr>
            <a:r>
              <a:rPr lang="en-US" sz="2800" b="1" spc="-10" dirty="0">
                <a:solidFill>
                  <a:srgbClr val="FF0000"/>
                </a:solidFill>
                <a:cs typeface="Calibri"/>
              </a:rPr>
              <a:t>Myth: </a:t>
            </a:r>
            <a:r>
              <a:rPr lang="en-US" sz="2800" spc="-10" dirty="0">
                <a:cs typeface="Calibri"/>
              </a:rPr>
              <a:t>Having a person with seizures is a stigma on the family, so this should be concealed.</a:t>
            </a:r>
            <a:endParaRPr lang="it-IT" sz="2800" spc="-10" dirty="0">
              <a:latin typeface="Calibri"/>
              <a:cs typeface="Calibri"/>
            </a:endParaRP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1" name="object 3">
            <a:extLst>
              <a:ext uri="{FF2B5EF4-FFF2-40B4-BE49-F238E27FC236}">
                <a16:creationId xmlns:a16="http://schemas.microsoft.com/office/drawing/2014/main" id="{90186241-AA01-46CE-8FDD-1A4099395BAC}"/>
              </a:ext>
            </a:extLst>
          </p:cNvPr>
          <p:cNvSpPr txBox="1"/>
          <p:nvPr/>
        </p:nvSpPr>
        <p:spPr>
          <a:xfrm>
            <a:off x="474448" y="3802676"/>
            <a:ext cx="8077200" cy="2180725"/>
          </a:xfrm>
          <a:prstGeom prst="rect">
            <a:avLst/>
          </a:prstGeom>
        </p:spPr>
        <p:txBody>
          <a:bodyPr vert="horz" wrap="square" lIns="0" tIns="13335" rIns="0" bIns="0" rtlCol="0">
            <a:spAutoFit/>
          </a:bodyPr>
          <a:lstStyle/>
          <a:p>
            <a:pPr marL="12700" marR="5080" algn="just">
              <a:lnSpc>
                <a:spcPct val="100000"/>
              </a:lnSpc>
              <a:spcBef>
                <a:spcPts val="105"/>
              </a:spcBef>
              <a:tabLst>
                <a:tab pos="354965" algn="l"/>
                <a:tab pos="355600" algn="l"/>
              </a:tabLst>
            </a:pPr>
            <a:r>
              <a:rPr lang="en-US" sz="2800" b="1" spc="-10" dirty="0">
                <a:solidFill>
                  <a:srgbClr val="00B050"/>
                </a:solidFill>
                <a:cs typeface="Calibri"/>
              </a:rPr>
              <a:t>Facts: </a:t>
            </a:r>
          </a:p>
          <a:p>
            <a:pPr marL="12700" marR="5080" algn="just">
              <a:lnSpc>
                <a:spcPct val="100000"/>
              </a:lnSpc>
              <a:spcBef>
                <a:spcPts val="105"/>
              </a:spcBef>
              <a:tabLst>
                <a:tab pos="354965" algn="l"/>
                <a:tab pos="355600" algn="l"/>
              </a:tabLst>
            </a:pPr>
            <a:r>
              <a:rPr lang="en-US" sz="2800" spc="-10" dirty="0">
                <a:cs typeface="Calibri"/>
              </a:rPr>
              <a:t>Having seizures, epilepsy, Nodding Syndrome is like having any other disease. Every effort should be made to remove this stigma through awareness. Parents and relatives should be encouraged to seek early treatment!</a:t>
            </a:r>
          </a:p>
        </p:txBody>
      </p:sp>
    </p:spTree>
    <p:extLst>
      <p:ext uri="{BB962C8B-B14F-4D97-AF65-F5344CB8AC3E}">
        <p14:creationId xmlns:p14="http://schemas.microsoft.com/office/powerpoint/2010/main" val="1374753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err="1"/>
              <a:t>Other</a:t>
            </a:r>
            <a:r>
              <a:rPr lang="it-IT" spc="-5" dirty="0"/>
              <a:t> </a:t>
            </a:r>
            <a:r>
              <a:rPr lang="it-IT" spc="-5" dirty="0" err="1"/>
              <a:t>myths</a:t>
            </a:r>
            <a:r>
              <a:rPr lang="it-IT" spc="-5" dirty="0"/>
              <a:t>?</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1" name="object 3">
            <a:extLst>
              <a:ext uri="{FF2B5EF4-FFF2-40B4-BE49-F238E27FC236}">
                <a16:creationId xmlns:a16="http://schemas.microsoft.com/office/drawing/2014/main" id="{90186241-AA01-46CE-8FDD-1A4099395BAC}"/>
              </a:ext>
            </a:extLst>
          </p:cNvPr>
          <p:cNvSpPr txBox="1"/>
          <p:nvPr/>
        </p:nvSpPr>
        <p:spPr>
          <a:xfrm>
            <a:off x="533400" y="2667000"/>
            <a:ext cx="8077200" cy="875240"/>
          </a:xfrm>
          <a:prstGeom prst="rect">
            <a:avLst/>
          </a:prstGeom>
        </p:spPr>
        <p:txBody>
          <a:bodyPr vert="horz" wrap="square" lIns="0" tIns="13335" rIns="0" bIns="0" rtlCol="0">
            <a:spAutoFit/>
          </a:bodyPr>
          <a:lstStyle/>
          <a:p>
            <a:pPr marL="12700" marR="5080" algn="just">
              <a:lnSpc>
                <a:spcPct val="100000"/>
              </a:lnSpc>
              <a:spcBef>
                <a:spcPts val="105"/>
              </a:spcBef>
              <a:tabLst>
                <a:tab pos="354965" algn="l"/>
                <a:tab pos="355600" algn="l"/>
              </a:tabLst>
            </a:pPr>
            <a:r>
              <a:rPr lang="en-US" sz="2800" spc="-10" dirty="0">
                <a:cs typeface="Calibri"/>
              </a:rPr>
              <a:t>What other myths or beliefs around Epilepsy or Nodding Syndrome exist in your community?</a:t>
            </a:r>
          </a:p>
        </p:txBody>
      </p:sp>
    </p:spTree>
    <p:extLst>
      <p:ext uri="{BB962C8B-B14F-4D97-AF65-F5344CB8AC3E}">
        <p14:creationId xmlns:p14="http://schemas.microsoft.com/office/powerpoint/2010/main" val="1601832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err="1"/>
              <a:t>Additional</a:t>
            </a:r>
            <a:r>
              <a:rPr lang="it-IT" spc="-5" dirty="0"/>
              <a:t> </a:t>
            </a:r>
            <a:r>
              <a:rPr lang="it-IT" spc="-5" dirty="0" err="1"/>
              <a:t>quick</a:t>
            </a:r>
            <a:r>
              <a:rPr lang="it-IT" spc="-5" dirty="0"/>
              <a:t> </a:t>
            </a:r>
            <a:r>
              <a:rPr lang="it-IT" spc="-5" dirty="0" err="1"/>
              <a:t>facts</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1" name="object 3">
            <a:extLst>
              <a:ext uri="{FF2B5EF4-FFF2-40B4-BE49-F238E27FC236}">
                <a16:creationId xmlns:a16="http://schemas.microsoft.com/office/drawing/2014/main" id="{90186241-AA01-46CE-8FDD-1A4099395BAC}"/>
              </a:ext>
            </a:extLst>
          </p:cNvPr>
          <p:cNvSpPr txBox="1"/>
          <p:nvPr/>
        </p:nvSpPr>
        <p:spPr>
          <a:xfrm>
            <a:off x="533400" y="2283613"/>
            <a:ext cx="8077200" cy="3942746"/>
          </a:xfrm>
          <a:prstGeom prst="rect">
            <a:avLst/>
          </a:prstGeom>
        </p:spPr>
        <p:txBody>
          <a:bodyPr vert="horz" wrap="square" lIns="0" tIns="13335" rIns="0" bIns="0" rtlCol="0">
            <a:spAutoFit/>
          </a:bodyPr>
          <a:lstStyle/>
          <a:p>
            <a:pPr marL="527050" marR="5080" indent="-514350" algn="just">
              <a:lnSpc>
                <a:spcPct val="100000"/>
              </a:lnSpc>
              <a:spcBef>
                <a:spcPts val="105"/>
              </a:spcBef>
              <a:buFont typeface="+mj-lt"/>
              <a:buAutoNum type="alphaLcParenR"/>
              <a:tabLst>
                <a:tab pos="354965" algn="l"/>
                <a:tab pos="355600" algn="l"/>
              </a:tabLst>
            </a:pPr>
            <a:r>
              <a:rPr lang="en-US" sz="2800" spc="-10" dirty="0">
                <a:cs typeface="Calibri"/>
              </a:rPr>
              <a:t>Epilepsy and Nodding Syndrome are disorders that </a:t>
            </a:r>
            <a:r>
              <a:rPr lang="en-US" sz="2800" b="1" spc="-10" dirty="0">
                <a:cs typeface="Calibri"/>
              </a:rPr>
              <a:t>can affect anyone</a:t>
            </a:r>
            <a:r>
              <a:rPr lang="en-US" sz="2800" spc="-10" dirty="0">
                <a:cs typeface="Calibri"/>
              </a:rPr>
              <a:t>: men, women and children of all ages, ethnicities, origins, socioeconomic conditions.</a:t>
            </a:r>
          </a:p>
          <a:p>
            <a:pPr marL="527050" marR="5080" indent="-514350" algn="just">
              <a:lnSpc>
                <a:spcPct val="100000"/>
              </a:lnSpc>
              <a:spcBef>
                <a:spcPts val="105"/>
              </a:spcBef>
              <a:buFont typeface="+mj-lt"/>
              <a:buAutoNum type="alphaLcParenR"/>
              <a:tabLst>
                <a:tab pos="354965" algn="l"/>
                <a:tab pos="355600" algn="l"/>
              </a:tabLst>
            </a:pPr>
            <a:endParaRPr lang="en-US" sz="2800" spc="-10" dirty="0">
              <a:cs typeface="Calibri"/>
            </a:endParaRPr>
          </a:p>
          <a:p>
            <a:pPr marL="527050" marR="5080" indent="-514350" algn="just">
              <a:lnSpc>
                <a:spcPct val="100000"/>
              </a:lnSpc>
              <a:spcBef>
                <a:spcPts val="105"/>
              </a:spcBef>
              <a:buFont typeface="+mj-lt"/>
              <a:buAutoNum type="alphaLcParenR"/>
              <a:tabLst>
                <a:tab pos="354965" algn="l"/>
                <a:tab pos="355600" algn="l"/>
              </a:tabLst>
            </a:pPr>
            <a:r>
              <a:rPr lang="en-US" sz="2800" spc="-10" dirty="0">
                <a:cs typeface="Calibri"/>
              </a:rPr>
              <a:t>Epilepsy / NS are a disorders that </a:t>
            </a:r>
            <a:r>
              <a:rPr lang="en-US" sz="2800" b="1" spc="-10" dirty="0">
                <a:cs typeface="Calibri"/>
              </a:rPr>
              <a:t>vary in severity and causes</a:t>
            </a:r>
            <a:r>
              <a:rPr lang="en-US" sz="2800" spc="-10" dirty="0">
                <a:cs typeface="Calibri"/>
              </a:rPr>
              <a:t>.</a:t>
            </a:r>
          </a:p>
          <a:p>
            <a:pPr marL="527050" marR="5080" indent="-514350" algn="just">
              <a:lnSpc>
                <a:spcPct val="100000"/>
              </a:lnSpc>
              <a:spcBef>
                <a:spcPts val="105"/>
              </a:spcBef>
              <a:buFont typeface="+mj-lt"/>
              <a:buAutoNum type="alphaLcParenR"/>
              <a:tabLst>
                <a:tab pos="354965" algn="l"/>
                <a:tab pos="355600" algn="l"/>
              </a:tabLst>
            </a:pPr>
            <a:endParaRPr lang="en-US" sz="2800" spc="-10" dirty="0">
              <a:cs typeface="Calibri"/>
            </a:endParaRPr>
          </a:p>
          <a:p>
            <a:pPr marL="527050" marR="5080" indent="-514350" algn="just">
              <a:lnSpc>
                <a:spcPct val="100000"/>
              </a:lnSpc>
              <a:spcBef>
                <a:spcPts val="105"/>
              </a:spcBef>
              <a:buFont typeface="+mj-lt"/>
              <a:buAutoNum type="alphaLcParenR"/>
              <a:tabLst>
                <a:tab pos="354965" algn="l"/>
                <a:tab pos="355600" algn="l"/>
              </a:tabLst>
            </a:pPr>
            <a:r>
              <a:rPr lang="en-US" sz="2800" spc="-10" dirty="0">
                <a:cs typeface="Calibri"/>
              </a:rPr>
              <a:t>More than </a:t>
            </a:r>
            <a:r>
              <a:rPr lang="en-US" sz="2800" b="1" spc="-10" dirty="0">
                <a:cs typeface="Calibri"/>
              </a:rPr>
              <a:t>50 million </a:t>
            </a:r>
            <a:r>
              <a:rPr lang="en-US" sz="2800" spc="-10" dirty="0">
                <a:cs typeface="Calibri"/>
              </a:rPr>
              <a:t>people worldwide have epilepsy.</a:t>
            </a:r>
          </a:p>
        </p:txBody>
      </p:sp>
    </p:spTree>
    <p:extLst>
      <p:ext uri="{BB962C8B-B14F-4D97-AF65-F5344CB8AC3E}">
        <p14:creationId xmlns:p14="http://schemas.microsoft.com/office/powerpoint/2010/main" val="4147724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err="1"/>
              <a:t>Additional</a:t>
            </a:r>
            <a:r>
              <a:rPr lang="it-IT" spc="-5" dirty="0"/>
              <a:t> </a:t>
            </a:r>
            <a:r>
              <a:rPr lang="it-IT" spc="-5" dirty="0" err="1"/>
              <a:t>quick</a:t>
            </a:r>
            <a:r>
              <a:rPr lang="it-IT" spc="-5" dirty="0"/>
              <a:t> </a:t>
            </a:r>
            <a:r>
              <a:rPr lang="it-IT" spc="-5" dirty="0" err="1"/>
              <a:t>facts</a:t>
            </a:r>
            <a:r>
              <a:rPr lang="it-IT" spc="-5" dirty="0"/>
              <a:t> (2)</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1" name="object 3">
            <a:extLst>
              <a:ext uri="{FF2B5EF4-FFF2-40B4-BE49-F238E27FC236}">
                <a16:creationId xmlns:a16="http://schemas.microsoft.com/office/drawing/2014/main" id="{90186241-AA01-46CE-8FDD-1A4099395BAC}"/>
              </a:ext>
            </a:extLst>
          </p:cNvPr>
          <p:cNvSpPr txBox="1"/>
          <p:nvPr/>
        </p:nvSpPr>
        <p:spPr>
          <a:xfrm>
            <a:off x="533400" y="2283613"/>
            <a:ext cx="8077200" cy="4096634"/>
          </a:xfrm>
          <a:prstGeom prst="rect">
            <a:avLst/>
          </a:prstGeom>
        </p:spPr>
        <p:txBody>
          <a:bodyPr vert="horz" wrap="square" lIns="0" tIns="13335" rIns="0" bIns="0" rtlCol="0">
            <a:spAutoFit/>
          </a:bodyPr>
          <a:lstStyle/>
          <a:p>
            <a:pPr marL="527050" marR="5080" indent="-514350" algn="just">
              <a:lnSpc>
                <a:spcPct val="100000"/>
              </a:lnSpc>
              <a:spcBef>
                <a:spcPts val="105"/>
              </a:spcBef>
              <a:buFont typeface="+mj-lt"/>
              <a:buAutoNum type="alphaLcParenR" startAt="4"/>
              <a:tabLst>
                <a:tab pos="354965" algn="l"/>
                <a:tab pos="355600" algn="l"/>
              </a:tabLst>
            </a:pPr>
            <a:r>
              <a:rPr lang="en-US" sz="2800" spc="-10" dirty="0">
                <a:cs typeface="Calibri"/>
              </a:rPr>
              <a:t>Epilepsy / NS can (</a:t>
            </a:r>
            <a:r>
              <a:rPr lang="en-US" sz="2800" u="sng" spc="-10" dirty="0">
                <a:cs typeface="Calibri"/>
              </a:rPr>
              <a:t>but does not have to</a:t>
            </a:r>
            <a:r>
              <a:rPr lang="en-US" sz="2800" spc="-10" dirty="0">
                <a:cs typeface="Calibri"/>
              </a:rPr>
              <a:t>) be serious, </a:t>
            </a:r>
            <a:r>
              <a:rPr lang="en-US" sz="2800" b="1" spc="-10" dirty="0">
                <a:cs typeface="Calibri"/>
              </a:rPr>
              <a:t>life-threatening</a:t>
            </a:r>
            <a:r>
              <a:rPr lang="en-US" sz="2800" spc="-10" dirty="0">
                <a:cs typeface="Calibri"/>
              </a:rPr>
              <a:t> </a:t>
            </a:r>
            <a:r>
              <a:rPr lang="en-US" sz="2800" b="1" spc="-10" dirty="0">
                <a:cs typeface="Calibri"/>
              </a:rPr>
              <a:t>disorders</a:t>
            </a:r>
            <a:r>
              <a:rPr lang="en-US" sz="2800" spc="-10" dirty="0">
                <a:cs typeface="Calibri"/>
              </a:rPr>
              <a:t> with great impact on health and quality of life.</a:t>
            </a:r>
          </a:p>
          <a:p>
            <a:pPr marL="527050" marR="5080" indent="-514350" algn="just">
              <a:lnSpc>
                <a:spcPct val="100000"/>
              </a:lnSpc>
              <a:spcBef>
                <a:spcPts val="105"/>
              </a:spcBef>
              <a:buFont typeface="+mj-lt"/>
              <a:buAutoNum type="alphaLcParenR" startAt="4"/>
              <a:tabLst>
                <a:tab pos="354965" algn="l"/>
                <a:tab pos="355600" algn="l"/>
              </a:tabLst>
            </a:pPr>
            <a:endParaRPr lang="en-US" sz="2000" spc="-10" dirty="0">
              <a:cs typeface="Calibri"/>
            </a:endParaRPr>
          </a:p>
          <a:p>
            <a:pPr marL="527050" marR="5080" indent="-514350" algn="just">
              <a:lnSpc>
                <a:spcPct val="100000"/>
              </a:lnSpc>
              <a:spcBef>
                <a:spcPts val="105"/>
              </a:spcBef>
              <a:buFont typeface="+mj-lt"/>
              <a:buAutoNum type="alphaLcParenR" startAt="4"/>
              <a:tabLst>
                <a:tab pos="354965" algn="l"/>
                <a:tab pos="355600" algn="l"/>
              </a:tabLst>
            </a:pPr>
            <a:r>
              <a:rPr lang="en-US" sz="2800" spc="-10" dirty="0">
                <a:cs typeface="Calibri"/>
              </a:rPr>
              <a:t>With daily, regularly taken and inexpensive antiepileptic medicines, 2 out of 3 people with epilepsy can be </a:t>
            </a:r>
            <a:r>
              <a:rPr lang="en-US" sz="2800" b="1" spc="-10" dirty="0">
                <a:cs typeface="Calibri"/>
              </a:rPr>
              <a:t>seizure-free </a:t>
            </a:r>
            <a:r>
              <a:rPr lang="en-US" sz="2800" spc="-10" dirty="0">
                <a:cs typeface="Calibri"/>
              </a:rPr>
              <a:t>after 2 years.</a:t>
            </a:r>
          </a:p>
          <a:p>
            <a:pPr marL="527050" marR="5080" indent="-514350" algn="just">
              <a:lnSpc>
                <a:spcPct val="100000"/>
              </a:lnSpc>
              <a:spcBef>
                <a:spcPts val="105"/>
              </a:spcBef>
              <a:buFont typeface="+mj-lt"/>
              <a:buAutoNum type="alphaLcParenR" startAt="4"/>
              <a:tabLst>
                <a:tab pos="354965" algn="l"/>
                <a:tab pos="355600" algn="l"/>
              </a:tabLst>
            </a:pPr>
            <a:endParaRPr lang="en-US" spc="-10" dirty="0">
              <a:cs typeface="Calibri"/>
            </a:endParaRPr>
          </a:p>
          <a:p>
            <a:pPr marL="527050" marR="5080" indent="-514350" algn="just">
              <a:lnSpc>
                <a:spcPct val="100000"/>
              </a:lnSpc>
              <a:spcBef>
                <a:spcPts val="105"/>
              </a:spcBef>
              <a:buFont typeface="+mj-lt"/>
              <a:buAutoNum type="alphaLcParenR" startAt="4"/>
              <a:tabLst>
                <a:tab pos="354965" algn="l"/>
                <a:tab pos="355600" algn="l"/>
              </a:tabLst>
            </a:pPr>
            <a:r>
              <a:rPr lang="en-US" sz="2800" b="1" spc="-10" dirty="0">
                <a:cs typeface="Calibri"/>
              </a:rPr>
              <a:t>Antiepileptic medicines treat epilepsy and NS symptoms</a:t>
            </a:r>
            <a:r>
              <a:rPr lang="en-US" sz="2800" spc="-10" dirty="0">
                <a:cs typeface="Calibri"/>
              </a:rPr>
              <a:t> (e.g. seizures) </a:t>
            </a:r>
            <a:r>
              <a:rPr lang="en-US" sz="2800" b="1" spc="-10" dirty="0">
                <a:cs typeface="Calibri"/>
              </a:rPr>
              <a:t>but cannot cure it</a:t>
            </a:r>
            <a:r>
              <a:rPr lang="en-US" sz="2800" spc="-10" dirty="0">
                <a:cs typeface="Calibri"/>
              </a:rPr>
              <a:t>.</a:t>
            </a:r>
          </a:p>
        </p:txBody>
      </p:sp>
    </p:spTree>
    <p:extLst>
      <p:ext uri="{BB962C8B-B14F-4D97-AF65-F5344CB8AC3E}">
        <p14:creationId xmlns:p14="http://schemas.microsoft.com/office/powerpoint/2010/main" val="1331492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err="1"/>
              <a:t>Additional</a:t>
            </a:r>
            <a:r>
              <a:rPr lang="it-IT" spc="-5" dirty="0"/>
              <a:t> </a:t>
            </a:r>
            <a:r>
              <a:rPr lang="it-IT" spc="-5" dirty="0" err="1"/>
              <a:t>quick</a:t>
            </a:r>
            <a:r>
              <a:rPr lang="it-IT" spc="-5" dirty="0"/>
              <a:t> </a:t>
            </a:r>
            <a:r>
              <a:rPr lang="it-IT" spc="-5" dirty="0" err="1"/>
              <a:t>facts</a:t>
            </a:r>
            <a:r>
              <a:rPr lang="it-IT" spc="-5" dirty="0"/>
              <a:t> (3)</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1" name="object 3">
            <a:extLst>
              <a:ext uri="{FF2B5EF4-FFF2-40B4-BE49-F238E27FC236}">
                <a16:creationId xmlns:a16="http://schemas.microsoft.com/office/drawing/2014/main" id="{90186241-AA01-46CE-8FDD-1A4099395BAC}"/>
              </a:ext>
            </a:extLst>
          </p:cNvPr>
          <p:cNvSpPr txBox="1"/>
          <p:nvPr/>
        </p:nvSpPr>
        <p:spPr>
          <a:xfrm>
            <a:off x="533400" y="2283613"/>
            <a:ext cx="8077200" cy="3665747"/>
          </a:xfrm>
          <a:prstGeom prst="rect">
            <a:avLst/>
          </a:prstGeom>
        </p:spPr>
        <p:txBody>
          <a:bodyPr vert="horz" wrap="square" lIns="0" tIns="13335" rIns="0" bIns="0" rtlCol="0">
            <a:spAutoFit/>
          </a:bodyPr>
          <a:lstStyle/>
          <a:p>
            <a:pPr marL="527050" marR="5080" indent="-514350" algn="just">
              <a:lnSpc>
                <a:spcPct val="100000"/>
              </a:lnSpc>
              <a:spcBef>
                <a:spcPts val="105"/>
              </a:spcBef>
              <a:buFont typeface="+mj-lt"/>
              <a:buAutoNum type="alphaLcParenR" startAt="7"/>
              <a:tabLst>
                <a:tab pos="354965" algn="l"/>
                <a:tab pos="355600" algn="l"/>
              </a:tabLst>
            </a:pPr>
            <a:r>
              <a:rPr lang="en-US" sz="2800" spc="-10" dirty="0">
                <a:cs typeface="Calibri"/>
              </a:rPr>
              <a:t>Taking antiepileptic medicines can have </a:t>
            </a:r>
            <a:r>
              <a:rPr lang="en-US" sz="2800" b="1" spc="-10" dirty="0">
                <a:cs typeface="Calibri"/>
              </a:rPr>
              <a:t>side effects, which can be managed.</a:t>
            </a:r>
            <a:endParaRPr lang="en-US" sz="2800" spc="-10" dirty="0">
              <a:cs typeface="Calibri"/>
            </a:endParaRPr>
          </a:p>
          <a:p>
            <a:pPr marL="527050" marR="5080" indent="-514350" algn="just">
              <a:lnSpc>
                <a:spcPct val="100000"/>
              </a:lnSpc>
              <a:spcBef>
                <a:spcPts val="105"/>
              </a:spcBef>
              <a:buFont typeface="+mj-lt"/>
              <a:buAutoNum type="alphaLcParenR" startAt="7"/>
              <a:tabLst>
                <a:tab pos="354965" algn="l"/>
                <a:tab pos="355600" algn="l"/>
              </a:tabLst>
            </a:pPr>
            <a:endParaRPr lang="en-US" sz="2000" spc="-10" dirty="0">
              <a:cs typeface="Calibri"/>
            </a:endParaRPr>
          </a:p>
          <a:p>
            <a:pPr marL="527050" marR="5080" indent="-514350" algn="just">
              <a:lnSpc>
                <a:spcPct val="100000"/>
              </a:lnSpc>
              <a:spcBef>
                <a:spcPts val="105"/>
              </a:spcBef>
              <a:buFont typeface="+mj-lt"/>
              <a:buAutoNum type="alphaLcParenR" startAt="7"/>
              <a:tabLst>
                <a:tab pos="354965" algn="l"/>
                <a:tab pos="355600" algn="l"/>
              </a:tabLst>
            </a:pPr>
            <a:r>
              <a:rPr lang="en-US" sz="2800" spc="-10" dirty="0">
                <a:cs typeface="Calibri"/>
              </a:rPr>
              <a:t>If a person with epilepsy / NS taking antiepileptic medicines is </a:t>
            </a:r>
            <a:r>
              <a:rPr lang="en-US" sz="2800" b="1" spc="-10" dirty="0">
                <a:cs typeface="Calibri"/>
              </a:rPr>
              <a:t>experiencing side effects</a:t>
            </a:r>
            <a:r>
              <a:rPr lang="en-US" sz="2800" spc="-10" dirty="0">
                <a:cs typeface="Calibri"/>
              </a:rPr>
              <a:t>, s/he should </a:t>
            </a:r>
            <a:r>
              <a:rPr lang="en-US" sz="2800" b="1" spc="-10" dirty="0">
                <a:cs typeface="Calibri"/>
              </a:rPr>
              <a:t>seek care at a health facility</a:t>
            </a:r>
            <a:r>
              <a:rPr lang="en-US" sz="2800" spc="-10" dirty="0">
                <a:cs typeface="Calibri"/>
              </a:rPr>
              <a:t>.</a:t>
            </a:r>
          </a:p>
          <a:p>
            <a:pPr marL="527050" marR="5080" indent="-514350" algn="just">
              <a:lnSpc>
                <a:spcPct val="100000"/>
              </a:lnSpc>
              <a:spcBef>
                <a:spcPts val="105"/>
              </a:spcBef>
              <a:buFont typeface="+mj-lt"/>
              <a:buAutoNum type="alphaLcParenR" startAt="7"/>
              <a:tabLst>
                <a:tab pos="354965" algn="l"/>
                <a:tab pos="355600" algn="l"/>
              </a:tabLst>
            </a:pPr>
            <a:endParaRPr lang="en-US" spc="-10" dirty="0">
              <a:cs typeface="Calibri"/>
            </a:endParaRPr>
          </a:p>
          <a:p>
            <a:pPr marL="527050" marR="5080" indent="-514350" algn="just">
              <a:lnSpc>
                <a:spcPct val="100000"/>
              </a:lnSpc>
              <a:spcBef>
                <a:spcPts val="105"/>
              </a:spcBef>
              <a:buFont typeface="+mj-lt"/>
              <a:buAutoNum type="alphaLcParenR" startAt="7"/>
              <a:tabLst>
                <a:tab pos="354965" algn="l"/>
                <a:tab pos="355600" algn="l"/>
              </a:tabLst>
            </a:pPr>
            <a:r>
              <a:rPr lang="en-US" sz="2800" b="1" spc="-10" dirty="0">
                <a:cs typeface="Calibri"/>
              </a:rPr>
              <a:t>Anyone can </a:t>
            </a:r>
            <a:r>
              <a:rPr lang="en-US" sz="2800" spc="-10" dirty="0">
                <a:cs typeface="Calibri"/>
              </a:rPr>
              <a:t>learn basic first aid </a:t>
            </a:r>
            <a:r>
              <a:rPr lang="en-US" sz="2800" b="1" spc="-10" dirty="0">
                <a:cs typeface="Calibri"/>
              </a:rPr>
              <a:t>to help someone when a seizure occurs</a:t>
            </a:r>
            <a:r>
              <a:rPr lang="en-US" sz="2800" spc="-10" dirty="0">
                <a:cs typeface="Calibri"/>
              </a:rPr>
              <a:t>.</a:t>
            </a:r>
          </a:p>
        </p:txBody>
      </p:sp>
    </p:spTree>
    <p:extLst>
      <p:ext uri="{BB962C8B-B14F-4D97-AF65-F5344CB8AC3E}">
        <p14:creationId xmlns:p14="http://schemas.microsoft.com/office/powerpoint/2010/main" val="2901425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err="1"/>
              <a:t>Additional</a:t>
            </a:r>
            <a:r>
              <a:rPr lang="it-IT" spc="-5" dirty="0"/>
              <a:t> </a:t>
            </a:r>
            <a:r>
              <a:rPr lang="it-IT" spc="-5" dirty="0" err="1"/>
              <a:t>quick</a:t>
            </a:r>
            <a:r>
              <a:rPr lang="it-IT" spc="-5" dirty="0"/>
              <a:t> </a:t>
            </a:r>
            <a:r>
              <a:rPr lang="it-IT" spc="-5" dirty="0" err="1"/>
              <a:t>facts</a:t>
            </a:r>
            <a:r>
              <a:rPr lang="it-IT" spc="-5" dirty="0"/>
              <a:t> (4)</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1" name="object 3">
            <a:extLst>
              <a:ext uri="{FF2B5EF4-FFF2-40B4-BE49-F238E27FC236}">
                <a16:creationId xmlns:a16="http://schemas.microsoft.com/office/drawing/2014/main" id="{90186241-AA01-46CE-8FDD-1A4099395BAC}"/>
              </a:ext>
            </a:extLst>
          </p:cNvPr>
          <p:cNvSpPr txBox="1"/>
          <p:nvPr/>
        </p:nvSpPr>
        <p:spPr>
          <a:xfrm>
            <a:off x="533400" y="2283613"/>
            <a:ext cx="8077200" cy="4527521"/>
          </a:xfrm>
          <a:prstGeom prst="rect">
            <a:avLst/>
          </a:prstGeom>
        </p:spPr>
        <p:txBody>
          <a:bodyPr vert="horz" wrap="square" lIns="0" tIns="13335" rIns="0" bIns="0" rtlCol="0">
            <a:spAutoFit/>
          </a:bodyPr>
          <a:lstStyle/>
          <a:p>
            <a:pPr marL="527050" marR="5080" indent="-514350" algn="just">
              <a:lnSpc>
                <a:spcPct val="100000"/>
              </a:lnSpc>
              <a:spcBef>
                <a:spcPts val="105"/>
              </a:spcBef>
              <a:buFont typeface="+mj-lt"/>
              <a:buAutoNum type="alphaLcParenR" startAt="10"/>
              <a:tabLst>
                <a:tab pos="354965" algn="l"/>
                <a:tab pos="355600" algn="l"/>
              </a:tabLst>
            </a:pPr>
            <a:r>
              <a:rPr lang="en-US" sz="2800" spc="-10" dirty="0">
                <a:cs typeface="Calibri"/>
              </a:rPr>
              <a:t>People with epilepsy / NS and their families often suffer from </a:t>
            </a:r>
            <a:r>
              <a:rPr lang="en-US" sz="2800" b="1" u="sng" spc="-10" dirty="0">
                <a:cs typeface="Calibri"/>
              </a:rPr>
              <a:t>unjustified</a:t>
            </a:r>
            <a:r>
              <a:rPr lang="en-US" sz="2800" spc="-10" dirty="0">
                <a:cs typeface="Calibri"/>
              </a:rPr>
              <a:t> stigma and discrimination from their own community</a:t>
            </a:r>
            <a:r>
              <a:rPr lang="en-US" sz="2800" b="1" spc="-10" dirty="0">
                <a:cs typeface="Calibri"/>
              </a:rPr>
              <a:t>.</a:t>
            </a:r>
            <a:endParaRPr lang="en-US" sz="2800" spc="-10" dirty="0">
              <a:cs typeface="Calibri"/>
            </a:endParaRPr>
          </a:p>
          <a:p>
            <a:pPr marL="527050" marR="5080" indent="-514350" algn="just">
              <a:lnSpc>
                <a:spcPct val="100000"/>
              </a:lnSpc>
              <a:spcBef>
                <a:spcPts val="105"/>
              </a:spcBef>
              <a:buFont typeface="+mj-lt"/>
              <a:buAutoNum type="alphaLcParenR" startAt="10"/>
              <a:tabLst>
                <a:tab pos="354965" algn="l"/>
                <a:tab pos="355600" algn="l"/>
              </a:tabLst>
            </a:pPr>
            <a:endParaRPr lang="en-US" sz="2000" spc="-10" dirty="0">
              <a:cs typeface="Calibri"/>
            </a:endParaRPr>
          </a:p>
          <a:p>
            <a:pPr marL="527050" marR="5080" indent="-514350" algn="just">
              <a:lnSpc>
                <a:spcPct val="100000"/>
              </a:lnSpc>
              <a:spcBef>
                <a:spcPts val="105"/>
              </a:spcBef>
              <a:buFont typeface="+mj-lt"/>
              <a:buAutoNum type="alphaLcParenR" startAt="10"/>
              <a:tabLst>
                <a:tab pos="354965" algn="l"/>
                <a:tab pos="355600" algn="l"/>
              </a:tabLst>
            </a:pPr>
            <a:r>
              <a:rPr lang="en-US" sz="2800" spc="-10" dirty="0">
                <a:cs typeface="Calibri"/>
              </a:rPr>
              <a:t>The stigma associated with epilepsy / NS can cause </a:t>
            </a:r>
            <a:r>
              <a:rPr lang="en-US" sz="2800" b="1" spc="-10" dirty="0">
                <a:cs typeface="Calibri"/>
              </a:rPr>
              <a:t>serious harm to the physical, mental, and social well-being of a person with epilepsy / NS</a:t>
            </a:r>
            <a:r>
              <a:rPr lang="en-US" sz="2800" spc="-10" dirty="0">
                <a:cs typeface="Calibri"/>
              </a:rPr>
              <a:t>.</a:t>
            </a:r>
          </a:p>
          <a:p>
            <a:pPr marL="527050" marR="5080" indent="-514350" algn="just">
              <a:lnSpc>
                <a:spcPct val="100000"/>
              </a:lnSpc>
              <a:spcBef>
                <a:spcPts val="105"/>
              </a:spcBef>
              <a:buFont typeface="+mj-lt"/>
              <a:buAutoNum type="alphaLcParenR" startAt="10"/>
              <a:tabLst>
                <a:tab pos="354965" algn="l"/>
                <a:tab pos="355600" algn="l"/>
              </a:tabLst>
            </a:pPr>
            <a:endParaRPr lang="en-US" spc="-10" dirty="0">
              <a:cs typeface="Calibri"/>
            </a:endParaRPr>
          </a:p>
          <a:p>
            <a:pPr marL="527050" marR="5080" indent="-514350" algn="just">
              <a:lnSpc>
                <a:spcPct val="100000"/>
              </a:lnSpc>
              <a:spcBef>
                <a:spcPts val="105"/>
              </a:spcBef>
              <a:buFont typeface="+mj-lt"/>
              <a:buAutoNum type="alphaLcParenR" startAt="10"/>
              <a:tabLst>
                <a:tab pos="354965" algn="l"/>
                <a:tab pos="355600" algn="l"/>
              </a:tabLst>
            </a:pPr>
            <a:r>
              <a:rPr lang="en-US" sz="2800" spc="-10" dirty="0">
                <a:cs typeface="Calibri"/>
              </a:rPr>
              <a:t>Socialization and social integration greatly help a person with epilepsy / NS live a safer, happier and healthier life.</a:t>
            </a:r>
          </a:p>
        </p:txBody>
      </p:sp>
    </p:spTree>
    <p:extLst>
      <p:ext uri="{BB962C8B-B14F-4D97-AF65-F5344CB8AC3E}">
        <p14:creationId xmlns:p14="http://schemas.microsoft.com/office/powerpoint/2010/main" val="1001229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685800" y="533082"/>
            <a:ext cx="6454394" cy="690574"/>
          </a:xfrm>
          <a:prstGeom prst="rect">
            <a:avLst/>
          </a:prstGeom>
        </p:spPr>
        <p:txBody>
          <a:bodyPr vert="horz" wrap="square" lIns="0" tIns="13335" rIns="0" bIns="0" rtlCol="0">
            <a:spAutoFit/>
          </a:bodyPr>
          <a:lstStyle/>
          <a:p>
            <a:pPr marL="12700">
              <a:lnSpc>
                <a:spcPct val="100000"/>
              </a:lnSpc>
              <a:spcBef>
                <a:spcPts val="105"/>
              </a:spcBef>
            </a:pPr>
            <a:r>
              <a:rPr lang="it-IT" spc="-5" dirty="0" err="1"/>
              <a:t>Where</a:t>
            </a:r>
            <a:r>
              <a:rPr lang="it-IT" spc="-5" dirty="0"/>
              <a:t> and </a:t>
            </a:r>
            <a:r>
              <a:rPr lang="it-IT" spc="-5" dirty="0" err="1"/>
              <a:t>when</a:t>
            </a:r>
            <a:r>
              <a:rPr lang="it-IT" spc="-5" dirty="0"/>
              <a:t>?</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0" name="object 3">
            <a:extLst>
              <a:ext uri="{FF2B5EF4-FFF2-40B4-BE49-F238E27FC236}">
                <a16:creationId xmlns:a16="http://schemas.microsoft.com/office/drawing/2014/main" id="{B5B7862D-3F1B-4805-BE44-3F9C2E2645BF}"/>
              </a:ext>
            </a:extLst>
          </p:cNvPr>
          <p:cNvSpPr txBox="1"/>
          <p:nvPr/>
        </p:nvSpPr>
        <p:spPr>
          <a:xfrm>
            <a:off x="533400" y="2057400"/>
            <a:ext cx="8077200" cy="5096908"/>
          </a:xfrm>
          <a:prstGeom prst="rect">
            <a:avLst/>
          </a:prstGeom>
        </p:spPr>
        <p:txBody>
          <a:bodyPr vert="horz" wrap="square" lIns="0" tIns="13335" rIns="0" bIns="0" rtlCol="0">
            <a:spAutoFit/>
          </a:bodyPr>
          <a:lstStyle/>
          <a:p>
            <a:pPr marL="12700" marR="5080" algn="just">
              <a:lnSpc>
                <a:spcPct val="100000"/>
              </a:lnSpc>
              <a:spcBef>
                <a:spcPts val="105"/>
              </a:spcBef>
              <a:tabLst>
                <a:tab pos="354965" algn="l"/>
                <a:tab pos="355600" algn="l"/>
              </a:tabLst>
            </a:pPr>
            <a:r>
              <a:rPr lang="en-US" sz="2800" spc="-10" dirty="0">
                <a:cs typeface="Calibri"/>
              </a:rPr>
              <a:t>Where and when can we create awareness on EPI/NS?</a:t>
            </a:r>
          </a:p>
          <a:p>
            <a:pPr marL="12700" marR="5080" algn="just">
              <a:lnSpc>
                <a:spcPct val="100000"/>
              </a:lnSpc>
              <a:spcBef>
                <a:spcPts val="105"/>
              </a:spcBef>
              <a:tabLst>
                <a:tab pos="354965" algn="l"/>
                <a:tab pos="355600" algn="l"/>
              </a:tabLst>
            </a:pPr>
            <a:endParaRPr lang="en-US" sz="2800" spc="-10" dirty="0">
              <a:cs typeface="Calibri"/>
            </a:endParaRPr>
          </a:p>
          <a:p>
            <a:pPr marL="12700" marR="5080" algn="just">
              <a:lnSpc>
                <a:spcPct val="100000"/>
              </a:lnSpc>
              <a:spcBef>
                <a:spcPts val="105"/>
              </a:spcBef>
              <a:tabLst>
                <a:tab pos="354965" algn="l"/>
                <a:tab pos="355600" algn="l"/>
              </a:tabLst>
            </a:pPr>
            <a:r>
              <a:rPr lang="en-US" sz="2800" b="1" spc="-10" dirty="0">
                <a:cs typeface="Calibri"/>
              </a:rPr>
              <a:t>ALWAYS!</a:t>
            </a:r>
          </a:p>
          <a:p>
            <a:pPr marL="12700" marR="5080" algn="just">
              <a:lnSpc>
                <a:spcPct val="100000"/>
              </a:lnSpc>
              <a:spcBef>
                <a:spcPts val="105"/>
              </a:spcBef>
              <a:tabLst>
                <a:tab pos="354965" algn="l"/>
                <a:tab pos="355600" algn="l"/>
              </a:tabLst>
            </a:pPr>
            <a:endParaRPr lang="en-US" sz="500" spc="-10" dirty="0">
              <a:cs typeface="Calibri"/>
            </a:endParaRPr>
          </a:p>
          <a:p>
            <a:pPr marL="469900" marR="5080" indent="-457200" algn="just">
              <a:lnSpc>
                <a:spcPct val="100000"/>
              </a:lnSpc>
              <a:spcBef>
                <a:spcPts val="105"/>
              </a:spcBef>
              <a:buFont typeface="Arial" panose="020B0604020202020204" pitchFamily="34" charset="0"/>
              <a:buChar char="•"/>
              <a:tabLst>
                <a:tab pos="354965" algn="l"/>
                <a:tab pos="355600" algn="l"/>
              </a:tabLst>
            </a:pPr>
            <a:r>
              <a:rPr lang="en-US" sz="2800" spc="-10" dirty="0">
                <a:cs typeface="Calibri"/>
              </a:rPr>
              <a:t>At home</a:t>
            </a:r>
          </a:p>
          <a:p>
            <a:pPr marL="469900" marR="5080" indent="-457200" algn="just">
              <a:lnSpc>
                <a:spcPct val="100000"/>
              </a:lnSpc>
              <a:spcBef>
                <a:spcPts val="105"/>
              </a:spcBef>
              <a:buFont typeface="Arial" panose="020B0604020202020204" pitchFamily="34" charset="0"/>
              <a:buChar char="•"/>
              <a:tabLst>
                <a:tab pos="354965" algn="l"/>
                <a:tab pos="355600" algn="l"/>
              </a:tabLst>
            </a:pPr>
            <a:r>
              <a:rPr lang="en-US" sz="2800" spc="-10" dirty="0">
                <a:cs typeface="Calibri"/>
              </a:rPr>
              <a:t>During home visits</a:t>
            </a:r>
          </a:p>
          <a:p>
            <a:pPr marL="469900" marR="5080" indent="-457200" algn="just">
              <a:lnSpc>
                <a:spcPct val="100000"/>
              </a:lnSpc>
              <a:spcBef>
                <a:spcPts val="105"/>
              </a:spcBef>
              <a:buFont typeface="Arial" panose="020B0604020202020204" pitchFamily="34" charset="0"/>
              <a:buChar char="•"/>
              <a:tabLst>
                <a:tab pos="354965" algn="l"/>
                <a:tab pos="355600" algn="l"/>
              </a:tabLst>
            </a:pPr>
            <a:r>
              <a:rPr lang="en-US" sz="2800" spc="-10" dirty="0">
                <a:cs typeface="Calibri"/>
              </a:rPr>
              <a:t>During social gatherings and events</a:t>
            </a:r>
          </a:p>
          <a:p>
            <a:pPr marL="469900" marR="5080" indent="-457200" algn="just">
              <a:lnSpc>
                <a:spcPct val="100000"/>
              </a:lnSpc>
              <a:spcBef>
                <a:spcPts val="105"/>
              </a:spcBef>
              <a:buFont typeface="Arial" panose="020B0604020202020204" pitchFamily="34" charset="0"/>
              <a:buChar char="•"/>
              <a:tabLst>
                <a:tab pos="354965" algn="l"/>
                <a:tab pos="355600" algn="l"/>
              </a:tabLst>
            </a:pPr>
            <a:r>
              <a:rPr lang="en-US" sz="2800" spc="-10" dirty="0">
                <a:cs typeface="Calibri"/>
              </a:rPr>
              <a:t>On the radio, at the place of faith, at school…</a:t>
            </a:r>
          </a:p>
          <a:p>
            <a:pPr marL="469900" marR="5080" indent="-457200" algn="just">
              <a:lnSpc>
                <a:spcPct val="100000"/>
              </a:lnSpc>
              <a:spcBef>
                <a:spcPts val="105"/>
              </a:spcBef>
              <a:buFont typeface="Arial" panose="020B0604020202020204" pitchFamily="34" charset="0"/>
              <a:buChar char="•"/>
              <a:tabLst>
                <a:tab pos="354965" algn="l"/>
                <a:tab pos="355600" algn="l"/>
              </a:tabLst>
            </a:pPr>
            <a:r>
              <a:rPr lang="en-US" sz="2800" spc="-10" dirty="0">
                <a:cs typeface="Calibri"/>
              </a:rPr>
              <a:t>At public offices, at work, at the market…</a:t>
            </a:r>
          </a:p>
          <a:p>
            <a:pPr marL="469900" marR="5080" indent="-457200" algn="just">
              <a:lnSpc>
                <a:spcPct val="100000"/>
              </a:lnSpc>
              <a:spcBef>
                <a:spcPts val="105"/>
              </a:spcBef>
              <a:buFont typeface="Arial" panose="020B0604020202020204" pitchFamily="34" charset="0"/>
              <a:buChar char="•"/>
              <a:tabLst>
                <a:tab pos="354965" algn="l"/>
                <a:tab pos="355600" algn="l"/>
              </a:tabLst>
            </a:pPr>
            <a:r>
              <a:rPr lang="en-US" sz="2800" spc="-10" dirty="0">
                <a:cs typeface="Calibri"/>
              </a:rPr>
              <a:t>With relatives, friends, colleagues, fellow community members…even with PWE/NS themselves!</a:t>
            </a:r>
          </a:p>
          <a:p>
            <a:pPr marL="469900" marR="5080" indent="-457200" algn="just">
              <a:lnSpc>
                <a:spcPct val="100000"/>
              </a:lnSpc>
              <a:spcBef>
                <a:spcPts val="105"/>
              </a:spcBef>
              <a:buFont typeface="Arial" panose="020B0604020202020204" pitchFamily="34" charset="0"/>
              <a:buChar char="•"/>
              <a:tabLst>
                <a:tab pos="354965" algn="l"/>
                <a:tab pos="355600" algn="l"/>
              </a:tabLst>
            </a:pPr>
            <a:endParaRPr lang="en-US" sz="2800" spc="-10" dirty="0">
              <a:cs typeface="Calibri"/>
            </a:endParaRPr>
          </a:p>
        </p:txBody>
      </p:sp>
    </p:spTree>
    <p:extLst>
      <p:ext uri="{BB962C8B-B14F-4D97-AF65-F5344CB8AC3E}">
        <p14:creationId xmlns:p14="http://schemas.microsoft.com/office/powerpoint/2010/main" val="3663278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685800" y="533082"/>
            <a:ext cx="6454394" cy="690574"/>
          </a:xfrm>
          <a:prstGeom prst="rect">
            <a:avLst/>
          </a:prstGeom>
        </p:spPr>
        <p:txBody>
          <a:bodyPr vert="horz" wrap="square" lIns="0" tIns="13335" rIns="0" bIns="0" rtlCol="0">
            <a:spAutoFit/>
          </a:bodyPr>
          <a:lstStyle/>
          <a:p>
            <a:pPr marL="12700">
              <a:lnSpc>
                <a:spcPct val="100000"/>
              </a:lnSpc>
              <a:spcBef>
                <a:spcPts val="105"/>
              </a:spcBef>
            </a:pPr>
            <a:r>
              <a:rPr lang="it-IT" spc="-5" dirty="0"/>
              <a:t>Review</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1" name="object 3">
            <a:extLst>
              <a:ext uri="{FF2B5EF4-FFF2-40B4-BE49-F238E27FC236}">
                <a16:creationId xmlns:a16="http://schemas.microsoft.com/office/drawing/2014/main" id="{66B10FE7-20EE-450B-BCB6-B7D47184E3D2}"/>
              </a:ext>
            </a:extLst>
          </p:cNvPr>
          <p:cNvSpPr txBox="1"/>
          <p:nvPr/>
        </p:nvSpPr>
        <p:spPr>
          <a:xfrm>
            <a:off x="1105916" y="2427173"/>
            <a:ext cx="6915784" cy="2193549"/>
          </a:xfrm>
          <a:prstGeom prst="rect">
            <a:avLst/>
          </a:prstGeom>
        </p:spPr>
        <p:txBody>
          <a:bodyPr vert="horz" wrap="square" lIns="0" tIns="13335" rIns="0" bIns="0" rtlCol="0">
            <a:spAutoFit/>
          </a:bodyPr>
          <a:lstStyle/>
          <a:p>
            <a:pPr marL="355600" marR="5080" indent="-342900">
              <a:lnSpc>
                <a:spcPct val="100000"/>
              </a:lnSpc>
              <a:spcBef>
                <a:spcPts val="105"/>
              </a:spcBef>
              <a:buFont typeface="Arial"/>
              <a:buChar char="•"/>
              <a:tabLst>
                <a:tab pos="354965" algn="l"/>
                <a:tab pos="355600" algn="l"/>
              </a:tabLst>
            </a:pPr>
            <a:r>
              <a:rPr lang="it-IT" sz="3200" spc="-5" dirty="0" err="1">
                <a:latin typeface="Calibri"/>
                <a:cs typeface="Calibri"/>
              </a:rPr>
              <a:t>Recap</a:t>
            </a:r>
            <a:r>
              <a:rPr lang="it-IT" sz="3200" spc="-5" dirty="0">
                <a:latin typeface="Calibri"/>
                <a:cs typeface="Calibri"/>
              </a:rPr>
              <a:t>.</a:t>
            </a:r>
          </a:p>
          <a:p>
            <a:pPr marL="12700" marR="5080">
              <a:lnSpc>
                <a:spcPct val="100000"/>
              </a:lnSpc>
              <a:spcBef>
                <a:spcPts val="105"/>
              </a:spcBef>
              <a:tabLst>
                <a:tab pos="354965" algn="l"/>
                <a:tab pos="355600" algn="l"/>
              </a:tabLst>
            </a:pPr>
            <a:endParaRPr lang="it-IT" sz="3200" spc="-5" dirty="0">
              <a:latin typeface="Calibri"/>
              <a:cs typeface="Calibri"/>
            </a:endParaRPr>
          </a:p>
          <a:p>
            <a:pPr marL="355600" marR="5080" indent="-342900">
              <a:lnSpc>
                <a:spcPct val="100000"/>
              </a:lnSpc>
              <a:spcBef>
                <a:spcPts val="105"/>
              </a:spcBef>
              <a:buFont typeface="Arial"/>
              <a:buChar char="•"/>
              <a:tabLst>
                <a:tab pos="354965" algn="l"/>
                <a:tab pos="355600" algn="l"/>
              </a:tabLst>
            </a:pPr>
            <a:r>
              <a:rPr lang="it-IT" sz="3200" spc="-5" dirty="0" err="1">
                <a:latin typeface="Calibri"/>
                <a:cs typeface="Calibri"/>
              </a:rPr>
              <a:t>Questions</a:t>
            </a:r>
            <a:r>
              <a:rPr lang="it-IT" sz="3200" spc="-5" dirty="0">
                <a:latin typeface="Calibri"/>
                <a:cs typeface="Calibri"/>
              </a:rPr>
              <a:t>?</a:t>
            </a:r>
            <a:endParaRPr sz="3200" dirty="0">
              <a:latin typeface="Calibri"/>
              <a:cs typeface="Calibri"/>
            </a:endParaRPr>
          </a:p>
          <a:p>
            <a:pPr>
              <a:lnSpc>
                <a:spcPct val="100000"/>
              </a:lnSpc>
              <a:spcBef>
                <a:spcPts val="5"/>
              </a:spcBef>
            </a:pPr>
            <a:endParaRPr sz="4400" dirty="0">
              <a:latin typeface="Calibri"/>
              <a:cs typeface="Calibri"/>
            </a:endParaRPr>
          </a:p>
        </p:txBody>
      </p:sp>
    </p:spTree>
    <p:extLst>
      <p:ext uri="{BB962C8B-B14F-4D97-AF65-F5344CB8AC3E}">
        <p14:creationId xmlns:p14="http://schemas.microsoft.com/office/powerpoint/2010/main" val="2111728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429638" y="2344648"/>
            <a:ext cx="6301105" cy="2880917"/>
          </a:xfrm>
          <a:prstGeom prst="rect">
            <a:avLst/>
          </a:prstGeom>
        </p:spPr>
        <p:txBody>
          <a:bodyPr vert="horz" wrap="square" lIns="0" tIns="109855" rIns="0" bIns="0" rtlCol="0">
            <a:spAutoFit/>
          </a:bodyPr>
          <a:lstStyle/>
          <a:p>
            <a:pPr marL="355600" indent="-342900">
              <a:lnSpc>
                <a:spcPct val="100000"/>
              </a:lnSpc>
              <a:spcBef>
                <a:spcPts val="865"/>
              </a:spcBef>
              <a:buFont typeface="Arial"/>
              <a:buChar char="•"/>
              <a:tabLst>
                <a:tab pos="354965" algn="l"/>
                <a:tab pos="355600" algn="l"/>
              </a:tabLst>
            </a:pPr>
            <a:r>
              <a:rPr lang="it-IT" sz="3200" dirty="0" err="1">
                <a:latin typeface="Calibri"/>
                <a:cs typeface="Calibri"/>
              </a:rPr>
              <a:t>Factors</a:t>
            </a:r>
            <a:r>
              <a:rPr lang="it-IT" sz="3200" dirty="0">
                <a:latin typeface="Calibri"/>
                <a:cs typeface="Calibri"/>
              </a:rPr>
              <a:t> </a:t>
            </a:r>
            <a:r>
              <a:rPr lang="it-IT" sz="3200" dirty="0" err="1">
                <a:latin typeface="Calibri"/>
                <a:cs typeface="Calibri"/>
              </a:rPr>
              <a:t>generating</a:t>
            </a:r>
            <a:r>
              <a:rPr lang="it-IT" sz="3200" dirty="0">
                <a:latin typeface="Calibri"/>
                <a:cs typeface="Calibri"/>
              </a:rPr>
              <a:t> stigma and </a:t>
            </a:r>
            <a:r>
              <a:rPr lang="it-IT" sz="3200" dirty="0" err="1">
                <a:latin typeface="Calibri"/>
                <a:cs typeface="Calibri"/>
              </a:rPr>
              <a:t>discrimination</a:t>
            </a:r>
            <a:r>
              <a:rPr lang="it-IT" sz="3200" dirty="0">
                <a:latin typeface="Calibri"/>
                <a:cs typeface="Calibri"/>
              </a:rPr>
              <a:t> </a:t>
            </a:r>
            <a:r>
              <a:rPr lang="it-IT" sz="3200" dirty="0" err="1">
                <a:latin typeface="Calibri"/>
                <a:cs typeface="Calibri"/>
              </a:rPr>
              <a:t>towards</a:t>
            </a:r>
            <a:r>
              <a:rPr lang="it-IT" sz="3200" dirty="0">
                <a:latin typeface="Calibri"/>
                <a:cs typeface="Calibri"/>
              </a:rPr>
              <a:t> PWE/NS</a:t>
            </a:r>
            <a:endParaRPr sz="3200" dirty="0">
              <a:latin typeface="Calibri"/>
              <a:cs typeface="Calibri"/>
            </a:endParaRPr>
          </a:p>
          <a:p>
            <a:pPr marL="355600" indent="-342900">
              <a:lnSpc>
                <a:spcPct val="100000"/>
              </a:lnSpc>
              <a:spcBef>
                <a:spcPts val="770"/>
              </a:spcBef>
              <a:buFont typeface="Arial"/>
              <a:buChar char="•"/>
              <a:tabLst>
                <a:tab pos="354965" algn="l"/>
                <a:tab pos="355600" algn="l"/>
              </a:tabLst>
            </a:pPr>
            <a:r>
              <a:rPr lang="it-IT" sz="3200" spc="-10" dirty="0" err="1">
                <a:latin typeface="Calibri"/>
                <a:cs typeface="Calibri"/>
              </a:rPr>
              <a:t>Myths</a:t>
            </a:r>
            <a:r>
              <a:rPr lang="it-IT" sz="3200" spc="-10" dirty="0">
                <a:latin typeface="Calibri"/>
                <a:cs typeface="Calibri"/>
              </a:rPr>
              <a:t> on EPI / NS (</a:t>
            </a:r>
            <a:r>
              <a:rPr lang="it-IT" sz="3200" spc="-10" dirty="0" err="1">
                <a:latin typeface="Calibri"/>
                <a:cs typeface="Calibri"/>
              </a:rPr>
              <a:t>debunked</a:t>
            </a:r>
            <a:r>
              <a:rPr lang="it-IT" sz="3200" spc="-10" dirty="0">
                <a:latin typeface="Calibri"/>
                <a:cs typeface="Calibri"/>
              </a:rPr>
              <a:t>)</a:t>
            </a:r>
            <a:endParaRPr lang="it-IT" sz="3200" spc="-35" dirty="0">
              <a:latin typeface="Calibri"/>
              <a:cs typeface="Calibri"/>
            </a:endParaRPr>
          </a:p>
          <a:p>
            <a:pPr marL="355600" indent="-342900">
              <a:lnSpc>
                <a:spcPct val="100000"/>
              </a:lnSpc>
              <a:spcBef>
                <a:spcPts val="770"/>
              </a:spcBef>
              <a:buFont typeface="Arial"/>
              <a:buChar char="•"/>
              <a:tabLst>
                <a:tab pos="354965" algn="l"/>
                <a:tab pos="355600" algn="l"/>
              </a:tabLst>
            </a:pPr>
            <a:r>
              <a:rPr lang="it-IT" sz="3200" dirty="0" err="1">
                <a:latin typeface="Calibri"/>
                <a:cs typeface="Calibri"/>
              </a:rPr>
              <a:t>Additional</a:t>
            </a:r>
            <a:r>
              <a:rPr lang="it-IT" sz="3200" dirty="0">
                <a:latin typeface="Calibri"/>
                <a:cs typeface="Calibri"/>
              </a:rPr>
              <a:t> </a:t>
            </a:r>
            <a:r>
              <a:rPr lang="it-IT" sz="3200" dirty="0" err="1">
                <a:latin typeface="Calibri"/>
                <a:cs typeface="Calibri"/>
              </a:rPr>
              <a:t>facts</a:t>
            </a:r>
            <a:r>
              <a:rPr lang="it-IT" sz="3200" dirty="0">
                <a:latin typeface="Calibri"/>
                <a:cs typeface="Calibri"/>
              </a:rPr>
              <a:t> on EPI / NS.</a:t>
            </a:r>
            <a:endParaRPr sz="3200" dirty="0">
              <a:latin typeface="Calibri"/>
              <a:cs typeface="Calibri"/>
            </a:endParaRPr>
          </a:p>
          <a:p>
            <a:pPr marL="12700">
              <a:lnSpc>
                <a:spcPct val="100000"/>
              </a:lnSpc>
              <a:spcBef>
                <a:spcPts val="775"/>
              </a:spcBef>
              <a:tabLst>
                <a:tab pos="354965" algn="l"/>
                <a:tab pos="355600" algn="l"/>
              </a:tabLst>
            </a:pPr>
            <a:endParaRPr sz="3200" dirty="0">
              <a:latin typeface="Calibri"/>
              <a:cs typeface="Calibri"/>
            </a:endParaRPr>
          </a:p>
        </p:txBody>
      </p:sp>
      <p:sp>
        <p:nvSpPr>
          <p:cNvPr id="6" name="Rettangolo 5">
            <a:extLst>
              <a:ext uri="{FF2B5EF4-FFF2-40B4-BE49-F238E27FC236}">
                <a16:creationId xmlns:a16="http://schemas.microsoft.com/office/drawing/2014/main" id="{7AEBAC76-90A2-431B-8061-35B31FA35FF3}"/>
              </a:ext>
            </a:extLst>
          </p:cNvPr>
          <p:cNvSpPr/>
          <p:nvPr/>
        </p:nvSpPr>
        <p:spPr>
          <a:xfrm>
            <a:off x="0" y="0"/>
            <a:ext cx="9144000" cy="17526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2667000" y="492564"/>
            <a:ext cx="3445510" cy="696595"/>
          </a:xfrm>
          <a:prstGeom prst="rect">
            <a:avLst/>
          </a:prstGeom>
        </p:spPr>
        <p:txBody>
          <a:bodyPr vert="horz" wrap="square" lIns="0" tIns="13335" rIns="0" bIns="0" rtlCol="0">
            <a:spAutoFit/>
          </a:bodyPr>
          <a:lstStyle/>
          <a:p>
            <a:pPr marL="12700">
              <a:lnSpc>
                <a:spcPct val="100000"/>
              </a:lnSpc>
              <a:spcBef>
                <a:spcPts val="105"/>
              </a:spcBef>
            </a:pPr>
            <a:r>
              <a:rPr spc="-5" dirty="0"/>
              <a:t>Session</a:t>
            </a:r>
            <a:r>
              <a:rPr spc="-60" dirty="0"/>
              <a:t> </a:t>
            </a:r>
            <a:r>
              <a:rPr spc="-5" dirty="0"/>
              <a:t>outline</a:t>
            </a:r>
          </a:p>
        </p:txBody>
      </p:sp>
      <p:pic>
        <p:nvPicPr>
          <p:cNvPr id="4" name="Immagine 3">
            <a:extLst>
              <a:ext uri="{FF2B5EF4-FFF2-40B4-BE49-F238E27FC236}">
                <a16:creationId xmlns:a16="http://schemas.microsoft.com/office/drawing/2014/main" id="{8A5358AA-5030-4C35-82A7-5FDC6474880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35413" y="282531"/>
            <a:ext cx="644097" cy="644097"/>
          </a:xfrm>
          <a:prstGeom prst="rect">
            <a:avLst/>
          </a:prstGeom>
        </p:spPr>
      </p:pic>
      <p:pic>
        <p:nvPicPr>
          <p:cNvPr id="5" name="Immagine 4">
            <a:extLst>
              <a:ext uri="{FF2B5EF4-FFF2-40B4-BE49-F238E27FC236}">
                <a16:creationId xmlns:a16="http://schemas.microsoft.com/office/drawing/2014/main" id="{B9ED0ACD-8CC7-442D-A4F8-1B919666142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135413" y="891075"/>
            <a:ext cx="644097" cy="48052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a:t>PWE/NS </a:t>
            </a:r>
            <a:r>
              <a:rPr lang="it-IT" spc="-5" dirty="0" err="1"/>
              <a:t>suffer</a:t>
            </a:r>
            <a:r>
              <a:rPr lang="it-IT" spc="-5" dirty="0"/>
              <a:t> from…</a:t>
            </a:r>
            <a:endParaRPr spc="-15" dirty="0"/>
          </a:p>
        </p:txBody>
      </p:sp>
      <p:sp>
        <p:nvSpPr>
          <p:cNvPr id="3" name="object 3"/>
          <p:cNvSpPr txBox="1"/>
          <p:nvPr/>
        </p:nvSpPr>
        <p:spPr>
          <a:xfrm>
            <a:off x="474448" y="2128919"/>
            <a:ext cx="8077200" cy="3660617"/>
          </a:xfrm>
          <a:prstGeom prst="rect">
            <a:avLst/>
          </a:prstGeom>
        </p:spPr>
        <p:txBody>
          <a:bodyPr vert="horz" wrap="square" lIns="0" tIns="13335" rIns="0" bIns="0" rtlCol="0">
            <a:spAutoFit/>
          </a:bodyPr>
          <a:lstStyle/>
          <a:p>
            <a:pPr marL="12700" marR="5080">
              <a:lnSpc>
                <a:spcPct val="100000"/>
              </a:lnSpc>
              <a:spcBef>
                <a:spcPts val="105"/>
              </a:spcBef>
              <a:tabLst>
                <a:tab pos="354965" algn="l"/>
                <a:tab pos="355600" algn="l"/>
              </a:tabLst>
            </a:pPr>
            <a:r>
              <a:rPr lang="it-IT" sz="2800" spc="-10" dirty="0" err="1">
                <a:latin typeface="Calibri"/>
                <a:cs typeface="Calibri"/>
              </a:rPr>
              <a:t>As</a:t>
            </a:r>
            <a:r>
              <a:rPr lang="it-IT" sz="2800" spc="-10" dirty="0">
                <a:latin typeface="Calibri"/>
                <a:cs typeface="Calibri"/>
              </a:rPr>
              <a:t> </a:t>
            </a:r>
            <a:r>
              <a:rPr lang="it-IT" sz="2800" spc="-10" dirty="0" err="1">
                <a:latin typeface="Calibri"/>
                <a:cs typeface="Calibri"/>
              </a:rPr>
              <a:t>previously</a:t>
            </a:r>
            <a:r>
              <a:rPr lang="it-IT" sz="2800" spc="-10" dirty="0">
                <a:latin typeface="Calibri"/>
                <a:cs typeface="Calibri"/>
              </a:rPr>
              <a:t> </a:t>
            </a:r>
            <a:r>
              <a:rPr lang="it-IT" sz="2800" spc="-10" dirty="0" err="1">
                <a:latin typeface="Calibri"/>
                <a:cs typeface="Calibri"/>
              </a:rPr>
              <a:t>seen</a:t>
            </a:r>
            <a:r>
              <a:rPr lang="it-IT" sz="2800" spc="-10" dirty="0">
                <a:latin typeface="Calibri"/>
                <a:cs typeface="Calibri"/>
              </a:rPr>
              <a:t>, PWE/NS are </a:t>
            </a:r>
            <a:r>
              <a:rPr lang="it-IT" sz="2800" spc="-10" dirty="0" err="1">
                <a:latin typeface="Calibri"/>
                <a:cs typeface="Calibri"/>
              </a:rPr>
              <a:t>often</a:t>
            </a:r>
            <a:r>
              <a:rPr lang="it-IT" sz="2800" spc="-10" dirty="0">
                <a:latin typeface="Calibri"/>
                <a:cs typeface="Calibri"/>
              </a:rPr>
              <a:t>:</a:t>
            </a:r>
          </a:p>
          <a:p>
            <a:pPr marL="527050" marR="5080" indent="-514350">
              <a:lnSpc>
                <a:spcPct val="150000"/>
              </a:lnSpc>
              <a:spcBef>
                <a:spcPts val="105"/>
              </a:spcBef>
              <a:buFont typeface="+mj-lt"/>
              <a:buAutoNum type="alphaLcParenR"/>
              <a:tabLst>
                <a:tab pos="354965" algn="l"/>
                <a:tab pos="355600" algn="l"/>
              </a:tabLst>
            </a:pPr>
            <a:r>
              <a:rPr lang="it-IT" sz="2400" spc="-10" dirty="0" err="1">
                <a:latin typeface="Calibri"/>
                <a:cs typeface="Calibri"/>
              </a:rPr>
              <a:t>Stigmatized</a:t>
            </a:r>
            <a:endParaRPr lang="it-IT" sz="2400" spc="-10" dirty="0">
              <a:latin typeface="Calibri"/>
              <a:cs typeface="Calibri"/>
            </a:endParaRPr>
          </a:p>
          <a:p>
            <a:pPr marL="527050" marR="5080" indent="-514350">
              <a:lnSpc>
                <a:spcPct val="150000"/>
              </a:lnSpc>
              <a:spcBef>
                <a:spcPts val="105"/>
              </a:spcBef>
              <a:buFont typeface="+mj-lt"/>
              <a:buAutoNum type="alphaLcParenR"/>
              <a:tabLst>
                <a:tab pos="354965" algn="l"/>
                <a:tab pos="355600" algn="l"/>
              </a:tabLst>
            </a:pPr>
            <a:r>
              <a:rPr lang="it-IT" sz="2400" spc="-10" dirty="0" err="1">
                <a:latin typeface="Calibri"/>
                <a:cs typeface="Calibri"/>
              </a:rPr>
              <a:t>Discriminated</a:t>
            </a:r>
            <a:r>
              <a:rPr lang="it-IT" sz="2400" spc="-10" dirty="0">
                <a:latin typeface="Calibri"/>
                <a:cs typeface="Calibri"/>
              </a:rPr>
              <a:t> </a:t>
            </a:r>
            <a:r>
              <a:rPr lang="it-IT" sz="2400" spc="-10" dirty="0" err="1">
                <a:latin typeface="Calibri"/>
                <a:cs typeface="Calibri"/>
              </a:rPr>
              <a:t>against</a:t>
            </a:r>
            <a:endParaRPr lang="it-IT" sz="2400" spc="-10" dirty="0">
              <a:latin typeface="Calibri"/>
              <a:cs typeface="Calibri"/>
            </a:endParaRPr>
          </a:p>
          <a:p>
            <a:pPr marL="527050" marR="5080" indent="-514350">
              <a:lnSpc>
                <a:spcPct val="150000"/>
              </a:lnSpc>
              <a:spcBef>
                <a:spcPts val="105"/>
              </a:spcBef>
              <a:buFont typeface="+mj-lt"/>
              <a:buAutoNum type="alphaLcParenR"/>
              <a:tabLst>
                <a:tab pos="354965" algn="l"/>
                <a:tab pos="355600" algn="l"/>
              </a:tabLst>
            </a:pPr>
            <a:r>
              <a:rPr lang="it-IT" sz="2400" spc="-10" dirty="0" err="1">
                <a:latin typeface="Calibri"/>
                <a:cs typeface="Calibri"/>
              </a:rPr>
              <a:t>Marginalized</a:t>
            </a:r>
            <a:endParaRPr lang="it-IT" sz="2400" spc="-10" dirty="0">
              <a:latin typeface="Calibri"/>
              <a:cs typeface="Calibri"/>
            </a:endParaRPr>
          </a:p>
          <a:p>
            <a:pPr marL="527050" marR="5080" indent="-514350">
              <a:lnSpc>
                <a:spcPct val="150000"/>
              </a:lnSpc>
              <a:spcBef>
                <a:spcPts val="105"/>
              </a:spcBef>
              <a:buFont typeface="+mj-lt"/>
              <a:buAutoNum type="alphaLcParenR"/>
              <a:tabLst>
                <a:tab pos="354965" algn="l"/>
                <a:tab pos="355600" algn="l"/>
              </a:tabLst>
            </a:pPr>
            <a:r>
              <a:rPr lang="it-IT" sz="2400" spc="-10" dirty="0" err="1">
                <a:latin typeface="Calibri"/>
                <a:cs typeface="Calibri"/>
              </a:rPr>
              <a:t>Misunderstood</a:t>
            </a:r>
            <a:endParaRPr lang="it-IT" sz="2400" spc="-10" dirty="0">
              <a:latin typeface="Calibri"/>
              <a:cs typeface="Calibri"/>
            </a:endParaRPr>
          </a:p>
          <a:p>
            <a:pPr marL="527050" marR="5080" indent="-514350">
              <a:lnSpc>
                <a:spcPct val="150000"/>
              </a:lnSpc>
              <a:spcBef>
                <a:spcPts val="105"/>
              </a:spcBef>
              <a:buFont typeface="+mj-lt"/>
              <a:buAutoNum type="alphaLcParenR"/>
              <a:tabLst>
                <a:tab pos="354965" algn="l"/>
                <a:tab pos="355600" algn="l"/>
              </a:tabLst>
            </a:pPr>
            <a:r>
              <a:rPr lang="it-IT" sz="2400" spc="-10" dirty="0" err="1">
                <a:latin typeface="Calibri"/>
                <a:cs typeface="Calibri"/>
              </a:rPr>
              <a:t>Excluded</a:t>
            </a:r>
            <a:r>
              <a:rPr lang="it-IT" sz="2400" spc="-10" dirty="0">
                <a:latin typeface="Calibri"/>
                <a:cs typeface="Calibri"/>
              </a:rPr>
              <a:t> from care</a:t>
            </a:r>
          </a:p>
          <a:p>
            <a:pPr marL="469900" marR="5080" indent="-457200">
              <a:lnSpc>
                <a:spcPct val="100000"/>
              </a:lnSpc>
              <a:spcBef>
                <a:spcPts val="105"/>
              </a:spcBef>
              <a:buFontTx/>
              <a:buChar char="-"/>
              <a:tabLst>
                <a:tab pos="354965" algn="l"/>
                <a:tab pos="355600" algn="l"/>
              </a:tabLst>
            </a:pPr>
            <a:endParaRPr lang="it-IT" sz="2400" spc="-10" dirty="0">
              <a:latin typeface="Calibri"/>
              <a:cs typeface="Calibri"/>
            </a:endParaRP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extLst>
      <p:ext uri="{BB962C8B-B14F-4D97-AF65-F5344CB8AC3E}">
        <p14:creationId xmlns:p14="http://schemas.microsoft.com/office/powerpoint/2010/main" val="3957584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a:t>..</a:t>
            </a:r>
            <a:r>
              <a:rPr lang="it-IT" spc="-5" dirty="0" err="1"/>
              <a:t>because</a:t>
            </a:r>
            <a:r>
              <a:rPr lang="it-IT" spc="-5" dirty="0"/>
              <a:t> of:</a:t>
            </a:r>
            <a:endParaRPr spc="-15" dirty="0"/>
          </a:p>
        </p:txBody>
      </p:sp>
      <p:sp>
        <p:nvSpPr>
          <p:cNvPr id="3" name="object 3"/>
          <p:cNvSpPr txBox="1"/>
          <p:nvPr/>
        </p:nvSpPr>
        <p:spPr>
          <a:xfrm>
            <a:off x="474448" y="2128919"/>
            <a:ext cx="8077200" cy="5076390"/>
          </a:xfrm>
          <a:prstGeom prst="rect">
            <a:avLst/>
          </a:prstGeom>
        </p:spPr>
        <p:txBody>
          <a:bodyPr vert="horz" wrap="square" lIns="0" tIns="13335" rIns="0" bIns="0" rtlCol="0">
            <a:spAutoFit/>
          </a:bodyPr>
          <a:lstStyle/>
          <a:p>
            <a:pPr marL="12700" marR="5080">
              <a:lnSpc>
                <a:spcPct val="100000"/>
              </a:lnSpc>
              <a:spcBef>
                <a:spcPts val="105"/>
              </a:spcBef>
              <a:tabLst>
                <a:tab pos="354965" algn="l"/>
                <a:tab pos="355600" algn="l"/>
              </a:tabLst>
            </a:pPr>
            <a:r>
              <a:rPr lang="it-IT" sz="2800" spc="-10" dirty="0" err="1">
                <a:latin typeface="Calibri"/>
                <a:cs typeface="Calibri"/>
              </a:rPr>
              <a:t>Among</a:t>
            </a:r>
            <a:r>
              <a:rPr lang="it-IT" sz="2800" spc="-10" dirty="0">
                <a:latin typeface="Calibri"/>
                <a:cs typeface="Calibri"/>
              </a:rPr>
              <a:t> the </a:t>
            </a:r>
            <a:r>
              <a:rPr lang="it-IT" sz="2800" spc="-10" dirty="0" err="1">
                <a:latin typeface="Calibri"/>
                <a:cs typeface="Calibri"/>
              </a:rPr>
              <a:t>factors</a:t>
            </a:r>
            <a:r>
              <a:rPr lang="it-IT" sz="2800" spc="-10" dirty="0">
                <a:latin typeface="Calibri"/>
                <a:cs typeface="Calibri"/>
              </a:rPr>
              <a:t> </a:t>
            </a:r>
            <a:r>
              <a:rPr lang="it-IT" sz="2800" spc="-10" dirty="0" err="1">
                <a:latin typeface="Calibri"/>
                <a:cs typeface="Calibri"/>
              </a:rPr>
              <a:t>causing</a:t>
            </a:r>
            <a:r>
              <a:rPr lang="it-IT" sz="2800" spc="-10" dirty="0">
                <a:latin typeface="Calibri"/>
                <a:cs typeface="Calibri"/>
              </a:rPr>
              <a:t> stigma and </a:t>
            </a:r>
            <a:r>
              <a:rPr lang="it-IT" sz="2800" spc="-10" dirty="0" err="1">
                <a:latin typeface="Calibri"/>
                <a:cs typeface="Calibri"/>
              </a:rPr>
              <a:t>discrimination</a:t>
            </a:r>
            <a:r>
              <a:rPr lang="it-IT" sz="2800" spc="-10" dirty="0">
                <a:latin typeface="Calibri"/>
                <a:cs typeface="Calibri"/>
              </a:rPr>
              <a:t> of PWE/NS </a:t>
            </a:r>
            <a:r>
              <a:rPr lang="it-IT" sz="2800" spc="-10" dirty="0" err="1">
                <a:latin typeface="Calibri"/>
                <a:cs typeface="Calibri"/>
              </a:rPr>
              <a:t>within</a:t>
            </a:r>
            <a:r>
              <a:rPr lang="it-IT" sz="2800" spc="-10" dirty="0">
                <a:latin typeface="Calibri"/>
                <a:cs typeface="Calibri"/>
              </a:rPr>
              <a:t> the community, the following are </a:t>
            </a:r>
            <a:r>
              <a:rPr lang="it-IT" sz="2800" spc="-10" dirty="0" err="1">
                <a:latin typeface="Calibri"/>
                <a:cs typeface="Calibri"/>
              </a:rPr>
              <a:t>paramount</a:t>
            </a:r>
            <a:r>
              <a:rPr lang="it-IT" sz="2800" spc="-10" dirty="0">
                <a:latin typeface="Calibri"/>
                <a:cs typeface="Calibri"/>
              </a:rPr>
              <a:t>:</a:t>
            </a:r>
          </a:p>
          <a:p>
            <a:pPr marL="527050" marR="5080" indent="-514350">
              <a:lnSpc>
                <a:spcPct val="150000"/>
              </a:lnSpc>
              <a:spcBef>
                <a:spcPts val="105"/>
              </a:spcBef>
              <a:buFont typeface="+mj-lt"/>
              <a:buAutoNum type="alphaLcParenR"/>
              <a:tabLst>
                <a:tab pos="354965" algn="l"/>
                <a:tab pos="355600" algn="l"/>
              </a:tabLst>
            </a:pPr>
            <a:r>
              <a:rPr lang="it-IT" sz="2400" b="1" spc="-10" dirty="0" err="1">
                <a:latin typeface="Calibri"/>
                <a:cs typeface="Calibri"/>
              </a:rPr>
              <a:t>Myths</a:t>
            </a:r>
            <a:r>
              <a:rPr lang="it-IT" sz="2400" b="1" spc="-10" dirty="0">
                <a:latin typeface="Calibri"/>
                <a:cs typeface="Calibri"/>
              </a:rPr>
              <a:t> on </a:t>
            </a:r>
            <a:r>
              <a:rPr lang="it-IT" sz="2400" b="1" spc="-10" dirty="0" err="1">
                <a:latin typeface="Calibri"/>
                <a:cs typeface="Calibri"/>
              </a:rPr>
              <a:t>epilepsy</a:t>
            </a:r>
            <a:r>
              <a:rPr lang="it-IT" sz="2400" b="1" spc="-10" dirty="0">
                <a:latin typeface="Calibri"/>
                <a:cs typeface="Calibri"/>
              </a:rPr>
              <a:t> / NS</a:t>
            </a:r>
          </a:p>
          <a:p>
            <a:pPr marL="527050" marR="5080" indent="-514350">
              <a:lnSpc>
                <a:spcPct val="150000"/>
              </a:lnSpc>
              <a:spcBef>
                <a:spcPts val="105"/>
              </a:spcBef>
              <a:buFont typeface="+mj-lt"/>
              <a:buAutoNum type="alphaLcParenR"/>
              <a:tabLst>
                <a:tab pos="354965" algn="l"/>
                <a:tab pos="355600" algn="l"/>
              </a:tabLst>
            </a:pPr>
            <a:r>
              <a:rPr lang="it-IT" sz="2400" b="1" spc="-10" dirty="0" err="1">
                <a:latin typeface="Calibri"/>
                <a:cs typeface="Calibri"/>
              </a:rPr>
              <a:t>Incorrect</a:t>
            </a:r>
            <a:r>
              <a:rPr lang="it-IT" sz="2400" b="1" spc="-10" dirty="0">
                <a:latin typeface="Calibri"/>
                <a:cs typeface="Calibri"/>
              </a:rPr>
              <a:t> information on </a:t>
            </a:r>
            <a:r>
              <a:rPr lang="it-IT" sz="2400" b="1" spc="-10" dirty="0" err="1">
                <a:cs typeface="Calibri"/>
              </a:rPr>
              <a:t>epilepsy</a:t>
            </a:r>
            <a:r>
              <a:rPr lang="it-IT" sz="2400" b="1" spc="-10" dirty="0">
                <a:cs typeface="Calibri"/>
              </a:rPr>
              <a:t> / NS</a:t>
            </a:r>
            <a:endParaRPr lang="it-IT" sz="2400" b="1" spc="-10" dirty="0">
              <a:latin typeface="Calibri"/>
              <a:cs typeface="Calibri"/>
            </a:endParaRPr>
          </a:p>
          <a:p>
            <a:pPr marL="527050" marR="5080" indent="-514350">
              <a:lnSpc>
                <a:spcPct val="150000"/>
              </a:lnSpc>
              <a:spcBef>
                <a:spcPts val="105"/>
              </a:spcBef>
              <a:buFont typeface="+mj-lt"/>
              <a:buAutoNum type="alphaLcParenR"/>
              <a:tabLst>
                <a:tab pos="354965" algn="l"/>
                <a:tab pos="355600" algn="l"/>
              </a:tabLst>
            </a:pPr>
            <a:r>
              <a:rPr lang="it-IT" sz="2400" b="1" spc="-10" dirty="0" err="1">
                <a:latin typeface="Calibri"/>
                <a:cs typeface="Calibri"/>
              </a:rPr>
              <a:t>Lack</a:t>
            </a:r>
            <a:r>
              <a:rPr lang="it-IT" sz="2400" b="1" spc="-10" dirty="0">
                <a:latin typeface="Calibri"/>
                <a:cs typeface="Calibri"/>
              </a:rPr>
              <a:t> of information and </a:t>
            </a:r>
            <a:r>
              <a:rPr lang="it-IT" sz="2400" b="1" spc="-10" dirty="0" err="1">
                <a:latin typeface="Calibri"/>
                <a:cs typeface="Calibri"/>
              </a:rPr>
              <a:t>understanding</a:t>
            </a:r>
            <a:r>
              <a:rPr lang="it-IT" sz="2400" b="1" spc="-10" dirty="0">
                <a:latin typeface="Calibri"/>
                <a:cs typeface="Calibri"/>
              </a:rPr>
              <a:t> of </a:t>
            </a:r>
            <a:r>
              <a:rPr lang="it-IT" sz="2400" b="1" spc="-10" dirty="0" err="1">
                <a:cs typeface="Calibri"/>
              </a:rPr>
              <a:t>epilepsy</a:t>
            </a:r>
            <a:r>
              <a:rPr lang="it-IT" sz="2400" b="1" spc="-10" dirty="0">
                <a:cs typeface="Calibri"/>
              </a:rPr>
              <a:t> / NS</a:t>
            </a:r>
            <a:endParaRPr lang="it-IT" sz="2400" b="1" spc="-10" dirty="0">
              <a:latin typeface="Calibri"/>
              <a:cs typeface="Calibri"/>
            </a:endParaRPr>
          </a:p>
          <a:p>
            <a:pPr marL="527050" marR="5080" indent="-514350">
              <a:lnSpc>
                <a:spcPct val="150000"/>
              </a:lnSpc>
              <a:spcBef>
                <a:spcPts val="105"/>
              </a:spcBef>
              <a:buFont typeface="+mj-lt"/>
              <a:buAutoNum type="alphaLcParenR"/>
              <a:tabLst>
                <a:tab pos="354965" algn="l"/>
                <a:tab pos="355600" algn="l"/>
              </a:tabLst>
            </a:pPr>
            <a:endParaRPr lang="it-IT" sz="2400" spc="-10" dirty="0">
              <a:latin typeface="Calibri"/>
              <a:cs typeface="Calibri"/>
            </a:endParaRPr>
          </a:p>
          <a:p>
            <a:pPr marL="12700" marR="5080" algn="just">
              <a:lnSpc>
                <a:spcPct val="150000"/>
              </a:lnSpc>
              <a:spcBef>
                <a:spcPts val="105"/>
              </a:spcBef>
              <a:tabLst>
                <a:tab pos="354965" algn="l"/>
                <a:tab pos="355600" algn="l"/>
              </a:tabLst>
            </a:pPr>
            <a:r>
              <a:rPr lang="it-IT" sz="2400" spc="-10" dirty="0">
                <a:latin typeface="Calibri"/>
                <a:cs typeface="Calibri"/>
                <a:sym typeface="Wingdings" panose="05000000000000000000" pitchFamily="2" charset="2"/>
              </a:rPr>
              <a:t> </a:t>
            </a:r>
            <a:r>
              <a:rPr lang="it-IT" sz="2400" spc="-10" dirty="0" err="1">
                <a:latin typeface="Calibri"/>
                <a:cs typeface="Calibri"/>
                <a:sym typeface="Wingdings" panose="05000000000000000000" pitchFamily="2" charset="2"/>
              </a:rPr>
              <a:t>We</a:t>
            </a:r>
            <a:r>
              <a:rPr lang="it-IT" sz="2400" spc="-10" dirty="0">
                <a:latin typeface="Calibri"/>
                <a:cs typeface="Calibri"/>
                <a:sym typeface="Wingdings" panose="05000000000000000000" pitchFamily="2" charset="2"/>
              </a:rPr>
              <a:t> can </a:t>
            </a:r>
            <a:r>
              <a:rPr lang="it-IT" sz="2400" spc="-10" dirty="0" err="1">
                <a:latin typeface="Calibri"/>
                <a:cs typeface="Calibri"/>
                <a:sym typeface="Wingdings" panose="05000000000000000000" pitchFamily="2" charset="2"/>
              </a:rPr>
              <a:t>all</a:t>
            </a:r>
            <a:r>
              <a:rPr lang="it-IT" sz="2400" spc="-10" dirty="0">
                <a:latin typeface="Calibri"/>
                <a:cs typeface="Calibri"/>
                <a:sym typeface="Wingdings" panose="05000000000000000000" pitchFamily="2" charset="2"/>
              </a:rPr>
              <a:t> counter </a:t>
            </a:r>
            <a:r>
              <a:rPr lang="it-IT" sz="2400" spc="-10" dirty="0" err="1">
                <a:latin typeface="Calibri"/>
                <a:cs typeface="Calibri"/>
                <a:sym typeface="Wingdings" panose="05000000000000000000" pitchFamily="2" charset="2"/>
              </a:rPr>
              <a:t>these</a:t>
            </a:r>
            <a:r>
              <a:rPr lang="it-IT" sz="2400" spc="-10" dirty="0">
                <a:latin typeface="Calibri"/>
                <a:cs typeface="Calibri"/>
                <a:sym typeface="Wingdings" panose="05000000000000000000" pitchFamily="2" charset="2"/>
              </a:rPr>
              <a:t> </a:t>
            </a:r>
            <a:r>
              <a:rPr lang="it-IT" sz="2400" spc="-10" dirty="0" err="1">
                <a:latin typeface="Calibri"/>
                <a:cs typeface="Calibri"/>
                <a:sym typeface="Wingdings" panose="05000000000000000000" pitchFamily="2" charset="2"/>
              </a:rPr>
              <a:t>factors</a:t>
            </a:r>
            <a:r>
              <a:rPr lang="it-IT" sz="2400" spc="-10" dirty="0">
                <a:latin typeface="Calibri"/>
                <a:cs typeface="Calibri"/>
                <a:sym typeface="Wingdings" panose="05000000000000000000" pitchFamily="2" charset="2"/>
              </a:rPr>
              <a:t> by </a:t>
            </a:r>
            <a:r>
              <a:rPr lang="it-IT" sz="2400" b="1" spc="-10" dirty="0">
                <a:latin typeface="Calibri"/>
                <a:cs typeface="Calibri"/>
                <a:sym typeface="Wingdings" panose="05000000000000000000" pitchFamily="2" charset="2"/>
              </a:rPr>
              <a:t>CREATING CORRECT AWARENESS</a:t>
            </a:r>
            <a:r>
              <a:rPr lang="it-IT" sz="2400" spc="-10" dirty="0">
                <a:latin typeface="Calibri"/>
                <a:cs typeface="Calibri"/>
                <a:sym typeface="Wingdings" panose="05000000000000000000" pitchFamily="2" charset="2"/>
              </a:rPr>
              <a:t> </a:t>
            </a:r>
            <a:r>
              <a:rPr lang="it-IT" sz="2400" spc="-10" dirty="0" err="1">
                <a:latin typeface="Calibri"/>
                <a:cs typeface="Calibri"/>
                <a:sym typeface="Wingdings" panose="05000000000000000000" pitchFamily="2" charset="2"/>
              </a:rPr>
              <a:t>around</a:t>
            </a:r>
            <a:r>
              <a:rPr lang="it-IT" sz="2400" spc="-10" dirty="0">
                <a:latin typeface="Calibri"/>
                <a:cs typeface="Calibri"/>
                <a:sym typeface="Wingdings" panose="05000000000000000000" pitchFamily="2" charset="2"/>
              </a:rPr>
              <a:t> </a:t>
            </a:r>
            <a:r>
              <a:rPr lang="it-IT" sz="2400" spc="-10" dirty="0" err="1">
                <a:latin typeface="Calibri"/>
                <a:cs typeface="Calibri"/>
                <a:sym typeface="Wingdings" panose="05000000000000000000" pitchFamily="2" charset="2"/>
              </a:rPr>
              <a:t>Epilepsy</a:t>
            </a:r>
            <a:r>
              <a:rPr lang="it-IT" sz="2400" spc="-10" dirty="0">
                <a:latin typeface="Calibri"/>
                <a:cs typeface="Calibri"/>
                <a:sym typeface="Wingdings" panose="05000000000000000000" pitchFamily="2" charset="2"/>
              </a:rPr>
              <a:t> &amp; </a:t>
            </a:r>
            <a:r>
              <a:rPr lang="it-IT" sz="2400" spc="-10" dirty="0" err="1">
                <a:latin typeface="Calibri"/>
                <a:cs typeface="Calibri"/>
                <a:sym typeface="Wingdings" panose="05000000000000000000" pitchFamily="2" charset="2"/>
              </a:rPr>
              <a:t>Nodding</a:t>
            </a:r>
            <a:r>
              <a:rPr lang="it-IT" sz="2400" spc="-10" dirty="0">
                <a:latin typeface="Calibri"/>
                <a:cs typeface="Calibri"/>
                <a:sym typeface="Wingdings" panose="05000000000000000000" pitchFamily="2" charset="2"/>
              </a:rPr>
              <a:t> </a:t>
            </a:r>
            <a:r>
              <a:rPr lang="it-IT" sz="2400" spc="-10" dirty="0" err="1">
                <a:latin typeface="Calibri"/>
                <a:cs typeface="Calibri"/>
                <a:sym typeface="Wingdings" panose="05000000000000000000" pitchFamily="2" charset="2"/>
              </a:rPr>
              <a:t>Syndrome</a:t>
            </a:r>
            <a:endParaRPr lang="it-IT" sz="2400" spc="-10" dirty="0">
              <a:latin typeface="Calibri"/>
              <a:cs typeface="Calibri"/>
            </a:endParaRPr>
          </a:p>
          <a:p>
            <a:pPr marL="12700" marR="5080">
              <a:lnSpc>
                <a:spcPct val="100000"/>
              </a:lnSpc>
              <a:spcBef>
                <a:spcPts val="105"/>
              </a:spcBef>
              <a:tabLst>
                <a:tab pos="354965" algn="l"/>
                <a:tab pos="355600" algn="l"/>
              </a:tabLst>
            </a:pPr>
            <a:endParaRPr lang="it-IT" sz="2400" spc="-10" dirty="0">
              <a:latin typeface="Calibri"/>
              <a:cs typeface="Calibri"/>
            </a:endParaRP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extLst>
      <p:ext uri="{BB962C8B-B14F-4D97-AF65-F5344CB8AC3E}">
        <p14:creationId xmlns:p14="http://schemas.microsoft.com/office/powerpoint/2010/main" val="4127291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err="1"/>
              <a:t>Myth</a:t>
            </a:r>
            <a:r>
              <a:rPr lang="it-IT" spc="-5" dirty="0"/>
              <a:t> no. 1</a:t>
            </a:r>
            <a:endParaRPr spc="-15" dirty="0"/>
          </a:p>
        </p:txBody>
      </p:sp>
      <p:sp>
        <p:nvSpPr>
          <p:cNvPr id="3" name="object 3"/>
          <p:cNvSpPr txBox="1"/>
          <p:nvPr/>
        </p:nvSpPr>
        <p:spPr>
          <a:xfrm>
            <a:off x="474448" y="2450092"/>
            <a:ext cx="8077200" cy="444352"/>
          </a:xfrm>
          <a:prstGeom prst="rect">
            <a:avLst/>
          </a:prstGeom>
        </p:spPr>
        <p:txBody>
          <a:bodyPr vert="horz" wrap="square" lIns="0" tIns="13335" rIns="0" bIns="0" rtlCol="0">
            <a:spAutoFit/>
          </a:bodyPr>
          <a:lstStyle/>
          <a:p>
            <a:pPr marL="12700" marR="5080" algn="just">
              <a:lnSpc>
                <a:spcPct val="100000"/>
              </a:lnSpc>
              <a:spcBef>
                <a:spcPts val="105"/>
              </a:spcBef>
              <a:tabLst>
                <a:tab pos="354965" algn="l"/>
                <a:tab pos="355600" algn="l"/>
              </a:tabLst>
            </a:pPr>
            <a:r>
              <a:rPr lang="en-US" sz="2800" b="1" spc="-10" dirty="0">
                <a:solidFill>
                  <a:srgbClr val="FF0000"/>
                </a:solidFill>
                <a:cs typeface="Calibri"/>
              </a:rPr>
              <a:t>Myth: </a:t>
            </a:r>
            <a:r>
              <a:rPr lang="en-US" sz="2800" spc="-10" dirty="0">
                <a:cs typeface="Calibri"/>
              </a:rPr>
              <a:t>Epilepsy and Nodding Syndrome are contagious.</a:t>
            </a:r>
            <a:endParaRPr lang="it-IT" sz="2800" spc="-10" dirty="0">
              <a:latin typeface="Calibri"/>
              <a:cs typeface="Calibri"/>
            </a:endParaRP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1" name="object 3">
            <a:extLst>
              <a:ext uri="{FF2B5EF4-FFF2-40B4-BE49-F238E27FC236}">
                <a16:creationId xmlns:a16="http://schemas.microsoft.com/office/drawing/2014/main" id="{90186241-AA01-46CE-8FDD-1A4099395BAC}"/>
              </a:ext>
            </a:extLst>
          </p:cNvPr>
          <p:cNvSpPr txBox="1"/>
          <p:nvPr/>
        </p:nvSpPr>
        <p:spPr>
          <a:xfrm>
            <a:off x="474448" y="3741381"/>
            <a:ext cx="8077200" cy="1306127"/>
          </a:xfrm>
          <a:prstGeom prst="rect">
            <a:avLst/>
          </a:prstGeom>
        </p:spPr>
        <p:txBody>
          <a:bodyPr vert="horz" wrap="square" lIns="0" tIns="13335" rIns="0" bIns="0" rtlCol="0">
            <a:spAutoFit/>
          </a:bodyPr>
          <a:lstStyle/>
          <a:p>
            <a:pPr marL="12700" marR="5080" algn="just">
              <a:lnSpc>
                <a:spcPct val="100000"/>
              </a:lnSpc>
              <a:spcBef>
                <a:spcPts val="105"/>
              </a:spcBef>
              <a:tabLst>
                <a:tab pos="354965" algn="l"/>
                <a:tab pos="355600" algn="l"/>
              </a:tabLst>
            </a:pPr>
            <a:r>
              <a:rPr lang="en-US" sz="2800" b="1" spc="-10" dirty="0">
                <a:solidFill>
                  <a:srgbClr val="00B050"/>
                </a:solidFill>
                <a:cs typeface="Calibri"/>
              </a:rPr>
              <a:t>Fact: </a:t>
            </a:r>
            <a:r>
              <a:rPr lang="en-US" sz="2800" spc="-10" dirty="0">
                <a:cs typeface="Calibri"/>
              </a:rPr>
              <a:t>Epilepsy and Nodding Syndrome are not contagious! You cannot get epilepsy or Nodding </a:t>
            </a:r>
            <a:r>
              <a:rPr lang="en-US" sz="2800" spc="-10" dirty="0" err="1">
                <a:cs typeface="Calibri"/>
              </a:rPr>
              <a:t>Sydrome</a:t>
            </a:r>
            <a:r>
              <a:rPr lang="en-US" sz="2800" spc="-10" dirty="0">
                <a:cs typeface="Calibri"/>
              </a:rPr>
              <a:t> from another person in any way.</a:t>
            </a:r>
            <a:endParaRPr lang="it-IT" sz="2800" spc="-10" dirty="0">
              <a:latin typeface="Calibri"/>
              <a:cs typeface="Calibri"/>
            </a:endParaRPr>
          </a:p>
        </p:txBody>
      </p:sp>
    </p:spTree>
    <p:extLst>
      <p:ext uri="{BB962C8B-B14F-4D97-AF65-F5344CB8AC3E}">
        <p14:creationId xmlns:p14="http://schemas.microsoft.com/office/powerpoint/2010/main" val="2315162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err="1"/>
              <a:t>Myth</a:t>
            </a:r>
            <a:r>
              <a:rPr lang="it-IT" spc="-5" dirty="0"/>
              <a:t> no. 2</a:t>
            </a:r>
            <a:endParaRPr spc="-15" dirty="0"/>
          </a:p>
        </p:txBody>
      </p:sp>
      <p:sp>
        <p:nvSpPr>
          <p:cNvPr id="3" name="object 3"/>
          <p:cNvSpPr txBox="1"/>
          <p:nvPr/>
        </p:nvSpPr>
        <p:spPr>
          <a:xfrm>
            <a:off x="474448" y="2450092"/>
            <a:ext cx="8077200" cy="875240"/>
          </a:xfrm>
          <a:prstGeom prst="rect">
            <a:avLst/>
          </a:prstGeom>
        </p:spPr>
        <p:txBody>
          <a:bodyPr vert="horz" wrap="square" lIns="0" tIns="13335" rIns="0" bIns="0" rtlCol="0">
            <a:spAutoFit/>
          </a:bodyPr>
          <a:lstStyle/>
          <a:p>
            <a:pPr marL="12700" marR="5080" algn="just">
              <a:lnSpc>
                <a:spcPct val="100000"/>
              </a:lnSpc>
              <a:spcBef>
                <a:spcPts val="105"/>
              </a:spcBef>
              <a:tabLst>
                <a:tab pos="354965" algn="l"/>
                <a:tab pos="355600" algn="l"/>
              </a:tabLst>
            </a:pPr>
            <a:r>
              <a:rPr lang="en-US" sz="2800" b="1" spc="-10" dirty="0">
                <a:solidFill>
                  <a:srgbClr val="FF0000"/>
                </a:solidFill>
                <a:cs typeface="Calibri"/>
              </a:rPr>
              <a:t>Myth: </a:t>
            </a:r>
            <a:r>
              <a:rPr lang="en-US" sz="2800" spc="-10" dirty="0">
                <a:cs typeface="Calibri"/>
              </a:rPr>
              <a:t>Epilepsy and Nodding Syndrome are caused by spiritual possession or punishment.</a:t>
            </a:r>
            <a:endParaRPr lang="it-IT" sz="2800" spc="-10" dirty="0">
              <a:latin typeface="Calibri"/>
              <a:cs typeface="Calibri"/>
            </a:endParaRP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1" name="object 3">
            <a:extLst>
              <a:ext uri="{FF2B5EF4-FFF2-40B4-BE49-F238E27FC236}">
                <a16:creationId xmlns:a16="http://schemas.microsoft.com/office/drawing/2014/main" id="{90186241-AA01-46CE-8FDD-1A4099395BAC}"/>
              </a:ext>
            </a:extLst>
          </p:cNvPr>
          <p:cNvSpPr txBox="1"/>
          <p:nvPr/>
        </p:nvSpPr>
        <p:spPr>
          <a:xfrm>
            <a:off x="474448" y="3741381"/>
            <a:ext cx="8077200" cy="1737014"/>
          </a:xfrm>
          <a:prstGeom prst="rect">
            <a:avLst/>
          </a:prstGeom>
        </p:spPr>
        <p:txBody>
          <a:bodyPr vert="horz" wrap="square" lIns="0" tIns="13335" rIns="0" bIns="0" rtlCol="0">
            <a:spAutoFit/>
          </a:bodyPr>
          <a:lstStyle/>
          <a:p>
            <a:pPr marL="12700" marR="5080" algn="just">
              <a:lnSpc>
                <a:spcPct val="100000"/>
              </a:lnSpc>
              <a:spcBef>
                <a:spcPts val="105"/>
              </a:spcBef>
              <a:tabLst>
                <a:tab pos="354965" algn="l"/>
                <a:tab pos="355600" algn="l"/>
              </a:tabLst>
            </a:pPr>
            <a:r>
              <a:rPr lang="en-US" sz="2800" b="1" spc="-10" dirty="0">
                <a:solidFill>
                  <a:srgbClr val="00B050"/>
                </a:solidFill>
                <a:cs typeface="Calibri"/>
              </a:rPr>
              <a:t>Fact: </a:t>
            </a:r>
            <a:r>
              <a:rPr lang="en-US" sz="2800" spc="-10" dirty="0">
                <a:cs typeface="Calibri"/>
              </a:rPr>
              <a:t>Epilepsy and Nodding Syndrome do not have any spiritual or supernatural cause. These are medical conditions, chronic neurological disorders that can happen to anyone.</a:t>
            </a:r>
            <a:endParaRPr lang="it-IT" sz="2800" spc="-10" dirty="0">
              <a:latin typeface="Calibri"/>
              <a:cs typeface="Calibri"/>
            </a:endParaRPr>
          </a:p>
        </p:txBody>
      </p:sp>
    </p:spTree>
    <p:extLst>
      <p:ext uri="{BB962C8B-B14F-4D97-AF65-F5344CB8AC3E}">
        <p14:creationId xmlns:p14="http://schemas.microsoft.com/office/powerpoint/2010/main" val="2299802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err="1"/>
              <a:t>Myth</a:t>
            </a:r>
            <a:r>
              <a:rPr lang="it-IT" spc="-5" dirty="0"/>
              <a:t> no. 3</a:t>
            </a:r>
            <a:endParaRPr spc="-15" dirty="0"/>
          </a:p>
        </p:txBody>
      </p:sp>
      <p:sp>
        <p:nvSpPr>
          <p:cNvPr id="3" name="object 3"/>
          <p:cNvSpPr txBox="1"/>
          <p:nvPr/>
        </p:nvSpPr>
        <p:spPr>
          <a:xfrm>
            <a:off x="474448" y="2450092"/>
            <a:ext cx="8077200" cy="875240"/>
          </a:xfrm>
          <a:prstGeom prst="rect">
            <a:avLst/>
          </a:prstGeom>
        </p:spPr>
        <p:txBody>
          <a:bodyPr vert="horz" wrap="square" lIns="0" tIns="13335" rIns="0" bIns="0" rtlCol="0">
            <a:spAutoFit/>
          </a:bodyPr>
          <a:lstStyle/>
          <a:p>
            <a:pPr marL="12700" marR="5080" algn="just">
              <a:lnSpc>
                <a:spcPct val="100000"/>
              </a:lnSpc>
              <a:spcBef>
                <a:spcPts val="105"/>
              </a:spcBef>
              <a:tabLst>
                <a:tab pos="354965" algn="l"/>
                <a:tab pos="355600" algn="l"/>
              </a:tabLst>
            </a:pPr>
            <a:r>
              <a:rPr lang="en-US" sz="2800" b="1" spc="-10" dirty="0">
                <a:solidFill>
                  <a:srgbClr val="FF0000"/>
                </a:solidFill>
                <a:cs typeface="Calibri"/>
              </a:rPr>
              <a:t>Myth: </a:t>
            </a:r>
            <a:r>
              <a:rPr lang="en-US" sz="2800" spc="-10" dirty="0">
                <a:cs typeface="Calibri"/>
              </a:rPr>
              <a:t>People with epilepsy or Nodding Syndrome cannot work.</a:t>
            </a:r>
            <a:endParaRPr lang="it-IT" sz="2800" spc="-10" dirty="0">
              <a:latin typeface="Calibri"/>
              <a:cs typeface="Calibri"/>
            </a:endParaRP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1" name="object 3">
            <a:extLst>
              <a:ext uri="{FF2B5EF4-FFF2-40B4-BE49-F238E27FC236}">
                <a16:creationId xmlns:a16="http://schemas.microsoft.com/office/drawing/2014/main" id="{90186241-AA01-46CE-8FDD-1A4099395BAC}"/>
              </a:ext>
            </a:extLst>
          </p:cNvPr>
          <p:cNvSpPr txBox="1"/>
          <p:nvPr/>
        </p:nvSpPr>
        <p:spPr>
          <a:xfrm>
            <a:off x="474448" y="3741381"/>
            <a:ext cx="8077200" cy="875240"/>
          </a:xfrm>
          <a:prstGeom prst="rect">
            <a:avLst/>
          </a:prstGeom>
        </p:spPr>
        <p:txBody>
          <a:bodyPr vert="horz" wrap="square" lIns="0" tIns="13335" rIns="0" bIns="0" rtlCol="0">
            <a:spAutoFit/>
          </a:bodyPr>
          <a:lstStyle/>
          <a:p>
            <a:pPr marL="12700" marR="5080" algn="just">
              <a:lnSpc>
                <a:spcPct val="100000"/>
              </a:lnSpc>
              <a:spcBef>
                <a:spcPts val="105"/>
              </a:spcBef>
              <a:tabLst>
                <a:tab pos="354965" algn="l"/>
                <a:tab pos="355600" algn="l"/>
              </a:tabLst>
            </a:pPr>
            <a:r>
              <a:rPr lang="en-US" sz="2800" b="1" spc="-10" dirty="0">
                <a:solidFill>
                  <a:srgbClr val="00B050"/>
                </a:solidFill>
                <a:cs typeface="Calibri"/>
              </a:rPr>
              <a:t>Fact: </a:t>
            </a:r>
            <a:r>
              <a:rPr lang="en-US" sz="2800" spc="-10" dirty="0">
                <a:cs typeface="Calibri"/>
              </a:rPr>
              <a:t>People with epilepsy/NS can and should be supported to work!</a:t>
            </a:r>
            <a:endParaRPr lang="it-IT" sz="2800" spc="-10" dirty="0">
              <a:latin typeface="Calibri"/>
              <a:cs typeface="Calibri"/>
            </a:endParaRPr>
          </a:p>
        </p:txBody>
      </p:sp>
    </p:spTree>
    <p:extLst>
      <p:ext uri="{BB962C8B-B14F-4D97-AF65-F5344CB8AC3E}">
        <p14:creationId xmlns:p14="http://schemas.microsoft.com/office/powerpoint/2010/main" val="2616449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err="1"/>
              <a:t>Myth</a:t>
            </a:r>
            <a:r>
              <a:rPr lang="it-IT" spc="-5" dirty="0"/>
              <a:t> no. 4</a:t>
            </a:r>
            <a:endParaRPr spc="-15" dirty="0"/>
          </a:p>
        </p:txBody>
      </p:sp>
      <p:sp>
        <p:nvSpPr>
          <p:cNvPr id="3" name="object 3"/>
          <p:cNvSpPr txBox="1"/>
          <p:nvPr/>
        </p:nvSpPr>
        <p:spPr>
          <a:xfrm>
            <a:off x="474448" y="2450092"/>
            <a:ext cx="8077200" cy="1306127"/>
          </a:xfrm>
          <a:prstGeom prst="rect">
            <a:avLst/>
          </a:prstGeom>
        </p:spPr>
        <p:txBody>
          <a:bodyPr vert="horz" wrap="square" lIns="0" tIns="13335" rIns="0" bIns="0" rtlCol="0">
            <a:spAutoFit/>
          </a:bodyPr>
          <a:lstStyle/>
          <a:p>
            <a:pPr marL="12700" marR="5080" algn="just">
              <a:lnSpc>
                <a:spcPct val="100000"/>
              </a:lnSpc>
              <a:spcBef>
                <a:spcPts val="105"/>
              </a:spcBef>
              <a:tabLst>
                <a:tab pos="354965" algn="l"/>
                <a:tab pos="355600" algn="l"/>
              </a:tabLst>
            </a:pPr>
            <a:r>
              <a:rPr lang="en-US" sz="2800" b="1" spc="-10" dirty="0">
                <a:solidFill>
                  <a:srgbClr val="FF0000"/>
                </a:solidFill>
                <a:cs typeface="Calibri"/>
              </a:rPr>
              <a:t>Myth: </a:t>
            </a:r>
            <a:r>
              <a:rPr lang="en-US" sz="2800" spc="-10" dirty="0">
                <a:cs typeface="Calibri"/>
              </a:rPr>
              <a:t>People with epilepsy/NS cannot get married or have children, and if they do then their children will also have epilepsy.</a:t>
            </a:r>
            <a:endParaRPr lang="it-IT" sz="2800" spc="-10" dirty="0">
              <a:latin typeface="Calibri"/>
              <a:cs typeface="Calibri"/>
            </a:endParaRP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1" name="object 3">
            <a:extLst>
              <a:ext uri="{FF2B5EF4-FFF2-40B4-BE49-F238E27FC236}">
                <a16:creationId xmlns:a16="http://schemas.microsoft.com/office/drawing/2014/main" id="{90186241-AA01-46CE-8FDD-1A4099395BAC}"/>
              </a:ext>
            </a:extLst>
          </p:cNvPr>
          <p:cNvSpPr txBox="1"/>
          <p:nvPr/>
        </p:nvSpPr>
        <p:spPr>
          <a:xfrm>
            <a:off x="476507" y="3928764"/>
            <a:ext cx="8077200" cy="2624436"/>
          </a:xfrm>
          <a:prstGeom prst="rect">
            <a:avLst/>
          </a:prstGeom>
        </p:spPr>
        <p:txBody>
          <a:bodyPr vert="horz" wrap="square" lIns="0" tIns="13335" rIns="0" bIns="0" rtlCol="0">
            <a:spAutoFit/>
          </a:bodyPr>
          <a:lstStyle/>
          <a:p>
            <a:pPr marL="12700" marR="5080" algn="just">
              <a:lnSpc>
                <a:spcPct val="100000"/>
              </a:lnSpc>
              <a:spcBef>
                <a:spcPts val="105"/>
              </a:spcBef>
              <a:tabLst>
                <a:tab pos="354965" algn="l"/>
                <a:tab pos="355600" algn="l"/>
              </a:tabLst>
            </a:pPr>
            <a:r>
              <a:rPr lang="en-US" sz="2800" b="1" spc="-10" dirty="0">
                <a:solidFill>
                  <a:srgbClr val="00B050"/>
                </a:solidFill>
                <a:cs typeface="Calibri"/>
              </a:rPr>
              <a:t>Facts: </a:t>
            </a:r>
          </a:p>
          <a:p>
            <a:pPr marL="469900" marR="5080" indent="-457200" algn="just">
              <a:lnSpc>
                <a:spcPct val="100000"/>
              </a:lnSpc>
              <a:spcBef>
                <a:spcPts val="105"/>
              </a:spcBef>
              <a:buFontTx/>
              <a:buChar char="-"/>
              <a:tabLst>
                <a:tab pos="354965" algn="l"/>
                <a:tab pos="355600" algn="l"/>
              </a:tabLst>
            </a:pPr>
            <a:r>
              <a:rPr lang="en-US" sz="2800" spc="-10" dirty="0">
                <a:cs typeface="Calibri"/>
              </a:rPr>
              <a:t>People with epilepsy/NS can get married and maintain stable, supportive relationships. </a:t>
            </a:r>
          </a:p>
          <a:p>
            <a:pPr marL="469900" marR="5080" indent="-457200" algn="just">
              <a:lnSpc>
                <a:spcPct val="100000"/>
              </a:lnSpc>
              <a:spcBef>
                <a:spcPts val="105"/>
              </a:spcBef>
              <a:buFontTx/>
              <a:buChar char="-"/>
              <a:tabLst>
                <a:tab pos="354965" algn="l"/>
                <a:tab pos="355600" algn="l"/>
              </a:tabLst>
            </a:pPr>
            <a:r>
              <a:rPr lang="en-US" sz="2800" spc="-10" dirty="0">
                <a:cs typeface="Calibri"/>
              </a:rPr>
              <a:t>Epilepsy is not transmitted from parents to their children. </a:t>
            </a:r>
          </a:p>
          <a:p>
            <a:pPr marL="469900" marR="5080" indent="-457200" algn="just">
              <a:lnSpc>
                <a:spcPct val="100000"/>
              </a:lnSpc>
              <a:spcBef>
                <a:spcPts val="105"/>
              </a:spcBef>
              <a:buFontTx/>
              <a:buChar char="-"/>
              <a:tabLst>
                <a:tab pos="354965" algn="l"/>
                <a:tab pos="355600" algn="l"/>
              </a:tabLst>
            </a:pPr>
            <a:r>
              <a:rPr lang="en-US" sz="2800" spc="-10" dirty="0">
                <a:cs typeface="Calibri"/>
              </a:rPr>
              <a:t>Women with epilepsy can have healthy pregnancies.</a:t>
            </a:r>
            <a:endParaRPr lang="it-IT" sz="2800" spc="-10" dirty="0">
              <a:latin typeface="Calibri"/>
              <a:cs typeface="Calibri"/>
            </a:endParaRPr>
          </a:p>
        </p:txBody>
      </p:sp>
    </p:spTree>
    <p:extLst>
      <p:ext uri="{BB962C8B-B14F-4D97-AF65-F5344CB8AC3E}">
        <p14:creationId xmlns:p14="http://schemas.microsoft.com/office/powerpoint/2010/main" val="4136707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err="1"/>
              <a:t>Myth</a:t>
            </a:r>
            <a:r>
              <a:rPr lang="it-IT" spc="-5" dirty="0"/>
              <a:t> no. 5</a:t>
            </a:r>
            <a:endParaRPr spc="-15" dirty="0"/>
          </a:p>
        </p:txBody>
      </p:sp>
      <p:sp>
        <p:nvSpPr>
          <p:cNvPr id="3" name="object 3"/>
          <p:cNvSpPr txBox="1"/>
          <p:nvPr/>
        </p:nvSpPr>
        <p:spPr>
          <a:xfrm>
            <a:off x="474448" y="2450092"/>
            <a:ext cx="8077200" cy="444352"/>
          </a:xfrm>
          <a:prstGeom prst="rect">
            <a:avLst/>
          </a:prstGeom>
        </p:spPr>
        <p:txBody>
          <a:bodyPr vert="horz" wrap="square" lIns="0" tIns="13335" rIns="0" bIns="0" rtlCol="0">
            <a:spAutoFit/>
          </a:bodyPr>
          <a:lstStyle/>
          <a:p>
            <a:pPr marL="12700" marR="5080" algn="just">
              <a:lnSpc>
                <a:spcPct val="100000"/>
              </a:lnSpc>
              <a:spcBef>
                <a:spcPts val="105"/>
              </a:spcBef>
              <a:tabLst>
                <a:tab pos="354965" algn="l"/>
                <a:tab pos="355600" algn="l"/>
              </a:tabLst>
            </a:pPr>
            <a:r>
              <a:rPr lang="en-US" sz="2800" b="1" spc="-10" dirty="0">
                <a:solidFill>
                  <a:srgbClr val="FF0000"/>
                </a:solidFill>
                <a:cs typeface="Calibri"/>
              </a:rPr>
              <a:t>Myth: </a:t>
            </a:r>
            <a:r>
              <a:rPr lang="en-US" sz="2800" spc="-10" dirty="0">
                <a:cs typeface="Calibri"/>
              </a:rPr>
              <a:t>Children with epilepsy / NS cannot go to school.</a:t>
            </a:r>
            <a:endParaRPr lang="it-IT" sz="2800" spc="-10" dirty="0">
              <a:latin typeface="Calibri"/>
              <a:cs typeface="Calibri"/>
            </a:endParaRP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1" name="object 3">
            <a:extLst>
              <a:ext uri="{FF2B5EF4-FFF2-40B4-BE49-F238E27FC236}">
                <a16:creationId xmlns:a16="http://schemas.microsoft.com/office/drawing/2014/main" id="{90186241-AA01-46CE-8FDD-1A4099395BAC}"/>
              </a:ext>
            </a:extLst>
          </p:cNvPr>
          <p:cNvSpPr txBox="1"/>
          <p:nvPr/>
        </p:nvSpPr>
        <p:spPr>
          <a:xfrm>
            <a:off x="476507" y="3928764"/>
            <a:ext cx="8077200" cy="1762662"/>
          </a:xfrm>
          <a:prstGeom prst="rect">
            <a:avLst/>
          </a:prstGeom>
        </p:spPr>
        <p:txBody>
          <a:bodyPr vert="horz" wrap="square" lIns="0" tIns="13335" rIns="0" bIns="0" rtlCol="0">
            <a:spAutoFit/>
          </a:bodyPr>
          <a:lstStyle/>
          <a:p>
            <a:pPr marL="12700" marR="5080" algn="just">
              <a:lnSpc>
                <a:spcPct val="100000"/>
              </a:lnSpc>
              <a:spcBef>
                <a:spcPts val="105"/>
              </a:spcBef>
              <a:tabLst>
                <a:tab pos="354965" algn="l"/>
                <a:tab pos="355600" algn="l"/>
              </a:tabLst>
            </a:pPr>
            <a:r>
              <a:rPr lang="en-US" sz="2800" b="1" spc="-10" dirty="0">
                <a:solidFill>
                  <a:srgbClr val="00B050"/>
                </a:solidFill>
                <a:cs typeface="Calibri"/>
              </a:rPr>
              <a:t>Facts: </a:t>
            </a:r>
          </a:p>
          <a:p>
            <a:pPr marL="469900" marR="5080" indent="-457200" algn="just">
              <a:lnSpc>
                <a:spcPct val="100000"/>
              </a:lnSpc>
              <a:spcBef>
                <a:spcPts val="105"/>
              </a:spcBef>
              <a:buFontTx/>
              <a:buChar char="-"/>
              <a:tabLst>
                <a:tab pos="354965" algn="l"/>
                <a:tab pos="355600" algn="l"/>
              </a:tabLst>
            </a:pPr>
            <a:r>
              <a:rPr lang="en-US" sz="2800" spc="-10" dirty="0">
                <a:cs typeface="Calibri"/>
              </a:rPr>
              <a:t>Children with epilepsy / NS should not be prevented from going to school!</a:t>
            </a:r>
          </a:p>
          <a:p>
            <a:pPr marL="469900" marR="5080" indent="-457200" algn="just">
              <a:lnSpc>
                <a:spcPct val="100000"/>
              </a:lnSpc>
              <a:spcBef>
                <a:spcPts val="105"/>
              </a:spcBef>
              <a:buFontTx/>
              <a:buChar char="-"/>
              <a:tabLst>
                <a:tab pos="354965" algn="l"/>
                <a:tab pos="355600" algn="l"/>
              </a:tabLst>
            </a:pPr>
            <a:r>
              <a:rPr lang="en-US" sz="2800" spc="-10" dirty="0">
                <a:cs typeface="Calibri"/>
              </a:rPr>
              <a:t>They are not a danger to other children. </a:t>
            </a:r>
          </a:p>
        </p:txBody>
      </p:sp>
    </p:spTree>
    <p:extLst>
      <p:ext uri="{BB962C8B-B14F-4D97-AF65-F5344CB8AC3E}">
        <p14:creationId xmlns:p14="http://schemas.microsoft.com/office/powerpoint/2010/main" val="28089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2175</TotalTime>
  <Words>1730</Words>
  <Application>Microsoft Office PowerPoint</Application>
  <PresentationFormat>Presentazione su schermo (4:3)</PresentationFormat>
  <Paragraphs>144</Paragraphs>
  <Slides>19</Slides>
  <Notes>19</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19</vt:i4>
      </vt:variant>
    </vt:vector>
  </HeadingPairs>
  <TitlesOfParts>
    <vt:vector size="22" baseType="lpstr">
      <vt:lpstr>Arial</vt:lpstr>
      <vt:lpstr>Calibri</vt:lpstr>
      <vt:lpstr>Office Theme</vt:lpstr>
      <vt:lpstr>Key Awareness Messages</vt:lpstr>
      <vt:lpstr>Session outline</vt:lpstr>
      <vt:lpstr>PWE/NS suffer from…</vt:lpstr>
      <vt:lpstr>..because of:</vt:lpstr>
      <vt:lpstr>Myth no. 1</vt:lpstr>
      <vt:lpstr>Myth no. 2</vt:lpstr>
      <vt:lpstr>Myth no. 3</vt:lpstr>
      <vt:lpstr>Myth no. 4</vt:lpstr>
      <vt:lpstr>Myth no. 5</vt:lpstr>
      <vt:lpstr>Myth no. 6</vt:lpstr>
      <vt:lpstr>Myth no. 7</vt:lpstr>
      <vt:lpstr>Myth no. 8</vt:lpstr>
      <vt:lpstr>Other myths?</vt:lpstr>
      <vt:lpstr>Additional quick facts</vt:lpstr>
      <vt:lpstr>Additional quick facts (2)</vt:lpstr>
      <vt:lpstr>Additional quick facts (3)</vt:lpstr>
      <vt:lpstr>Additional quick facts (4)</vt:lpstr>
      <vt:lpstr>Where and when?</vt:lpstr>
      <vt:lpstr>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Epilepsy</dc:title>
  <dc:creator>Georgina Campbell</dc:creator>
  <cp:lastModifiedBy>Jacopo Rovarini</cp:lastModifiedBy>
  <cp:revision>77</cp:revision>
  <dcterms:created xsi:type="dcterms:W3CDTF">2020-07-24T12:49:34Z</dcterms:created>
  <dcterms:modified xsi:type="dcterms:W3CDTF">2020-08-07T17:07:03Z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2017-09-27T00:00:00Z</vt:filetime>
  </property>
  <property fmtid="{D5CDD505-2E9C-101B-9397-08002B2CF9AE}" pid="3" name="Creator">
    <vt:lpwstr>Microsoft® PowerPoint® 2010</vt:lpwstr>
  </property>
  <property fmtid="{D5CDD505-2E9C-101B-9397-08002B2CF9AE}" pid="4" name="LastSaved">
    <vt:filetime>2020-07-24T00:00:00Z</vt:filetime>
  </property>
</Properties>
</file>