
<file path=[Content_Types].xml><?xml version="1.0" encoding="utf-8"?>
<Types xmlns="http://schemas.openxmlformats.org/package/2006/content-types">
  <Default Extension="emf" ContentType="image/x-emf"/>
  <Default Extension="jfif" ContentType="image/jpeg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4"/>
  </p:notesMasterIdLst>
  <p:sldIdLst>
    <p:sldId id="256" r:id="rId2"/>
    <p:sldId id="257" r:id="rId3"/>
    <p:sldId id="327" r:id="rId4"/>
    <p:sldId id="416" r:id="rId5"/>
    <p:sldId id="365" r:id="rId6"/>
    <p:sldId id="364" r:id="rId7"/>
    <p:sldId id="367" r:id="rId8"/>
    <p:sldId id="366" r:id="rId9"/>
    <p:sldId id="368" r:id="rId10"/>
    <p:sldId id="369" r:id="rId11"/>
    <p:sldId id="370" r:id="rId12"/>
    <p:sldId id="371" r:id="rId13"/>
    <p:sldId id="372" r:id="rId14"/>
    <p:sldId id="373" r:id="rId15"/>
    <p:sldId id="374" r:id="rId16"/>
    <p:sldId id="375" r:id="rId17"/>
    <p:sldId id="376" r:id="rId18"/>
    <p:sldId id="377" r:id="rId19"/>
    <p:sldId id="378" r:id="rId20"/>
    <p:sldId id="379" r:id="rId21"/>
    <p:sldId id="403" r:id="rId22"/>
    <p:sldId id="380" r:id="rId23"/>
    <p:sldId id="381" r:id="rId24"/>
    <p:sldId id="382" r:id="rId25"/>
    <p:sldId id="383" r:id="rId26"/>
    <p:sldId id="384" r:id="rId27"/>
    <p:sldId id="385" r:id="rId28"/>
    <p:sldId id="386" r:id="rId29"/>
    <p:sldId id="387" r:id="rId30"/>
    <p:sldId id="401" r:id="rId31"/>
    <p:sldId id="388" r:id="rId32"/>
    <p:sldId id="392" r:id="rId33"/>
    <p:sldId id="390" r:id="rId34"/>
    <p:sldId id="391" r:id="rId35"/>
    <p:sldId id="393" r:id="rId36"/>
    <p:sldId id="400" r:id="rId37"/>
    <p:sldId id="394" r:id="rId38"/>
    <p:sldId id="395" r:id="rId39"/>
    <p:sldId id="396" r:id="rId40"/>
    <p:sldId id="397" r:id="rId41"/>
    <p:sldId id="402" r:id="rId42"/>
    <p:sldId id="398" r:id="rId43"/>
    <p:sldId id="399" r:id="rId44"/>
    <p:sldId id="389" r:id="rId45"/>
    <p:sldId id="404" r:id="rId46"/>
    <p:sldId id="405" r:id="rId47"/>
    <p:sldId id="406" r:id="rId48"/>
    <p:sldId id="407" r:id="rId49"/>
    <p:sldId id="408" r:id="rId50"/>
    <p:sldId id="409" r:id="rId51"/>
    <p:sldId id="410" r:id="rId52"/>
    <p:sldId id="411" r:id="rId53"/>
    <p:sldId id="412" r:id="rId54"/>
    <p:sldId id="413" r:id="rId55"/>
    <p:sldId id="414" r:id="rId56"/>
    <p:sldId id="415" r:id="rId57"/>
    <p:sldId id="417" r:id="rId58"/>
    <p:sldId id="359" r:id="rId59"/>
    <p:sldId id="420" r:id="rId60"/>
    <p:sldId id="421" r:id="rId61"/>
    <p:sldId id="422" r:id="rId62"/>
    <p:sldId id="423" r:id="rId63"/>
    <p:sldId id="424" r:id="rId64"/>
    <p:sldId id="425" r:id="rId65"/>
    <p:sldId id="426" r:id="rId66"/>
    <p:sldId id="427" r:id="rId67"/>
    <p:sldId id="428" r:id="rId68"/>
    <p:sldId id="430" r:id="rId69"/>
    <p:sldId id="429" r:id="rId70"/>
    <p:sldId id="419" r:id="rId71"/>
    <p:sldId id="357" r:id="rId72"/>
    <p:sldId id="418" r:id="rId73"/>
    <p:sldId id="431" r:id="rId74"/>
    <p:sldId id="432" r:id="rId75"/>
    <p:sldId id="433" r:id="rId76"/>
    <p:sldId id="434" r:id="rId77"/>
    <p:sldId id="435" r:id="rId78"/>
    <p:sldId id="436" r:id="rId79"/>
    <p:sldId id="437" r:id="rId80"/>
    <p:sldId id="438" r:id="rId81"/>
    <p:sldId id="439" r:id="rId82"/>
    <p:sldId id="440" r:id="rId83"/>
    <p:sldId id="441" r:id="rId84"/>
    <p:sldId id="442" r:id="rId85"/>
    <p:sldId id="443" r:id="rId86"/>
    <p:sldId id="444" r:id="rId87"/>
    <p:sldId id="445" r:id="rId88"/>
    <p:sldId id="446" r:id="rId89"/>
    <p:sldId id="447" r:id="rId90"/>
    <p:sldId id="449" r:id="rId91"/>
    <p:sldId id="448" r:id="rId92"/>
    <p:sldId id="450" r:id="rId93"/>
  </p:sldIdLst>
  <p:sldSz cx="9144000" cy="6858000" type="screen4x3"/>
  <p:notesSz cx="9144000" cy="6858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243D"/>
    <a:srgbClr val="009242"/>
    <a:srgbClr val="FF0000"/>
    <a:srgbClr val="FF3300"/>
    <a:srgbClr val="FFFF99"/>
    <a:srgbClr val="FFFFFF"/>
    <a:srgbClr val="000000"/>
    <a:srgbClr val="F9ED07"/>
    <a:srgbClr val="E6E6E6"/>
    <a:srgbClr val="F2DC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019" autoAdjust="0"/>
  </p:normalViewPr>
  <p:slideViewPr>
    <p:cSldViewPr>
      <p:cViewPr>
        <p:scale>
          <a:sx n="100" d="100"/>
          <a:sy n="100" d="100"/>
        </p:scale>
        <p:origin x="1260" y="-1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presProps" Target="presProps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9BE685-D85E-454F-A223-1F996E5771DC}" type="datetimeFigureOut">
              <a:rPr lang="it-IT" smtClean="0"/>
              <a:t>14/08/2020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F48F1F-DFD8-445D-9CF1-192CA33ABDD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1987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74598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001291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70322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819338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46493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95662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2534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083773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78649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322362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966045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Begin the session by briefly listing the topics that will be covered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0116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6622428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err="1"/>
              <a:t>This</a:t>
            </a:r>
            <a:r>
              <a:rPr lang="it-IT" dirty="0"/>
              <a:t> slide shows </a:t>
            </a:r>
            <a:r>
              <a:rPr lang="it-IT" dirty="0" err="1"/>
              <a:t>how</a:t>
            </a:r>
            <a:r>
              <a:rPr lang="it-IT" dirty="0"/>
              <a:t> </a:t>
            </a:r>
            <a:r>
              <a:rPr lang="it-IT" dirty="0" err="1"/>
              <a:t>Section</a:t>
            </a:r>
            <a:r>
              <a:rPr lang="it-IT" dirty="0"/>
              <a:t> A2 </a:t>
            </a:r>
            <a:r>
              <a:rPr lang="it-IT" dirty="0" err="1"/>
              <a:t>shall</a:t>
            </a:r>
            <a:r>
              <a:rPr lang="it-IT" dirty="0"/>
              <a:t> be </a:t>
            </a:r>
            <a:r>
              <a:rPr lang="it-IT" dirty="0" err="1"/>
              <a:t>filled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0721997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831208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430671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1059785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501893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26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3949192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27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80166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28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2376997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29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347601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The slide </a:t>
            </a:r>
            <a:r>
              <a:rPr lang="it-IT" dirty="0" err="1"/>
              <a:t>offers</a:t>
            </a:r>
            <a:r>
              <a:rPr lang="it-IT" dirty="0"/>
              <a:t> an </a:t>
            </a:r>
            <a:r>
              <a:rPr lang="it-IT" dirty="0" err="1"/>
              <a:t>overview</a:t>
            </a:r>
            <a:r>
              <a:rPr lang="it-IT" dirty="0"/>
              <a:t> of </a:t>
            </a:r>
            <a:r>
              <a:rPr lang="it-IT" dirty="0" err="1"/>
              <a:t>all</a:t>
            </a:r>
            <a:r>
              <a:rPr lang="it-IT" dirty="0"/>
              <a:t> tools to be </a:t>
            </a:r>
            <a:r>
              <a:rPr lang="it-IT" dirty="0" err="1"/>
              <a:t>adopted</a:t>
            </a:r>
            <a:r>
              <a:rPr lang="it-IT" dirty="0"/>
              <a:t> by the </a:t>
            </a:r>
            <a:r>
              <a:rPr lang="it-IT" dirty="0" err="1"/>
              <a:t>CHVs</a:t>
            </a:r>
            <a:r>
              <a:rPr lang="it-IT" dirty="0"/>
              <a:t> (e.g. </a:t>
            </a:r>
            <a:r>
              <a:rPr lang="it-IT" dirty="0" err="1"/>
              <a:t>BHWs</a:t>
            </a:r>
            <a:r>
              <a:rPr lang="it-IT" dirty="0"/>
              <a:t>, </a:t>
            </a:r>
            <a:r>
              <a:rPr lang="it-IT" dirty="0" err="1"/>
              <a:t>HHPs</a:t>
            </a:r>
            <a:r>
              <a:rPr lang="it-IT" dirty="0"/>
              <a:t>, etc.). </a:t>
            </a:r>
            <a:r>
              <a:rPr lang="it-IT" dirty="0" err="1"/>
              <a:t>Mention</a:t>
            </a:r>
            <a:r>
              <a:rPr lang="it-IT" dirty="0"/>
              <a:t> to the </a:t>
            </a:r>
            <a:r>
              <a:rPr lang="it-IT" dirty="0" err="1"/>
              <a:t>participants</a:t>
            </a:r>
            <a:r>
              <a:rPr lang="it-IT" dirty="0"/>
              <a:t> </a:t>
            </a:r>
            <a:r>
              <a:rPr lang="it-IT" dirty="0" err="1"/>
              <a:t>that</a:t>
            </a:r>
            <a:r>
              <a:rPr lang="it-IT" dirty="0"/>
              <a:t> </a:t>
            </a:r>
            <a:r>
              <a:rPr lang="it-IT" dirty="0" err="1"/>
              <a:t>these</a:t>
            </a:r>
            <a:r>
              <a:rPr lang="it-IT" dirty="0"/>
              <a:t> tools </a:t>
            </a:r>
            <a:r>
              <a:rPr lang="it-IT" dirty="0" err="1"/>
              <a:t>will</a:t>
            </a:r>
            <a:r>
              <a:rPr lang="it-IT" dirty="0"/>
              <a:t> </a:t>
            </a:r>
            <a:r>
              <a:rPr lang="it-IT" dirty="0" err="1"/>
              <a:t>now</a:t>
            </a:r>
            <a:r>
              <a:rPr lang="it-IT" dirty="0"/>
              <a:t> be </a:t>
            </a:r>
            <a:r>
              <a:rPr lang="it-IT" dirty="0" err="1"/>
              <a:t>explained</a:t>
            </a:r>
            <a:r>
              <a:rPr lang="it-IT" dirty="0"/>
              <a:t>, one by one, in </a:t>
            </a:r>
            <a:r>
              <a:rPr lang="it-IT" dirty="0" err="1"/>
              <a:t>all</a:t>
            </a:r>
            <a:r>
              <a:rPr lang="it-IT" dirty="0"/>
              <a:t> </a:t>
            </a:r>
            <a:r>
              <a:rPr lang="it-IT" dirty="0" err="1"/>
              <a:t>their</a:t>
            </a:r>
            <a:r>
              <a:rPr lang="it-IT" dirty="0"/>
              <a:t> parts.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8422983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err="1"/>
              <a:t>This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an </a:t>
            </a:r>
            <a:r>
              <a:rPr lang="it-IT" dirty="0" err="1"/>
              <a:t>example</a:t>
            </a:r>
            <a:r>
              <a:rPr lang="it-IT" dirty="0"/>
              <a:t> on </a:t>
            </a:r>
            <a:r>
              <a:rPr lang="it-IT" dirty="0" err="1"/>
              <a:t>how</a:t>
            </a:r>
            <a:r>
              <a:rPr lang="it-IT" dirty="0"/>
              <a:t> </a:t>
            </a:r>
            <a:r>
              <a:rPr lang="it-IT" dirty="0" err="1"/>
              <a:t>Section</a:t>
            </a:r>
            <a:r>
              <a:rPr lang="it-IT" dirty="0"/>
              <a:t> A3 </a:t>
            </a:r>
            <a:r>
              <a:rPr lang="it-IT" dirty="0" err="1"/>
              <a:t>should</a:t>
            </a:r>
            <a:r>
              <a:rPr lang="it-IT" dirty="0"/>
              <a:t> be </a:t>
            </a:r>
            <a:r>
              <a:rPr lang="it-IT" dirty="0" err="1"/>
              <a:t>filled</a:t>
            </a:r>
            <a:r>
              <a:rPr lang="it-IT" dirty="0"/>
              <a:t>.</a:t>
            </a:r>
          </a:p>
          <a:p>
            <a:endParaRPr lang="it-IT" dirty="0"/>
          </a:p>
          <a:p>
            <a:r>
              <a:rPr lang="it-IT" dirty="0" err="1"/>
              <a:t>All</a:t>
            </a:r>
            <a:r>
              <a:rPr lang="it-IT" dirty="0"/>
              <a:t> </a:t>
            </a:r>
            <a:r>
              <a:rPr lang="it-IT" dirty="0" err="1"/>
              <a:t>other</a:t>
            </a:r>
            <a:r>
              <a:rPr lang="it-IT" dirty="0"/>
              <a:t> family </a:t>
            </a:r>
            <a:r>
              <a:rPr lang="it-IT" dirty="0" err="1"/>
              <a:t>members</a:t>
            </a:r>
            <a:r>
              <a:rPr lang="it-IT" dirty="0"/>
              <a:t> </a:t>
            </a:r>
            <a:r>
              <a:rPr lang="it-IT" dirty="0" err="1"/>
              <a:t>who</a:t>
            </a:r>
            <a:r>
              <a:rPr lang="it-IT" dirty="0"/>
              <a:t> do </a:t>
            </a:r>
            <a:r>
              <a:rPr lang="it-IT" dirty="0" err="1"/>
              <a:t>not</a:t>
            </a:r>
            <a:r>
              <a:rPr lang="it-IT" dirty="0"/>
              <a:t> </a:t>
            </a:r>
            <a:r>
              <a:rPr lang="it-IT" dirty="0" err="1"/>
              <a:t>have</a:t>
            </a:r>
            <a:r>
              <a:rPr lang="it-IT" dirty="0"/>
              <a:t> </a:t>
            </a:r>
            <a:r>
              <a:rPr lang="it-IT" dirty="0" err="1"/>
              <a:t>signs</a:t>
            </a:r>
            <a:r>
              <a:rPr lang="it-IT" dirty="0"/>
              <a:t> of </a:t>
            </a:r>
            <a:r>
              <a:rPr lang="it-IT" dirty="0" err="1"/>
              <a:t>any</a:t>
            </a:r>
            <a:r>
              <a:rPr lang="it-IT" dirty="0"/>
              <a:t> </a:t>
            </a:r>
            <a:r>
              <a:rPr lang="it-IT" dirty="0" err="1"/>
              <a:t>kind</a:t>
            </a:r>
            <a:r>
              <a:rPr lang="it-IT" dirty="0"/>
              <a:t> are </a:t>
            </a:r>
            <a:r>
              <a:rPr lang="it-IT" dirty="0" err="1"/>
              <a:t>not</a:t>
            </a:r>
            <a:r>
              <a:rPr lang="it-IT" dirty="0"/>
              <a:t> </a:t>
            </a:r>
            <a:r>
              <a:rPr lang="it-IT" dirty="0" err="1"/>
              <a:t>indicated</a:t>
            </a:r>
            <a:r>
              <a:rPr lang="it-IT" dirty="0"/>
              <a:t>. </a:t>
            </a:r>
            <a:r>
              <a:rPr lang="it-IT" dirty="0" err="1"/>
              <a:t>If</a:t>
            </a:r>
            <a:r>
              <a:rPr lang="it-IT" dirty="0"/>
              <a:t> </a:t>
            </a:r>
            <a:r>
              <a:rPr lang="it-IT" dirty="0" err="1"/>
              <a:t>these</a:t>
            </a:r>
            <a:r>
              <a:rPr lang="it-IT" dirty="0"/>
              <a:t> </a:t>
            </a:r>
            <a:r>
              <a:rPr lang="it-IT" dirty="0" err="1"/>
              <a:t>members</a:t>
            </a:r>
            <a:r>
              <a:rPr lang="it-IT" dirty="0"/>
              <a:t> of the family </a:t>
            </a:r>
            <a:r>
              <a:rPr lang="it-IT" dirty="0" err="1"/>
              <a:t>will</a:t>
            </a:r>
            <a:r>
              <a:rPr lang="it-IT" dirty="0"/>
              <a:t> show or </a:t>
            </a:r>
            <a:r>
              <a:rPr lang="it-IT" dirty="0" err="1"/>
              <a:t>develop</a:t>
            </a:r>
            <a:r>
              <a:rPr lang="it-IT" dirty="0"/>
              <a:t> </a:t>
            </a:r>
            <a:r>
              <a:rPr lang="it-IT" dirty="0" err="1"/>
              <a:t>signs</a:t>
            </a:r>
            <a:r>
              <a:rPr lang="it-IT" dirty="0"/>
              <a:t> in the future, </a:t>
            </a:r>
            <a:r>
              <a:rPr lang="it-IT" dirty="0" err="1"/>
              <a:t>they</a:t>
            </a:r>
            <a:r>
              <a:rPr lang="it-IT" dirty="0"/>
              <a:t> </a:t>
            </a:r>
            <a:r>
              <a:rPr lang="it-IT" dirty="0" err="1"/>
              <a:t>will</a:t>
            </a:r>
            <a:r>
              <a:rPr lang="it-IT" dirty="0"/>
              <a:t> be </a:t>
            </a:r>
            <a:r>
              <a:rPr lang="it-IT" dirty="0" err="1"/>
              <a:t>added</a:t>
            </a:r>
            <a:r>
              <a:rPr lang="it-IT" dirty="0"/>
              <a:t> on </a:t>
            </a:r>
            <a:r>
              <a:rPr lang="it-IT" dirty="0" err="1"/>
              <a:t>this</a:t>
            </a:r>
            <a:r>
              <a:rPr lang="it-IT" dirty="0"/>
              <a:t> page.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30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1654623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err="1"/>
              <a:t>Explain</a:t>
            </a:r>
            <a:r>
              <a:rPr lang="it-IT" dirty="0"/>
              <a:t> </a:t>
            </a:r>
            <a:r>
              <a:rPr lang="it-IT" dirty="0" err="1"/>
              <a:t>that</a:t>
            </a:r>
            <a:r>
              <a:rPr lang="it-IT" dirty="0"/>
              <a:t> the </a:t>
            </a:r>
            <a:r>
              <a:rPr lang="it-IT" dirty="0" err="1"/>
              <a:t>additional</a:t>
            </a:r>
            <a:r>
              <a:rPr lang="it-IT" dirty="0"/>
              <a:t> </a:t>
            </a:r>
            <a:r>
              <a:rPr lang="it-IT" dirty="0" err="1"/>
              <a:t>sections</a:t>
            </a:r>
            <a:r>
              <a:rPr lang="it-IT" dirty="0"/>
              <a:t> of the Family Folder are </a:t>
            </a:r>
            <a:r>
              <a:rPr lang="it-IT" dirty="0" err="1"/>
              <a:t>filled</a:t>
            </a:r>
            <a:r>
              <a:rPr lang="it-IT" dirty="0"/>
              <a:t> </a:t>
            </a:r>
            <a:r>
              <a:rPr lang="it-IT" dirty="0" err="1"/>
              <a:t>only</a:t>
            </a:r>
            <a:r>
              <a:rPr lang="it-IT" dirty="0"/>
              <a:t> </a:t>
            </a:r>
            <a:r>
              <a:rPr lang="it-IT" dirty="0" err="1"/>
              <a:t>if</a:t>
            </a:r>
            <a:r>
              <a:rPr lang="it-IT" dirty="0"/>
              <a:t> and </a:t>
            </a:r>
            <a:r>
              <a:rPr lang="it-IT" dirty="0" err="1"/>
              <a:t>when</a:t>
            </a:r>
            <a:r>
              <a:rPr lang="it-IT" dirty="0"/>
              <a:t> </a:t>
            </a:r>
            <a:r>
              <a:rPr lang="it-IT" dirty="0" err="1"/>
              <a:t>any</a:t>
            </a:r>
            <a:r>
              <a:rPr lang="it-IT" dirty="0"/>
              <a:t> </a:t>
            </a:r>
            <a:r>
              <a:rPr lang="it-IT" dirty="0" err="1"/>
              <a:t>member</a:t>
            </a:r>
            <a:r>
              <a:rPr lang="it-IT" dirty="0"/>
              <a:t> of the family </a:t>
            </a:r>
            <a:r>
              <a:rPr lang="it-IT" dirty="0" err="1"/>
              <a:t>has</a:t>
            </a:r>
            <a:r>
              <a:rPr lang="it-IT" dirty="0"/>
              <a:t> </a:t>
            </a:r>
            <a:r>
              <a:rPr lang="it-IT" dirty="0" err="1"/>
              <a:t>received</a:t>
            </a:r>
            <a:r>
              <a:rPr lang="it-IT" dirty="0"/>
              <a:t> (</a:t>
            </a:r>
            <a:r>
              <a:rPr lang="it-IT" dirty="0" err="1"/>
              <a:t>either</a:t>
            </a:r>
            <a:r>
              <a:rPr lang="it-IT" dirty="0"/>
              <a:t> in the </a:t>
            </a:r>
            <a:r>
              <a:rPr lang="it-IT" dirty="0" err="1"/>
              <a:t>past</a:t>
            </a:r>
            <a:r>
              <a:rPr lang="it-IT" dirty="0"/>
              <a:t> or following a </a:t>
            </a:r>
            <a:r>
              <a:rPr lang="it-IT" dirty="0" err="1"/>
              <a:t>previous</a:t>
            </a:r>
            <a:r>
              <a:rPr lang="it-IT" dirty="0"/>
              <a:t> </a:t>
            </a:r>
            <a:r>
              <a:rPr lang="it-IT" dirty="0" err="1"/>
              <a:t>referral</a:t>
            </a:r>
            <a:r>
              <a:rPr lang="it-IT" dirty="0"/>
              <a:t> by the </a:t>
            </a:r>
            <a:r>
              <a:rPr lang="it-IT" dirty="0" err="1"/>
              <a:t>same</a:t>
            </a:r>
            <a:r>
              <a:rPr lang="it-IT" dirty="0"/>
              <a:t> CHV to the </a:t>
            </a:r>
            <a:r>
              <a:rPr lang="it-IT" dirty="0" err="1"/>
              <a:t>closest</a:t>
            </a:r>
            <a:r>
              <a:rPr lang="it-IT" dirty="0"/>
              <a:t> </a:t>
            </a:r>
            <a:r>
              <a:rPr lang="it-IT" dirty="0" err="1"/>
              <a:t>Epilepsy</a:t>
            </a:r>
            <a:r>
              <a:rPr lang="it-IT" dirty="0"/>
              <a:t> Clinic) </a:t>
            </a:r>
            <a:r>
              <a:rPr lang="it-IT" b="1" dirty="0"/>
              <a:t>a </a:t>
            </a:r>
            <a:r>
              <a:rPr lang="it-IT" b="1" dirty="0" err="1"/>
              <a:t>diagnosis</a:t>
            </a:r>
            <a:r>
              <a:rPr lang="it-IT" b="1" dirty="0"/>
              <a:t> – be </a:t>
            </a:r>
            <a:r>
              <a:rPr lang="it-IT" b="1" dirty="0" err="1"/>
              <a:t>it</a:t>
            </a:r>
            <a:r>
              <a:rPr lang="it-IT" b="1" dirty="0"/>
              <a:t> of EPI, NS, </a:t>
            </a:r>
            <a:r>
              <a:rPr lang="it-IT" b="1" dirty="0" err="1"/>
              <a:t>Oncho</a:t>
            </a:r>
            <a:r>
              <a:rPr lang="it-IT" b="1" dirty="0"/>
              <a:t>, Malaria or </a:t>
            </a:r>
            <a:r>
              <a:rPr lang="it-IT" b="1" dirty="0" err="1"/>
              <a:t>other</a:t>
            </a:r>
            <a:r>
              <a:rPr lang="it-IT" b="1" dirty="0"/>
              <a:t> </a:t>
            </a:r>
            <a:r>
              <a:rPr lang="it-IT" b="1" dirty="0" err="1"/>
              <a:t>conditions</a:t>
            </a:r>
            <a:r>
              <a:rPr lang="it-IT" dirty="0"/>
              <a:t>. The </a:t>
            </a:r>
            <a:r>
              <a:rPr lang="it-IT" dirty="0" err="1"/>
              <a:t>next</a:t>
            </a:r>
            <a:r>
              <a:rPr lang="it-IT" dirty="0"/>
              <a:t> slide shows </a:t>
            </a:r>
            <a:r>
              <a:rPr lang="it-IT" dirty="0" err="1"/>
              <a:t>these</a:t>
            </a:r>
            <a:r>
              <a:rPr lang="it-IT" dirty="0"/>
              <a:t> </a:t>
            </a:r>
            <a:r>
              <a:rPr lang="it-IT" dirty="0" err="1"/>
              <a:t>criteria</a:t>
            </a:r>
            <a:r>
              <a:rPr lang="it-IT" dirty="0"/>
              <a:t> </a:t>
            </a:r>
            <a:r>
              <a:rPr lang="it-IT" dirty="0" err="1"/>
              <a:t>graphically</a:t>
            </a:r>
            <a:r>
              <a:rPr lang="it-IT" dirty="0"/>
              <a:t>.</a:t>
            </a:r>
          </a:p>
          <a:p>
            <a:endParaRPr lang="it-IT" dirty="0"/>
          </a:p>
          <a:p>
            <a:r>
              <a:rPr lang="it-IT" u="sng" dirty="0" err="1"/>
              <a:t>This</a:t>
            </a:r>
            <a:r>
              <a:rPr lang="it-IT" u="sng" dirty="0"/>
              <a:t> </a:t>
            </a:r>
            <a:r>
              <a:rPr lang="it-IT" u="sng" dirty="0" err="1"/>
              <a:t>means</a:t>
            </a:r>
            <a:r>
              <a:rPr lang="it-IT" u="sng" dirty="0"/>
              <a:t> </a:t>
            </a:r>
            <a:r>
              <a:rPr lang="it-IT" u="sng" dirty="0" err="1"/>
              <a:t>that</a:t>
            </a:r>
            <a:r>
              <a:rPr lang="it-IT" u="sng" dirty="0"/>
              <a:t> </a:t>
            </a:r>
            <a:r>
              <a:rPr lang="it-IT" u="sng" dirty="0" err="1"/>
              <a:t>Sections</a:t>
            </a:r>
            <a:r>
              <a:rPr lang="it-IT" u="sng" dirty="0"/>
              <a:t> 2A and 2B and 2C </a:t>
            </a:r>
            <a:r>
              <a:rPr lang="it-IT" u="sng" dirty="0" err="1"/>
              <a:t>may</a:t>
            </a:r>
            <a:r>
              <a:rPr lang="it-IT" u="sng" dirty="0"/>
              <a:t> be </a:t>
            </a:r>
            <a:r>
              <a:rPr lang="it-IT" u="sng" dirty="0" err="1"/>
              <a:t>filled</a:t>
            </a:r>
            <a:r>
              <a:rPr lang="it-IT" u="sng" dirty="0"/>
              <a:t> on a </a:t>
            </a:r>
            <a:r>
              <a:rPr lang="it-IT" u="sng" dirty="0" err="1"/>
              <a:t>different</a:t>
            </a:r>
            <a:r>
              <a:rPr lang="it-IT" u="sng" dirty="0"/>
              <a:t>, </a:t>
            </a:r>
            <a:r>
              <a:rPr lang="it-IT" u="sng" dirty="0" err="1"/>
              <a:t>later</a:t>
            </a:r>
            <a:r>
              <a:rPr lang="it-IT" u="sng" dirty="0"/>
              <a:t> day </a:t>
            </a:r>
            <a:r>
              <a:rPr lang="it-IT" u="sng" dirty="0" err="1"/>
              <a:t>than</a:t>
            </a:r>
            <a:r>
              <a:rPr lang="it-IT" u="sng" dirty="0"/>
              <a:t> </a:t>
            </a:r>
            <a:r>
              <a:rPr lang="it-IT" u="sng" dirty="0" err="1"/>
              <a:t>Sections</a:t>
            </a:r>
            <a:r>
              <a:rPr lang="it-IT" u="sng" dirty="0"/>
              <a:t> A.1, A.2 and A3. </a:t>
            </a:r>
          </a:p>
          <a:p>
            <a:endParaRPr lang="it-IT" dirty="0"/>
          </a:p>
          <a:p>
            <a:r>
              <a:rPr lang="it-IT" dirty="0"/>
              <a:t>Here </a:t>
            </a:r>
            <a:r>
              <a:rPr lang="it-IT" dirty="0" err="1"/>
              <a:t>is</a:t>
            </a:r>
            <a:r>
              <a:rPr lang="it-IT" dirty="0"/>
              <a:t> a sample scenario:</a:t>
            </a:r>
          </a:p>
          <a:p>
            <a:pPr marL="171450" indent="-171450">
              <a:buFontTx/>
              <a:buChar char="-"/>
            </a:pPr>
            <a:r>
              <a:rPr lang="it-IT" dirty="0"/>
              <a:t>The community </a:t>
            </a:r>
            <a:r>
              <a:rPr lang="it-IT" dirty="0" err="1"/>
              <a:t>health</a:t>
            </a:r>
            <a:r>
              <a:rPr lang="it-IT" dirty="0"/>
              <a:t> </a:t>
            </a:r>
            <a:r>
              <a:rPr lang="it-IT" dirty="0" err="1"/>
              <a:t>volunteer</a:t>
            </a:r>
            <a:r>
              <a:rPr lang="it-IT" dirty="0"/>
              <a:t> </a:t>
            </a:r>
            <a:r>
              <a:rPr lang="it-IT" dirty="0" err="1"/>
              <a:t>identifies</a:t>
            </a:r>
            <a:r>
              <a:rPr lang="it-IT" dirty="0"/>
              <a:t> one (or more) </a:t>
            </a:r>
            <a:r>
              <a:rPr lang="it-IT" b="1" dirty="0" err="1"/>
              <a:t>suspected</a:t>
            </a:r>
            <a:r>
              <a:rPr lang="it-IT" b="1" dirty="0"/>
              <a:t> case(s) of </a:t>
            </a:r>
            <a:r>
              <a:rPr lang="it-IT" b="1" dirty="0" err="1"/>
              <a:t>Epilepsy</a:t>
            </a:r>
            <a:r>
              <a:rPr lang="it-IT" b="1" dirty="0"/>
              <a:t> or NS </a:t>
            </a:r>
            <a:r>
              <a:rPr lang="it-IT" dirty="0"/>
              <a:t>in the </a:t>
            </a:r>
            <a:r>
              <a:rPr lang="it-IT" dirty="0" err="1"/>
              <a:t>household</a:t>
            </a:r>
            <a:r>
              <a:rPr lang="it-IT" dirty="0"/>
              <a:t>; the </a:t>
            </a:r>
            <a:r>
              <a:rPr lang="it-IT" dirty="0" err="1"/>
              <a:t>volunteer</a:t>
            </a:r>
            <a:r>
              <a:rPr lang="it-IT" dirty="0"/>
              <a:t> </a:t>
            </a:r>
            <a:r>
              <a:rPr lang="it-IT" dirty="0" err="1"/>
              <a:t>than</a:t>
            </a:r>
            <a:r>
              <a:rPr lang="it-IT" dirty="0"/>
              <a:t> </a:t>
            </a:r>
            <a:r>
              <a:rPr lang="it-IT" b="1" dirty="0" err="1"/>
              <a:t>fills</a:t>
            </a:r>
            <a:r>
              <a:rPr lang="it-IT" b="1" dirty="0"/>
              <a:t> </a:t>
            </a:r>
            <a:r>
              <a:rPr lang="it-IT" b="1" dirty="0" err="1"/>
              <a:t>sections</a:t>
            </a:r>
            <a:r>
              <a:rPr lang="it-IT" b="1" dirty="0"/>
              <a:t> A1, A2 and A3 of the Family Folder</a:t>
            </a:r>
            <a:r>
              <a:rPr lang="it-IT" dirty="0"/>
              <a:t>.</a:t>
            </a:r>
          </a:p>
          <a:p>
            <a:pPr marL="171450" indent="-171450">
              <a:buFontTx/>
              <a:buChar char="-"/>
            </a:pPr>
            <a:r>
              <a:rPr lang="it-IT" dirty="0" err="1"/>
              <a:t>These</a:t>
            </a:r>
            <a:r>
              <a:rPr lang="it-IT" dirty="0"/>
              <a:t> </a:t>
            </a:r>
            <a:r>
              <a:rPr lang="it-IT" dirty="0" err="1"/>
              <a:t>suspected</a:t>
            </a:r>
            <a:r>
              <a:rPr lang="it-IT" dirty="0"/>
              <a:t> </a:t>
            </a:r>
            <a:r>
              <a:rPr lang="it-IT" dirty="0" err="1"/>
              <a:t>cases</a:t>
            </a:r>
            <a:r>
              <a:rPr lang="it-IT" dirty="0"/>
              <a:t> are </a:t>
            </a:r>
            <a:r>
              <a:rPr lang="it-IT" b="1" dirty="0" err="1"/>
              <a:t>referred</a:t>
            </a:r>
            <a:r>
              <a:rPr lang="it-IT" b="1" dirty="0"/>
              <a:t> to the </a:t>
            </a:r>
            <a:r>
              <a:rPr lang="it-IT" b="1" dirty="0" err="1"/>
              <a:t>closest</a:t>
            </a:r>
            <a:r>
              <a:rPr lang="it-IT" b="1" dirty="0"/>
              <a:t> </a:t>
            </a:r>
            <a:r>
              <a:rPr lang="it-IT" b="1" dirty="0" err="1"/>
              <a:t>Epilepsy</a:t>
            </a:r>
            <a:r>
              <a:rPr lang="it-IT" b="1" dirty="0"/>
              <a:t> Clinic for </a:t>
            </a:r>
            <a:r>
              <a:rPr lang="it-IT" b="1" dirty="0" err="1"/>
              <a:t>diagnosis</a:t>
            </a:r>
            <a:r>
              <a:rPr lang="it-IT" b="1" dirty="0"/>
              <a:t> </a:t>
            </a:r>
            <a:r>
              <a:rPr lang="it-IT" dirty="0"/>
              <a:t>(the </a:t>
            </a:r>
            <a:r>
              <a:rPr lang="it-IT" dirty="0" err="1"/>
              <a:t>referral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duly</a:t>
            </a:r>
            <a:r>
              <a:rPr lang="it-IT" dirty="0"/>
              <a:t> </a:t>
            </a:r>
            <a:r>
              <a:rPr lang="it-IT" dirty="0" err="1"/>
              <a:t>noted</a:t>
            </a:r>
            <a:r>
              <a:rPr lang="it-IT" dirty="0"/>
              <a:t> under </a:t>
            </a:r>
            <a:r>
              <a:rPr lang="it-IT" dirty="0" err="1"/>
              <a:t>Section</a:t>
            </a:r>
            <a:r>
              <a:rPr lang="it-IT" dirty="0"/>
              <a:t> A3).</a:t>
            </a:r>
          </a:p>
          <a:p>
            <a:pPr marL="171450" indent="-171450">
              <a:buFontTx/>
              <a:buChar char="-"/>
            </a:pPr>
            <a:r>
              <a:rPr lang="it-IT" b="1" dirty="0"/>
              <a:t>A </a:t>
            </a:r>
            <a:r>
              <a:rPr lang="it-IT" b="1" dirty="0" err="1"/>
              <a:t>few</a:t>
            </a:r>
            <a:r>
              <a:rPr lang="it-IT" b="1" dirty="0"/>
              <a:t> days or weeks </a:t>
            </a:r>
            <a:r>
              <a:rPr lang="it-IT" b="1" dirty="0" err="1"/>
              <a:t>later</a:t>
            </a:r>
            <a:r>
              <a:rPr lang="it-IT" dirty="0"/>
              <a:t>, the community </a:t>
            </a:r>
            <a:r>
              <a:rPr lang="it-IT" dirty="0" err="1"/>
              <a:t>health</a:t>
            </a:r>
            <a:r>
              <a:rPr lang="it-IT" dirty="0"/>
              <a:t> </a:t>
            </a:r>
            <a:r>
              <a:rPr lang="it-IT" dirty="0" err="1"/>
              <a:t>volunteer</a:t>
            </a:r>
            <a:r>
              <a:rPr lang="it-IT" dirty="0"/>
              <a:t> </a:t>
            </a:r>
            <a:r>
              <a:rPr lang="it-IT" dirty="0" err="1"/>
              <a:t>goes</a:t>
            </a:r>
            <a:r>
              <a:rPr lang="it-IT" dirty="0"/>
              <a:t> back to the family to </a:t>
            </a:r>
            <a:r>
              <a:rPr lang="it-IT" dirty="0" err="1"/>
              <a:t>find</a:t>
            </a:r>
            <a:r>
              <a:rPr lang="it-IT" dirty="0"/>
              <a:t> out </a:t>
            </a:r>
            <a:r>
              <a:rPr lang="it-IT" dirty="0" err="1"/>
              <a:t>what</a:t>
            </a:r>
            <a:r>
              <a:rPr lang="it-IT" dirty="0"/>
              <a:t> </a:t>
            </a:r>
            <a:r>
              <a:rPr lang="it-IT" dirty="0" err="1"/>
              <a:t>diagnosis</a:t>
            </a:r>
            <a:r>
              <a:rPr lang="it-IT" dirty="0"/>
              <a:t> </a:t>
            </a:r>
            <a:r>
              <a:rPr lang="it-IT" dirty="0" err="1"/>
              <a:t>was</a:t>
            </a:r>
            <a:r>
              <a:rPr lang="it-IT" dirty="0"/>
              <a:t> made by the </a:t>
            </a:r>
            <a:r>
              <a:rPr lang="it-IT" dirty="0" err="1"/>
              <a:t>Epilepsy</a:t>
            </a:r>
            <a:r>
              <a:rPr lang="it-IT" dirty="0"/>
              <a:t> Clinic. </a:t>
            </a:r>
            <a:r>
              <a:rPr lang="it-IT" b="1" dirty="0" err="1"/>
              <a:t>If</a:t>
            </a:r>
            <a:r>
              <a:rPr lang="it-IT" b="1" dirty="0"/>
              <a:t> </a:t>
            </a:r>
            <a:r>
              <a:rPr lang="it-IT" b="1" dirty="0" err="1"/>
              <a:t>any</a:t>
            </a:r>
            <a:r>
              <a:rPr lang="it-IT" b="1" dirty="0"/>
              <a:t> of the </a:t>
            </a:r>
            <a:r>
              <a:rPr lang="it-IT" b="1" dirty="0" err="1"/>
              <a:t>suspected</a:t>
            </a:r>
            <a:r>
              <a:rPr lang="it-IT" b="1" dirty="0"/>
              <a:t> </a:t>
            </a:r>
            <a:r>
              <a:rPr lang="it-IT" b="1" dirty="0" err="1"/>
              <a:t>cases</a:t>
            </a:r>
            <a:r>
              <a:rPr lang="it-IT" b="1" dirty="0"/>
              <a:t> </a:t>
            </a:r>
            <a:r>
              <a:rPr lang="it-IT" b="1" dirty="0" err="1"/>
              <a:t>were</a:t>
            </a:r>
            <a:r>
              <a:rPr lang="it-IT" b="1" dirty="0"/>
              <a:t> </a:t>
            </a:r>
            <a:r>
              <a:rPr lang="it-IT" b="1" dirty="0" err="1"/>
              <a:t>confirmed</a:t>
            </a:r>
            <a:r>
              <a:rPr lang="it-IT" b="1" dirty="0"/>
              <a:t> </a:t>
            </a:r>
            <a:r>
              <a:rPr lang="it-IT" b="1" dirty="0" err="1"/>
              <a:t>aas</a:t>
            </a:r>
            <a:r>
              <a:rPr lang="it-IT" b="1" dirty="0"/>
              <a:t> </a:t>
            </a:r>
            <a:r>
              <a:rPr lang="it-IT" b="1" dirty="0" err="1"/>
              <a:t>having</a:t>
            </a:r>
            <a:r>
              <a:rPr lang="it-IT" b="1" dirty="0"/>
              <a:t> EPI or NS, </a:t>
            </a:r>
            <a:r>
              <a:rPr lang="it-IT" b="1" dirty="0" err="1"/>
              <a:t>then</a:t>
            </a:r>
            <a:r>
              <a:rPr lang="it-IT" b="1" dirty="0"/>
              <a:t> the </a:t>
            </a:r>
            <a:r>
              <a:rPr lang="it-IT" b="1" dirty="0" err="1"/>
              <a:t>volunteer</a:t>
            </a:r>
            <a:r>
              <a:rPr lang="it-IT" b="1" dirty="0"/>
              <a:t> </a:t>
            </a:r>
            <a:r>
              <a:rPr lang="it-IT" b="1" dirty="0" err="1"/>
              <a:t>proceeds</a:t>
            </a:r>
            <a:r>
              <a:rPr lang="it-IT" b="1" dirty="0"/>
              <a:t> with filling </a:t>
            </a:r>
            <a:r>
              <a:rPr lang="it-IT" b="1" dirty="0" err="1"/>
              <a:t>Sections</a:t>
            </a:r>
            <a:r>
              <a:rPr lang="it-IT" b="1" dirty="0"/>
              <a:t> 2A, 2B, 2C of the Family Folder.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31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6772958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err="1"/>
              <a:t>Please</a:t>
            </a:r>
            <a:r>
              <a:rPr lang="it-IT" dirty="0"/>
              <a:t> </a:t>
            </a:r>
            <a:r>
              <a:rPr lang="it-IT" dirty="0" err="1"/>
              <a:t>explain</a:t>
            </a:r>
            <a:r>
              <a:rPr lang="it-IT" dirty="0"/>
              <a:t> </a:t>
            </a:r>
            <a:r>
              <a:rPr lang="it-IT" dirty="0" err="1"/>
              <a:t>again</a:t>
            </a:r>
            <a:r>
              <a:rPr lang="it-IT" dirty="0"/>
              <a:t> </a:t>
            </a:r>
            <a:r>
              <a:rPr lang="it-IT" dirty="0" err="1"/>
              <a:t>when</a:t>
            </a:r>
            <a:r>
              <a:rPr lang="it-IT" dirty="0"/>
              <a:t> </a:t>
            </a:r>
            <a:r>
              <a:rPr lang="it-IT" dirty="0" err="1"/>
              <a:t>Sections</a:t>
            </a:r>
            <a:r>
              <a:rPr lang="it-IT" dirty="0"/>
              <a:t> 2A and 2B </a:t>
            </a:r>
            <a:r>
              <a:rPr lang="it-IT" dirty="0" err="1"/>
              <a:t>have</a:t>
            </a:r>
            <a:r>
              <a:rPr lang="it-IT" dirty="0"/>
              <a:t> to be </a:t>
            </a:r>
            <a:r>
              <a:rPr lang="it-IT" dirty="0" err="1"/>
              <a:t>filled</a:t>
            </a:r>
            <a:r>
              <a:rPr lang="it-IT" dirty="0"/>
              <a:t>, </a:t>
            </a:r>
            <a:r>
              <a:rPr lang="it-IT" dirty="0" err="1"/>
              <a:t>using</a:t>
            </a:r>
            <a:r>
              <a:rPr lang="it-IT" dirty="0"/>
              <a:t> the pictures.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32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999862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33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5898843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34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3703875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35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9475796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Use </a:t>
            </a:r>
            <a:r>
              <a:rPr lang="it-IT" dirty="0" err="1"/>
              <a:t>this</a:t>
            </a:r>
            <a:r>
              <a:rPr lang="it-IT" dirty="0"/>
              <a:t> slide to show </a:t>
            </a:r>
            <a:r>
              <a:rPr lang="it-IT" dirty="0" err="1"/>
              <a:t>that</a:t>
            </a:r>
            <a:r>
              <a:rPr lang="it-IT" dirty="0"/>
              <a:t> </a:t>
            </a:r>
            <a:r>
              <a:rPr lang="it-IT" dirty="0" err="1"/>
              <a:t>not</a:t>
            </a:r>
            <a:r>
              <a:rPr lang="it-IT" dirty="0"/>
              <a:t> </a:t>
            </a:r>
            <a:r>
              <a:rPr lang="it-IT" dirty="0" err="1"/>
              <a:t>all</a:t>
            </a:r>
            <a:r>
              <a:rPr lang="it-IT" dirty="0"/>
              <a:t> family </a:t>
            </a:r>
            <a:r>
              <a:rPr lang="it-IT" dirty="0" err="1"/>
              <a:t>members</a:t>
            </a:r>
            <a:r>
              <a:rPr lang="it-IT" dirty="0"/>
              <a:t> </a:t>
            </a:r>
            <a:r>
              <a:rPr lang="it-IT" dirty="0" err="1"/>
              <a:t>need</a:t>
            </a:r>
            <a:r>
              <a:rPr lang="it-IT" dirty="0"/>
              <a:t> to be </a:t>
            </a:r>
            <a:r>
              <a:rPr lang="it-IT" dirty="0" err="1"/>
              <a:t>recorded</a:t>
            </a:r>
            <a:r>
              <a:rPr lang="it-IT" dirty="0"/>
              <a:t> </a:t>
            </a:r>
            <a:r>
              <a:rPr lang="it-IT" dirty="0" err="1"/>
              <a:t>here</a:t>
            </a:r>
            <a:r>
              <a:rPr lang="it-IT" dirty="0"/>
              <a:t>, </a:t>
            </a:r>
            <a:r>
              <a:rPr lang="it-IT" dirty="0" err="1"/>
              <a:t>but</a:t>
            </a:r>
            <a:r>
              <a:rPr lang="it-IT" dirty="0"/>
              <a:t> </a:t>
            </a:r>
            <a:r>
              <a:rPr lang="it-IT" dirty="0" err="1"/>
              <a:t>only</a:t>
            </a:r>
            <a:r>
              <a:rPr lang="it-IT" dirty="0"/>
              <a:t> </a:t>
            </a:r>
            <a:r>
              <a:rPr lang="it-IT" dirty="0" err="1"/>
              <a:t>those</a:t>
            </a:r>
            <a:r>
              <a:rPr lang="it-IT" dirty="0"/>
              <a:t> </a:t>
            </a:r>
            <a:r>
              <a:rPr lang="it-IT" dirty="0" err="1"/>
              <a:t>who</a:t>
            </a:r>
            <a:r>
              <a:rPr lang="it-IT" dirty="0"/>
              <a:t> are/</a:t>
            </a:r>
            <a:r>
              <a:rPr lang="it-IT" dirty="0" err="1"/>
              <a:t>were</a:t>
            </a:r>
            <a:r>
              <a:rPr lang="it-IT" dirty="0"/>
              <a:t> </a:t>
            </a:r>
            <a:r>
              <a:rPr lang="it-IT" dirty="0" err="1"/>
              <a:t>either</a:t>
            </a:r>
            <a:r>
              <a:rPr lang="it-IT" dirty="0"/>
              <a:t> </a:t>
            </a:r>
            <a:r>
              <a:rPr lang="it-IT" dirty="0" err="1"/>
              <a:t>suspected</a:t>
            </a:r>
            <a:r>
              <a:rPr lang="it-IT" dirty="0"/>
              <a:t> </a:t>
            </a:r>
            <a:r>
              <a:rPr lang="it-IT" dirty="0" err="1"/>
              <a:t>cases</a:t>
            </a:r>
            <a:r>
              <a:rPr lang="it-IT" dirty="0"/>
              <a:t> of EPI / NS or </a:t>
            </a:r>
            <a:r>
              <a:rPr lang="it-IT" dirty="0" err="1"/>
              <a:t>were</a:t>
            </a:r>
            <a:r>
              <a:rPr lang="it-IT" dirty="0"/>
              <a:t> </a:t>
            </a:r>
            <a:r>
              <a:rPr lang="it-IT" dirty="0" err="1"/>
              <a:t>diagnosed</a:t>
            </a:r>
            <a:r>
              <a:rPr lang="it-IT" dirty="0"/>
              <a:t> </a:t>
            </a:r>
            <a:r>
              <a:rPr lang="it-IT" dirty="0" err="1"/>
              <a:t>already</a:t>
            </a:r>
            <a:r>
              <a:rPr lang="it-IT" dirty="0"/>
              <a:t> with EPI / NS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36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1930741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err="1"/>
              <a:t>Mention</a:t>
            </a:r>
            <a:r>
              <a:rPr lang="it-IT" dirty="0"/>
              <a:t> </a:t>
            </a:r>
            <a:r>
              <a:rPr lang="it-IT" dirty="0" err="1"/>
              <a:t>that</a:t>
            </a:r>
            <a:r>
              <a:rPr lang="it-IT" dirty="0"/>
              <a:t> a </a:t>
            </a:r>
            <a:r>
              <a:rPr lang="it-IT" dirty="0" err="1"/>
              <a:t>patient</a:t>
            </a:r>
            <a:r>
              <a:rPr lang="it-IT" dirty="0"/>
              <a:t> </a:t>
            </a:r>
            <a:r>
              <a:rPr lang="it-IT" dirty="0" err="1"/>
              <a:t>could</a:t>
            </a:r>
            <a:r>
              <a:rPr lang="it-IT" dirty="0"/>
              <a:t> </a:t>
            </a:r>
            <a:r>
              <a:rPr lang="it-IT" dirty="0" err="1"/>
              <a:t>have</a:t>
            </a:r>
            <a:r>
              <a:rPr lang="it-IT" dirty="0"/>
              <a:t> </a:t>
            </a:r>
            <a:r>
              <a:rPr lang="it-IT" dirty="0" err="1"/>
              <a:t>obtained</a:t>
            </a:r>
            <a:r>
              <a:rPr lang="it-IT" dirty="0"/>
              <a:t> multiple </a:t>
            </a:r>
            <a:r>
              <a:rPr lang="it-IT" dirty="0" err="1"/>
              <a:t>diagnoses</a:t>
            </a:r>
            <a:r>
              <a:rPr lang="it-IT" dirty="0"/>
              <a:t> from the </a:t>
            </a:r>
            <a:r>
              <a:rPr lang="it-IT" dirty="0" err="1"/>
              <a:t>same</a:t>
            </a:r>
            <a:r>
              <a:rPr lang="it-IT" dirty="0"/>
              <a:t> </a:t>
            </a:r>
            <a:r>
              <a:rPr lang="it-IT" dirty="0" err="1"/>
              <a:t>health</a:t>
            </a:r>
            <a:r>
              <a:rPr lang="it-IT" dirty="0"/>
              <a:t> facility: e.g., </a:t>
            </a:r>
            <a:r>
              <a:rPr lang="it-IT" b="1" dirty="0" err="1"/>
              <a:t>Onchocerciasis</a:t>
            </a:r>
            <a:r>
              <a:rPr lang="it-IT" b="1" dirty="0"/>
              <a:t> AND </a:t>
            </a:r>
            <a:r>
              <a:rPr lang="it-IT" b="1" dirty="0" err="1"/>
              <a:t>Nodding</a:t>
            </a:r>
            <a:r>
              <a:rPr lang="it-IT" b="1" dirty="0"/>
              <a:t> </a:t>
            </a:r>
            <a:r>
              <a:rPr lang="it-IT" b="1" dirty="0" err="1"/>
              <a:t>Syndrome</a:t>
            </a:r>
            <a:r>
              <a:rPr lang="it-IT" dirty="0"/>
              <a:t>. </a:t>
            </a:r>
            <a:r>
              <a:rPr lang="it-IT" dirty="0" err="1"/>
              <a:t>Both</a:t>
            </a:r>
            <a:r>
              <a:rPr lang="it-IT" dirty="0"/>
              <a:t> </a:t>
            </a:r>
            <a:r>
              <a:rPr lang="it-IT" dirty="0" err="1"/>
              <a:t>need</a:t>
            </a:r>
            <a:r>
              <a:rPr lang="it-IT" dirty="0"/>
              <a:t> to be </a:t>
            </a:r>
            <a:r>
              <a:rPr lang="it-IT" dirty="0" err="1"/>
              <a:t>recorded</a:t>
            </a:r>
            <a:r>
              <a:rPr lang="it-IT" dirty="0"/>
              <a:t>; </a:t>
            </a:r>
            <a:r>
              <a:rPr lang="it-IT" dirty="0" err="1"/>
              <a:t>therefore</a:t>
            </a:r>
            <a:r>
              <a:rPr lang="it-IT" dirty="0"/>
              <a:t> the </a:t>
            </a:r>
            <a:r>
              <a:rPr lang="it-IT" dirty="0" err="1"/>
              <a:t>volunter</a:t>
            </a:r>
            <a:r>
              <a:rPr lang="it-IT" dirty="0"/>
              <a:t> </a:t>
            </a:r>
            <a:r>
              <a:rPr lang="it-IT" dirty="0" err="1"/>
              <a:t>will</a:t>
            </a:r>
            <a:r>
              <a:rPr lang="it-IT" dirty="0"/>
              <a:t> </a:t>
            </a:r>
            <a:r>
              <a:rPr lang="it-IT" dirty="0" err="1"/>
              <a:t>insert</a:t>
            </a:r>
            <a:r>
              <a:rPr lang="it-IT" dirty="0"/>
              <a:t> </a:t>
            </a:r>
            <a:r>
              <a:rPr lang="it-IT" dirty="0" err="1"/>
              <a:t>both</a:t>
            </a:r>
            <a:r>
              <a:rPr lang="it-IT" dirty="0"/>
              <a:t> </a:t>
            </a:r>
            <a:r>
              <a:rPr lang="it-IT" b="1" dirty="0"/>
              <a:t>«2» AND «3».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37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858055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1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38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9117731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1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39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997206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pc="-5" dirty="0"/>
              <a:t>Family Folder &amp; </a:t>
            </a:r>
            <a:r>
              <a:rPr lang="it-IT" spc="-5" dirty="0" err="1"/>
              <a:t>Household</a:t>
            </a:r>
            <a:r>
              <a:rPr lang="it-IT" spc="-5" dirty="0"/>
              <a:t> </a:t>
            </a:r>
            <a:r>
              <a:rPr lang="it-IT" spc="-5" dirty="0" err="1"/>
              <a:t>Visit</a:t>
            </a:r>
            <a:r>
              <a:rPr lang="it-IT" spc="-5" dirty="0"/>
              <a:t> Forms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145354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1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40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1773191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err="1"/>
              <a:t>This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an </a:t>
            </a:r>
            <a:r>
              <a:rPr lang="it-IT" dirty="0" err="1"/>
              <a:t>example</a:t>
            </a:r>
            <a:r>
              <a:rPr lang="it-IT" dirty="0"/>
              <a:t> on </a:t>
            </a:r>
            <a:r>
              <a:rPr lang="it-IT" dirty="0" err="1"/>
              <a:t>how</a:t>
            </a:r>
            <a:r>
              <a:rPr lang="it-IT" dirty="0"/>
              <a:t> the page </a:t>
            </a:r>
            <a:r>
              <a:rPr lang="it-IT" dirty="0" err="1"/>
              <a:t>shall</a:t>
            </a:r>
            <a:r>
              <a:rPr lang="it-IT" dirty="0"/>
              <a:t> be </a:t>
            </a:r>
            <a:r>
              <a:rPr lang="it-IT" dirty="0" err="1"/>
              <a:t>filled</a:t>
            </a:r>
            <a:endParaRPr lang="it-IT" b="1" dirty="0"/>
          </a:p>
          <a:p>
            <a:pPr marL="171450" indent="-171450">
              <a:buFontTx/>
              <a:buChar char="-"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41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056492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1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42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98630662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1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43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05492902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The </a:t>
            </a:r>
            <a:r>
              <a:rPr lang="it-IT" dirty="0" err="1"/>
              <a:t>volunteer</a:t>
            </a:r>
            <a:r>
              <a:rPr lang="it-IT" dirty="0"/>
              <a:t> </a:t>
            </a:r>
            <a:r>
              <a:rPr lang="it-IT" dirty="0" err="1"/>
              <a:t>should</a:t>
            </a:r>
            <a:r>
              <a:rPr lang="it-IT" dirty="0"/>
              <a:t> plan home </a:t>
            </a:r>
            <a:r>
              <a:rPr lang="it-IT" dirty="0" err="1"/>
              <a:t>visits</a:t>
            </a:r>
            <a:r>
              <a:rPr lang="it-IT" dirty="0"/>
              <a:t> for:</a:t>
            </a:r>
          </a:p>
          <a:p>
            <a:endParaRPr lang="it-IT" dirty="0"/>
          </a:p>
          <a:p>
            <a:pPr marL="171450" indent="-171450">
              <a:buFontTx/>
              <a:buChar char="-"/>
            </a:pPr>
            <a:r>
              <a:rPr lang="it-IT" dirty="0"/>
              <a:t>John Paul Jada, </a:t>
            </a:r>
            <a:r>
              <a:rPr lang="it-IT" dirty="0" err="1"/>
              <a:t>because</a:t>
            </a:r>
            <a:r>
              <a:rPr lang="it-IT" dirty="0"/>
              <a:t> he </a:t>
            </a:r>
            <a:r>
              <a:rPr lang="it-IT" dirty="0" err="1"/>
              <a:t>has</a:t>
            </a:r>
            <a:r>
              <a:rPr lang="it-IT" dirty="0"/>
              <a:t> </a:t>
            </a:r>
            <a:r>
              <a:rPr lang="it-IT" dirty="0" err="1"/>
              <a:t>been</a:t>
            </a:r>
            <a:r>
              <a:rPr lang="it-IT" dirty="0"/>
              <a:t> </a:t>
            </a:r>
            <a:r>
              <a:rPr lang="it-IT" b="1" dirty="0" err="1"/>
              <a:t>diagnosed</a:t>
            </a:r>
            <a:r>
              <a:rPr lang="it-IT" b="1" dirty="0"/>
              <a:t> with </a:t>
            </a:r>
            <a:r>
              <a:rPr lang="it-IT" b="1" dirty="0" err="1"/>
              <a:t>Epilepsy</a:t>
            </a:r>
            <a:r>
              <a:rPr lang="it-IT" b="1" dirty="0"/>
              <a:t> AND </a:t>
            </a:r>
            <a:r>
              <a:rPr lang="it-IT" b="1" dirty="0" err="1"/>
              <a:t>is</a:t>
            </a:r>
            <a:r>
              <a:rPr lang="it-IT" b="1" dirty="0"/>
              <a:t> </a:t>
            </a:r>
            <a:r>
              <a:rPr lang="it-IT" b="1" dirty="0" err="1"/>
              <a:t>not</a:t>
            </a:r>
            <a:r>
              <a:rPr lang="it-IT" b="1" dirty="0"/>
              <a:t> under </a:t>
            </a:r>
            <a:r>
              <a:rPr lang="it-IT" b="1" dirty="0" err="1"/>
              <a:t>SEM’s</a:t>
            </a:r>
            <a:r>
              <a:rPr lang="it-IT" b="1" dirty="0"/>
              <a:t> care</a:t>
            </a:r>
          </a:p>
          <a:p>
            <a:pPr marL="171450" indent="-171450">
              <a:buFontTx/>
              <a:buChar char="-"/>
            </a:pPr>
            <a:endParaRPr lang="it-IT" dirty="0"/>
          </a:p>
          <a:p>
            <a:pPr marL="171450" indent="-171450">
              <a:buFontTx/>
              <a:buChar char="-"/>
            </a:pPr>
            <a:r>
              <a:rPr lang="it-IT" dirty="0"/>
              <a:t>Maria Jada, </a:t>
            </a:r>
            <a:r>
              <a:rPr lang="it-IT" dirty="0" err="1"/>
              <a:t>because</a:t>
            </a:r>
            <a:r>
              <a:rPr lang="it-IT" dirty="0"/>
              <a:t> </a:t>
            </a:r>
            <a:r>
              <a:rPr lang="it-IT" dirty="0" err="1"/>
              <a:t>she</a:t>
            </a:r>
            <a:r>
              <a:rPr lang="it-IT" dirty="0"/>
              <a:t> </a:t>
            </a:r>
            <a:r>
              <a:rPr lang="it-IT" dirty="0" err="1"/>
              <a:t>has</a:t>
            </a:r>
            <a:r>
              <a:rPr lang="it-IT" dirty="0"/>
              <a:t> </a:t>
            </a:r>
            <a:r>
              <a:rPr lang="it-IT" dirty="0" err="1"/>
              <a:t>been</a:t>
            </a:r>
            <a:r>
              <a:rPr lang="it-IT" dirty="0"/>
              <a:t> </a:t>
            </a:r>
            <a:r>
              <a:rPr lang="it-IT" b="1" dirty="0" err="1"/>
              <a:t>diagnosed</a:t>
            </a:r>
            <a:r>
              <a:rPr lang="it-IT" b="1" dirty="0"/>
              <a:t> with </a:t>
            </a:r>
            <a:r>
              <a:rPr lang="it-IT" b="1" dirty="0" err="1"/>
              <a:t>Nodding</a:t>
            </a:r>
            <a:r>
              <a:rPr lang="it-IT" b="1" dirty="0"/>
              <a:t> </a:t>
            </a:r>
            <a:r>
              <a:rPr lang="it-IT" b="1" dirty="0" err="1"/>
              <a:t>Syndrome</a:t>
            </a:r>
            <a:r>
              <a:rPr lang="it-IT" b="1" dirty="0"/>
              <a:t> AND </a:t>
            </a:r>
            <a:r>
              <a:rPr lang="it-IT" b="1" dirty="0" err="1"/>
              <a:t>is</a:t>
            </a:r>
            <a:r>
              <a:rPr lang="it-IT" b="1" dirty="0"/>
              <a:t> </a:t>
            </a:r>
            <a:r>
              <a:rPr lang="it-IT" b="1" dirty="0" err="1"/>
              <a:t>not</a:t>
            </a:r>
            <a:r>
              <a:rPr lang="it-IT" b="1" dirty="0"/>
              <a:t> under </a:t>
            </a:r>
            <a:r>
              <a:rPr lang="it-IT" b="1" dirty="0" err="1"/>
              <a:t>SEM’s</a:t>
            </a:r>
            <a:r>
              <a:rPr lang="it-IT" b="1" dirty="0"/>
              <a:t> care</a:t>
            </a:r>
          </a:p>
          <a:p>
            <a:pPr marL="171450" indent="-171450">
              <a:buFontTx/>
              <a:buChar char="-"/>
            </a:pPr>
            <a:endParaRPr lang="it-IT" dirty="0"/>
          </a:p>
          <a:p>
            <a:pPr marL="0" indent="0">
              <a:buFontTx/>
              <a:buNone/>
            </a:pPr>
            <a:r>
              <a:rPr lang="it-IT" dirty="0"/>
              <a:t>The </a:t>
            </a:r>
            <a:r>
              <a:rPr lang="it-IT" dirty="0" err="1"/>
              <a:t>volunteer</a:t>
            </a:r>
            <a:r>
              <a:rPr lang="it-IT" dirty="0"/>
              <a:t> </a:t>
            </a:r>
            <a:r>
              <a:rPr lang="it-IT" dirty="0" err="1"/>
              <a:t>should</a:t>
            </a:r>
            <a:r>
              <a:rPr lang="it-IT" dirty="0"/>
              <a:t> </a:t>
            </a:r>
            <a:r>
              <a:rPr lang="it-IT" dirty="0" err="1"/>
              <a:t>not</a:t>
            </a:r>
            <a:r>
              <a:rPr lang="it-IT" dirty="0"/>
              <a:t> plan home </a:t>
            </a:r>
            <a:r>
              <a:rPr lang="it-IT" dirty="0" err="1"/>
              <a:t>visits</a:t>
            </a:r>
            <a:r>
              <a:rPr lang="it-IT" dirty="0"/>
              <a:t> for:</a:t>
            </a:r>
          </a:p>
          <a:p>
            <a:pPr marL="0" indent="0">
              <a:buFontTx/>
              <a:buNone/>
            </a:pPr>
            <a:endParaRPr lang="it-IT" dirty="0"/>
          </a:p>
          <a:p>
            <a:pPr marL="171450" indent="-171450">
              <a:buFontTx/>
              <a:buChar char="-"/>
            </a:pPr>
            <a:r>
              <a:rPr lang="it-IT" dirty="0"/>
              <a:t>Joshua Jada, </a:t>
            </a:r>
            <a:r>
              <a:rPr lang="it-IT" dirty="0" err="1"/>
              <a:t>because</a:t>
            </a:r>
            <a:r>
              <a:rPr lang="it-IT" dirty="0"/>
              <a:t> he </a:t>
            </a:r>
            <a:r>
              <a:rPr lang="it-IT" dirty="0" err="1"/>
              <a:t>has</a:t>
            </a:r>
            <a:r>
              <a:rPr lang="it-IT" dirty="0"/>
              <a:t> </a:t>
            </a:r>
            <a:r>
              <a:rPr lang="it-IT" dirty="0" err="1"/>
              <a:t>been</a:t>
            </a:r>
            <a:r>
              <a:rPr lang="it-IT" dirty="0"/>
              <a:t> </a:t>
            </a:r>
            <a:r>
              <a:rPr lang="it-IT" b="1" dirty="0" err="1"/>
              <a:t>diagnosed</a:t>
            </a:r>
            <a:r>
              <a:rPr lang="it-IT" b="1" dirty="0"/>
              <a:t> with Malaria (</a:t>
            </a:r>
            <a:r>
              <a:rPr lang="it-IT" b="1" dirty="0" err="1"/>
              <a:t>neither</a:t>
            </a:r>
            <a:r>
              <a:rPr lang="it-IT" b="1" dirty="0"/>
              <a:t> EPI </a:t>
            </a:r>
            <a:r>
              <a:rPr lang="it-IT" b="1" dirty="0" err="1"/>
              <a:t>nor</a:t>
            </a:r>
            <a:r>
              <a:rPr lang="it-IT" b="1" dirty="0"/>
              <a:t> NS)</a:t>
            </a:r>
          </a:p>
          <a:p>
            <a:pPr marL="171450" indent="-171450">
              <a:buFontTx/>
              <a:buChar char="-"/>
            </a:pPr>
            <a:endParaRPr lang="it-IT" dirty="0"/>
          </a:p>
          <a:p>
            <a:pPr marL="171450" indent="-171450">
              <a:buFontTx/>
              <a:buChar char="-"/>
            </a:pPr>
            <a:r>
              <a:rPr lang="it-IT" dirty="0" err="1"/>
              <a:t>Theresa</a:t>
            </a:r>
            <a:r>
              <a:rPr lang="it-IT" dirty="0"/>
              <a:t> Jada, </a:t>
            </a:r>
            <a:r>
              <a:rPr lang="it-IT" dirty="0" err="1"/>
              <a:t>because</a:t>
            </a:r>
            <a:r>
              <a:rPr lang="it-IT" dirty="0"/>
              <a:t> </a:t>
            </a:r>
            <a:r>
              <a:rPr lang="it-IT" b="0" dirty="0" err="1"/>
              <a:t>she</a:t>
            </a:r>
            <a:r>
              <a:rPr lang="it-IT" b="0" dirty="0"/>
              <a:t> </a:t>
            </a:r>
            <a:r>
              <a:rPr lang="it-IT" b="0" dirty="0" err="1"/>
              <a:t>has</a:t>
            </a:r>
            <a:r>
              <a:rPr lang="it-IT" b="0" dirty="0"/>
              <a:t> </a:t>
            </a:r>
            <a:r>
              <a:rPr lang="it-IT" b="0" dirty="0" err="1"/>
              <a:t>been</a:t>
            </a:r>
            <a:r>
              <a:rPr lang="it-IT" b="0" dirty="0"/>
              <a:t> </a:t>
            </a:r>
            <a:r>
              <a:rPr lang="it-IT" b="1" dirty="0" err="1"/>
              <a:t>diagnised</a:t>
            </a:r>
            <a:r>
              <a:rPr lang="it-IT" b="1" dirty="0"/>
              <a:t> with </a:t>
            </a:r>
            <a:r>
              <a:rPr lang="it-IT" b="1" dirty="0" err="1"/>
              <a:t>Nodding</a:t>
            </a:r>
            <a:r>
              <a:rPr lang="it-IT" b="1" dirty="0"/>
              <a:t> </a:t>
            </a:r>
            <a:r>
              <a:rPr lang="it-IT" b="1" dirty="0" err="1"/>
              <a:t>Syndrome</a:t>
            </a:r>
            <a:r>
              <a:rPr lang="it-IT" b="1" dirty="0"/>
              <a:t> BUT </a:t>
            </a:r>
            <a:r>
              <a:rPr lang="it-IT" b="1" dirty="0" err="1"/>
              <a:t>she</a:t>
            </a:r>
            <a:r>
              <a:rPr lang="it-IT" b="1" dirty="0"/>
              <a:t> </a:t>
            </a:r>
            <a:r>
              <a:rPr lang="it-IT" b="1" dirty="0" err="1"/>
              <a:t>is</a:t>
            </a:r>
            <a:r>
              <a:rPr lang="it-IT" b="1" dirty="0"/>
              <a:t> </a:t>
            </a:r>
            <a:r>
              <a:rPr lang="it-IT" b="1" dirty="0" err="1"/>
              <a:t>already</a:t>
            </a:r>
            <a:r>
              <a:rPr lang="it-IT" b="1" dirty="0"/>
              <a:t> under </a:t>
            </a:r>
            <a:r>
              <a:rPr lang="it-IT" b="1" dirty="0" err="1"/>
              <a:t>SEM’s</a:t>
            </a:r>
            <a:r>
              <a:rPr lang="it-IT" b="1" dirty="0"/>
              <a:t> care</a:t>
            </a:r>
          </a:p>
          <a:p>
            <a:pPr marL="171450" indent="-171450">
              <a:buFontTx/>
              <a:buChar char="-"/>
            </a:pPr>
            <a:endParaRPr lang="it-IT" dirty="0"/>
          </a:p>
          <a:p>
            <a:pPr marL="171450" indent="-171450">
              <a:buFontTx/>
              <a:buChar char="-"/>
            </a:pPr>
            <a:r>
              <a:rPr lang="it-IT" dirty="0"/>
              <a:t>Mathias Jada, </a:t>
            </a:r>
            <a:r>
              <a:rPr lang="it-IT" dirty="0" err="1"/>
              <a:t>beacuse</a:t>
            </a:r>
            <a:r>
              <a:rPr lang="it-IT" dirty="0"/>
              <a:t> </a:t>
            </a:r>
            <a:r>
              <a:rPr lang="it-IT" b="1" dirty="0"/>
              <a:t>he </a:t>
            </a:r>
            <a:r>
              <a:rPr lang="it-IT" b="1" dirty="0" err="1"/>
              <a:t>has</a:t>
            </a:r>
            <a:r>
              <a:rPr lang="it-IT" b="1" dirty="0"/>
              <a:t> </a:t>
            </a:r>
            <a:r>
              <a:rPr lang="it-IT" b="1" dirty="0" err="1"/>
              <a:t>not</a:t>
            </a:r>
            <a:r>
              <a:rPr lang="it-IT" b="1" dirty="0"/>
              <a:t> </a:t>
            </a:r>
            <a:r>
              <a:rPr lang="it-IT" b="1" dirty="0" err="1"/>
              <a:t>yet</a:t>
            </a:r>
            <a:r>
              <a:rPr lang="it-IT" b="1" dirty="0"/>
              <a:t> </a:t>
            </a:r>
            <a:r>
              <a:rPr lang="it-IT" b="1" dirty="0" err="1"/>
              <a:t>obtained</a:t>
            </a:r>
            <a:r>
              <a:rPr lang="it-IT" b="1" dirty="0"/>
              <a:t> a </a:t>
            </a:r>
            <a:r>
              <a:rPr lang="it-IT" b="1" dirty="0" err="1"/>
              <a:t>diagnosis</a:t>
            </a:r>
            <a:r>
              <a:rPr lang="it-IT" b="1" dirty="0"/>
              <a:t>, so HE NEEDS TO BE REMINDED TO GO TO THE EPILEPSY CLINIC TO GET A DIAGNOSIS</a:t>
            </a:r>
          </a:p>
          <a:p>
            <a:pPr marL="171450" indent="-171450">
              <a:buFontTx/>
              <a:buChar char="-"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44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5311127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45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2548089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46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36216486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47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13966593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48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5926389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49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011569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73017334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50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6666203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51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9898810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it-IT" dirty="0" err="1"/>
              <a:t>Adverse</a:t>
            </a:r>
            <a:r>
              <a:rPr lang="it-IT" dirty="0"/>
              <a:t>/side </a:t>
            </a:r>
            <a:r>
              <a:rPr lang="it-IT" dirty="0" err="1"/>
              <a:t>effects</a:t>
            </a:r>
            <a:r>
              <a:rPr lang="it-IT" dirty="0"/>
              <a:t> of </a:t>
            </a:r>
            <a:r>
              <a:rPr lang="it-IT" dirty="0" err="1"/>
              <a:t>AEDs</a:t>
            </a:r>
            <a:r>
              <a:rPr lang="it-IT" dirty="0"/>
              <a:t> can include </a:t>
            </a:r>
            <a:r>
              <a:rPr lang="it-IT" dirty="0" err="1"/>
              <a:t>drowsiness</a:t>
            </a:r>
            <a:r>
              <a:rPr lang="it-IT" dirty="0"/>
              <a:t>, </a:t>
            </a:r>
            <a:r>
              <a:rPr lang="it-IT" dirty="0" err="1"/>
              <a:t>headaches</a:t>
            </a:r>
            <a:r>
              <a:rPr lang="it-IT" dirty="0"/>
              <a:t>, </a:t>
            </a:r>
            <a:r>
              <a:rPr lang="it-IT" dirty="0" err="1"/>
              <a:t>lack</a:t>
            </a:r>
            <a:r>
              <a:rPr lang="it-IT" dirty="0"/>
              <a:t> of energy, </a:t>
            </a:r>
            <a:r>
              <a:rPr lang="it-IT" dirty="0" err="1"/>
              <a:t>agitation</a:t>
            </a:r>
            <a:r>
              <a:rPr lang="it-IT" dirty="0"/>
              <a:t>, etc.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52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63256166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53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91499056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54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6455805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it-IT" dirty="0" err="1"/>
              <a:t>This</a:t>
            </a:r>
            <a:r>
              <a:rPr lang="it-IT" dirty="0"/>
              <a:t> slide and the </a:t>
            </a:r>
            <a:r>
              <a:rPr lang="it-IT" dirty="0" err="1"/>
              <a:t>next</a:t>
            </a:r>
            <a:r>
              <a:rPr lang="it-IT" dirty="0"/>
              <a:t> show </a:t>
            </a:r>
            <a:r>
              <a:rPr lang="it-IT" dirty="0" err="1"/>
              <a:t>how</a:t>
            </a:r>
            <a:r>
              <a:rPr lang="it-IT" dirty="0"/>
              <a:t> to </a:t>
            </a:r>
            <a:r>
              <a:rPr lang="it-IT" dirty="0" err="1"/>
              <a:t>fill</a:t>
            </a:r>
            <a:r>
              <a:rPr lang="it-IT" dirty="0"/>
              <a:t> </a:t>
            </a:r>
            <a:r>
              <a:rPr lang="it-IT" dirty="0" err="1"/>
              <a:t>this</a:t>
            </a:r>
            <a:r>
              <a:rPr lang="it-IT" dirty="0"/>
              <a:t> page (</a:t>
            </a:r>
            <a:r>
              <a:rPr lang="it-IT" dirty="0" err="1"/>
              <a:t>Section</a:t>
            </a:r>
            <a:r>
              <a:rPr lang="it-IT" dirty="0"/>
              <a:t> 2C) </a:t>
            </a:r>
            <a:r>
              <a:rPr lang="it-IT" dirty="0" err="1"/>
              <a:t>during</a:t>
            </a:r>
            <a:r>
              <a:rPr lang="it-IT" dirty="0"/>
              <a:t> Home </a:t>
            </a:r>
            <a:r>
              <a:rPr lang="it-IT" dirty="0" err="1"/>
              <a:t>Visits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55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419110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56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790183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pc="-5" dirty="0"/>
              <a:t>Family Folder &amp; </a:t>
            </a:r>
            <a:r>
              <a:rPr lang="it-IT" spc="-5" dirty="0" err="1"/>
              <a:t>Household</a:t>
            </a:r>
            <a:r>
              <a:rPr lang="it-IT" spc="-5" dirty="0"/>
              <a:t> </a:t>
            </a:r>
            <a:r>
              <a:rPr lang="it-IT" spc="-5" dirty="0" err="1"/>
              <a:t>Visit</a:t>
            </a:r>
            <a:r>
              <a:rPr lang="it-IT" spc="-5" dirty="0"/>
              <a:t> Forms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57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91790181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it-IT" dirty="0"/>
              <a:t>The community </a:t>
            </a:r>
            <a:r>
              <a:rPr lang="it-IT" dirty="0" err="1"/>
              <a:t>volunteer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also</a:t>
            </a:r>
            <a:r>
              <a:rPr lang="it-IT" dirty="0"/>
              <a:t> </a:t>
            </a:r>
            <a:r>
              <a:rPr lang="it-IT" dirty="0" err="1"/>
              <a:t>expected</a:t>
            </a:r>
            <a:r>
              <a:rPr lang="it-IT" dirty="0"/>
              <a:t> to </a:t>
            </a:r>
            <a:r>
              <a:rPr lang="it-IT" dirty="0" err="1"/>
              <a:t>refer</a:t>
            </a:r>
            <a:r>
              <a:rPr lang="it-IT" dirty="0"/>
              <a:t> </a:t>
            </a:r>
            <a:r>
              <a:rPr lang="it-IT" dirty="0" err="1"/>
              <a:t>those</a:t>
            </a:r>
            <a:r>
              <a:rPr lang="it-IT" dirty="0"/>
              <a:t> people </a:t>
            </a:r>
            <a:r>
              <a:rPr lang="it-IT" dirty="0" err="1"/>
              <a:t>that</a:t>
            </a:r>
            <a:r>
              <a:rPr lang="it-IT" dirty="0"/>
              <a:t> he/</a:t>
            </a:r>
            <a:r>
              <a:rPr lang="it-IT" dirty="0" err="1"/>
              <a:t>she</a:t>
            </a:r>
            <a:r>
              <a:rPr lang="it-IT" dirty="0"/>
              <a:t> </a:t>
            </a:r>
            <a:r>
              <a:rPr lang="it-IT" dirty="0" err="1"/>
              <a:t>has</a:t>
            </a:r>
            <a:r>
              <a:rPr lang="it-IT" dirty="0"/>
              <a:t> </a:t>
            </a:r>
            <a:r>
              <a:rPr lang="it-IT" dirty="0" err="1"/>
              <a:t>identifed</a:t>
            </a:r>
            <a:r>
              <a:rPr lang="it-IT" dirty="0"/>
              <a:t> </a:t>
            </a:r>
            <a:r>
              <a:rPr lang="it-IT" dirty="0" err="1"/>
              <a:t>as</a:t>
            </a:r>
            <a:r>
              <a:rPr lang="it-IT" dirty="0"/>
              <a:t> SUSPECTED CASES OF EPI / NS, by </a:t>
            </a:r>
            <a:r>
              <a:rPr lang="it-IT" dirty="0" err="1"/>
              <a:t>using</a:t>
            </a:r>
            <a:r>
              <a:rPr lang="it-IT" dirty="0"/>
              <a:t> </a:t>
            </a:r>
            <a:r>
              <a:rPr lang="it-IT" dirty="0" err="1"/>
              <a:t>referral</a:t>
            </a:r>
            <a:r>
              <a:rPr lang="it-IT" dirty="0"/>
              <a:t> </a:t>
            </a:r>
            <a:r>
              <a:rPr lang="it-IT" dirty="0" err="1"/>
              <a:t>form</a:t>
            </a:r>
            <a:r>
              <a:rPr lang="it-IT" dirty="0"/>
              <a:t> </a:t>
            </a:r>
            <a:r>
              <a:rPr lang="it-IT" dirty="0" err="1"/>
              <a:t>provided</a:t>
            </a:r>
            <a:r>
              <a:rPr lang="it-IT" dirty="0"/>
              <a:t> by the project. The </a:t>
            </a:r>
            <a:r>
              <a:rPr lang="it-IT" dirty="0" err="1"/>
              <a:t>referral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made to </a:t>
            </a:r>
            <a:r>
              <a:rPr lang="it-IT" dirty="0" err="1"/>
              <a:t>Epilepsy</a:t>
            </a:r>
            <a:r>
              <a:rPr lang="it-IT" dirty="0"/>
              <a:t> Clinics </a:t>
            </a:r>
            <a:r>
              <a:rPr lang="it-IT" dirty="0" err="1"/>
              <a:t>established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</a:t>
            </a:r>
            <a:r>
              <a:rPr lang="it-IT" dirty="0" err="1"/>
              <a:t>health</a:t>
            </a:r>
            <a:r>
              <a:rPr lang="it-IT" dirty="0"/>
              <a:t> facilities </a:t>
            </a:r>
            <a:r>
              <a:rPr lang="it-IT" dirty="0" err="1"/>
              <a:t>supported</a:t>
            </a:r>
            <a:r>
              <a:rPr lang="it-IT" dirty="0"/>
              <a:t> by the project ( </a:t>
            </a:r>
            <a:r>
              <a:rPr lang="it-IT" dirty="0" err="1"/>
              <a:t>Maridi</a:t>
            </a:r>
            <a:r>
              <a:rPr lang="it-IT" dirty="0"/>
              <a:t> </a:t>
            </a:r>
            <a:r>
              <a:rPr lang="it-IT" dirty="0" err="1"/>
              <a:t>Hosp</a:t>
            </a:r>
            <a:r>
              <a:rPr lang="it-IT" dirty="0"/>
              <a:t>., </a:t>
            </a:r>
            <a:r>
              <a:rPr lang="it-IT" dirty="0" err="1"/>
              <a:t>Mundri</a:t>
            </a:r>
            <a:r>
              <a:rPr lang="it-IT" dirty="0"/>
              <a:t> PHCC, Lui </a:t>
            </a:r>
            <a:r>
              <a:rPr lang="it-IT" dirty="0" err="1"/>
              <a:t>Hosp</a:t>
            </a:r>
            <a:r>
              <a:rPr lang="it-IT" dirty="0"/>
              <a:t>.). </a:t>
            </a:r>
            <a:r>
              <a:rPr lang="it-IT" b="1" dirty="0"/>
              <a:t>THE REFERRAL IS MADE BY PROVIDING THE PATIENT WITH A REFERRAL FORM. EACH PATIENT SHALL RECEIVE ITS OWN REFERRAL FORM, so 1 </a:t>
            </a:r>
            <a:r>
              <a:rPr lang="it-IT" b="1" dirty="0" err="1"/>
              <a:t>patient</a:t>
            </a:r>
            <a:r>
              <a:rPr lang="it-IT" b="1" dirty="0"/>
              <a:t> = 1 </a:t>
            </a:r>
            <a:r>
              <a:rPr lang="it-IT" b="1" dirty="0" err="1"/>
              <a:t>referral</a:t>
            </a:r>
            <a:r>
              <a:rPr lang="it-IT" b="1" dirty="0"/>
              <a:t> </a:t>
            </a:r>
            <a:r>
              <a:rPr lang="it-IT" b="1" dirty="0" err="1"/>
              <a:t>form</a:t>
            </a:r>
            <a:r>
              <a:rPr lang="it-IT" b="1" dirty="0"/>
              <a:t>, 2 </a:t>
            </a:r>
            <a:r>
              <a:rPr lang="it-IT" b="1" dirty="0" err="1"/>
              <a:t>patients</a:t>
            </a:r>
            <a:r>
              <a:rPr lang="it-IT" b="1" dirty="0"/>
              <a:t> (</a:t>
            </a:r>
            <a:r>
              <a:rPr lang="it-IT" b="1" dirty="0" err="1"/>
              <a:t>even</a:t>
            </a:r>
            <a:r>
              <a:rPr lang="it-IT" b="1" dirty="0"/>
              <a:t> from the </a:t>
            </a:r>
            <a:r>
              <a:rPr lang="it-IT" b="1" dirty="0" err="1"/>
              <a:t>same</a:t>
            </a:r>
            <a:r>
              <a:rPr lang="it-IT" b="1" dirty="0"/>
              <a:t> </a:t>
            </a:r>
            <a:r>
              <a:rPr lang="it-IT" b="1" dirty="0" err="1"/>
              <a:t>household</a:t>
            </a:r>
            <a:r>
              <a:rPr lang="it-IT" b="1" dirty="0"/>
              <a:t>) = 2 </a:t>
            </a:r>
            <a:r>
              <a:rPr lang="it-IT" b="1" dirty="0" err="1"/>
              <a:t>referral</a:t>
            </a:r>
            <a:r>
              <a:rPr lang="it-IT" b="1" dirty="0"/>
              <a:t> </a:t>
            </a:r>
            <a:r>
              <a:rPr lang="it-IT" b="1" dirty="0" err="1"/>
              <a:t>forms</a:t>
            </a:r>
            <a:r>
              <a:rPr lang="it-IT" b="1" dirty="0"/>
              <a:t>.</a:t>
            </a:r>
          </a:p>
          <a:p>
            <a:pPr marL="0" indent="0">
              <a:buFontTx/>
              <a:buNone/>
            </a:pPr>
            <a:endParaRPr lang="it-IT" dirty="0"/>
          </a:p>
          <a:p>
            <a:pPr marL="0" indent="0">
              <a:buFontTx/>
              <a:buNone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58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96283025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it-IT" dirty="0"/>
          </a:p>
          <a:p>
            <a:pPr marL="0" indent="0">
              <a:buFontTx/>
              <a:buNone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59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493011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err="1"/>
              <a:t>This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a key point. </a:t>
            </a:r>
            <a:r>
              <a:rPr lang="it-IT" dirty="0" err="1"/>
              <a:t>Explain</a:t>
            </a:r>
            <a:r>
              <a:rPr lang="it-IT" dirty="0"/>
              <a:t> </a:t>
            </a:r>
            <a:r>
              <a:rPr lang="it-IT" dirty="0" err="1"/>
              <a:t>that</a:t>
            </a:r>
            <a:r>
              <a:rPr lang="it-IT" dirty="0"/>
              <a:t> the CHV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not</a:t>
            </a:r>
            <a:r>
              <a:rPr lang="it-IT" dirty="0"/>
              <a:t> </a:t>
            </a:r>
            <a:r>
              <a:rPr lang="it-IT" dirty="0" err="1"/>
              <a:t>asked</a:t>
            </a:r>
            <a:r>
              <a:rPr lang="it-IT" dirty="0"/>
              <a:t> to create a new Family Folder for </a:t>
            </a:r>
            <a:r>
              <a:rPr lang="it-IT" b="1" dirty="0"/>
              <a:t>ANY</a:t>
            </a:r>
            <a:r>
              <a:rPr lang="it-IT" dirty="0"/>
              <a:t> family he or </a:t>
            </a:r>
            <a:r>
              <a:rPr lang="it-IT" dirty="0" err="1"/>
              <a:t>she</a:t>
            </a:r>
            <a:r>
              <a:rPr lang="it-IT" dirty="0"/>
              <a:t> </a:t>
            </a:r>
            <a:r>
              <a:rPr lang="it-IT" dirty="0" err="1"/>
              <a:t>pays</a:t>
            </a:r>
            <a:r>
              <a:rPr lang="it-IT" dirty="0"/>
              <a:t> a </a:t>
            </a:r>
            <a:r>
              <a:rPr lang="it-IT" dirty="0" err="1"/>
              <a:t>visit</a:t>
            </a:r>
            <a:r>
              <a:rPr lang="it-IT" dirty="0"/>
              <a:t> to, </a:t>
            </a:r>
            <a:r>
              <a:rPr lang="it-IT" dirty="0" err="1"/>
              <a:t>but</a:t>
            </a:r>
            <a:r>
              <a:rPr lang="it-IT" dirty="0"/>
              <a:t> </a:t>
            </a:r>
            <a:r>
              <a:rPr lang="it-IT" b="1" dirty="0" err="1"/>
              <a:t>only</a:t>
            </a:r>
            <a:r>
              <a:rPr lang="it-IT" b="1" dirty="0"/>
              <a:t> for </a:t>
            </a:r>
            <a:r>
              <a:rPr lang="it-IT" b="1" dirty="0" err="1"/>
              <a:t>those</a:t>
            </a:r>
            <a:r>
              <a:rPr lang="it-IT" b="1" dirty="0"/>
              <a:t> families </a:t>
            </a:r>
            <a:r>
              <a:rPr lang="it-IT" b="1" dirty="0" err="1"/>
              <a:t>that</a:t>
            </a:r>
            <a:r>
              <a:rPr lang="it-IT" b="1" dirty="0"/>
              <a:t> </a:t>
            </a:r>
            <a:r>
              <a:rPr lang="it-IT" b="1" dirty="0" err="1"/>
              <a:t>have</a:t>
            </a:r>
            <a:r>
              <a:rPr lang="it-IT" b="1" dirty="0"/>
              <a:t> one or multiple </a:t>
            </a:r>
            <a:r>
              <a:rPr lang="it-IT" b="1" dirty="0" err="1"/>
              <a:t>members</a:t>
            </a:r>
            <a:r>
              <a:rPr lang="it-IT" b="1" dirty="0"/>
              <a:t> with </a:t>
            </a:r>
            <a:r>
              <a:rPr lang="it-IT" b="1" dirty="0" err="1"/>
              <a:t>suspected</a:t>
            </a:r>
            <a:r>
              <a:rPr lang="it-IT" b="1" dirty="0"/>
              <a:t> </a:t>
            </a:r>
            <a:r>
              <a:rPr lang="it-IT" b="1" dirty="0" err="1"/>
              <a:t>epilepsy</a:t>
            </a:r>
            <a:r>
              <a:rPr lang="it-IT" b="1" dirty="0"/>
              <a:t> and/or </a:t>
            </a:r>
            <a:r>
              <a:rPr lang="it-IT" b="1" dirty="0" err="1"/>
              <a:t>Nodding</a:t>
            </a:r>
            <a:r>
              <a:rPr lang="it-IT" b="1" dirty="0"/>
              <a:t> </a:t>
            </a:r>
            <a:r>
              <a:rPr lang="it-IT" b="1" dirty="0" err="1"/>
              <a:t>Syndrome</a:t>
            </a:r>
            <a:r>
              <a:rPr lang="it-IT" dirty="0"/>
              <a:t>.</a:t>
            </a:r>
          </a:p>
          <a:p>
            <a:endParaRPr lang="it-IT" dirty="0"/>
          </a:p>
          <a:p>
            <a:r>
              <a:rPr lang="it-IT" dirty="0" err="1"/>
              <a:t>They</a:t>
            </a:r>
            <a:r>
              <a:rPr lang="it-IT" dirty="0"/>
              <a:t> </a:t>
            </a:r>
            <a:r>
              <a:rPr lang="it-IT" dirty="0" err="1"/>
              <a:t>should</a:t>
            </a:r>
            <a:r>
              <a:rPr lang="it-IT" dirty="0"/>
              <a:t> </a:t>
            </a:r>
            <a:r>
              <a:rPr lang="it-IT" dirty="0" err="1"/>
              <a:t>therefore</a:t>
            </a:r>
            <a:r>
              <a:rPr lang="it-IT" dirty="0"/>
              <a:t> first investigate </a:t>
            </a:r>
            <a:r>
              <a:rPr lang="it-IT" dirty="0" err="1"/>
              <a:t>within</a:t>
            </a:r>
            <a:r>
              <a:rPr lang="it-IT" dirty="0"/>
              <a:t> the </a:t>
            </a:r>
            <a:r>
              <a:rPr lang="it-IT" dirty="0" err="1"/>
              <a:t>assigned</a:t>
            </a:r>
            <a:r>
              <a:rPr lang="it-IT" dirty="0"/>
              <a:t> Boma (from </a:t>
            </a:r>
            <a:r>
              <a:rPr lang="it-IT" dirty="0" err="1"/>
              <a:t>other</a:t>
            </a:r>
            <a:r>
              <a:rPr lang="it-IT" dirty="0"/>
              <a:t> </a:t>
            </a:r>
            <a:r>
              <a:rPr lang="it-IT" dirty="0" err="1"/>
              <a:t>BHWs</a:t>
            </a:r>
            <a:r>
              <a:rPr lang="it-IT" dirty="0"/>
              <a:t>, community </a:t>
            </a:r>
            <a:r>
              <a:rPr lang="it-IT" dirty="0" err="1"/>
              <a:t>members</a:t>
            </a:r>
            <a:r>
              <a:rPr lang="it-IT" dirty="0"/>
              <a:t>, etc.) to </a:t>
            </a:r>
            <a:r>
              <a:rPr lang="it-IT" dirty="0" err="1"/>
              <a:t>find</a:t>
            </a:r>
            <a:r>
              <a:rPr lang="it-IT" dirty="0"/>
              <a:t> out </a:t>
            </a:r>
            <a:r>
              <a:rPr lang="it-IT" dirty="0" err="1"/>
              <a:t>which</a:t>
            </a:r>
            <a:r>
              <a:rPr lang="it-IT" dirty="0"/>
              <a:t> </a:t>
            </a:r>
            <a:r>
              <a:rPr lang="it-IT" dirty="0" err="1"/>
              <a:t>households</a:t>
            </a:r>
            <a:r>
              <a:rPr lang="it-IT" dirty="0"/>
              <a:t> in the area </a:t>
            </a:r>
            <a:r>
              <a:rPr lang="it-IT" dirty="0" err="1"/>
              <a:t>may</a:t>
            </a:r>
            <a:r>
              <a:rPr lang="it-IT" dirty="0"/>
              <a:t> </a:t>
            </a:r>
            <a:r>
              <a:rPr lang="it-IT" dirty="0" err="1"/>
              <a:t>have</a:t>
            </a:r>
            <a:r>
              <a:rPr lang="it-IT" dirty="0"/>
              <a:t> people with </a:t>
            </a:r>
            <a:r>
              <a:rPr lang="it-IT" dirty="0" err="1"/>
              <a:t>epilepsy</a:t>
            </a:r>
            <a:r>
              <a:rPr lang="it-IT" dirty="0"/>
              <a:t> or NS. 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02612272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it-IT" dirty="0"/>
          </a:p>
          <a:p>
            <a:pPr marL="0" indent="0">
              <a:buFontTx/>
              <a:buNone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60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83587336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it-IT" dirty="0"/>
          </a:p>
          <a:p>
            <a:pPr marL="0" indent="0">
              <a:buFontTx/>
              <a:buNone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61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13662583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it-IT" dirty="0"/>
          </a:p>
          <a:p>
            <a:pPr marL="0" indent="0">
              <a:buFontTx/>
              <a:buNone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62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5142806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it-IT" dirty="0"/>
          </a:p>
          <a:p>
            <a:pPr marL="0" indent="0">
              <a:buFontTx/>
              <a:buNone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63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5048171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it-IT" dirty="0"/>
          </a:p>
          <a:p>
            <a:pPr marL="0" indent="0">
              <a:buFontTx/>
              <a:buNone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64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14445008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it-IT" dirty="0"/>
          </a:p>
          <a:p>
            <a:pPr marL="0" indent="0">
              <a:buFontTx/>
              <a:buNone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65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9065291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it-IT" dirty="0"/>
          </a:p>
          <a:p>
            <a:pPr marL="0" indent="0">
              <a:buFontTx/>
              <a:buNone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66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32998015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it-IT" dirty="0"/>
          </a:p>
          <a:p>
            <a:pPr marL="0" indent="0">
              <a:buFontTx/>
              <a:buNone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67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13757125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it-IT" dirty="0"/>
          </a:p>
          <a:p>
            <a:pPr marL="0" indent="0">
              <a:buFontTx/>
              <a:buNone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68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51733908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it-IT" dirty="0"/>
          </a:p>
          <a:p>
            <a:pPr marL="0" indent="0">
              <a:buFontTx/>
              <a:buNone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69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65852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81262661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pc="-5" dirty="0"/>
              <a:t>Family Folder &amp; </a:t>
            </a:r>
            <a:r>
              <a:rPr lang="it-IT" spc="-5" dirty="0" err="1"/>
              <a:t>Household</a:t>
            </a:r>
            <a:r>
              <a:rPr lang="it-IT" spc="-5" dirty="0"/>
              <a:t> </a:t>
            </a:r>
            <a:r>
              <a:rPr lang="it-IT" spc="-5" dirty="0" err="1"/>
              <a:t>Visit</a:t>
            </a:r>
            <a:r>
              <a:rPr lang="it-IT" spc="-5" dirty="0"/>
              <a:t> Forms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70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7058614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err="1"/>
              <a:t>This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a </a:t>
            </a:r>
            <a:r>
              <a:rPr lang="it-IT" dirty="0" err="1"/>
              <a:t>recap</a:t>
            </a:r>
            <a:r>
              <a:rPr lang="it-IT" dirty="0"/>
              <a:t> of a slide from Session no. 8. Take the </a:t>
            </a:r>
            <a:r>
              <a:rPr lang="it-IT" dirty="0" err="1"/>
              <a:t>necessary</a:t>
            </a:r>
            <a:r>
              <a:rPr lang="it-IT" dirty="0"/>
              <a:t> time to </a:t>
            </a:r>
            <a:r>
              <a:rPr lang="it-IT" dirty="0" err="1"/>
              <a:t>recap</a:t>
            </a:r>
            <a:r>
              <a:rPr lang="it-IT" dirty="0"/>
              <a:t> </a:t>
            </a:r>
            <a:r>
              <a:rPr lang="it-IT" dirty="0" err="1"/>
              <a:t>how</a:t>
            </a:r>
            <a:r>
              <a:rPr lang="it-IT" dirty="0"/>
              <a:t> the activities of the Community Heath </a:t>
            </a:r>
            <a:r>
              <a:rPr lang="it-IT" dirty="0" err="1"/>
              <a:t>Volunteers</a:t>
            </a:r>
            <a:r>
              <a:rPr lang="it-IT" dirty="0"/>
              <a:t> are </a:t>
            </a:r>
            <a:r>
              <a:rPr lang="it-IT" dirty="0" err="1"/>
              <a:t>supervised</a:t>
            </a:r>
            <a:r>
              <a:rPr lang="it-IT" dirty="0"/>
              <a:t> and </a:t>
            </a:r>
            <a:r>
              <a:rPr lang="it-IT" dirty="0" err="1"/>
              <a:t>reported</a:t>
            </a:r>
            <a:r>
              <a:rPr lang="it-IT" dirty="0"/>
              <a:t>.</a:t>
            </a:r>
          </a:p>
          <a:p>
            <a:endParaRPr lang="it-IT" dirty="0"/>
          </a:p>
          <a:p>
            <a:pPr marL="228600" indent="-228600">
              <a:buAutoNum type="arabicPeriod"/>
            </a:pPr>
            <a:r>
              <a:rPr lang="it-IT" b="0" dirty="0" err="1"/>
              <a:t>Each</a:t>
            </a:r>
            <a:r>
              <a:rPr lang="it-IT" b="0" dirty="0"/>
              <a:t> Community Health </a:t>
            </a:r>
            <a:r>
              <a:rPr lang="it-IT" b="0" dirty="0" err="1"/>
              <a:t>Volunteers</a:t>
            </a:r>
            <a:r>
              <a:rPr lang="it-IT" b="0" dirty="0"/>
              <a:t> (</a:t>
            </a:r>
            <a:r>
              <a:rPr lang="it-IT" b="0" dirty="0" err="1"/>
              <a:t>BHWs</a:t>
            </a:r>
            <a:r>
              <a:rPr lang="it-IT" b="0" dirty="0"/>
              <a:t>, </a:t>
            </a:r>
            <a:r>
              <a:rPr lang="it-IT" b="0" dirty="0" err="1"/>
              <a:t>HHPs</a:t>
            </a:r>
            <a:r>
              <a:rPr lang="it-IT" b="0" dirty="0"/>
              <a:t>, etc.) </a:t>
            </a:r>
            <a:r>
              <a:rPr lang="it-IT" b="0" dirty="0" err="1"/>
              <a:t>is</a:t>
            </a:r>
            <a:r>
              <a:rPr lang="it-IT" b="0" dirty="0"/>
              <a:t> </a:t>
            </a:r>
            <a:r>
              <a:rPr lang="it-IT" b="0" dirty="0" err="1"/>
              <a:t>assigned</a:t>
            </a:r>
            <a:r>
              <a:rPr lang="it-IT" b="0" dirty="0"/>
              <a:t> to cover 1 </a:t>
            </a:r>
            <a:r>
              <a:rPr lang="it-IT" b="0" dirty="0" err="1"/>
              <a:t>specific</a:t>
            </a:r>
            <a:r>
              <a:rPr lang="it-IT" b="0" dirty="0"/>
              <a:t> area or Boma.</a:t>
            </a:r>
            <a:endParaRPr lang="it-IT" b="0" u="sng" dirty="0"/>
          </a:p>
          <a:p>
            <a:pPr marL="228600" indent="-228600">
              <a:buAutoNum type="arabicPeriod"/>
            </a:pPr>
            <a:r>
              <a:rPr lang="it-IT" dirty="0"/>
              <a:t>He or </a:t>
            </a:r>
            <a:r>
              <a:rPr lang="it-IT" dirty="0" err="1"/>
              <a:t>she</a:t>
            </a:r>
            <a:r>
              <a:rPr lang="it-IT" dirty="0"/>
              <a:t> </a:t>
            </a:r>
            <a:r>
              <a:rPr lang="it-IT" dirty="0" err="1"/>
              <a:t>carries</a:t>
            </a:r>
            <a:r>
              <a:rPr lang="it-IT" dirty="0"/>
              <a:t> out </a:t>
            </a:r>
            <a:r>
              <a:rPr lang="it-IT" dirty="0" err="1"/>
              <a:t>his</a:t>
            </a:r>
            <a:r>
              <a:rPr lang="it-IT" dirty="0"/>
              <a:t>/</a:t>
            </a:r>
            <a:r>
              <a:rPr lang="it-IT" dirty="0" err="1"/>
              <a:t>her</a:t>
            </a:r>
            <a:r>
              <a:rPr lang="it-IT" dirty="0"/>
              <a:t> home </a:t>
            </a:r>
            <a:r>
              <a:rPr lang="it-IT" dirty="0" err="1"/>
              <a:t>visits</a:t>
            </a:r>
            <a:r>
              <a:rPr lang="it-IT" dirty="0"/>
              <a:t> and activities, under the </a:t>
            </a:r>
            <a:r>
              <a:rPr lang="it-IT" dirty="0" err="1"/>
              <a:t>supervision</a:t>
            </a:r>
            <a:r>
              <a:rPr lang="it-IT" dirty="0"/>
              <a:t> of 1 Supervisor.</a:t>
            </a:r>
          </a:p>
          <a:p>
            <a:pPr marL="228600" indent="-228600">
              <a:buAutoNum type="arabicPeriod"/>
            </a:pPr>
            <a:r>
              <a:rPr lang="it-IT" dirty="0" err="1"/>
              <a:t>Each</a:t>
            </a:r>
            <a:r>
              <a:rPr lang="it-IT" dirty="0"/>
              <a:t> Supervisor </a:t>
            </a:r>
            <a:r>
              <a:rPr lang="it-IT" dirty="0" err="1"/>
              <a:t>supervises</a:t>
            </a:r>
            <a:r>
              <a:rPr lang="it-IT" dirty="0"/>
              <a:t> 5 </a:t>
            </a:r>
            <a:r>
              <a:rPr lang="it-IT" dirty="0" err="1"/>
              <a:t>volunteers</a:t>
            </a:r>
            <a:r>
              <a:rPr lang="it-IT" dirty="0"/>
              <a:t>.</a:t>
            </a:r>
          </a:p>
          <a:p>
            <a:pPr marL="228600" indent="-228600">
              <a:buAutoNum type="arabicPeriod"/>
            </a:pPr>
            <a:r>
              <a:rPr lang="it-IT" dirty="0" err="1"/>
              <a:t>Each</a:t>
            </a:r>
            <a:r>
              <a:rPr lang="it-IT" dirty="0"/>
              <a:t> </a:t>
            </a:r>
            <a:r>
              <a:rPr lang="it-IT" dirty="0" err="1"/>
              <a:t>volunteer</a:t>
            </a:r>
            <a:r>
              <a:rPr lang="it-IT" dirty="0"/>
              <a:t> </a:t>
            </a:r>
            <a:r>
              <a:rPr lang="it-IT" dirty="0" err="1"/>
              <a:t>compiles</a:t>
            </a:r>
            <a:r>
              <a:rPr lang="it-IT" dirty="0"/>
              <a:t> 1 report </a:t>
            </a:r>
            <a:r>
              <a:rPr lang="it-IT" dirty="0" err="1"/>
              <a:t>every</a:t>
            </a:r>
            <a:r>
              <a:rPr lang="it-IT" dirty="0"/>
              <a:t> </a:t>
            </a:r>
            <a:r>
              <a:rPr lang="it-IT" dirty="0" err="1"/>
              <a:t>month</a:t>
            </a:r>
            <a:r>
              <a:rPr lang="it-IT" dirty="0"/>
              <a:t> and </a:t>
            </a:r>
            <a:r>
              <a:rPr lang="it-IT" dirty="0" err="1"/>
              <a:t>submits</a:t>
            </a:r>
            <a:r>
              <a:rPr lang="it-IT" dirty="0"/>
              <a:t> </a:t>
            </a:r>
            <a:r>
              <a:rPr lang="it-IT" dirty="0" err="1"/>
              <a:t>it</a:t>
            </a:r>
            <a:r>
              <a:rPr lang="it-IT" dirty="0"/>
              <a:t> to </a:t>
            </a:r>
            <a:r>
              <a:rPr lang="it-IT" dirty="0" err="1"/>
              <a:t>his</a:t>
            </a:r>
            <a:r>
              <a:rPr lang="it-IT" dirty="0"/>
              <a:t>/</a:t>
            </a:r>
            <a:r>
              <a:rPr lang="it-IT" dirty="0" err="1"/>
              <a:t>her</a:t>
            </a:r>
            <a:r>
              <a:rPr lang="it-IT" dirty="0"/>
              <a:t> Supervisor. A booklet with the reporting templates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provided</a:t>
            </a:r>
            <a:r>
              <a:rPr lang="it-IT" dirty="0"/>
              <a:t> by Amref.</a:t>
            </a:r>
          </a:p>
          <a:p>
            <a:pPr marL="228600" indent="-228600">
              <a:buAutoNum type="arabicPeriod"/>
            </a:pPr>
            <a:r>
              <a:rPr lang="it-IT" dirty="0"/>
              <a:t>The Supervisor </a:t>
            </a:r>
            <a:r>
              <a:rPr lang="it-IT" dirty="0" err="1"/>
              <a:t>collates</a:t>
            </a:r>
            <a:r>
              <a:rPr lang="it-IT" dirty="0"/>
              <a:t> the </a:t>
            </a:r>
            <a:r>
              <a:rPr lang="it-IT" dirty="0" err="1"/>
              <a:t>volunteers</a:t>
            </a:r>
            <a:r>
              <a:rPr lang="it-IT" dirty="0"/>
              <a:t>’ </a:t>
            </a:r>
            <a:r>
              <a:rPr lang="it-IT" dirty="0" err="1"/>
              <a:t>monthly</a:t>
            </a:r>
            <a:r>
              <a:rPr lang="it-IT" dirty="0"/>
              <a:t> reports and aggregate </a:t>
            </a:r>
            <a:r>
              <a:rPr lang="it-IT" dirty="0" err="1"/>
              <a:t>them</a:t>
            </a:r>
            <a:r>
              <a:rPr lang="it-IT" dirty="0"/>
              <a:t> </a:t>
            </a:r>
            <a:r>
              <a:rPr lang="it-IT" dirty="0" err="1"/>
              <a:t>into</a:t>
            </a:r>
            <a:r>
              <a:rPr lang="it-IT" dirty="0"/>
              <a:t> a single </a:t>
            </a:r>
            <a:r>
              <a:rPr lang="it-IT" dirty="0" err="1"/>
              <a:t>monthly</a:t>
            </a:r>
            <a:r>
              <a:rPr lang="it-IT" dirty="0"/>
              <a:t> report.</a:t>
            </a:r>
          </a:p>
          <a:p>
            <a:pPr marL="228600" indent="-228600">
              <a:buAutoNum type="arabicPeriod"/>
            </a:pPr>
            <a:r>
              <a:rPr lang="it-IT" dirty="0"/>
              <a:t>The Supervisor </a:t>
            </a:r>
            <a:r>
              <a:rPr lang="it-IT" dirty="0" err="1"/>
              <a:t>submist</a:t>
            </a:r>
            <a:r>
              <a:rPr lang="it-IT" dirty="0"/>
              <a:t> </a:t>
            </a:r>
            <a:r>
              <a:rPr lang="it-IT" dirty="0" err="1"/>
              <a:t>his</a:t>
            </a:r>
            <a:r>
              <a:rPr lang="it-IT" dirty="0"/>
              <a:t>/</a:t>
            </a:r>
            <a:r>
              <a:rPr lang="it-IT" dirty="0" err="1"/>
              <a:t>her</a:t>
            </a:r>
            <a:r>
              <a:rPr lang="it-IT" dirty="0"/>
              <a:t> </a:t>
            </a:r>
            <a:r>
              <a:rPr lang="it-IT" dirty="0" err="1"/>
              <a:t>Aggregated</a:t>
            </a:r>
            <a:r>
              <a:rPr lang="it-IT" dirty="0"/>
              <a:t> </a:t>
            </a:r>
            <a:r>
              <a:rPr lang="it-IT" dirty="0" err="1"/>
              <a:t>Monthly</a:t>
            </a:r>
            <a:r>
              <a:rPr lang="it-IT" dirty="0"/>
              <a:t> Report to Amref NSA Field </a:t>
            </a:r>
            <a:r>
              <a:rPr lang="it-IT" dirty="0" err="1"/>
              <a:t>Officer</a:t>
            </a:r>
            <a:r>
              <a:rPr lang="it-IT" dirty="0"/>
              <a:t>. A booklet with the reporting templates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provided</a:t>
            </a:r>
            <a:r>
              <a:rPr lang="it-IT" dirty="0"/>
              <a:t> by Amref.</a:t>
            </a:r>
          </a:p>
          <a:p>
            <a:pPr marL="228600" indent="-228600">
              <a:buAutoNum type="arabicPeriod"/>
            </a:pPr>
            <a:r>
              <a:rPr lang="it-IT" dirty="0"/>
              <a:t>The NSA Field </a:t>
            </a:r>
            <a:r>
              <a:rPr lang="it-IT" dirty="0" err="1"/>
              <a:t>Officer</a:t>
            </a:r>
            <a:r>
              <a:rPr lang="it-IT" dirty="0"/>
              <a:t> shares </a:t>
            </a:r>
            <a:r>
              <a:rPr lang="it-IT" dirty="0" err="1"/>
              <a:t>relevant</a:t>
            </a:r>
            <a:r>
              <a:rPr lang="it-IT" dirty="0"/>
              <a:t> data with the County Health Department </a:t>
            </a:r>
            <a:r>
              <a:rPr lang="it-IT" dirty="0" err="1"/>
              <a:t>during</a:t>
            </a:r>
            <a:r>
              <a:rPr lang="it-IT" dirty="0"/>
              <a:t> </a:t>
            </a:r>
            <a:r>
              <a:rPr lang="it-IT" dirty="0" err="1"/>
              <a:t>monthly</a:t>
            </a:r>
            <a:r>
              <a:rPr lang="it-IT" dirty="0"/>
              <a:t> </a:t>
            </a:r>
            <a:r>
              <a:rPr lang="it-IT" dirty="0" err="1"/>
              <a:t>coordination</a:t>
            </a:r>
            <a:r>
              <a:rPr lang="it-IT" dirty="0"/>
              <a:t> meetings </a:t>
            </a:r>
            <a:r>
              <a:rPr lang="it-IT" dirty="0" err="1"/>
              <a:t>sponsored</a:t>
            </a:r>
            <a:r>
              <a:rPr lang="it-IT" dirty="0"/>
              <a:t> by the project.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71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55043305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72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7281015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73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10689948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74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73980150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75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187148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76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29661943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77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85975836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78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48511233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79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09783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err="1"/>
              <a:t>This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the first page of the FAMILY FOLDER. </a:t>
            </a:r>
            <a:r>
              <a:rPr lang="it-IT" dirty="0" err="1"/>
              <a:t>Provide</a:t>
            </a:r>
            <a:r>
              <a:rPr lang="it-IT" dirty="0"/>
              <a:t> </a:t>
            </a:r>
            <a:r>
              <a:rPr lang="it-IT" dirty="0" err="1"/>
              <a:t>each</a:t>
            </a:r>
            <a:r>
              <a:rPr lang="it-IT" dirty="0"/>
              <a:t> </a:t>
            </a:r>
            <a:r>
              <a:rPr lang="it-IT" dirty="0" err="1"/>
              <a:t>participant</a:t>
            </a:r>
            <a:r>
              <a:rPr lang="it-IT" dirty="0"/>
              <a:t> with a hard copy of the </a:t>
            </a:r>
            <a:r>
              <a:rPr lang="it-IT" dirty="0" err="1"/>
              <a:t>same</a:t>
            </a:r>
            <a:r>
              <a:rPr lang="it-IT" dirty="0"/>
              <a:t>.</a:t>
            </a:r>
          </a:p>
          <a:p>
            <a:endParaRPr lang="it-IT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/>
              <a:t>First, the CHV </a:t>
            </a:r>
            <a:r>
              <a:rPr lang="it-IT" dirty="0" err="1"/>
              <a:t>records</a:t>
            </a:r>
            <a:r>
              <a:rPr lang="it-IT" dirty="0"/>
              <a:t> the </a:t>
            </a:r>
            <a:r>
              <a:rPr lang="it-IT" dirty="0" err="1"/>
              <a:t>Household</a:t>
            </a:r>
            <a:r>
              <a:rPr lang="it-IT" dirty="0"/>
              <a:t> </a:t>
            </a:r>
            <a:r>
              <a:rPr lang="it-IT" dirty="0" err="1"/>
              <a:t>Number</a:t>
            </a:r>
            <a:r>
              <a:rPr lang="it-IT" dirty="0"/>
              <a:t>. </a:t>
            </a:r>
            <a:r>
              <a:rPr lang="en-US" b="1" dirty="0">
                <a:highlight>
                  <a:srgbClr val="FFFF00"/>
                </a:highlight>
              </a:rPr>
              <a:t>Households which are enrolled under the BHI already have an assigned number like in the example; the CHV must therefore get that number from the BHW who cares for the family and copy that number into his NSA Family Folder.</a:t>
            </a:r>
            <a:endParaRPr lang="it-IT" b="1" dirty="0">
              <a:highlight>
                <a:srgbClr val="FFFF00"/>
              </a:highlight>
            </a:endParaRP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45302250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80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51827660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81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7869287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82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15398082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83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58242919"/>
      </p:ext>
    </p:extLst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84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8949653"/>
      </p:ext>
    </p:extLst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85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10026920"/>
      </p:ext>
    </p:extLst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it-IT" dirty="0"/>
          </a:p>
          <a:p>
            <a:pPr marL="0" indent="0">
              <a:buFontTx/>
              <a:buNone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86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30724304"/>
      </p:ext>
    </p:extLst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it-IT" dirty="0"/>
          </a:p>
          <a:p>
            <a:pPr marL="0" indent="0">
              <a:buFontTx/>
              <a:buNone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87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18268660"/>
      </p:ext>
    </p:extLst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it-IT" dirty="0"/>
          </a:p>
          <a:p>
            <a:pPr marL="0" indent="0">
              <a:buFontTx/>
              <a:buNone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88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44609041"/>
      </p:ext>
    </p:extLst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it-IT" dirty="0"/>
              <a:t>Here </a:t>
            </a:r>
            <a:r>
              <a:rPr lang="it-IT" dirty="0" err="1"/>
              <a:t>we</a:t>
            </a:r>
            <a:r>
              <a:rPr lang="it-IT" dirty="0"/>
              <a:t> show </a:t>
            </a:r>
            <a:r>
              <a:rPr lang="it-IT" dirty="0" err="1"/>
              <a:t>how</a:t>
            </a:r>
            <a:r>
              <a:rPr lang="it-IT" dirty="0"/>
              <a:t> the Supervisor checks </a:t>
            </a:r>
            <a:r>
              <a:rPr lang="it-IT" dirty="0" err="1"/>
              <a:t>tallies</a:t>
            </a:r>
            <a:r>
              <a:rPr lang="it-IT" dirty="0"/>
              <a:t> on the </a:t>
            </a:r>
            <a:r>
              <a:rPr lang="it-IT" dirty="0" err="1"/>
              <a:t>volunteers</a:t>
            </a:r>
            <a:r>
              <a:rPr lang="it-IT" dirty="0"/>
              <a:t>’ </a:t>
            </a:r>
            <a:r>
              <a:rPr lang="it-IT" dirty="0" err="1"/>
              <a:t>monthly</a:t>
            </a:r>
            <a:r>
              <a:rPr lang="it-IT" dirty="0"/>
              <a:t> reports, sums </a:t>
            </a:r>
            <a:r>
              <a:rPr lang="it-IT" dirty="0" err="1"/>
              <a:t>them</a:t>
            </a:r>
            <a:r>
              <a:rPr lang="it-IT" dirty="0"/>
              <a:t> up/</a:t>
            </a:r>
            <a:r>
              <a:rPr lang="it-IT" dirty="0" err="1"/>
              <a:t>aggregates</a:t>
            </a:r>
            <a:r>
              <a:rPr lang="it-IT" dirty="0"/>
              <a:t> </a:t>
            </a:r>
            <a:r>
              <a:rPr lang="it-IT" dirty="0" err="1"/>
              <a:t>them</a:t>
            </a:r>
            <a:r>
              <a:rPr lang="it-IT" dirty="0"/>
              <a:t>, and reports the sum in </a:t>
            </a:r>
            <a:r>
              <a:rPr lang="it-IT" dirty="0" err="1"/>
              <a:t>number</a:t>
            </a:r>
            <a:r>
              <a:rPr lang="it-IT" dirty="0"/>
              <a:t> in </a:t>
            </a:r>
            <a:r>
              <a:rPr lang="it-IT" dirty="0" err="1"/>
              <a:t>his</a:t>
            </a:r>
            <a:r>
              <a:rPr lang="it-IT" dirty="0"/>
              <a:t>/</a:t>
            </a:r>
            <a:r>
              <a:rPr lang="it-IT" dirty="0" err="1"/>
              <a:t>her</a:t>
            </a:r>
            <a:r>
              <a:rPr lang="it-IT" dirty="0"/>
              <a:t> </a:t>
            </a:r>
            <a:r>
              <a:rPr lang="it-IT" dirty="0" err="1"/>
              <a:t>Supervisor’s</a:t>
            </a:r>
            <a:r>
              <a:rPr lang="it-IT" dirty="0"/>
              <a:t> </a:t>
            </a:r>
            <a:r>
              <a:rPr lang="it-IT" dirty="0" err="1"/>
              <a:t>monthly</a:t>
            </a:r>
            <a:r>
              <a:rPr lang="it-IT" dirty="0"/>
              <a:t> report. </a:t>
            </a:r>
          </a:p>
          <a:p>
            <a:pPr marL="0" indent="0">
              <a:buFontTx/>
              <a:buNone/>
            </a:pPr>
            <a:r>
              <a:rPr lang="it-IT" dirty="0" err="1"/>
              <a:t>Please</a:t>
            </a:r>
            <a:r>
              <a:rPr lang="it-IT" dirty="0"/>
              <a:t> </a:t>
            </a:r>
            <a:r>
              <a:rPr lang="it-IT" dirty="0" err="1"/>
              <a:t>explain</a:t>
            </a:r>
            <a:r>
              <a:rPr lang="it-IT" dirty="0"/>
              <a:t> to the </a:t>
            </a:r>
            <a:r>
              <a:rPr lang="it-IT" dirty="0" err="1"/>
              <a:t>appointed</a:t>
            </a:r>
            <a:r>
              <a:rPr lang="it-IT" dirty="0"/>
              <a:t> </a:t>
            </a:r>
            <a:r>
              <a:rPr lang="it-IT" dirty="0" err="1"/>
              <a:t>Supervisors</a:t>
            </a:r>
            <a:r>
              <a:rPr lang="it-IT" dirty="0"/>
              <a:t> </a:t>
            </a:r>
            <a:r>
              <a:rPr lang="it-IT" dirty="0" err="1"/>
              <a:t>this</a:t>
            </a:r>
            <a:r>
              <a:rPr lang="it-IT" dirty="0"/>
              <a:t> </a:t>
            </a:r>
            <a:r>
              <a:rPr lang="it-IT" dirty="0" err="1"/>
              <a:t>process</a:t>
            </a:r>
            <a:r>
              <a:rPr lang="it-IT" dirty="0"/>
              <a:t>, step by step.</a:t>
            </a:r>
          </a:p>
          <a:p>
            <a:pPr marL="0" indent="0">
              <a:buFontTx/>
              <a:buNone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89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902056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40715387"/>
      </p:ext>
    </p:extLst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it-IT" dirty="0"/>
          </a:p>
          <a:p>
            <a:pPr marL="0" indent="0">
              <a:buFontTx/>
              <a:buNone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90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68984568"/>
      </p:ext>
    </p:extLst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it-IT" dirty="0"/>
          </a:p>
          <a:p>
            <a:pPr marL="0" indent="0">
              <a:buFontTx/>
              <a:buNone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91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5286490"/>
      </p:ext>
    </p:extLst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pc="-5" dirty="0"/>
              <a:t>Family Folder &amp; </a:t>
            </a:r>
            <a:r>
              <a:rPr lang="it-IT" spc="-5" dirty="0" err="1"/>
              <a:t>Household</a:t>
            </a:r>
            <a:r>
              <a:rPr lang="it-IT" spc="-5" dirty="0"/>
              <a:t> </a:t>
            </a:r>
            <a:r>
              <a:rPr lang="it-IT" spc="-5" dirty="0" err="1"/>
              <a:t>Visit</a:t>
            </a:r>
            <a:r>
              <a:rPr lang="it-IT" spc="-5" dirty="0"/>
              <a:t> Forms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48F1F-DFD8-445D-9CF1-192CA33ABDD3}" type="slidenum">
              <a:rPr lang="it-IT" smtClean="0"/>
              <a:t>92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168528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8/14/2020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70180">
              <a:lnSpc>
                <a:spcPts val="1240"/>
              </a:lnSpc>
            </a:pPr>
            <a:fld id="{81D60167-4931-47E6-BA6A-407CBD079E47}" type="slidenum">
              <a:rPr dirty="0"/>
              <a:t>‹N›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144000" cy="1744345"/>
          </a:xfrm>
          <a:custGeom>
            <a:avLst/>
            <a:gdLst/>
            <a:ahLst/>
            <a:cxnLst/>
            <a:rect l="l" t="t" r="r" b="b"/>
            <a:pathLst>
              <a:path w="9144000" h="1744345">
                <a:moveTo>
                  <a:pt x="9144000" y="0"/>
                </a:moveTo>
                <a:lnTo>
                  <a:pt x="0" y="0"/>
                </a:lnTo>
                <a:lnTo>
                  <a:pt x="0" y="1744345"/>
                </a:lnTo>
                <a:lnTo>
                  <a:pt x="9144000" y="1744345"/>
                </a:lnTo>
                <a:lnTo>
                  <a:pt x="9144000" y="0"/>
                </a:lnTo>
                <a:close/>
              </a:path>
            </a:pathLst>
          </a:custGeom>
          <a:solidFill>
            <a:srgbClr val="0082B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8/14/2020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70180">
              <a:lnSpc>
                <a:spcPts val="1240"/>
              </a:lnSpc>
            </a:pPr>
            <a:fld id="{81D60167-4931-47E6-BA6A-407CBD079E47}" type="slidenum">
              <a:rPr dirty="0"/>
              <a:t>‹N›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8/14/2020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70180">
              <a:lnSpc>
                <a:spcPts val="1240"/>
              </a:lnSpc>
            </a:pPr>
            <a:fld id="{81D60167-4931-47E6-BA6A-407CBD079E47}" type="slidenum">
              <a:rPr dirty="0"/>
              <a:t>‹N›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8/14/2020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70180">
              <a:lnSpc>
                <a:spcPts val="1240"/>
              </a:lnSpc>
            </a:pPr>
            <a:fld id="{81D60167-4931-47E6-BA6A-407CBD079E47}" type="slidenum">
              <a:rPr dirty="0"/>
              <a:t>‹N›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8/14/2020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70180">
              <a:lnSpc>
                <a:spcPts val="1240"/>
              </a:lnSpc>
            </a:pPr>
            <a:fld id="{81D60167-4931-47E6-BA6A-407CBD079E47}" type="slidenum">
              <a:rPr dirty="0"/>
              <a:t>‹N›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20902" y="178053"/>
            <a:ext cx="7302195" cy="13677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90537" y="2687573"/>
            <a:ext cx="8209280" cy="34150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8/14/2020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269223" y="6465214"/>
            <a:ext cx="364490" cy="314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70180">
              <a:lnSpc>
                <a:spcPts val="1240"/>
              </a:lnSpc>
            </a:pPr>
            <a:fld id="{81D60167-4931-47E6-BA6A-407CBD079E47}" type="slidenum">
              <a:rPr dirty="0"/>
              <a:t>‹N›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emf"/><Relationship Id="rId4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0.png"/><Relationship Id="rId18" Type="http://schemas.openxmlformats.org/officeDocument/2006/relationships/image" Target="../media/image35.svg"/><Relationship Id="rId26" Type="http://schemas.openxmlformats.org/officeDocument/2006/relationships/image" Target="../media/image19.svg"/><Relationship Id="rId3" Type="http://schemas.openxmlformats.org/officeDocument/2006/relationships/image" Target="../media/image1.png"/><Relationship Id="rId21" Type="http://schemas.openxmlformats.org/officeDocument/2006/relationships/image" Target="../media/image10.png"/><Relationship Id="rId7" Type="http://schemas.openxmlformats.org/officeDocument/2006/relationships/image" Target="../media/image12.png"/><Relationship Id="rId12" Type="http://schemas.openxmlformats.org/officeDocument/2006/relationships/image" Target="../media/image29.svg"/><Relationship Id="rId17" Type="http://schemas.openxmlformats.org/officeDocument/2006/relationships/image" Target="../media/image34.png"/><Relationship Id="rId25" Type="http://schemas.openxmlformats.org/officeDocument/2006/relationships/image" Target="../media/image18.png"/><Relationship Id="rId33" Type="http://schemas.openxmlformats.org/officeDocument/2006/relationships/image" Target="../media/image42.svg"/><Relationship Id="rId2" Type="http://schemas.openxmlformats.org/officeDocument/2006/relationships/notesSlide" Target="../notesSlides/notesSlide32.xml"/><Relationship Id="rId16" Type="http://schemas.openxmlformats.org/officeDocument/2006/relationships/image" Target="../media/image33.svg"/><Relationship Id="rId20" Type="http://schemas.openxmlformats.org/officeDocument/2006/relationships/image" Target="../media/image9.svg"/><Relationship Id="rId29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svg"/><Relationship Id="rId11" Type="http://schemas.openxmlformats.org/officeDocument/2006/relationships/image" Target="../media/image28.png"/><Relationship Id="rId24" Type="http://schemas.openxmlformats.org/officeDocument/2006/relationships/image" Target="../media/image24.svg"/><Relationship Id="rId32" Type="http://schemas.openxmlformats.org/officeDocument/2006/relationships/image" Target="../media/image41.png"/><Relationship Id="rId5" Type="http://schemas.openxmlformats.org/officeDocument/2006/relationships/image" Target="../media/image6.png"/><Relationship Id="rId15" Type="http://schemas.openxmlformats.org/officeDocument/2006/relationships/image" Target="../media/image32.png"/><Relationship Id="rId23" Type="http://schemas.openxmlformats.org/officeDocument/2006/relationships/image" Target="../media/image22.png"/><Relationship Id="rId28" Type="http://schemas.openxmlformats.org/officeDocument/2006/relationships/image" Target="../media/image37.svg"/><Relationship Id="rId10" Type="http://schemas.openxmlformats.org/officeDocument/2006/relationships/image" Target="../media/image15.svg"/><Relationship Id="rId19" Type="http://schemas.openxmlformats.org/officeDocument/2006/relationships/image" Target="../media/image8.png"/><Relationship Id="rId31" Type="http://schemas.openxmlformats.org/officeDocument/2006/relationships/image" Target="../media/image40.svg"/><Relationship Id="rId4" Type="http://schemas.openxmlformats.org/officeDocument/2006/relationships/image" Target="../media/image5.jpeg"/><Relationship Id="rId9" Type="http://schemas.openxmlformats.org/officeDocument/2006/relationships/image" Target="../media/image14.png"/><Relationship Id="rId14" Type="http://schemas.openxmlformats.org/officeDocument/2006/relationships/image" Target="../media/image31.svg"/><Relationship Id="rId22" Type="http://schemas.openxmlformats.org/officeDocument/2006/relationships/image" Target="../media/image11.svg"/><Relationship Id="rId27" Type="http://schemas.openxmlformats.org/officeDocument/2006/relationships/image" Target="../media/image36.png"/><Relationship Id="rId30" Type="http://schemas.openxmlformats.org/officeDocument/2006/relationships/image" Target="../media/image39.svg"/><Relationship Id="rId8" Type="http://schemas.openxmlformats.org/officeDocument/2006/relationships/image" Target="../media/image13.sv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emf"/><Relationship Id="rId4" Type="http://schemas.openxmlformats.org/officeDocument/2006/relationships/image" Target="../media/image5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emf"/><Relationship Id="rId4" Type="http://schemas.openxmlformats.org/officeDocument/2006/relationships/image" Target="../media/image5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emf"/><Relationship Id="rId4" Type="http://schemas.openxmlformats.org/officeDocument/2006/relationships/image" Target="../media/image5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emf"/><Relationship Id="rId4" Type="http://schemas.openxmlformats.org/officeDocument/2006/relationships/image" Target="../media/image5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emf"/><Relationship Id="rId4" Type="http://schemas.openxmlformats.org/officeDocument/2006/relationships/image" Target="../media/image5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emf"/><Relationship Id="rId4" Type="http://schemas.openxmlformats.org/officeDocument/2006/relationships/image" Target="../media/image5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emf"/><Relationship Id="rId4" Type="http://schemas.openxmlformats.org/officeDocument/2006/relationships/image" Target="../media/image5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emf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14.png"/><Relationship Id="rId18" Type="http://schemas.openxmlformats.org/officeDocument/2006/relationships/image" Target="../media/image19.svg"/><Relationship Id="rId3" Type="http://schemas.openxmlformats.org/officeDocument/2006/relationships/image" Target="../media/image1.png"/><Relationship Id="rId7" Type="http://schemas.openxmlformats.org/officeDocument/2006/relationships/image" Target="../media/image8.png"/><Relationship Id="rId12" Type="http://schemas.openxmlformats.org/officeDocument/2006/relationships/image" Target="../media/image13.svg"/><Relationship Id="rId17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17.svg"/><Relationship Id="rId20" Type="http://schemas.openxmlformats.org/officeDocument/2006/relationships/image" Target="../media/image21.sv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sv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svg"/><Relationship Id="rId19" Type="http://schemas.openxmlformats.org/officeDocument/2006/relationships/image" Target="../media/image20.png"/><Relationship Id="rId4" Type="http://schemas.openxmlformats.org/officeDocument/2006/relationships/image" Target="../media/image5.jpeg"/><Relationship Id="rId9" Type="http://schemas.openxmlformats.org/officeDocument/2006/relationships/image" Target="../media/image10.png"/><Relationship Id="rId14" Type="http://schemas.openxmlformats.org/officeDocument/2006/relationships/image" Target="../media/image15.sv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emf"/><Relationship Id="rId4" Type="http://schemas.openxmlformats.org/officeDocument/2006/relationships/image" Target="../media/image5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emf"/><Relationship Id="rId4" Type="http://schemas.openxmlformats.org/officeDocument/2006/relationships/image" Target="../media/image5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emf"/><Relationship Id="rId4" Type="http://schemas.openxmlformats.org/officeDocument/2006/relationships/image" Target="../media/image5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emf"/><Relationship Id="rId4" Type="http://schemas.openxmlformats.org/officeDocument/2006/relationships/image" Target="../media/image5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emf"/><Relationship Id="rId4" Type="http://schemas.openxmlformats.org/officeDocument/2006/relationships/image" Target="../media/image5.jpe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emf"/><Relationship Id="rId4" Type="http://schemas.openxmlformats.org/officeDocument/2006/relationships/image" Target="../media/image5.jpe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emf"/><Relationship Id="rId4" Type="http://schemas.openxmlformats.org/officeDocument/2006/relationships/image" Target="../media/image5.jpe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13" Type="http://schemas.openxmlformats.org/officeDocument/2006/relationships/image" Target="../media/image46.png"/><Relationship Id="rId18" Type="http://schemas.openxmlformats.org/officeDocument/2006/relationships/image" Target="../media/image51.svg"/><Relationship Id="rId3" Type="http://schemas.openxmlformats.org/officeDocument/2006/relationships/image" Target="../media/image1.png"/><Relationship Id="rId7" Type="http://schemas.openxmlformats.org/officeDocument/2006/relationships/image" Target="../media/image10.png"/><Relationship Id="rId12" Type="http://schemas.openxmlformats.org/officeDocument/2006/relationships/image" Target="../media/image31.svg"/><Relationship Id="rId17" Type="http://schemas.openxmlformats.org/officeDocument/2006/relationships/image" Target="../media/image50.png"/><Relationship Id="rId2" Type="http://schemas.openxmlformats.org/officeDocument/2006/relationships/notesSlide" Target="../notesSlides/notesSlide58.xml"/><Relationship Id="rId16" Type="http://schemas.openxmlformats.org/officeDocument/2006/relationships/image" Target="../media/image49.sv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svg"/><Relationship Id="rId11" Type="http://schemas.openxmlformats.org/officeDocument/2006/relationships/image" Target="../media/image30.png"/><Relationship Id="rId5" Type="http://schemas.openxmlformats.org/officeDocument/2006/relationships/image" Target="../media/image8.png"/><Relationship Id="rId15" Type="http://schemas.openxmlformats.org/officeDocument/2006/relationships/image" Target="../media/image48.png"/><Relationship Id="rId10" Type="http://schemas.openxmlformats.org/officeDocument/2006/relationships/image" Target="../media/image15.svg"/><Relationship Id="rId4" Type="http://schemas.openxmlformats.org/officeDocument/2006/relationships/image" Target="../media/image5.jpeg"/><Relationship Id="rId9" Type="http://schemas.openxmlformats.org/officeDocument/2006/relationships/image" Target="../media/image14.png"/><Relationship Id="rId14" Type="http://schemas.openxmlformats.org/officeDocument/2006/relationships/image" Target="../media/image47.sv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emf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14.png"/><Relationship Id="rId18" Type="http://schemas.openxmlformats.org/officeDocument/2006/relationships/image" Target="../media/image19.svg"/><Relationship Id="rId3" Type="http://schemas.openxmlformats.org/officeDocument/2006/relationships/image" Target="../media/image1.png"/><Relationship Id="rId21" Type="http://schemas.openxmlformats.org/officeDocument/2006/relationships/image" Target="../media/image24.svg"/><Relationship Id="rId7" Type="http://schemas.openxmlformats.org/officeDocument/2006/relationships/image" Target="../media/image8.png"/><Relationship Id="rId12" Type="http://schemas.openxmlformats.org/officeDocument/2006/relationships/image" Target="../media/image13.svg"/><Relationship Id="rId17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17.svg"/><Relationship Id="rId20" Type="http://schemas.openxmlformats.org/officeDocument/2006/relationships/image" Target="../media/image23.sv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sv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svg"/><Relationship Id="rId19" Type="http://schemas.openxmlformats.org/officeDocument/2006/relationships/image" Target="../media/image22.png"/><Relationship Id="rId4" Type="http://schemas.openxmlformats.org/officeDocument/2006/relationships/image" Target="../media/image5.jpeg"/><Relationship Id="rId9" Type="http://schemas.openxmlformats.org/officeDocument/2006/relationships/image" Target="../media/image10.png"/><Relationship Id="rId14" Type="http://schemas.openxmlformats.org/officeDocument/2006/relationships/image" Target="../media/image15.sv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emf"/><Relationship Id="rId4" Type="http://schemas.openxmlformats.org/officeDocument/2006/relationships/image" Target="../media/image5.jpe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emf"/><Relationship Id="rId4" Type="http://schemas.openxmlformats.org/officeDocument/2006/relationships/image" Target="../media/image5.jpe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.png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55.pn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svg"/><Relationship Id="rId9" Type="http://schemas.openxmlformats.org/officeDocument/2006/relationships/image" Target="../media/image59.png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47.svg"/><Relationship Id="rId3" Type="http://schemas.openxmlformats.org/officeDocument/2006/relationships/image" Target="../media/image1.png"/><Relationship Id="rId7" Type="http://schemas.openxmlformats.org/officeDocument/2006/relationships/image" Target="../media/image56.svg"/><Relationship Id="rId12" Type="http://schemas.openxmlformats.org/officeDocument/2006/relationships/image" Target="../media/image46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svg"/><Relationship Id="rId11" Type="http://schemas.openxmlformats.org/officeDocument/2006/relationships/image" Target="../media/image31.svg"/><Relationship Id="rId5" Type="http://schemas.openxmlformats.org/officeDocument/2006/relationships/image" Target="../media/image55.png"/><Relationship Id="rId15" Type="http://schemas.openxmlformats.org/officeDocument/2006/relationships/image" Target="../media/image49.svg"/><Relationship Id="rId10" Type="http://schemas.openxmlformats.org/officeDocument/2006/relationships/image" Target="../media/image30.png"/><Relationship Id="rId4" Type="http://schemas.openxmlformats.org/officeDocument/2006/relationships/image" Target="../media/image5.jpeg"/><Relationship Id="rId9" Type="http://schemas.openxmlformats.org/officeDocument/2006/relationships/image" Target="../media/image15.svg"/><Relationship Id="rId14" Type="http://schemas.openxmlformats.org/officeDocument/2006/relationships/image" Target="../media/image48.png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61.png"/><Relationship Id="rId3" Type="http://schemas.openxmlformats.org/officeDocument/2006/relationships/image" Target="../media/image1.png"/><Relationship Id="rId7" Type="http://schemas.openxmlformats.org/officeDocument/2006/relationships/image" Target="../media/image8.png"/><Relationship Id="rId12" Type="http://schemas.openxmlformats.org/officeDocument/2006/relationships/image" Target="../media/image24.sv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11" Type="http://schemas.openxmlformats.org/officeDocument/2006/relationships/image" Target="../media/image22.png"/><Relationship Id="rId5" Type="http://schemas.openxmlformats.org/officeDocument/2006/relationships/image" Target="../media/image57.png"/><Relationship Id="rId10" Type="http://schemas.openxmlformats.org/officeDocument/2006/relationships/image" Target="../media/image11.svg"/><Relationship Id="rId4" Type="http://schemas.openxmlformats.org/officeDocument/2006/relationships/image" Target="../media/image5.jpeg"/><Relationship Id="rId9" Type="http://schemas.openxmlformats.org/officeDocument/2006/relationships/image" Target="../media/image10.png"/><Relationship Id="rId14" Type="http://schemas.openxmlformats.org/officeDocument/2006/relationships/image" Target="../media/image62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64.svg"/><Relationship Id="rId3" Type="http://schemas.openxmlformats.org/officeDocument/2006/relationships/image" Target="../media/image1.png"/><Relationship Id="rId7" Type="http://schemas.openxmlformats.org/officeDocument/2006/relationships/image" Target="../media/image8.png"/><Relationship Id="rId12" Type="http://schemas.openxmlformats.org/officeDocument/2006/relationships/image" Target="../media/image61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svg"/><Relationship Id="rId11" Type="http://schemas.openxmlformats.org/officeDocument/2006/relationships/image" Target="../media/image63.jfif"/><Relationship Id="rId5" Type="http://schemas.openxmlformats.org/officeDocument/2006/relationships/image" Target="../media/image6.png"/><Relationship Id="rId15" Type="http://schemas.openxmlformats.org/officeDocument/2006/relationships/image" Target="../media/image66.svg"/><Relationship Id="rId10" Type="http://schemas.openxmlformats.org/officeDocument/2006/relationships/image" Target="../media/image11.svg"/><Relationship Id="rId4" Type="http://schemas.openxmlformats.org/officeDocument/2006/relationships/image" Target="../media/image5.jpeg"/><Relationship Id="rId9" Type="http://schemas.openxmlformats.org/officeDocument/2006/relationships/image" Target="../media/image10.png"/><Relationship Id="rId14" Type="http://schemas.openxmlformats.org/officeDocument/2006/relationships/image" Target="../media/image65.png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1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10" Type="http://schemas.openxmlformats.org/officeDocument/2006/relationships/image" Target="../media/image64.svg"/><Relationship Id="rId4" Type="http://schemas.openxmlformats.org/officeDocument/2006/relationships/image" Target="../media/image5.jpeg"/><Relationship Id="rId9" Type="http://schemas.openxmlformats.org/officeDocument/2006/relationships/image" Target="../media/image61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7.emf"/><Relationship Id="rId4" Type="http://schemas.openxmlformats.org/officeDocument/2006/relationships/image" Target="../media/image5.jpe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7.emf"/><Relationship Id="rId4" Type="http://schemas.openxmlformats.org/officeDocument/2006/relationships/image" Target="../media/image5.jpe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7.emf"/><Relationship Id="rId4" Type="http://schemas.openxmlformats.org/officeDocument/2006/relationships/image" Target="../media/image5.jpe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7.emf"/><Relationship Id="rId4" Type="http://schemas.openxmlformats.org/officeDocument/2006/relationships/image" Target="../media/image5.jpe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emf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emf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.pn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.pn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.pn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.jpeg"/><Relationship Id="rId4" Type="http://schemas.openxmlformats.org/officeDocument/2006/relationships/image" Target="../media/image1.png"/></Relationships>
</file>

<file path=ppt/slides/_rels/slide8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62.svg"/><Relationship Id="rId3" Type="http://schemas.openxmlformats.org/officeDocument/2006/relationships/image" Target="../media/image1.png"/><Relationship Id="rId7" Type="http://schemas.openxmlformats.org/officeDocument/2006/relationships/image" Target="../media/image9.svg"/><Relationship Id="rId12" Type="http://schemas.openxmlformats.org/officeDocument/2006/relationships/image" Target="../media/image61.png"/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24.svg"/><Relationship Id="rId5" Type="http://schemas.openxmlformats.org/officeDocument/2006/relationships/image" Target="../media/image58.png"/><Relationship Id="rId10" Type="http://schemas.openxmlformats.org/officeDocument/2006/relationships/image" Target="../media/image22.png"/><Relationship Id="rId4" Type="http://schemas.openxmlformats.org/officeDocument/2006/relationships/image" Target="../media/image5.jpeg"/><Relationship Id="rId9" Type="http://schemas.openxmlformats.org/officeDocument/2006/relationships/image" Target="../media/image11.svg"/><Relationship Id="rId14" Type="http://schemas.openxmlformats.org/officeDocument/2006/relationships/image" Target="../media/image59.png"/></Relationships>
</file>

<file path=ppt/slides/_rels/slide8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1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svg"/><Relationship Id="rId5" Type="http://schemas.openxmlformats.org/officeDocument/2006/relationships/image" Target="../media/image61.png"/><Relationship Id="rId4" Type="http://schemas.openxmlformats.org/officeDocument/2006/relationships/image" Target="../media/image5.jpe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emf"/><Relationship Id="rId5" Type="http://schemas.openxmlformats.org/officeDocument/2006/relationships/image" Target="../media/image71.emf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.png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.jpeg"/><Relationship Id="rId4" Type="http://schemas.openxmlformats.org/officeDocument/2006/relationships/image" Target="../media/image1.png"/></Relationships>
</file>

<file path=ppt/slides/_rels/slide9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13" Type="http://schemas.openxmlformats.org/officeDocument/2006/relationships/image" Target="../media/image65.png"/><Relationship Id="rId3" Type="http://schemas.openxmlformats.org/officeDocument/2006/relationships/image" Target="../media/image1.png"/><Relationship Id="rId7" Type="http://schemas.openxmlformats.org/officeDocument/2006/relationships/image" Target="../media/image24.svg"/><Relationship Id="rId12" Type="http://schemas.openxmlformats.org/officeDocument/2006/relationships/image" Target="../media/image59.png"/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11" Type="http://schemas.openxmlformats.org/officeDocument/2006/relationships/image" Target="../media/image11.svg"/><Relationship Id="rId5" Type="http://schemas.openxmlformats.org/officeDocument/2006/relationships/image" Target="../media/image58.png"/><Relationship Id="rId10" Type="http://schemas.openxmlformats.org/officeDocument/2006/relationships/image" Target="../media/image10.png"/><Relationship Id="rId4" Type="http://schemas.openxmlformats.org/officeDocument/2006/relationships/image" Target="../media/image5.jpeg"/><Relationship Id="rId9" Type="http://schemas.openxmlformats.org/officeDocument/2006/relationships/image" Target="../media/image62.svg"/><Relationship Id="rId14" Type="http://schemas.openxmlformats.org/officeDocument/2006/relationships/image" Target="../media/image66.sv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8000"/>
                </a:lnTo>
                <a:lnTo>
                  <a:pt x="9144000" y="6858000"/>
                </a:lnTo>
                <a:lnTo>
                  <a:pt x="9144000" y="0"/>
                </a:lnTo>
                <a:close/>
              </a:path>
            </a:pathLst>
          </a:custGeom>
          <a:solidFill>
            <a:srgbClr val="5024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329029" y="2728276"/>
            <a:ext cx="4485941" cy="136768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NSA tools for </a:t>
            </a:r>
            <a:r>
              <a:rPr lang="it-IT" spc="-5" dirty="0" err="1"/>
              <a:t>BHWs</a:t>
            </a:r>
            <a:r>
              <a:rPr lang="it-IT" spc="-5" dirty="0"/>
              <a:t>/</a:t>
            </a:r>
            <a:r>
              <a:rPr lang="it-IT" spc="-5" dirty="0" err="1"/>
              <a:t>HHPs</a:t>
            </a:r>
            <a:r>
              <a:rPr lang="it-IT" spc="-5" dirty="0"/>
              <a:t>/</a:t>
            </a:r>
            <a:r>
              <a:rPr lang="it-IT" spc="-5" dirty="0" err="1"/>
              <a:t>CHVs</a:t>
            </a:r>
            <a:endParaRPr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0115134F-EE70-486E-878A-CC17F8C4C3B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69" b="11632"/>
          <a:stretch/>
        </p:blipFill>
        <p:spPr>
          <a:xfrm>
            <a:off x="1143000" y="4951512"/>
            <a:ext cx="1457658" cy="1090302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9879240F-48E5-4E88-8CCA-E0568C510C9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6435090" y="4965623"/>
            <a:ext cx="1461444" cy="1090302"/>
          </a:xfrm>
          <a:prstGeom prst="rect">
            <a:avLst/>
          </a:prstGeom>
        </p:spPr>
      </p:pic>
      <p:pic>
        <p:nvPicPr>
          <p:cNvPr id="6" name="Picture 2" descr="BAND Foundation">
            <a:extLst>
              <a:ext uri="{FF2B5EF4-FFF2-40B4-BE49-F238E27FC236}">
                <a16:creationId xmlns:a16="http://schemas.microsoft.com/office/drawing/2014/main" id="{FE099865-08AD-40A6-951D-CC818CF2BC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8383" y="990600"/>
            <a:ext cx="1974857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B9F3A79-D11D-43F6-B10D-3D296A8C038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672298"/>
            <a:ext cx="1457658" cy="1200424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5D65143C-7223-434B-81A5-E052541D20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981200"/>
            <a:ext cx="7093529" cy="4876800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" y="531013"/>
            <a:ext cx="7467599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1. Family Folder – </a:t>
            </a:r>
            <a:r>
              <a:rPr lang="it-IT" spc="-5" dirty="0" err="1"/>
              <a:t>Section</a:t>
            </a:r>
            <a:r>
              <a:rPr lang="it-IT" spc="-5" dirty="0"/>
              <a:t> A1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5AF784BA-6C11-4D58-A342-76E224D00835}"/>
              </a:ext>
            </a:extLst>
          </p:cNvPr>
          <p:cNvSpPr/>
          <p:nvPr/>
        </p:nvSpPr>
        <p:spPr>
          <a:xfrm>
            <a:off x="990600" y="3124200"/>
            <a:ext cx="6857999" cy="46517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38" name="Connettore 2 37">
            <a:extLst>
              <a:ext uri="{FF2B5EF4-FFF2-40B4-BE49-F238E27FC236}">
                <a16:creationId xmlns:a16="http://schemas.microsoft.com/office/drawing/2014/main" id="{9B000139-504C-4F7A-8287-04053D3FF144}"/>
              </a:ext>
            </a:extLst>
          </p:cNvPr>
          <p:cNvCxnSpPr>
            <a:cxnSpLocks/>
          </p:cNvCxnSpPr>
          <p:nvPr/>
        </p:nvCxnSpPr>
        <p:spPr>
          <a:xfrm flipV="1">
            <a:off x="3452973" y="3589375"/>
            <a:ext cx="890427" cy="1234610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BC8DEC53-EEB4-40F7-9645-DB92E7414CCB}"/>
              </a:ext>
            </a:extLst>
          </p:cNvPr>
          <p:cNvSpPr txBox="1"/>
          <p:nvPr/>
        </p:nvSpPr>
        <p:spPr>
          <a:xfrm>
            <a:off x="1219200" y="4823985"/>
            <a:ext cx="4419601" cy="92333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Record other identification information, i.e. name of the state, county, </a:t>
            </a:r>
            <a:r>
              <a:rPr lang="en-US" dirty="0" err="1"/>
              <a:t>payam</a:t>
            </a:r>
            <a:r>
              <a:rPr lang="en-US" dirty="0"/>
              <a:t>, boma and village, Boma chief in the spaces provided</a:t>
            </a:r>
          </a:p>
        </p:txBody>
      </p:sp>
    </p:spTree>
    <p:extLst>
      <p:ext uri="{BB962C8B-B14F-4D97-AF65-F5344CB8AC3E}">
        <p14:creationId xmlns:p14="http://schemas.microsoft.com/office/powerpoint/2010/main" val="484447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AE89B30D-097C-4FD2-8067-E3E6A0952D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981200"/>
            <a:ext cx="7093529" cy="4876800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" y="531013"/>
            <a:ext cx="7467599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1. Family Folder – </a:t>
            </a:r>
            <a:r>
              <a:rPr lang="it-IT" spc="-5" dirty="0" err="1"/>
              <a:t>Section</a:t>
            </a:r>
            <a:r>
              <a:rPr lang="it-IT" spc="-5" dirty="0"/>
              <a:t> A1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5AF784BA-6C11-4D58-A342-76E224D00835}"/>
              </a:ext>
            </a:extLst>
          </p:cNvPr>
          <p:cNvSpPr/>
          <p:nvPr/>
        </p:nvSpPr>
        <p:spPr>
          <a:xfrm>
            <a:off x="990600" y="3480713"/>
            <a:ext cx="6869129" cy="32928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38" name="Connettore 2 37">
            <a:extLst>
              <a:ext uri="{FF2B5EF4-FFF2-40B4-BE49-F238E27FC236}">
                <a16:creationId xmlns:a16="http://schemas.microsoft.com/office/drawing/2014/main" id="{9B000139-504C-4F7A-8287-04053D3FF144}"/>
              </a:ext>
            </a:extLst>
          </p:cNvPr>
          <p:cNvCxnSpPr>
            <a:cxnSpLocks/>
          </p:cNvCxnSpPr>
          <p:nvPr/>
        </p:nvCxnSpPr>
        <p:spPr>
          <a:xfrm flipV="1">
            <a:off x="3452973" y="3810001"/>
            <a:ext cx="1119027" cy="1013984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BC8DEC53-EEB4-40F7-9645-DB92E7414CCB}"/>
              </a:ext>
            </a:extLst>
          </p:cNvPr>
          <p:cNvSpPr txBox="1"/>
          <p:nvPr/>
        </p:nvSpPr>
        <p:spPr>
          <a:xfrm>
            <a:off x="1219200" y="4823985"/>
            <a:ext cx="4419601" cy="646331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Record names of the BHW / HHP / CHV and supervisor</a:t>
            </a:r>
          </a:p>
        </p:txBody>
      </p:sp>
    </p:spTree>
    <p:extLst>
      <p:ext uri="{BB962C8B-B14F-4D97-AF65-F5344CB8AC3E}">
        <p14:creationId xmlns:p14="http://schemas.microsoft.com/office/powerpoint/2010/main" val="3225169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134A6246-3292-45DA-BAE6-68800D9996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981200"/>
            <a:ext cx="7093529" cy="4876800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" y="531013"/>
            <a:ext cx="7467599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1. Family Folder – </a:t>
            </a:r>
            <a:r>
              <a:rPr lang="it-IT" spc="-5" dirty="0" err="1"/>
              <a:t>Section</a:t>
            </a:r>
            <a:r>
              <a:rPr lang="it-IT" spc="-5" dirty="0"/>
              <a:t> A2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5AF784BA-6C11-4D58-A342-76E224D00835}"/>
              </a:ext>
            </a:extLst>
          </p:cNvPr>
          <p:cNvSpPr/>
          <p:nvPr/>
        </p:nvSpPr>
        <p:spPr>
          <a:xfrm>
            <a:off x="990601" y="4144222"/>
            <a:ext cx="1600200" cy="271377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38" name="Connettore 2 37">
            <a:extLst>
              <a:ext uri="{FF2B5EF4-FFF2-40B4-BE49-F238E27FC236}">
                <a16:creationId xmlns:a16="http://schemas.microsoft.com/office/drawing/2014/main" id="{9B000139-504C-4F7A-8287-04053D3FF144}"/>
              </a:ext>
            </a:extLst>
          </p:cNvPr>
          <p:cNvCxnSpPr>
            <a:cxnSpLocks/>
            <a:endCxn id="5" idx="3"/>
          </p:cNvCxnSpPr>
          <p:nvPr/>
        </p:nvCxnSpPr>
        <p:spPr>
          <a:xfrm flipH="1">
            <a:off x="2590801" y="4953000"/>
            <a:ext cx="2438400" cy="548111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BC8DEC53-EEB4-40F7-9645-DB92E7414CCB}"/>
              </a:ext>
            </a:extLst>
          </p:cNvPr>
          <p:cNvSpPr txBox="1"/>
          <p:nvPr/>
        </p:nvSpPr>
        <p:spPr>
          <a:xfrm>
            <a:off x="3505200" y="4953000"/>
            <a:ext cx="5105400" cy="1477328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Record name of household member.</a:t>
            </a:r>
          </a:p>
          <a:p>
            <a:r>
              <a:rPr lang="en-US" b="1" dirty="0"/>
              <a:t>Note: </a:t>
            </a:r>
            <a:r>
              <a:rPr lang="en-US" dirty="0"/>
              <a:t>In polygamous families, ensure the man is registered in only one of the households. The other(s) should be registered with either of the wives as head of household.</a:t>
            </a:r>
          </a:p>
        </p:txBody>
      </p:sp>
    </p:spTree>
    <p:extLst>
      <p:ext uri="{BB962C8B-B14F-4D97-AF65-F5344CB8AC3E}">
        <p14:creationId xmlns:p14="http://schemas.microsoft.com/office/powerpoint/2010/main" val="1377818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FFDC2DD4-3B77-4DB0-8CC0-BF0F54D7BD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981200"/>
            <a:ext cx="7093529" cy="4876800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" y="531013"/>
            <a:ext cx="7467599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1. Family Folder – </a:t>
            </a:r>
            <a:r>
              <a:rPr lang="it-IT" spc="-5" dirty="0" err="1"/>
              <a:t>Section</a:t>
            </a:r>
            <a:r>
              <a:rPr lang="it-IT" spc="-5" dirty="0"/>
              <a:t> A2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5AF784BA-6C11-4D58-A342-76E224D00835}"/>
              </a:ext>
            </a:extLst>
          </p:cNvPr>
          <p:cNvSpPr/>
          <p:nvPr/>
        </p:nvSpPr>
        <p:spPr>
          <a:xfrm>
            <a:off x="2457236" y="4141208"/>
            <a:ext cx="386642" cy="271679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38" name="Connettore 2 37">
            <a:extLst>
              <a:ext uri="{FF2B5EF4-FFF2-40B4-BE49-F238E27FC236}">
                <a16:creationId xmlns:a16="http://schemas.microsoft.com/office/drawing/2014/main" id="{9B000139-504C-4F7A-8287-04053D3FF144}"/>
              </a:ext>
            </a:extLst>
          </p:cNvPr>
          <p:cNvCxnSpPr>
            <a:cxnSpLocks/>
          </p:cNvCxnSpPr>
          <p:nvPr/>
        </p:nvCxnSpPr>
        <p:spPr>
          <a:xfrm flipH="1" flipV="1">
            <a:off x="2843878" y="4648200"/>
            <a:ext cx="2185322" cy="304800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BC8DEC53-EEB4-40F7-9645-DB92E7414CCB}"/>
              </a:ext>
            </a:extLst>
          </p:cNvPr>
          <p:cNvSpPr txBox="1"/>
          <p:nvPr/>
        </p:nvSpPr>
        <p:spPr>
          <a:xfrm>
            <a:off x="3505200" y="4953000"/>
            <a:ext cx="5105400" cy="1200329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Record age of household member in completed months or years. Age of children below 5 years should be recorded in months. For persons 5 years and above, record the age in completed years. 	</a:t>
            </a:r>
          </a:p>
        </p:txBody>
      </p:sp>
    </p:spTree>
    <p:extLst>
      <p:ext uri="{BB962C8B-B14F-4D97-AF65-F5344CB8AC3E}">
        <p14:creationId xmlns:p14="http://schemas.microsoft.com/office/powerpoint/2010/main" val="2855574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DB65C688-8ABE-4CCD-9D81-8B4EB5E044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5235" y="2014330"/>
            <a:ext cx="7093529" cy="4876800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" y="531013"/>
            <a:ext cx="7467599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1. Family Folder – </a:t>
            </a:r>
            <a:r>
              <a:rPr lang="it-IT" spc="-5" dirty="0" err="1"/>
              <a:t>Section</a:t>
            </a:r>
            <a:r>
              <a:rPr lang="it-IT" spc="-5" dirty="0"/>
              <a:t> A2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5AF784BA-6C11-4D58-A342-76E224D00835}"/>
              </a:ext>
            </a:extLst>
          </p:cNvPr>
          <p:cNvSpPr/>
          <p:nvPr/>
        </p:nvSpPr>
        <p:spPr>
          <a:xfrm>
            <a:off x="2973007" y="4141208"/>
            <a:ext cx="386642" cy="256439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38" name="Connettore 2 37">
            <a:extLst>
              <a:ext uri="{FF2B5EF4-FFF2-40B4-BE49-F238E27FC236}">
                <a16:creationId xmlns:a16="http://schemas.microsoft.com/office/drawing/2014/main" id="{9B000139-504C-4F7A-8287-04053D3FF144}"/>
              </a:ext>
            </a:extLst>
          </p:cNvPr>
          <p:cNvCxnSpPr>
            <a:cxnSpLocks/>
          </p:cNvCxnSpPr>
          <p:nvPr/>
        </p:nvCxnSpPr>
        <p:spPr>
          <a:xfrm flipH="1" flipV="1">
            <a:off x="3359649" y="4648200"/>
            <a:ext cx="1669551" cy="304800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BC8DEC53-EEB4-40F7-9645-DB92E7414CCB}"/>
              </a:ext>
            </a:extLst>
          </p:cNvPr>
          <p:cNvSpPr txBox="1"/>
          <p:nvPr/>
        </p:nvSpPr>
        <p:spPr>
          <a:xfrm>
            <a:off x="3505200" y="4953000"/>
            <a:ext cx="3429000" cy="646331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Record </a:t>
            </a:r>
            <a:r>
              <a:rPr lang="en-US" b="1" dirty="0"/>
              <a:t>M</a:t>
            </a:r>
            <a:r>
              <a:rPr lang="en-US" dirty="0"/>
              <a:t> for male or </a:t>
            </a:r>
            <a:r>
              <a:rPr lang="en-US" b="1" dirty="0"/>
              <a:t>F</a:t>
            </a:r>
            <a:r>
              <a:rPr lang="en-US" dirty="0"/>
              <a:t> for female.	</a:t>
            </a:r>
          </a:p>
        </p:txBody>
      </p:sp>
    </p:spTree>
    <p:extLst>
      <p:ext uri="{BB962C8B-B14F-4D97-AF65-F5344CB8AC3E}">
        <p14:creationId xmlns:p14="http://schemas.microsoft.com/office/powerpoint/2010/main" val="2009759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023229B8-31E5-443F-991D-7401578DF8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243" y="1981200"/>
            <a:ext cx="7093529" cy="4876800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" y="531013"/>
            <a:ext cx="7467599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1. Family Folder – </a:t>
            </a:r>
            <a:r>
              <a:rPr lang="it-IT" spc="-5" dirty="0" err="1"/>
              <a:t>Section</a:t>
            </a:r>
            <a:r>
              <a:rPr lang="it-IT" spc="-5" dirty="0"/>
              <a:t> A2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5AF784BA-6C11-4D58-A342-76E224D00835}"/>
              </a:ext>
            </a:extLst>
          </p:cNvPr>
          <p:cNvSpPr/>
          <p:nvPr/>
        </p:nvSpPr>
        <p:spPr>
          <a:xfrm>
            <a:off x="3352800" y="4098715"/>
            <a:ext cx="685800" cy="101398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38" name="Connettore 2 37">
            <a:extLst>
              <a:ext uri="{FF2B5EF4-FFF2-40B4-BE49-F238E27FC236}">
                <a16:creationId xmlns:a16="http://schemas.microsoft.com/office/drawing/2014/main" id="{9B000139-504C-4F7A-8287-04053D3FF144}"/>
              </a:ext>
            </a:extLst>
          </p:cNvPr>
          <p:cNvCxnSpPr>
            <a:cxnSpLocks/>
          </p:cNvCxnSpPr>
          <p:nvPr/>
        </p:nvCxnSpPr>
        <p:spPr>
          <a:xfrm flipV="1">
            <a:off x="2689766" y="5112699"/>
            <a:ext cx="663034" cy="582876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BC8DEC53-EEB4-40F7-9645-DB92E7414CCB}"/>
              </a:ext>
            </a:extLst>
          </p:cNvPr>
          <p:cNvSpPr txBox="1"/>
          <p:nvPr/>
        </p:nvSpPr>
        <p:spPr>
          <a:xfrm>
            <a:off x="1054460" y="5662184"/>
            <a:ext cx="7017097" cy="92333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Record date in the order </a:t>
            </a:r>
            <a:r>
              <a:rPr lang="en-US" b="1" dirty="0"/>
              <a:t>day/month/year</a:t>
            </a:r>
            <a:r>
              <a:rPr lang="en-US" dirty="0"/>
              <a:t>, each carrying two characters e.g. 04/11/18. For household members with national identity card (</a:t>
            </a:r>
            <a:r>
              <a:rPr lang="en-US" dirty="0" err="1"/>
              <a:t>Jensia</a:t>
            </a:r>
            <a:r>
              <a:rPr lang="en-US" dirty="0"/>
              <a:t>), it is advisable to confirm date of birth from the </a:t>
            </a:r>
            <a:r>
              <a:rPr lang="en-US" dirty="0" err="1"/>
              <a:t>Jensia</a:t>
            </a:r>
            <a:r>
              <a:rPr lang="en-US" dirty="0"/>
              <a:t>.	</a:t>
            </a:r>
          </a:p>
        </p:txBody>
      </p:sp>
    </p:spTree>
    <p:extLst>
      <p:ext uri="{BB962C8B-B14F-4D97-AF65-F5344CB8AC3E}">
        <p14:creationId xmlns:p14="http://schemas.microsoft.com/office/powerpoint/2010/main" val="3631704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" y="531013"/>
            <a:ext cx="7467599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1. Family Folder – </a:t>
            </a:r>
            <a:r>
              <a:rPr lang="it-IT" spc="-5" dirty="0" err="1"/>
              <a:t>Section</a:t>
            </a:r>
            <a:r>
              <a:rPr lang="it-IT" spc="-5" dirty="0"/>
              <a:t> A2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68C56CB4-90C7-4982-ABD6-32146610F8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2441" y="1981200"/>
            <a:ext cx="6999117" cy="4876800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5AF784BA-6C11-4D58-A342-76E224D00835}"/>
              </a:ext>
            </a:extLst>
          </p:cNvPr>
          <p:cNvSpPr/>
          <p:nvPr/>
        </p:nvSpPr>
        <p:spPr>
          <a:xfrm>
            <a:off x="3962400" y="4117187"/>
            <a:ext cx="685800" cy="101398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38" name="Connettore 2 37">
            <a:extLst>
              <a:ext uri="{FF2B5EF4-FFF2-40B4-BE49-F238E27FC236}">
                <a16:creationId xmlns:a16="http://schemas.microsoft.com/office/drawing/2014/main" id="{9B000139-504C-4F7A-8287-04053D3FF144}"/>
              </a:ext>
            </a:extLst>
          </p:cNvPr>
          <p:cNvCxnSpPr>
            <a:cxnSpLocks/>
          </p:cNvCxnSpPr>
          <p:nvPr/>
        </p:nvCxnSpPr>
        <p:spPr>
          <a:xfrm>
            <a:off x="3124200" y="3417870"/>
            <a:ext cx="838200" cy="699317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BC8DEC53-EEB4-40F7-9645-DB92E7414CCB}"/>
              </a:ext>
            </a:extLst>
          </p:cNvPr>
          <p:cNvSpPr txBox="1"/>
          <p:nvPr/>
        </p:nvSpPr>
        <p:spPr>
          <a:xfrm>
            <a:off x="1054461" y="1955910"/>
            <a:ext cx="7017097" cy="1754326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Record </a:t>
            </a:r>
            <a:r>
              <a:rPr lang="en-US" b="1" dirty="0"/>
              <a:t>1</a:t>
            </a:r>
            <a:r>
              <a:rPr lang="en-US" dirty="0"/>
              <a:t> if the household member is alive or </a:t>
            </a:r>
            <a:r>
              <a:rPr lang="en-US" b="1" dirty="0"/>
              <a:t>2</a:t>
            </a:r>
            <a:r>
              <a:rPr lang="en-US" dirty="0"/>
              <a:t> if the household member has died. Always carefully probe to find if someone is dead or alive.</a:t>
            </a:r>
          </a:p>
          <a:p>
            <a:endParaRPr lang="en-US" dirty="0"/>
          </a:p>
          <a:p>
            <a:r>
              <a:rPr lang="en-US" b="1" dirty="0"/>
              <a:t>E.g. </a:t>
            </a:r>
            <a:r>
              <a:rPr lang="en-US" dirty="0"/>
              <a:t>if you are recording about </a:t>
            </a:r>
            <a:r>
              <a:rPr lang="en-US" dirty="0" err="1"/>
              <a:t>Soro</a:t>
            </a:r>
            <a:r>
              <a:rPr lang="en-US" dirty="0"/>
              <a:t> Felix Luka, you can ask; where is </a:t>
            </a:r>
            <a:r>
              <a:rPr lang="en-US" dirty="0" err="1"/>
              <a:t>Soro</a:t>
            </a:r>
            <a:r>
              <a:rPr lang="en-US" dirty="0"/>
              <a:t> Felix Luka now? Automatically you will be told that he has gone somewhere, is at home or died.	</a:t>
            </a:r>
          </a:p>
        </p:txBody>
      </p:sp>
    </p:spTree>
    <p:extLst>
      <p:ext uri="{BB962C8B-B14F-4D97-AF65-F5344CB8AC3E}">
        <p14:creationId xmlns:p14="http://schemas.microsoft.com/office/powerpoint/2010/main" val="1855018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F84A3441-BDA5-4A4D-B345-755F7B72F9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7134" y="1981200"/>
            <a:ext cx="7093529" cy="4876800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" y="531013"/>
            <a:ext cx="7467599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1. Family Folder – </a:t>
            </a:r>
            <a:r>
              <a:rPr lang="it-IT" spc="-5" dirty="0" err="1"/>
              <a:t>Section</a:t>
            </a:r>
            <a:r>
              <a:rPr lang="it-IT" spc="-5" dirty="0"/>
              <a:t> A2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5AF784BA-6C11-4D58-A342-76E224D00835}"/>
              </a:ext>
            </a:extLst>
          </p:cNvPr>
          <p:cNvSpPr/>
          <p:nvPr/>
        </p:nvSpPr>
        <p:spPr>
          <a:xfrm>
            <a:off x="4571999" y="4117187"/>
            <a:ext cx="685800" cy="101398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38" name="Connettore 2 37">
            <a:extLst>
              <a:ext uri="{FF2B5EF4-FFF2-40B4-BE49-F238E27FC236}">
                <a16:creationId xmlns:a16="http://schemas.microsoft.com/office/drawing/2014/main" id="{9B000139-504C-4F7A-8287-04053D3FF144}"/>
              </a:ext>
            </a:extLst>
          </p:cNvPr>
          <p:cNvCxnSpPr>
            <a:cxnSpLocks/>
          </p:cNvCxnSpPr>
          <p:nvPr/>
        </p:nvCxnSpPr>
        <p:spPr>
          <a:xfrm>
            <a:off x="3695699" y="3450404"/>
            <a:ext cx="838200" cy="699317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BC8DEC53-EEB4-40F7-9645-DB92E7414CCB}"/>
              </a:ext>
            </a:extLst>
          </p:cNvPr>
          <p:cNvSpPr txBox="1"/>
          <p:nvPr/>
        </p:nvSpPr>
        <p:spPr>
          <a:xfrm>
            <a:off x="914400" y="2836608"/>
            <a:ext cx="7017097" cy="646331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If a member has died, record date of death in the order </a:t>
            </a:r>
            <a:r>
              <a:rPr lang="en-US" b="1" dirty="0"/>
              <a:t>day/month/year</a:t>
            </a:r>
            <a:r>
              <a:rPr lang="en-US" dirty="0"/>
              <a:t>, each carrying two characters e.g. 04/11/18.	</a:t>
            </a:r>
          </a:p>
        </p:txBody>
      </p:sp>
    </p:spTree>
    <p:extLst>
      <p:ext uri="{BB962C8B-B14F-4D97-AF65-F5344CB8AC3E}">
        <p14:creationId xmlns:p14="http://schemas.microsoft.com/office/powerpoint/2010/main" val="3377794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76F027FB-8934-4B24-BF20-A82B0066FD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5235" y="1981200"/>
            <a:ext cx="7093529" cy="4876800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" y="531013"/>
            <a:ext cx="7467599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1. Family Folder – </a:t>
            </a:r>
            <a:r>
              <a:rPr lang="it-IT" spc="-5" dirty="0" err="1"/>
              <a:t>Section</a:t>
            </a:r>
            <a:r>
              <a:rPr lang="it-IT" spc="-5" dirty="0"/>
              <a:t> A2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5AF784BA-6C11-4D58-A342-76E224D00835}"/>
              </a:ext>
            </a:extLst>
          </p:cNvPr>
          <p:cNvSpPr/>
          <p:nvPr/>
        </p:nvSpPr>
        <p:spPr>
          <a:xfrm>
            <a:off x="5257800" y="4085246"/>
            <a:ext cx="685800" cy="254415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38" name="Connettore 2 37">
            <a:extLst>
              <a:ext uri="{FF2B5EF4-FFF2-40B4-BE49-F238E27FC236}">
                <a16:creationId xmlns:a16="http://schemas.microsoft.com/office/drawing/2014/main" id="{9B000139-504C-4F7A-8287-04053D3FF144}"/>
              </a:ext>
            </a:extLst>
          </p:cNvPr>
          <p:cNvCxnSpPr>
            <a:cxnSpLocks/>
          </p:cNvCxnSpPr>
          <p:nvPr/>
        </p:nvCxnSpPr>
        <p:spPr>
          <a:xfrm>
            <a:off x="4239802" y="3429000"/>
            <a:ext cx="941798" cy="990600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BC8DEC53-EEB4-40F7-9645-DB92E7414CCB}"/>
              </a:ext>
            </a:extLst>
          </p:cNvPr>
          <p:cNvSpPr txBox="1"/>
          <p:nvPr/>
        </p:nvSpPr>
        <p:spPr>
          <a:xfrm>
            <a:off x="914400" y="2836608"/>
            <a:ext cx="7017097" cy="646331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Record ‘</a:t>
            </a:r>
            <a:r>
              <a:rPr lang="en-US" b="1" dirty="0"/>
              <a:t>YES</a:t>
            </a:r>
            <a:r>
              <a:rPr lang="en-US" dirty="0"/>
              <a:t>’ if the person has any form of disability, record ‘</a:t>
            </a:r>
            <a:r>
              <a:rPr lang="en-US" b="1" dirty="0"/>
              <a:t>NO</a:t>
            </a:r>
            <a:r>
              <a:rPr lang="en-US" dirty="0"/>
              <a:t>’ if there is no disability	</a:t>
            </a:r>
          </a:p>
        </p:txBody>
      </p:sp>
    </p:spTree>
    <p:extLst>
      <p:ext uri="{BB962C8B-B14F-4D97-AF65-F5344CB8AC3E}">
        <p14:creationId xmlns:p14="http://schemas.microsoft.com/office/powerpoint/2010/main" val="4169963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851857C5-5404-43D5-978D-3DD9F7F941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981200"/>
            <a:ext cx="7093529" cy="4876800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" y="531013"/>
            <a:ext cx="7467599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1. Family Folder – </a:t>
            </a:r>
            <a:r>
              <a:rPr lang="it-IT" spc="-5" dirty="0" err="1"/>
              <a:t>Section</a:t>
            </a:r>
            <a:r>
              <a:rPr lang="it-IT" spc="-5" dirty="0"/>
              <a:t> A2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5AF784BA-6C11-4D58-A342-76E224D00835}"/>
              </a:ext>
            </a:extLst>
          </p:cNvPr>
          <p:cNvSpPr/>
          <p:nvPr/>
        </p:nvSpPr>
        <p:spPr>
          <a:xfrm>
            <a:off x="5638800" y="4128316"/>
            <a:ext cx="1524000" cy="135808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38" name="Connettore 2 37">
            <a:extLst>
              <a:ext uri="{FF2B5EF4-FFF2-40B4-BE49-F238E27FC236}">
                <a16:creationId xmlns:a16="http://schemas.microsoft.com/office/drawing/2014/main" id="{9B000139-504C-4F7A-8287-04053D3FF144}"/>
              </a:ext>
            </a:extLst>
          </p:cNvPr>
          <p:cNvCxnSpPr>
            <a:cxnSpLocks/>
          </p:cNvCxnSpPr>
          <p:nvPr/>
        </p:nvCxnSpPr>
        <p:spPr>
          <a:xfrm>
            <a:off x="4730042" y="3429000"/>
            <a:ext cx="838200" cy="699317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BC8DEC53-EEB4-40F7-9645-DB92E7414CCB}"/>
              </a:ext>
            </a:extLst>
          </p:cNvPr>
          <p:cNvSpPr txBox="1"/>
          <p:nvPr/>
        </p:nvSpPr>
        <p:spPr>
          <a:xfrm>
            <a:off x="831502" y="2443727"/>
            <a:ext cx="7017097" cy="1200329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Record the code that states how the household member is related to the household head. Record </a:t>
            </a:r>
            <a:r>
              <a:rPr lang="en-US" b="1" dirty="0"/>
              <a:t>1</a:t>
            </a:r>
            <a:r>
              <a:rPr lang="en-US" dirty="0"/>
              <a:t> for household head, </a:t>
            </a:r>
            <a:r>
              <a:rPr lang="en-US" b="1" dirty="0"/>
              <a:t>2</a:t>
            </a:r>
            <a:r>
              <a:rPr lang="en-US" dirty="0"/>
              <a:t> for spouse (wife or husband), </a:t>
            </a:r>
            <a:r>
              <a:rPr lang="en-US" b="1" dirty="0"/>
              <a:t>3</a:t>
            </a:r>
            <a:r>
              <a:rPr lang="en-US" dirty="0"/>
              <a:t> if son to household head, </a:t>
            </a:r>
            <a:r>
              <a:rPr lang="en-US" b="1" dirty="0"/>
              <a:t>4</a:t>
            </a:r>
            <a:r>
              <a:rPr lang="en-US" dirty="0"/>
              <a:t> if daughter to household head and </a:t>
            </a:r>
            <a:r>
              <a:rPr lang="en-US" b="1" dirty="0"/>
              <a:t>5</a:t>
            </a:r>
            <a:r>
              <a:rPr lang="en-US" dirty="0"/>
              <a:t> for any relationship which should be specified other than 1-4.	</a:t>
            </a:r>
          </a:p>
        </p:txBody>
      </p:sp>
    </p:spTree>
    <p:extLst>
      <p:ext uri="{BB962C8B-B14F-4D97-AF65-F5344CB8AC3E}">
        <p14:creationId xmlns:p14="http://schemas.microsoft.com/office/powerpoint/2010/main" val="3762760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1429638" y="2344648"/>
            <a:ext cx="6301105" cy="2880917"/>
          </a:xfrm>
          <a:prstGeom prst="rect">
            <a:avLst/>
          </a:prstGeom>
        </p:spPr>
        <p:txBody>
          <a:bodyPr vert="horz" wrap="square" lIns="0" tIns="10985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86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it-IT" sz="3200" dirty="0" err="1">
                <a:latin typeface="Calibri"/>
                <a:cs typeface="Calibri"/>
              </a:rPr>
              <a:t>Overview</a:t>
            </a:r>
            <a:r>
              <a:rPr lang="it-IT" sz="3200" dirty="0">
                <a:latin typeface="Calibri"/>
                <a:cs typeface="Calibri"/>
              </a:rPr>
              <a:t> of NSA Project Tools</a:t>
            </a:r>
            <a:endParaRPr sz="3200" dirty="0">
              <a:latin typeface="Calibri"/>
              <a:cs typeface="Calibri"/>
            </a:endParaRPr>
          </a:p>
          <a:p>
            <a:pPr marL="527050" indent="-514350">
              <a:lnSpc>
                <a:spcPct val="100000"/>
              </a:lnSpc>
              <a:spcBef>
                <a:spcPts val="770"/>
              </a:spcBef>
              <a:buFont typeface="+mj-lt"/>
              <a:buAutoNum type="arabicPeriod"/>
              <a:tabLst>
                <a:tab pos="354965" algn="l"/>
                <a:tab pos="355600" algn="l"/>
              </a:tabLst>
            </a:pPr>
            <a:r>
              <a:rPr lang="it-IT" sz="3200" spc="-10" dirty="0">
                <a:latin typeface="Calibri"/>
                <a:cs typeface="Calibri"/>
              </a:rPr>
              <a:t>Family Folder &amp; </a:t>
            </a:r>
            <a:r>
              <a:rPr lang="it-IT" sz="3200" spc="-10" dirty="0" err="1">
                <a:latin typeface="Calibri"/>
                <a:cs typeface="Calibri"/>
              </a:rPr>
              <a:t>Household</a:t>
            </a:r>
            <a:r>
              <a:rPr lang="it-IT" sz="3200" spc="-10" dirty="0">
                <a:latin typeface="Calibri"/>
                <a:cs typeface="Calibri"/>
              </a:rPr>
              <a:t> </a:t>
            </a:r>
            <a:r>
              <a:rPr lang="it-IT" sz="3200" spc="-10" dirty="0" err="1">
                <a:latin typeface="Calibri"/>
                <a:cs typeface="Calibri"/>
              </a:rPr>
              <a:t>Visit</a:t>
            </a:r>
            <a:r>
              <a:rPr lang="it-IT" sz="3200" spc="-10" dirty="0">
                <a:latin typeface="Calibri"/>
                <a:cs typeface="Calibri"/>
              </a:rPr>
              <a:t> Forms</a:t>
            </a:r>
          </a:p>
          <a:p>
            <a:pPr marL="527050" indent="-514350">
              <a:lnSpc>
                <a:spcPct val="100000"/>
              </a:lnSpc>
              <a:spcBef>
                <a:spcPts val="770"/>
              </a:spcBef>
              <a:buFont typeface="+mj-lt"/>
              <a:buAutoNum type="arabicPeriod"/>
              <a:tabLst>
                <a:tab pos="354965" algn="l"/>
                <a:tab pos="355600" algn="l"/>
              </a:tabLst>
            </a:pPr>
            <a:r>
              <a:rPr lang="it-IT" sz="3200" spc="-10" dirty="0" err="1">
                <a:latin typeface="Calibri"/>
                <a:cs typeface="Calibri"/>
              </a:rPr>
              <a:t>Referral</a:t>
            </a:r>
            <a:r>
              <a:rPr lang="it-IT" sz="3200" spc="-10" dirty="0">
                <a:latin typeface="Calibri"/>
                <a:cs typeface="Calibri"/>
              </a:rPr>
              <a:t> Forms</a:t>
            </a:r>
          </a:p>
          <a:p>
            <a:pPr marL="527050" indent="-514350">
              <a:lnSpc>
                <a:spcPct val="100000"/>
              </a:lnSpc>
              <a:spcBef>
                <a:spcPts val="770"/>
              </a:spcBef>
              <a:buFont typeface="+mj-lt"/>
              <a:buAutoNum type="arabicPeriod"/>
              <a:tabLst>
                <a:tab pos="354965" algn="l"/>
                <a:tab pos="355600" algn="l"/>
              </a:tabLst>
            </a:pPr>
            <a:r>
              <a:rPr lang="it-IT" sz="3200" spc="-10" dirty="0" err="1">
                <a:latin typeface="Calibri"/>
                <a:cs typeface="Calibri"/>
              </a:rPr>
              <a:t>Monthly</a:t>
            </a:r>
            <a:r>
              <a:rPr lang="it-IT" sz="3200" spc="-10" dirty="0">
                <a:latin typeface="Calibri"/>
                <a:cs typeface="Calibri"/>
              </a:rPr>
              <a:t> Reporting Forms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7AEBAC76-90A2-431B-8061-35B31FA35FF3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67000" y="492564"/>
            <a:ext cx="3445510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Session</a:t>
            </a:r>
            <a:r>
              <a:rPr spc="-60" dirty="0"/>
              <a:t> </a:t>
            </a:r>
            <a:r>
              <a:rPr spc="-5" dirty="0"/>
              <a:t>outline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8A5358AA-5030-4C35-82A7-5FDC6474880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5413" y="282531"/>
            <a:ext cx="644097" cy="644097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B9ED0ACD-8CC7-442D-A4F8-1B919666142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135413" y="891075"/>
            <a:ext cx="644097" cy="480525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2D6A3492-EE56-4A1D-BEF8-40D4AC1715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981200"/>
            <a:ext cx="7093529" cy="4876800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" y="531013"/>
            <a:ext cx="7467599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1. Family Folder – </a:t>
            </a:r>
            <a:r>
              <a:rPr lang="it-IT" spc="-5" dirty="0" err="1"/>
              <a:t>Section</a:t>
            </a:r>
            <a:r>
              <a:rPr lang="it-IT" spc="-5" dirty="0"/>
              <a:t> A2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5AF784BA-6C11-4D58-A342-76E224D00835}"/>
              </a:ext>
            </a:extLst>
          </p:cNvPr>
          <p:cNvSpPr/>
          <p:nvPr/>
        </p:nvSpPr>
        <p:spPr>
          <a:xfrm>
            <a:off x="7086600" y="4106583"/>
            <a:ext cx="838200" cy="135808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38" name="Connettore 2 37">
            <a:extLst>
              <a:ext uri="{FF2B5EF4-FFF2-40B4-BE49-F238E27FC236}">
                <a16:creationId xmlns:a16="http://schemas.microsoft.com/office/drawing/2014/main" id="{9B000139-504C-4F7A-8287-04053D3FF144}"/>
              </a:ext>
            </a:extLst>
          </p:cNvPr>
          <p:cNvCxnSpPr>
            <a:cxnSpLocks/>
          </p:cNvCxnSpPr>
          <p:nvPr/>
        </p:nvCxnSpPr>
        <p:spPr>
          <a:xfrm>
            <a:off x="6126920" y="3407266"/>
            <a:ext cx="959680" cy="783734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BC8DEC53-EEB4-40F7-9645-DB92E7414CCB}"/>
              </a:ext>
            </a:extLst>
          </p:cNvPr>
          <p:cNvSpPr txBox="1"/>
          <p:nvPr/>
        </p:nvSpPr>
        <p:spPr>
          <a:xfrm>
            <a:off x="831502" y="2209800"/>
            <a:ext cx="7017097" cy="1477328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Write any relevant comment not captured in the data elements above. E.g. explaining what other relationship actually is. </a:t>
            </a:r>
            <a:r>
              <a:rPr lang="en-US" b="1" dirty="0"/>
              <a:t>If a household member leaves the household permanently, e.g. gets married later, it is important to single-strike the name and update in the “Remarks” column</a:t>
            </a:r>
          </a:p>
        </p:txBody>
      </p:sp>
    </p:spTree>
    <p:extLst>
      <p:ext uri="{BB962C8B-B14F-4D97-AF65-F5344CB8AC3E}">
        <p14:creationId xmlns:p14="http://schemas.microsoft.com/office/powerpoint/2010/main" val="3057608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2D6A3492-EE56-4A1D-BEF8-40D4AC1715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981200"/>
            <a:ext cx="7093529" cy="4876800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" y="531013"/>
            <a:ext cx="7467599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1. Family Folder – </a:t>
            </a:r>
            <a:r>
              <a:rPr lang="it-IT" spc="-5" dirty="0" err="1"/>
              <a:t>Section</a:t>
            </a:r>
            <a:r>
              <a:rPr lang="it-IT" spc="-5" dirty="0"/>
              <a:t> A2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E01FE15-C041-4821-AC8A-84ED5672576B}"/>
              </a:ext>
            </a:extLst>
          </p:cNvPr>
          <p:cNvSpPr txBox="1"/>
          <p:nvPr/>
        </p:nvSpPr>
        <p:spPr>
          <a:xfrm>
            <a:off x="1066801" y="4462790"/>
            <a:ext cx="71627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dirty="0"/>
              <a:t>Samuel   Jada                     45    M          06/01/75        1                                  No           1            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EE9D1BD2-484E-43FA-ADBB-87B54A367C61}"/>
              </a:ext>
            </a:extLst>
          </p:cNvPr>
          <p:cNvSpPr txBox="1"/>
          <p:nvPr/>
        </p:nvSpPr>
        <p:spPr>
          <a:xfrm>
            <a:off x="1066801" y="4648200"/>
            <a:ext cx="71627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dirty="0"/>
              <a:t>Lucy Reec                           38    F            08/08/82         1                                 No           2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7DC87E94-8674-401C-9F45-7B8E326D6700}"/>
              </a:ext>
            </a:extLst>
          </p:cNvPr>
          <p:cNvSpPr txBox="1"/>
          <p:nvPr/>
        </p:nvSpPr>
        <p:spPr>
          <a:xfrm>
            <a:off x="1080053" y="4792692"/>
            <a:ext cx="71627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dirty="0"/>
              <a:t>Agnes Reec                        32    F            11/09/88         1                                No            5 – </a:t>
            </a:r>
            <a:r>
              <a:rPr lang="it-IT" sz="1100" dirty="0" err="1"/>
              <a:t>sister</a:t>
            </a:r>
            <a:r>
              <a:rPr lang="it-IT" sz="1100" dirty="0"/>
              <a:t> in </a:t>
            </a:r>
            <a:r>
              <a:rPr lang="it-IT" sz="1100" dirty="0" err="1"/>
              <a:t>law</a:t>
            </a:r>
            <a:endParaRPr lang="it-IT" sz="1100" dirty="0"/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7BC3543A-E360-43AD-86D8-6416E84B3259}"/>
              </a:ext>
            </a:extLst>
          </p:cNvPr>
          <p:cNvSpPr txBox="1"/>
          <p:nvPr/>
        </p:nvSpPr>
        <p:spPr>
          <a:xfrm>
            <a:off x="1066801" y="5122594"/>
            <a:ext cx="71627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dirty="0"/>
              <a:t>Fred Jada                             13    M        21/04/07          1                                 No           3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3760D56C-2B21-4890-B436-3D71BA5F3E04}"/>
              </a:ext>
            </a:extLst>
          </p:cNvPr>
          <p:cNvSpPr txBox="1"/>
          <p:nvPr/>
        </p:nvSpPr>
        <p:spPr>
          <a:xfrm>
            <a:off x="1066801" y="4964415"/>
            <a:ext cx="72747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dirty="0"/>
              <a:t>John Paul Jada                    15    M        05/05/05          1                                  Yes        3</a:t>
            </a:r>
          </a:p>
        </p:txBody>
      </p:sp>
    </p:spTree>
    <p:extLst>
      <p:ext uri="{BB962C8B-B14F-4D97-AF65-F5344CB8AC3E}">
        <p14:creationId xmlns:p14="http://schemas.microsoft.com/office/powerpoint/2010/main" val="41323843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ACEFF838-405E-459F-866F-5DEB699E69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382" y="1828800"/>
            <a:ext cx="7519236" cy="4920601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" y="531013"/>
            <a:ext cx="7467599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1. Family Folder – </a:t>
            </a:r>
            <a:r>
              <a:rPr lang="it-IT" spc="-5" dirty="0" err="1"/>
              <a:t>Section</a:t>
            </a:r>
            <a:r>
              <a:rPr lang="it-IT" spc="-5" dirty="0"/>
              <a:t> A3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5AF784BA-6C11-4D58-A342-76E224D00835}"/>
              </a:ext>
            </a:extLst>
          </p:cNvPr>
          <p:cNvSpPr/>
          <p:nvPr/>
        </p:nvSpPr>
        <p:spPr>
          <a:xfrm>
            <a:off x="990600" y="2098660"/>
            <a:ext cx="2209800" cy="437834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38" name="Connettore 2 37">
            <a:extLst>
              <a:ext uri="{FF2B5EF4-FFF2-40B4-BE49-F238E27FC236}">
                <a16:creationId xmlns:a16="http://schemas.microsoft.com/office/drawing/2014/main" id="{9B000139-504C-4F7A-8287-04053D3FF144}"/>
              </a:ext>
            </a:extLst>
          </p:cNvPr>
          <p:cNvCxnSpPr>
            <a:cxnSpLocks/>
          </p:cNvCxnSpPr>
          <p:nvPr/>
        </p:nvCxnSpPr>
        <p:spPr>
          <a:xfrm flipH="1" flipV="1">
            <a:off x="3200400" y="2971800"/>
            <a:ext cx="1139650" cy="1286073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BC8DEC53-EEB4-40F7-9645-DB92E7414CCB}"/>
              </a:ext>
            </a:extLst>
          </p:cNvPr>
          <p:cNvSpPr txBox="1"/>
          <p:nvPr/>
        </p:nvSpPr>
        <p:spPr>
          <a:xfrm>
            <a:off x="4340050" y="3886200"/>
            <a:ext cx="3508549" cy="646331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Copy Names, Ages and Sexes from Section A2 (previous page)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73377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10">
            <a:extLst>
              <a:ext uri="{FF2B5EF4-FFF2-40B4-BE49-F238E27FC236}">
                <a16:creationId xmlns:a16="http://schemas.microsoft.com/office/drawing/2014/main" id="{0CF4B4E7-05FC-482B-AE9A-13AE5C4903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382" y="1828800"/>
            <a:ext cx="7519236" cy="4920601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" y="531013"/>
            <a:ext cx="7467599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1. Family Folder – </a:t>
            </a:r>
            <a:r>
              <a:rPr lang="it-IT" spc="-5" dirty="0" err="1"/>
              <a:t>Section</a:t>
            </a:r>
            <a:r>
              <a:rPr lang="it-IT" spc="-5" dirty="0"/>
              <a:t> A3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5AF784BA-6C11-4D58-A342-76E224D00835}"/>
              </a:ext>
            </a:extLst>
          </p:cNvPr>
          <p:cNvSpPr/>
          <p:nvPr/>
        </p:nvSpPr>
        <p:spPr>
          <a:xfrm>
            <a:off x="3047999" y="2180102"/>
            <a:ext cx="846771" cy="437834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38" name="Connettore 2 37">
            <a:extLst>
              <a:ext uri="{FF2B5EF4-FFF2-40B4-BE49-F238E27FC236}">
                <a16:creationId xmlns:a16="http://schemas.microsoft.com/office/drawing/2014/main" id="{9B000139-504C-4F7A-8287-04053D3FF144}"/>
              </a:ext>
            </a:extLst>
          </p:cNvPr>
          <p:cNvCxnSpPr>
            <a:cxnSpLocks/>
            <a:stCxn id="39" idx="0"/>
          </p:cNvCxnSpPr>
          <p:nvPr/>
        </p:nvCxnSpPr>
        <p:spPr>
          <a:xfrm flipH="1" flipV="1">
            <a:off x="3894770" y="3072689"/>
            <a:ext cx="2438454" cy="712622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BC8DEC53-EEB4-40F7-9645-DB92E7414CCB}"/>
              </a:ext>
            </a:extLst>
          </p:cNvPr>
          <p:cNvSpPr txBox="1"/>
          <p:nvPr/>
        </p:nvSpPr>
        <p:spPr>
          <a:xfrm>
            <a:off x="4114800" y="3785311"/>
            <a:ext cx="4436848" cy="2862322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Record ‘</a:t>
            </a:r>
            <a:r>
              <a:rPr lang="en-US" b="1" dirty="0"/>
              <a:t>YES</a:t>
            </a:r>
            <a:r>
              <a:rPr lang="en-US" dirty="0"/>
              <a:t>’ if the child or adult is usually sleepy or unconscious or ‘</a:t>
            </a:r>
            <a:r>
              <a:rPr lang="en-US" b="1" dirty="0"/>
              <a:t>NO</a:t>
            </a:r>
            <a:r>
              <a:rPr lang="en-US" dirty="0"/>
              <a:t>’ if the child is not usually sleepy or unconscious. This applies to children and adults alike.</a:t>
            </a:r>
          </a:p>
          <a:p>
            <a:endParaRPr lang="en-US" dirty="0"/>
          </a:p>
          <a:p>
            <a:r>
              <a:rPr lang="en-US" b="1" dirty="0"/>
              <a:t>Note: </a:t>
            </a:r>
            <a:r>
              <a:rPr lang="en-US" dirty="0"/>
              <a:t>A child who is usually sleepy can sometimes be awake but does not follow anything the BHW / HHP / CHV does to attract his/her attention (e.g. moving a pen up and down in front of him/her).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54117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47AA33B1-3845-4A78-9556-787168BF01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382" y="1828800"/>
            <a:ext cx="7519236" cy="4920601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" y="531013"/>
            <a:ext cx="7467599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1. Family Folder – </a:t>
            </a:r>
            <a:r>
              <a:rPr lang="it-IT" spc="-5" dirty="0" err="1"/>
              <a:t>Section</a:t>
            </a:r>
            <a:r>
              <a:rPr lang="it-IT" spc="-5" dirty="0"/>
              <a:t> A3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5AF784BA-6C11-4D58-A342-76E224D00835}"/>
              </a:ext>
            </a:extLst>
          </p:cNvPr>
          <p:cNvSpPr/>
          <p:nvPr/>
        </p:nvSpPr>
        <p:spPr>
          <a:xfrm>
            <a:off x="3810001" y="2133600"/>
            <a:ext cx="761999" cy="437834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38" name="Connettore 2 37">
            <a:extLst>
              <a:ext uri="{FF2B5EF4-FFF2-40B4-BE49-F238E27FC236}">
                <a16:creationId xmlns:a16="http://schemas.microsoft.com/office/drawing/2014/main" id="{9B000139-504C-4F7A-8287-04053D3FF144}"/>
              </a:ext>
            </a:extLst>
          </p:cNvPr>
          <p:cNvCxnSpPr>
            <a:cxnSpLocks/>
          </p:cNvCxnSpPr>
          <p:nvPr/>
        </p:nvCxnSpPr>
        <p:spPr>
          <a:xfrm flipH="1" flipV="1">
            <a:off x="4572000" y="4114800"/>
            <a:ext cx="761999" cy="152400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BC8DEC53-EEB4-40F7-9645-DB92E7414CCB}"/>
              </a:ext>
            </a:extLst>
          </p:cNvPr>
          <p:cNvSpPr txBox="1"/>
          <p:nvPr/>
        </p:nvSpPr>
        <p:spPr>
          <a:xfrm>
            <a:off x="5348918" y="2867627"/>
            <a:ext cx="2971800" cy="2862322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Record ‘</a:t>
            </a:r>
            <a:r>
              <a:rPr lang="en-US" b="1" dirty="0"/>
              <a:t>YES</a:t>
            </a:r>
            <a:r>
              <a:rPr lang="en-US" dirty="0"/>
              <a:t>’ if the person is having or the head of household reports convulsion(s) the person has had in the current or in previous episodes of illness. If no convulsions, record ‘</a:t>
            </a:r>
            <a:r>
              <a:rPr lang="en-US" b="1" dirty="0"/>
              <a:t>NO</a:t>
            </a:r>
            <a:r>
              <a:rPr lang="en-US" dirty="0"/>
              <a:t>’.</a:t>
            </a:r>
          </a:p>
          <a:p>
            <a:endParaRPr lang="en-US" dirty="0"/>
          </a:p>
          <a:p>
            <a:r>
              <a:rPr lang="en-US" dirty="0"/>
              <a:t> This applies to children and adults alike.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21738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4CCC3354-EDA2-4055-88CD-CD1BF4617A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382" y="1828800"/>
            <a:ext cx="7519236" cy="4920601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" y="531013"/>
            <a:ext cx="7467599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1. Family Folder – </a:t>
            </a:r>
            <a:r>
              <a:rPr lang="it-IT" spc="-5" dirty="0" err="1"/>
              <a:t>Section</a:t>
            </a:r>
            <a:r>
              <a:rPr lang="it-IT" spc="-5" dirty="0"/>
              <a:t> A3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5AF784BA-6C11-4D58-A342-76E224D00835}"/>
              </a:ext>
            </a:extLst>
          </p:cNvPr>
          <p:cNvSpPr/>
          <p:nvPr/>
        </p:nvSpPr>
        <p:spPr>
          <a:xfrm>
            <a:off x="4572001" y="2133599"/>
            <a:ext cx="457199" cy="437834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38" name="Connettore 2 37">
            <a:extLst>
              <a:ext uri="{FF2B5EF4-FFF2-40B4-BE49-F238E27FC236}">
                <a16:creationId xmlns:a16="http://schemas.microsoft.com/office/drawing/2014/main" id="{9B000139-504C-4F7A-8287-04053D3FF144}"/>
              </a:ext>
            </a:extLst>
          </p:cNvPr>
          <p:cNvCxnSpPr>
            <a:cxnSpLocks/>
          </p:cNvCxnSpPr>
          <p:nvPr/>
        </p:nvCxnSpPr>
        <p:spPr>
          <a:xfrm flipV="1">
            <a:off x="3446935" y="3253730"/>
            <a:ext cx="1120831" cy="1015948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BC8DEC53-EEB4-40F7-9645-DB92E7414CCB}"/>
              </a:ext>
            </a:extLst>
          </p:cNvPr>
          <p:cNvSpPr txBox="1"/>
          <p:nvPr/>
        </p:nvSpPr>
        <p:spPr>
          <a:xfrm>
            <a:off x="475135" y="2852216"/>
            <a:ext cx="2971800" cy="1754326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Record ‘</a:t>
            </a:r>
            <a:r>
              <a:rPr lang="en-US" b="1" dirty="0"/>
              <a:t>YES</a:t>
            </a:r>
            <a:r>
              <a:rPr lang="en-US" dirty="0"/>
              <a:t>’ if the person had convulsions with high fever, record ‘</a:t>
            </a:r>
            <a:r>
              <a:rPr lang="en-US" b="1" dirty="0"/>
              <a:t>NO</a:t>
            </a:r>
            <a:r>
              <a:rPr lang="en-US" dirty="0"/>
              <a:t>’ for the person who had convulsion without fever in the last episode of illness.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1834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D226229A-10E7-4CEB-B3C8-8C875B48AF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382" y="1828800"/>
            <a:ext cx="7519236" cy="4920601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" y="531013"/>
            <a:ext cx="7467599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1. Family Folder – </a:t>
            </a:r>
            <a:r>
              <a:rPr lang="it-IT" spc="-5" dirty="0" err="1"/>
              <a:t>Section</a:t>
            </a:r>
            <a:r>
              <a:rPr lang="it-IT" spc="-5" dirty="0"/>
              <a:t> A3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5AF784BA-6C11-4D58-A342-76E224D00835}"/>
              </a:ext>
            </a:extLst>
          </p:cNvPr>
          <p:cNvSpPr/>
          <p:nvPr/>
        </p:nvSpPr>
        <p:spPr>
          <a:xfrm>
            <a:off x="4953000" y="2138728"/>
            <a:ext cx="1066800" cy="437834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38" name="Connettore 2 37">
            <a:extLst>
              <a:ext uri="{FF2B5EF4-FFF2-40B4-BE49-F238E27FC236}">
                <a16:creationId xmlns:a16="http://schemas.microsoft.com/office/drawing/2014/main" id="{9B000139-504C-4F7A-8287-04053D3FF144}"/>
              </a:ext>
            </a:extLst>
          </p:cNvPr>
          <p:cNvCxnSpPr>
            <a:cxnSpLocks/>
          </p:cNvCxnSpPr>
          <p:nvPr/>
        </p:nvCxnSpPr>
        <p:spPr>
          <a:xfrm flipV="1">
            <a:off x="4173067" y="3962400"/>
            <a:ext cx="758530" cy="644142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BC8DEC53-EEB4-40F7-9645-DB92E7414CCB}"/>
              </a:ext>
            </a:extLst>
          </p:cNvPr>
          <p:cNvSpPr txBox="1"/>
          <p:nvPr/>
        </p:nvSpPr>
        <p:spPr>
          <a:xfrm>
            <a:off x="963700" y="3085236"/>
            <a:ext cx="3151100" cy="341632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Record ‘</a:t>
            </a:r>
            <a:r>
              <a:rPr lang="en-US" b="1" dirty="0"/>
              <a:t>YES</a:t>
            </a:r>
            <a:r>
              <a:rPr lang="en-US" dirty="0"/>
              <a:t>’ if the person has had or the head of household reports the person has had </a:t>
            </a:r>
            <a:r>
              <a:rPr lang="en-US" b="1" dirty="0"/>
              <a:t>more than 1 seizure/fit over the last 12 months (i.e. one year) at least 48 hours apart</a:t>
            </a:r>
            <a:r>
              <a:rPr lang="en-US" dirty="0"/>
              <a:t>. If no more than 1 seizure/fit over the last 12 months AND 48 hours apart, record ‘</a:t>
            </a:r>
            <a:r>
              <a:rPr lang="en-US" b="1" dirty="0"/>
              <a:t>NO</a:t>
            </a:r>
            <a:r>
              <a:rPr lang="en-US" dirty="0"/>
              <a:t>’. </a:t>
            </a:r>
          </a:p>
          <a:p>
            <a:endParaRPr lang="en-US" dirty="0"/>
          </a:p>
          <a:p>
            <a:r>
              <a:rPr lang="en-US" dirty="0"/>
              <a:t>This applies to children and adults alike.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08031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857EA8E9-8C9F-490C-9A56-F8184D6205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382" y="1828800"/>
            <a:ext cx="7519236" cy="4920601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" y="531013"/>
            <a:ext cx="7467599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1. Family Folder – </a:t>
            </a:r>
            <a:r>
              <a:rPr lang="it-IT" spc="-5" dirty="0" err="1"/>
              <a:t>Section</a:t>
            </a:r>
            <a:r>
              <a:rPr lang="it-IT" spc="-5" dirty="0"/>
              <a:t> A3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5AF784BA-6C11-4D58-A342-76E224D00835}"/>
              </a:ext>
            </a:extLst>
          </p:cNvPr>
          <p:cNvSpPr/>
          <p:nvPr/>
        </p:nvSpPr>
        <p:spPr>
          <a:xfrm>
            <a:off x="5870870" y="2123317"/>
            <a:ext cx="758530" cy="437834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38" name="Connettore 2 37">
            <a:extLst>
              <a:ext uri="{FF2B5EF4-FFF2-40B4-BE49-F238E27FC236}">
                <a16:creationId xmlns:a16="http://schemas.microsoft.com/office/drawing/2014/main" id="{9B000139-504C-4F7A-8287-04053D3FF144}"/>
              </a:ext>
            </a:extLst>
          </p:cNvPr>
          <p:cNvCxnSpPr>
            <a:cxnSpLocks/>
          </p:cNvCxnSpPr>
          <p:nvPr/>
        </p:nvCxnSpPr>
        <p:spPr>
          <a:xfrm flipV="1">
            <a:off x="4173067" y="4419600"/>
            <a:ext cx="1697803" cy="186942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BC8DEC53-EEB4-40F7-9645-DB92E7414CCB}"/>
              </a:ext>
            </a:extLst>
          </p:cNvPr>
          <p:cNvSpPr txBox="1"/>
          <p:nvPr/>
        </p:nvSpPr>
        <p:spPr>
          <a:xfrm>
            <a:off x="963700" y="3085236"/>
            <a:ext cx="3151100" cy="3693319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Head nodding is defined as repetitive, involuntary drops of the head to the chest on two or more occasions. </a:t>
            </a:r>
          </a:p>
          <a:p>
            <a:endParaRPr lang="en-US" dirty="0"/>
          </a:p>
          <a:p>
            <a:r>
              <a:rPr lang="en-US" dirty="0"/>
              <a:t>Record ‘</a:t>
            </a:r>
            <a:r>
              <a:rPr lang="en-US" b="1" dirty="0"/>
              <a:t>YES</a:t>
            </a:r>
            <a:r>
              <a:rPr lang="en-US" dirty="0"/>
              <a:t>’ if the person head nods or the head of household reports the person head nodding. If no head nodding, record ‘</a:t>
            </a:r>
            <a:r>
              <a:rPr lang="en-US" b="1" dirty="0"/>
              <a:t>NO</a:t>
            </a:r>
            <a:r>
              <a:rPr lang="en-US" dirty="0"/>
              <a:t>’. </a:t>
            </a:r>
          </a:p>
          <a:p>
            <a:endParaRPr lang="en-US" dirty="0"/>
          </a:p>
          <a:p>
            <a:r>
              <a:rPr lang="en-US" dirty="0"/>
              <a:t>This applies to children and adults alike.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33712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16BF5943-D9A2-4524-860A-497561A155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382" y="1828800"/>
            <a:ext cx="7519236" cy="4920601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" y="531013"/>
            <a:ext cx="7467599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1. Family Folder – </a:t>
            </a:r>
            <a:r>
              <a:rPr lang="it-IT" spc="-5" dirty="0" err="1"/>
              <a:t>Section</a:t>
            </a:r>
            <a:r>
              <a:rPr lang="it-IT" spc="-5" dirty="0"/>
              <a:t> A3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5AF784BA-6C11-4D58-A342-76E224D00835}"/>
              </a:ext>
            </a:extLst>
          </p:cNvPr>
          <p:cNvSpPr/>
          <p:nvPr/>
        </p:nvSpPr>
        <p:spPr>
          <a:xfrm>
            <a:off x="6477000" y="2109618"/>
            <a:ext cx="685800" cy="437834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38" name="Connettore 2 37">
            <a:extLst>
              <a:ext uri="{FF2B5EF4-FFF2-40B4-BE49-F238E27FC236}">
                <a16:creationId xmlns:a16="http://schemas.microsoft.com/office/drawing/2014/main" id="{9B000139-504C-4F7A-8287-04053D3FF144}"/>
              </a:ext>
            </a:extLst>
          </p:cNvPr>
          <p:cNvCxnSpPr>
            <a:cxnSpLocks/>
          </p:cNvCxnSpPr>
          <p:nvPr/>
        </p:nvCxnSpPr>
        <p:spPr>
          <a:xfrm flipV="1">
            <a:off x="4779197" y="4093010"/>
            <a:ext cx="1697803" cy="186942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BC8DEC53-EEB4-40F7-9645-DB92E7414CCB}"/>
              </a:ext>
            </a:extLst>
          </p:cNvPr>
          <p:cNvSpPr txBox="1"/>
          <p:nvPr/>
        </p:nvSpPr>
        <p:spPr>
          <a:xfrm>
            <a:off x="726132" y="2283613"/>
            <a:ext cx="4226868" cy="4524315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Any person</a:t>
            </a:r>
            <a:r>
              <a:rPr lang="en-US" dirty="0"/>
              <a:t>:</a:t>
            </a:r>
          </a:p>
          <a:p>
            <a:pPr marL="285750" indent="-285750">
              <a:buFontTx/>
              <a:buChar char="-"/>
            </a:pPr>
            <a:r>
              <a:rPr lang="en-US" b="1" dirty="0"/>
              <a:t>who has had (or has been reported of having had) more the 1 seizure/fit over the last 12 months OR has Head Nodding</a:t>
            </a:r>
          </a:p>
          <a:p>
            <a:pPr marL="285750" indent="-285750">
              <a:buFontTx/>
              <a:buChar char="-"/>
            </a:pPr>
            <a:r>
              <a:rPr lang="en-US" b="1" dirty="0"/>
              <a:t>AND</a:t>
            </a:r>
            <a:r>
              <a:rPr lang="en-US" dirty="0"/>
              <a:t> </a:t>
            </a:r>
            <a:r>
              <a:rPr lang="en-US" b="1" dirty="0"/>
              <a:t>is </a:t>
            </a:r>
            <a:r>
              <a:rPr lang="en-US" b="1" u="sng" dirty="0"/>
              <a:t>not</a:t>
            </a:r>
            <a:r>
              <a:rPr lang="en-US" b="1" dirty="0"/>
              <a:t> currently under epilepsy treatment at a licensed health facility</a:t>
            </a:r>
            <a:r>
              <a:rPr lang="en-US" dirty="0"/>
              <a:t>,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r>
              <a:rPr lang="en-US" b="1" dirty="0"/>
              <a:t>must be referred to the epilepsy clinic </a:t>
            </a:r>
            <a:r>
              <a:rPr lang="en-US" dirty="0"/>
              <a:t>of a health facility supported by the NSA project for further investigation/diagnosis.</a:t>
            </a:r>
          </a:p>
          <a:p>
            <a:endParaRPr lang="en-US" dirty="0"/>
          </a:p>
          <a:p>
            <a:r>
              <a:rPr lang="en-US" dirty="0"/>
              <a:t>If the person has been referred by the BHW / HHP / CHV to a health facility, record ‘</a:t>
            </a:r>
            <a:r>
              <a:rPr lang="en-US" b="1" dirty="0"/>
              <a:t>YES</a:t>
            </a:r>
            <a:r>
              <a:rPr lang="en-US" dirty="0"/>
              <a:t>’; if the person has not been referred to a health facility, record ‘</a:t>
            </a:r>
            <a:r>
              <a:rPr lang="en-US" b="1" dirty="0"/>
              <a:t>NO</a:t>
            </a:r>
            <a:r>
              <a:rPr lang="en-US" dirty="0"/>
              <a:t>’.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06437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743BEA87-7040-465A-8442-001525398F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382" y="1828800"/>
            <a:ext cx="7519236" cy="4920601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" y="531013"/>
            <a:ext cx="7467599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1. Family Folder – </a:t>
            </a:r>
            <a:r>
              <a:rPr lang="it-IT" spc="-5" dirty="0" err="1"/>
              <a:t>Section</a:t>
            </a:r>
            <a:r>
              <a:rPr lang="it-IT" spc="-5" dirty="0"/>
              <a:t> A3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5AF784BA-6C11-4D58-A342-76E224D00835}"/>
              </a:ext>
            </a:extLst>
          </p:cNvPr>
          <p:cNvSpPr/>
          <p:nvPr/>
        </p:nvSpPr>
        <p:spPr>
          <a:xfrm>
            <a:off x="7079796" y="2109618"/>
            <a:ext cx="1361326" cy="437834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38" name="Connettore 2 37">
            <a:extLst>
              <a:ext uri="{FF2B5EF4-FFF2-40B4-BE49-F238E27FC236}">
                <a16:creationId xmlns:a16="http://schemas.microsoft.com/office/drawing/2014/main" id="{9B000139-504C-4F7A-8287-04053D3FF144}"/>
              </a:ext>
            </a:extLst>
          </p:cNvPr>
          <p:cNvCxnSpPr>
            <a:cxnSpLocks/>
          </p:cNvCxnSpPr>
          <p:nvPr/>
        </p:nvCxnSpPr>
        <p:spPr>
          <a:xfrm>
            <a:off x="4779197" y="4085923"/>
            <a:ext cx="2304880" cy="0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BC8DEC53-EEB4-40F7-9645-DB92E7414CCB}"/>
              </a:ext>
            </a:extLst>
          </p:cNvPr>
          <p:cNvSpPr txBox="1"/>
          <p:nvPr/>
        </p:nvSpPr>
        <p:spPr>
          <a:xfrm>
            <a:off x="726132" y="2283613"/>
            <a:ext cx="4053065" cy="3139321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If the response to the previous question (</a:t>
            </a:r>
            <a:r>
              <a:rPr lang="en-US" b="1" dirty="0">
                <a:solidFill>
                  <a:srgbClr val="FF0000"/>
                </a:solidFill>
              </a:rPr>
              <a:t>Referred to Health Facility?) </a:t>
            </a:r>
            <a:r>
              <a:rPr lang="en-US" b="1" dirty="0"/>
              <a:t>is </a:t>
            </a:r>
            <a:r>
              <a:rPr lang="en-US" dirty="0"/>
              <a:t>‘</a:t>
            </a:r>
            <a:r>
              <a:rPr lang="en-US" b="1" dirty="0"/>
              <a:t>YES</a:t>
            </a:r>
            <a:r>
              <a:rPr lang="en-US" dirty="0"/>
              <a:t>’, here the BHW / HHP / CHV records:</a:t>
            </a:r>
          </a:p>
          <a:p>
            <a:r>
              <a:rPr lang="en-US" dirty="0"/>
              <a:t>- The </a:t>
            </a:r>
            <a:r>
              <a:rPr lang="en-US" b="1" dirty="0"/>
              <a:t>name of the Health Facility </a:t>
            </a:r>
            <a:r>
              <a:rPr lang="en-US" dirty="0"/>
              <a:t>(HF) to which the referral was made, </a:t>
            </a:r>
            <a:r>
              <a:rPr lang="en-US" b="1" dirty="0"/>
              <a:t>AND</a:t>
            </a:r>
          </a:p>
          <a:p>
            <a:r>
              <a:rPr lang="en-US" dirty="0"/>
              <a:t>- The </a:t>
            </a:r>
            <a:r>
              <a:rPr lang="en-US" b="1" dirty="0"/>
              <a:t>REFERRAL FORM Number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b="1" dirty="0"/>
              <a:t>If </a:t>
            </a:r>
            <a:r>
              <a:rPr lang="en-US" dirty="0"/>
              <a:t>the response to the previous question is ‘</a:t>
            </a:r>
            <a:r>
              <a:rPr lang="en-US" b="1" dirty="0"/>
              <a:t>NO</a:t>
            </a:r>
            <a:r>
              <a:rPr lang="en-US" dirty="0"/>
              <a:t>’, here the BHW / HHP / CHV records the </a:t>
            </a:r>
            <a:r>
              <a:rPr lang="en-US" b="1" dirty="0"/>
              <a:t>reason for not referring </a:t>
            </a:r>
            <a:r>
              <a:rPr lang="en-US" dirty="0"/>
              <a:t>the person to the Health Facility.</a:t>
            </a:r>
          </a:p>
        </p:txBody>
      </p:sp>
    </p:spTree>
    <p:extLst>
      <p:ext uri="{BB962C8B-B14F-4D97-AF65-F5344CB8AC3E}">
        <p14:creationId xmlns:p14="http://schemas.microsoft.com/office/powerpoint/2010/main" val="1110640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89407" y="531013"/>
            <a:ext cx="6050787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NSA tools</a:t>
            </a:r>
            <a:endParaRPr spc="-15" dirty="0"/>
          </a:p>
        </p:txBody>
      </p:sp>
      <p:sp>
        <p:nvSpPr>
          <p:cNvPr id="3" name="object 3"/>
          <p:cNvSpPr txBox="1"/>
          <p:nvPr/>
        </p:nvSpPr>
        <p:spPr>
          <a:xfrm>
            <a:off x="381000" y="2057400"/>
            <a:ext cx="8382000" cy="36247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spcBef>
                <a:spcPts val="105"/>
              </a:spcBef>
              <a:tabLst>
                <a:tab pos="354965" algn="l"/>
                <a:tab pos="355600" algn="l"/>
              </a:tabLst>
            </a:pPr>
            <a:r>
              <a:rPr lang="it-IT" sz="2800" spc="-10" dirty="0">
                <a:latin typeface="Calibri"/>
                <a:cs typeface="Calibri"/>
              </a:rPr>
              <a:t>The NSA project </a:t>
            </a:r>
            <a:r>
              <a:rPr lang="it-IT" sz="2800" spc="-10" dirty="0" err="1">
                <a:latin typeface="Calibri"/>
                <a:cs typeface="Calibri"/>
              </a:rPr>
              <a:t>foresees</a:t>
            </a:r>
            <a:r>
              <a:rPr lang="it-IT" sz="2800" spc="-10" dirty="0">
                <a:latin typeface="Calibri"/>
                <a:cs typeface="Calibri"/>
              </a:rPr>
              <a:t> the adoption of the following tools by </a:t>
            </a:r>
            <a:r>
              <a:rPr lang="it-IT" sz="2800" spc="-10" dirty="0" err="1">
                <a:latin typeface="Calibri"/>
                <a:cs typeface="Calibri"/>
              </a:rPr>
              <a:t>CHVs</a:t>
            </a:r>
            <a:r>
              <a:rPr lang="it-IT" sz="2800" spc="-10" dirty="0">
                <a:latin typeface="Calibri"/>
                <a:cs typeface="Calibri"/>
              </a:rPr>
              <a:t> </a:t>
            </a:r>
            <a:r>
              <a:rPr lang="it-IT" sz="2800" spc="-10" dirty="0" err="1">
                <a:latin typeface="Calibri"/>
                <a:cs typeface="Calibri"/>
              </a:rPr>
              <a:t>such</a:t>
            </a:r>
            <a:r>
              <a:rPr lang="it-IT" sz="2800" spc="-10" dirty="0">
                <a:latin typeface="Calibri"/>
                <a:cs typeface="Calibri"/>
              </a:rPr>
              <a:t> </a:t>
            </a:r>
            <a:r>
              <a:rPr lang="it-IT" sz="2800" spc="-10" dirty="0" err="1">
                <a:latin typeface="Calibri"/>
                <a:cs typeface="Calibri"/>
              </a:rPr>
              <a:t>as</a:t>
            </a:r>
            <a:r>
              <a:rPr lang="it-IT" sz="2800" spc="-10" dirty="0">
                <a:latin typeface="Calibri"/>
                <a:cs typeface="Calibri"/>
              </a:rPr>
              <a:t> </a:t>
            </a:r>
            <a:r>
              <a:rPr lang="it-IT" sz="2800" spc="-10" dirty="0" err="1">
                <a:latin typeface="Calibri"/>
                <a:cs typeface="Calibri"/>
              </a:rPr>
              <a:t>BHWs</a:t>
            </a:r>
            <a:r>
              <a:rPr lang="it-IT" sz="2800" spc="-10" dirty="0">
                <a:latin typeface="Calibri"/>
                <a:cs typeface="Calibri"/>
              </a:rPr>
              <a:t> and </a:t>
            </a:r>
            <a:r>
              <a:rPr lang="it-IT" sz="2800" spc="-10" dirty="0" err="1">
                <a:latin typeface="Calibri"/>
                <a:cs typeface="Calibri"/>
              </a:rPr>
              <a:t>HHPs</a:t>
            </a:r>
            <a:r>
              <a:rPr lang="it-IT" sz="2800" spc="-10" dirty="0">
                <a:latin typeface="Calibri"/>
                <a:cs typeface="Calibri"/>
              </a:rPr>
              <a:t>:</a:t>
            </a:r>
          </a:p>
          <a:p>
            <a:pPr marL="12700" marR="5080" algn="just">
              <a:spcBef>
                <a:spcPts val="105"/>
              </a:spcBef>
              <a:tabLst>
                <a:tab pos="354965" algn="l"/>
                <a:tab pos="355600" algn="l"/>
              </a:tabLst>
            </a:pPr>
            <a:endParaRPr lang="it-IT" sz="1500" spc="-10" dirty="0">
              <a:latin typeface="Calibri"/>
              <a:cs typeface="Calibri"/>
            </a:endParaRPr>
          </a:p>
          <a:p>
            <a:pPr marL="527050" marR="5080" indent="-514350" algn="just">
              <a:spcBef>
                <a:spcPts val="105"/>
              </a:spcBef>
              <a:buAutoNum type="arabicPeriod"/>
              <a:tabLst>
                <a:tab pos="354965" algn="l"/>
                <a:tab pos="355600" algn="l"/>
              </a:tabLst>
            </a:pPr>
            <a:r>
              <a:rPr lang="it-IT" sz="2800" spc="-10" dirty="0">
                <a:latin typeface="Calibri"/>
                <a:cs typeface="Calibri"/>
              </a:rPr>
              <a:t>Family Folder &amp; </a:t>
            </a:r>
            <a:r>
              <a:rPr lang="it-IT" sz="2800" spc="-10" dirty="0" err="1">
                <a:latin typeface="Calibri"/>
                <a:cs typeface="Calibri"/>
              </a:rPr>
              <a:t>Household</a:t>
            </a:r>
            <a:r>
              <a:rPr lang="it-IT" sz="2800" spc="-10" dirty="0">
                <a:latin typeface="Calibri"/>
                <a:cs typeface="Calibri"/>
              </a:rPr>
              <a:t> </a:t>
            </a:r>
            <a:r>
              <a:rPr lang="it-IT" sz="2800" spc="-10" dirty="0" err="1">
                <a:latin typeface="Calibri"/>
                <a:cs typeface="Calibri"/>
              </a:rPr>
              <a:t>Visit</a:t>
            </a:r>
            <a:r>
              <a:rPr lang="it-IT" sz="2800" spc="-10" dirty="0">
                <a:latin typeface="Calibri"/>
                <a:cs typeface="Calibri"/>
              </a:rPr>
              <a:t> Form</a:t>
            </a:r>
          </a:p>
          <a:p>
            <a:pPr marL="527050" marR="5080" indent="-514350" algn="just">
              <a:spcBef>
                <a:spcPts val="105"/>
              </a:spcBef>
              <a:buAutoNum type="arabicPeriod"/>
              <a:tabLst>
                <a:tab pos="354965" algn="l"/>
                <a:tab pos="355600" algn="l"/>
              </a:tabLst>
            </a:pPr>
            <a:endParaRPr lang="it-IT" sz="1500" spc="-10" dirty="0">
              <a:latin typeface="Calibri"/>
              <a:cs typeface="Calibri"/>
            </a:endParaRPr>
          </a:p>
          <a:p>
            <a:pPr marL="527050" marR="5080" indent="-514350" algn="just">
              <a:spcBef>
                <a:spcPts val="105"/>
              </a:spcBef>
              <a:buAutoNum type="arabicPeriod"/>
              <a:tabLst>
                <a:tab pos="354965" algn="l"/>
                <a:tab pos="355600" algn="l"/>
              </a:tabLst>
            </a:pPr>
            <a:r>
              <a:rPr lang="it-IT" sz="2800" spc="-10" dirty="0" err="1">
                <a:latin typeface="Calibri"/>
                <a:cs typeface="Calibri"/>
              </a:rPr>
              <a:t>Referral</a:t>
            </a:r>
            <a:r>
              <a:rPr lang="it-IT" sz="2800" spc="-10" dirty="0">
                <a:latin typeface="Calibri"/>
                <a:cs typeface="Calibri"/>
              </a:rPr>
              <a:t> Form</a:t>
            </a:r>
          </a:p>
          <a:p>
            <a:pPr marL="527050" marR="5080" indent="-514350" algn="just">
              <a:spcBef>
                <a:spcPts val="105"/>
              </a:spcBef>
              <a:buAutoNum type="arabicPeriod"/>
              <a:tabLst>
                <a:tab pos="354965" algn="l"/>
                <a:tab pos="355600" algn="l"/>
              </a:tabLst>
            </a:pPr>
            <a:endParaRPr lang="it-IT" sz="1500" spc="-10" dirty="0">
              <a:latin typeface="Calibri"/>
              <a:cs typeface="Calibri"/>
            </a:endParaRPr>
          </a:p>
          <a:p>
            <a:pPr marL="527050" marR="5080" indent="-514350" algn="just">
              <a:spcBef>
                <a:spcPts val="105"/>
              </a:spcBef>
              <a:buAutoNum type="arabicPeriod"/>
              <a:tabLst>
                <a:tab pos="354965" algn="l"/>
                <a:tab pos="355600" algn="l"/>
              </a:tabLst>
            </a:pPr>
            <a:r>
              <a:rPr lang="it-IT" sz="2800" spc="-10" dirty="0" err="1">
                <a:latin typeface="Calibri"/>
                <a:cs typeface="Calibri"/>
              </a:rPr>
              <a:t>Monthly</a:t>
            </a:r>
            <a:r>
              <a:rPr lang="it-IT" sz="2800" spc="-10" dirty="0">
                <a:latin typeface="Calibri"/>
                <a:cs typeface="Calibri"/>
              </a:rPr>
              <a:t> Report Form</a:t>
            </a:r>
          </a:p>
          <a:p>
            <a:pPr marL="527050" marR="5080" indent="-514350" algn="just">
              <a:spcBef>
                <a:spcPts val="105"/>
              </a:spcBef>
              <a:buAutoNum type="arabicPeriod"/>
              <a:tabLst>
                <a:tab pos="354965" algn="l"/>
                <a:tab pos="355600" algn="l"/>
              </a:tabLst>
            </a:pPr>
            <a:endParaRPr lang="it-IT" sz="1500" spc="-10" dirty="0">
              <a:latin typeface="Calibri"/>
              <a:cs typeface="Calibri"/>
            </a:endParaRPr>
          </a:p>
          <a:p>
            <a:pPr marL="527050" marR="5080" indent="-514350" algn="just">
              <a:spcBef>
                <a:spcPts val="105"/>
              </a:spcBef>
              <a:buAutoNum type="arabicPeriod"/>
              <a:tabLst>
                <a:tab pos="354965" algn="l"/>
                <a:tab pos="355600" algn="l"/>
              </a:tabLst>
            </a:pPr>
            <a:r>
              <a:rPr lang="it-IT" sz="2800" spc="-10" dirty="0" err="1">
                <a:latin typeface="Calibri"/>
                <a:cs typeface="Calibri"/>
              </a:rPr>
              <a:t>Supervisor’s</a:t>
            </a:r>
            <a:r>
              <a:rPr lang="it-IT" sz="2800" spc="-10" dirty="0">
                <a:latin typeface="Calibri"/>
                <a:cs typeface="Calibri"/>
              </a:rPr>
              <a:t> </a:t>
            </a:r>
            <a:r>
              <a:rPr lang="it-IT" sz="2800" spc="-10" dirty="0" err="1">
                <a:latin typeface="Calibri"/>
                <a:cs typeface="Calibri"/>
              </a:rPr>
              <a:t>Monthly</a:t>
            </a:r>
            <a:r>
              <a:rPr lang="it-IT" sz="2800" spc="-10" dirty="0">
                <a:latin typeface="Calibri"/>
                <a:cs typeface="Calibri"/>
              </a:rPr>
              <a:t> Report Form </a:t>
            </a:r>
            <a:endParaRPr lang="it-IT" sz="2400" spc="-10" dirty="0">
              <a:latin typeface="Calibri"/>
              <a:cs typeface="Calibri"/>
            </a:endParaRP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584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743BEA87-7040-465A-8442-001525398F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382" y="1828800"/>
            <a:ext cx="7519236" cy="4920601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" y="531013"/>
            <a:ext cx="7467599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1. Family Folder – </a:t>
            </a:r>
            <a:r>
              <a:rPr lang="it-IT" spc="-5" dirty="0" err="1"/>
              <a:t>Section</a:t>
            </a:r>
            <a:r>
              <a:rPr lang="it-IT" spc="-5" dirty="0"/>
              <a:t> A3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1A44F680-4D45-4B66-B82C-0042E1163739}"/>
              </a:ext>
            </a:extLst>
          </p:cNvPr>
          <p:cNvSpPr txBox="1"/>
          <p:nvPr/>
        </p:nvSpPr>
        <p:spPr>
          <a:xfrm>
            <a:off x="1056860" y="3743765"/>
            <a:ext cx="72747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John Paul Jada       15    M        Yes              </a:t>
            </a:r>
            <a:r>
              <a:rPr lang="it-IT" sz="1400" dirty="0" err="1"/>
              <a:t>Yes</a:t>
            </a:r>
            <a:r>
              <a:rPr lang="it-IT" sz="1400" dirty="0"/>
              <a:t>        No         Yes                No         Yes        </a:t>
            </a:r>
            <a:r>
              <a:rPr lang="it-IT" sz="1100" dirty="0" err="1"/>
              <a:t>Maridi</a:t>
            </a:r>
            <a:r>
              <a:rPr lang="it-IT" sz="1100" dirty="0"/>
              <a:t> </a:t>
            </a:r>
            <a:r>
              <a:rPr lang="it-IT" sz="1100" dirty="0" err="1"/>
              <a:t>Hsp</a:t>
            </a:r>
            <a:r>
              <a:rPr lang="it-IT" sz="1100" dirty="0"/>
              <a:t>, A123 </a:t>
            </a:r>
            <a:endParaRPr lang="it-IT" sz="1400" dirty="0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7449A4AD-A1D3-4D2E-8690-895C4ACE77A9}"/>
              </a:ext>
            </a:extLst>
          </p:cNvPr>
          <p:cNvSpPr txBox="1"/>
          <p:nvPr/>
        </p:nvSpPr>
        <p:spPr>
          <a:xfrm>
            <a:off x="1066799" y="4311531"/>
            <a:ext cx="7397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Maria Jada               9      F         No               No          No            No             Yes       </a:t>
            </a:r>
            <a:r>
              <a:rPr lang="it-IT" sz="1400" dirty="0" err="1"/>
              <a:t>Yes</a:t>
            </a:r>
            <a:r>
              <a:rPr lang="it-IT" sz="1400" dirty="0"/>
              <a:t>        </a:t>
            </a:r>
            <a:r>
              <a:rPr lang="it-IT" sz="1100" dirty="0" err="1"/>
              <a:t>Maridi</a:t>
            </a:r>
            <a:r>
              <a:rPr lang="it-IT" sz="1100" dirty="0"/>
              <a:t> </a:t>
            </a:r>
            <a:r>
              <a:rPr lang="it-IT" sz="1100" dirty="0" err="1"/>
              <a:t>Hsp</a:t>
            </a:r>
            <a:r>
              <a:rPr lang="it-IT" sz="1100" dirty="0"/>
              <a:t>, A125</a:t>
            </a:r>
            <a:endParaRPr lang="it-IT" sz="1400" dirty="0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C2E769D-6A11-4993-84BD-8484FAE73A03}"/>
              </a:ext>
            </a:extLst>
          </p:cNvPr>
          <p:cNvSpPr txBox="1"/>
          <p:nvPr/>
        </p:nvSpPr>
        <p:spPr>
          <a:xfrm>
            <a:off x="1076738" y="5067723"/>
            <a:ext cx="72548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Joshua Jada             5      M        No               Yes        </a:t>
            </a:r>
            <a:r>
              <a:rPr lang="it-IT" sz="1400" dirty="0" err="1"/>
              <a:t>Yes</a:t>
            </a:r>
            <a:r>
              <a:rPr lang="it-IT" sz="1400" dirty="0"/>
              <a:t>            No              No        Yes        </a:t>
            </a:r>
            <a:r>
              <a:rPr lang="it-IT" sz="1100" dirty="0" err="1"/>
              <a:t>Maridi</a:t>
            </a:r>
            <a:r>
              <a:rPr lang="it-IT" sz="1100" dirty="0"/>
              <a:t> </a:t>
            </a:r>
            <a:r>
              <a:rPr lang="it-IT" sz="1100" dirty="0" err="1"/>
              <a:t>Hsp</a:t>
            </a:r>
            <a:r>
              <a:rPr lang="it-IT" sz="1100" dirty="0"/>
              <a:t>, A130</a:t>
            </a:r>
            <a:r>
              <a:rPr lang="it-IT" sz="1400" dirty="0"/>
              <a:t>	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613E24BB-7BB4-4677-9949-EAFC17D1B9AE}"/>
              </a:ext>
            </a:extLst>
          </p:cNvPr>
          <p:cNvSpPr txBox="1"/>
          <p:nvPr/>
        </p:nvSpPr>
        <p:spPr>
          <a:xfrm>
            <a:off x="1056860" y="5347421"/>
            <a:ext cx="75192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/>
              <a:t>Theresa</a:t>
            </a:r>
            <a:r>
              <a:rPr lang="it-IT" sz="1400" dirty="0"/>
              <a:t> Jada            4      F           Yes             No        No             No              Yes     No         </a:t>
            </a:r>
            <a:r>
              <a:rPr lang="it-IT" sz="1050" dirty="0" err="1"/>
              <a:t>Already</a:t>
            </a:r>
            <a:r>
              <a:rPr lang="it-IT" sz="1050" dirty="0"/>
              <a:t> </a:t>
            </a:r>
            <a:r>
              <a:rPr lang="it-IT" sz="900" dirty="0"/>
              <a:t>NS </a:t>
            </a:r>
            <a:r>
              <a:rPr lang="it-IT" sz="900" dirty="0" err="1"/>
              <a:t>diagnosed</a:t>
            </a:r>
            <a:endParaRPr lang="it-IT" sz="1400" b="1" dirty="0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A81139A6-DF31-4521-AECA-403AAEDD607D}"/>
              </a:ext>
            </a:extLst>
          </p:cNvPr>
          <p:cNvSpPr txBox="1"/>
          <p:nvPr/>
        </p:nvSpPr>
        <p:spPr>
          <a:xfrm>
            <a:off x="1066799" y="5867400"/>
            <a:ext cx="72648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Mathias Jada            3      M      No              Yes         No            Yes               No        Yes       </a:t>
            </a:r>
            <a:r>
              <a:rPr lang="it-IT" sz="1100" dirty="0" err="1"/>
              <a:t>Maridi</a:t>
            </a:r>
            <a:r>
              <a:rPr lang="it-IT" sz="1100" dirty="0"/>
              <a:t> </a:t>
            </a:r>
            <a:r>
              <a:rPr lang="it-IT" sz="1100" dirty="0" err="1"/>
              <a:t>Hsp</a:t>
            </a:r>
            <a:r>
              <a:rPr lang="it-IT" sz="1100" dirty="0"/>
              <a:t>,  A133    </a:t>
            </a:r>
            <a:r>
              <a:rPr lang="it-IT" sz="1100" b="1" dirty="0"/>
              <a:t>    </a:t>
            </a:r>
            <a:endParaRPr lang="it-IT" sz="1400" b="1" dirty="0"/>
          </a:p>
        </p:txBody>
      </p:sp>
    </p:spTree>
    <p:extLst>
      <p:ext uri="{BB962C8B-B14F-4D97-AF65-F5344CB8AC3E}">
        <p14:creationId xmlns:p14="http://schemas.microsoft.com/office/powerpoint/2010/main" val="6655811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304" y="531013"/>
            <a:ext cx="7578296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1. HH </a:t>
            </a:r>
            <a:r>
              <a:rPr lang="it-IT" spc="-5" dirty="0" err="1"/>
              <a:t>Visit</a:t>
            </a:r>
            <a:r>
              <a:rPr lang="it-IT" spc="-5" dirty="0"/>
              <a:t> Forms – </a:t>
            </a:r>
            <a:r>
              <a:rPr lang="it-IT" spc="-5" dirty="0" err="1"/>
              <a:t>Section</a:t>
            </a:r>
            <a:r>
              <a:rPr lang="it-IT" spc="-5" dirty="0"/>
              <a:t> 2A&amp;B</a:t>
            </a:r>
            <a:endParaRPr spc="-15" dirty="0"/>
          </a:p>
        </p:txBody>
      </p:sp>
      <p:sp>
        <p:nvSpPr>
          <p:cNvPr id="3" name="object 3"/>
          <p:cNvSpPr txBox="1"/>
          <p:nvPr/>
        </p:nvSpPr>
        <p:spPr>
          <a:xfrm>
            <a:off x="381000" y="2057400"/>
            <a:ext cx="8382000" cy="481734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spcBef>
                <a:spcPts val="105"/>
              </a:spcBef>
              <a:tabLst>
                <a:tab pos="354965" algn="l"/>
                <a:tab pos="355600" algn="l"/>
              </a:tabLst>
            </a:pPr>
            <a:r>
              <a:rPr lang="it-IT" sz="2800" spc="-10" dirty="0">
                <a:latin typeface="Calibri"/>
                <a:cs typeface="Calibri"/>
              </a:rPr>
              <a:t>The </a:t>
            </a:r>
            <a:r>
              <a:rPr lang="it-IT" sz="2800" spc="-10" dirty="0" err="1">
                <a:latin typeface="Calibri"/>
                <a:cs typeface="Calibri"/>
              </a:rPr>
              <a:t>next</a:t>
            </a:r>
            <a:r>
              <a:rPr lang="it-IT" sz="2800" spc="-10" dirty="0">
                <a:latin typeface="Calibri"/>
                <a:cs typeface="Calibri"/>
              </a:rPr>
              <a:t> </a:t>
            </a:r>
            <a:r>
              <a:rPr lang="it-IT" sz="2800" spc="-10" dirty="0" err="1">
                <a:latin typeface="Calibri"/>
                <a:cs typeface="Calibri"/>
              </a:rPr>
              <a:t>two</a:t>
            </a:r>
            <a:r>
              <a:rPr lang="it-IT" sz="2800" spc="-10" dirty="0">
                <a:latin typeface="Calibri"/>
                <a:cs typeface="Calibri"/>
              </a:rPr>
              <a:t> </a:t>
            </a:r>
            <a:r>
              <a:rPr lang="it-IT" sz="2800" spc="-10" dirty="0" err="1">
                <a:latin typeface="Calibri"/>
                <a:cs typeface="Calibri"/>
              </a:rPr>
              <a:t>sections</a:t>
            </a:r>
            <a:r>
              <a:rPr lang="it-IT" sz="2800" spc="-10" dirty="0">
                <a:latin typeface="Calibri"/>
                <a:cs typeface="Calibri"/>
              </a:rPr>
              <a:t> (</a:t>
            </a:r>
            <a:r>
              <a:rPr lang="it-IT" sz="2800" spc="-10" dirty="0" err="1">
                <a:latin typeface="Calibri"/>
                <a:cs typeface="Calibri"/>
              </a:rPr>
              <a:t>Section</a:t>
            </a:r>
            <a:r>
              <a:rPr lang="it-IT" sz="2800" spc="-10" dirty="0">
                <a:latin typeface="Calibri"/>
                <a:cs typeface="Calibri"/>
              </a:rPr>
              <a:t> 2A and 2B) of the Family Folder </a:t>
            </a:r>
            <a:r>
              <a:rPr lang="it-IT" sz="2800" spc="-10" dirty="0" err="1">
                <a:latin typeface="Calibri"/>
                <a:cs typeface="Calibri"/>
              </a:rPr>
              <a:t>shall</a:t>
            </a:r>
            <a:r>
              <a:rPr lang="it-IT" sz="2800" spc="-10" dirty="0">
                <a:latin typeface="Calibri"/>
                <a:cs typeface="Calibri"/>
              </a:rPr>
              <a:t> be </a:t>
            </a:r>
            <a:r>
              <a:rPr lang="it-IT" sz="2800" spc="-10" dirty="0" err="1">
                <a:latin typeface="Calibri"/>
                <a:cs typeface="Calibri"/>
              </a:rPr>
              <a:t>completed</a:t>
            </a:r>
            <a:r>
              <a:rPr lang="it-IT" sz="2800" spc="-10" dirty="0">
                <a:latin typeface="Calibri"/>
                <a:cs typeface="Calibri"/>
              </a:rPr>
              <a:t> </a:t>
            </a:r>
            <a:r>
              <a:rPr lang="it-IT" sz="2800" spc="-10" dirty="0" err="1">
                <a:latin typeface="Calibri"/>
                <a:cs typeface="Calibri"/>
              </a:rPr>
              <a:t>only</a:t>
            </a:r>
            <a:r>
              <a:rPr lang="it-IT" sz="2800" spc="-10" dirty="0">
                <a:latin typeface="Calibri"/>
                <a:cs typeface="Calibri"/>
              </a:rPr>
              <a:t> </a:t>
            </a:r>
            <a:r>
              <a:rPr lang="it-IT" sz="2800" spc="-10" dirty="0" err="1">
                <a:latin typeface="Calibri"/>
                <a:cs typeface="Calibri"/>
              </a:rPr>
              <a:t>when</a:t>
            </a:r>
            <a:r>
              <a:rPr lang="it-IT" sz="2800" spc="-10" dirty="0">
                <a:latin typeface="Calibri"/>
                <a:cs typeface="Calibri"/>
              </a:rPr>
              <a:t>:</a:t>
            </a:r>
          </a:p>
          <a:p>
            <a:pPr marL="12700" marR="5080" algn="just">
              <a:spcBef>
                <a:spcPts val="105"/>
              </a:spcBef>
              <a:tabLst>
                <a:tab pos="354965" algn="l"/>
                <a:tab pos="355600" algn="l"/>
              </a:tabLst>
            </a:pPr>
            <a:endParaRPr lang="it-IT" sz="2800" spc="-10" dirty="0">
              <a:latin typeface="Calibri"/>
              <a:cs typeface="Calibri"/>
            </a:endParaRPr>
          </a:p>
          <a:p>
            <a:pPr marL="527050" marR="5080" indent="-514350" algn="just">
              <a:spcBef>
                <a:spcPts val="105"/>
              </a:spcBef>
              <a:buAutoNum type="arabicPeriod"/>
              <a:tabLst>
                <a:tab pos="354965" algn="l"/>
                <a:tab pos="355600" algn="l"/>
              </a:tabLst>
            </a:pPr>
            <a:r>
              <a:rPr lang="it-IT" sz="2800" spc="-10" dirty="0">
                <a:latin typeface="Calibri"/>
                <a:cs typeface="Calibri"/>
              </a:rPr>
              <a:t>A </a:t>
            </a:r>
            <a:r>
              <a:rPr lang="it-IT" sz="2800" spc="-10" dirty="0" err="1">
                <a:latin typeface="Calibri"/>
                <a:cs typeface="Calibri"/>
              </a:rPr>
              <a:t>suspected</a:t>
            </a:r>
            <a:r>
              <a:rPr lang="it-IT" sz="2800" spc="-10" dirty="0">
                <a:latin typeface="Calibri"/>
                <a:cs typeface="Calibri"/>
              </a:rPr>
              <a:t> case of EPI / NS </a:t>
            </a:r>
            <a:r>
              <a:rPr lang="it-IT" sz="2800" spc="-10" dirty="0" err="1">
                <a:latin typeface="Calibri"/>
                <a:cs typeface="Calibri"/>
              </a:rPr>
              <a:t>has</a:t>
            </a:r>
            <a:r>
              <a:rPr lang="it-IT" sz="2800" spc="-10" dirty="0">
                <a:latin typeface="Calibri"/>
                <a:cs typeface="Calibri"/>
              </a:rPr>
              <a:t> </a:t>
            </a:r>
            <a:r>
              <a:rPr lang="it-IT" sz="2800" spc="-10" dirty="0" err="1">
                <a:latin typeface="Calibri"/>
                <a:cs typeface="Calibri"/>
              </a:rPr>
              <a:t>been</a:t>
            </a:r>
            <a:r>
              <a:rPr lang="it-IT" sz="2800" spc="-10" dirty="0">
                <a:latin typeface="Calibri"/>
                <a:cs typeface="Calibri"/>
              </a:rPr>
              <a:t> </a:t>
            </a:r>
            <a:r>
              <a:rPr lang="it-IT" sz="2800" spc="-10" dirty="0" err="1">
                <a:latin typeface="Calibri"/>
                <a:cs typeface="Calibri"/>
              </a:rPr>
              <a:t>identified</a:t>
            </a:r>
            <a:r>
              <a:rPr lang="it-IT" sz="2800" spc="-10" dirty="0">
                <a:latin typeface="Calibri"/>
                <a:cs typeface="Calibri"/>
              </a:rPr>
              <a:t> and </a:t>
            </a:r>
            <a:r>
              <a:rPr lang="it-IT" sz="2800" spc="-10" dirty="0" err="1">
                <a:latin typeface="Calibri"/>
                <a:cs typeface="Calibri"/>
              </a:rPr>
              <a:t>referred</a:t>
            </a:r>
            <a:r>
              <a:rPr lang="it-IT" sz="2800" spc="-10" dirty="0">
                <a:latin typeface="Calibri"/>
                <a:cs typeface="Calibri"/>
              </a:rPr>
              <a:t> by the </a:t>
            </a:r>
            <a:r>
              <a:rPr lang="it-IT" sz="2800" spc="-10" dirty="0" err="1">
                <a:latin typeface="Calibri"/>
                <a:cs typeface="Calibri"/>
              </a:rPr>
              <a:t>volunteer</a:t>
            </a:r>
            <a:r>
              <a:rPr lang="it-IT" sz="2800" spc="-10" dirty="0">
                <a:latin typeface="Calibri"/>
                <a:cs typeface="Calibri"/>
              </a:rPr>
              <a:t>, </a:t>
            </a:r>
            <a:r>
              <a:rPr lang="it-IT" sz="2800" spc="-10" dirty="0" err="1">
                <a:latin typeface="Calibri"/>
                <a:cs typeface="Calibri"/>
              </a:rPr>
              <a:t>has</a:t>
            </a:r>
            <a:r>
              <a:rPr lang="it-IT" sz="2800" spc="-10" dirty="0">
                <a:latin typeface="Calibri"/>
                <a:cs typeface="Calibri"/>
              </a:rPr>
              <a:t> </a:t>
            </a:r>
            <a:r>
              <a:rPr lang="it-IT" sz="2800" spc="-10" dirty="0" err="1">
                <a:latin typeface="Calibri"/>
                <a:cs typeface="Calibri"/>
              </a:rPr>
              <a:t>gone</a:t>
            </a:r>
            <a:r>
              <a:rPr lang="it-IT" sz="2800" spc="-10" dirty="0">
                <a:latin typeface="Calibri"/>
                <a:cs typeface="Calibri"/>
              </a:rPr>
              <a:t> to the </a:t>
            </a:r>
            <a:r>
              <a:rPr lang="it-IT" sz="2800" spc="-10" dirty="0" err="1">
                <a:latin typeface="Calibri"/>
                <a:cs typeface="Calibri"/>
              </a:rPr>
              <a:t>Epilepsy</a:t>
            </a:r>
            <a:r>
              <a:rPr lang="it-IT" sz="2800" spc="-10" dirty="0">
                <a:latin typeface="Calibri"/>
                <a:cs typeface="Calibri"/>
              </a:rPr>
              <a:t> Clinic and </a:t>
            </a:r>
            <a:r>
              <a:rPr lang="it-IT" sz="2800" spc="-10" dirty="0" err="1">
                <a:latin typeface="Calibri"/>
                <a:cs typeface="Calibri"/>
              </a:rPr>
              <a:t>has</a:t>
            </a:r>
            <a:r>
              <a:rPr lang="it-IT" sz="2800" spc="-10" dirty="0">
                <a:latin typeface="Calibri"/>
                <a:cs typeface="Calibri"/>
              </a:rPr>
              <a:t> come back with a </a:t>
            </a:r>
            <a:r>
              <a:rPr lang="it-IT" sz="2800" b="1" spc="-10" dirty="0">
                <a:latin typeface="Calibri"/>
                <a:cs typeface="Calibri"/>
              </a:rPr>
              <a:t>DIAGNOSIS (be </a:t>
            </a:r>
            <a:r>
              <a:rPr lang="it-IT" sz="2800" b="1" spc="-10" dirty="0" err="1">
                <a:latin typeface="Calibri"/>
                <a:cs typeface="Calibri"/>
              </a:rPr>
              <a:t>it</a:t>
            </a:r>
            <a:r>
              <a:rPr lang="it-IT" sz="2800" b="1" spc="-10" dirty="0">
                <a:latin typeface="Calibri"/>
                <a:cs typeface="Calibri"/>
              </a:rPr>
              <a:t> EPI, NS, </a:t>
            </a:r>
            <a:r>
              <a:rPr lang="it-IT" sz="2800" b="1" spc="-10" dirty="0" err="1">
                <a:latin typeface="Calibri"/>
                <a:cs typeface="Calibri"/>
              </a:rPr>
              <a:t>Oncho</a:t>
            </a:r>
            <a:r>
              <a:rPr lang="it-IT" sz="2800" b="1" spc="-10" dirty="0">
                <a:latin typeface="Calibri"/>
                <a:cs typeface="Calibri"/>
              </a:rPr>
              <a:t>, Malaria…)</a:t>
            </a:r>
            <a:r>
              <a:rPr lang="it-IT" sz="2800" spc="-10" dirty="0">
                <a:latin typeface="Calibri"/>
                <a:cs typeface="Calibri"/>
              </a:rPr>
              <a:t>;</a:t>
            </a:r>
          </a:p>
          <a:p>
            <a:pPr marL="527050" marR="5080" indent="-514350" algn="just">
              <a:spcBef>
                <a:spcPts val="105"/>
              </a:spcBef>
              <a:buAutoNum type="arabicPeriod"/>
              <a:tabLst>
                <a:tab pos="354965" algn="l"/>
                <a:tab pos="355600" algn="l"/>
              </a:tabLst>
            </a:pPr>
            <a:endParaRPr lang="it-IT" sz="2800" spc="-10" dirty="0">
              <a:latin typeface="Calibri"/>
              <a:cs typeface="Calibri"/>
            </a:endParaRPr>
          </a:p>
          <a:p>
            <a:pPr marL="527050" marR="5080" indent="-514350" algn="just">
              <a:spcBef>
                <a:spcPts val="105"/>
              </a:spcBef>
              <a:buAutoNum type="arabicPeriod"/>
              <a:tabLst>
                <a:tab pos="354965" algn="l"/>
                <a:tab pos="355600" algn="l"/>
              </a:tabLst>
            </a:pPr>
            <a:r>
              <a:rPr lang="it-IT" sz="2800" spc="-10" dirty="0">
                <a:latin typeface="Calibri"/>
                <a:cs typeface="Calibri"/>
              </a:rPr>
              <a:t>The </a:t>
            </a:r>
            <a:r>
              <a:rPr lang="it-IT" sz="2800" spc="-10" dirty="0" err="1">
                <a:latin typeface="Calibri"/>
                <a:cs typeface="Calibri"/>
              </a:rPr>
              <a:t>volunteer</a:t>
            </a:r>
            <a:r>
              <a:rPr lang="it-IT" sz="2800" spc="-10" dirty="0">
                <a:latin typeface="Calibri"/>
                <a:cs typeface="Calibri"/>
              </a:rPr>
              <a:t> </a:t>
            </a:r>
            <a:r>
              <a:rPr lang="it-IT" sz="2800" spc="-10" dirty="0" err="1">
                <a:latin typeface="Calibri"/>
                <a:cs typeface="Calibri"/>
              </a:rPr>
              <a:t>finds</a:t>
            </a:r>
            <a:r>
              <a:rPr lang="it-IT" sz="2800" spc="-10" dirty="0">
                <a:latin typeface="Calibri"/>
                <a:cs typeface="Calibri"/>
              </a:rPr>
              <a:t> a </a:t>
            </a:r>
            <a:r>
              <a:rPr lang="it-IT" sz="2800" spc="-10" dirty="0" err="1">
                <a:latin typeface="Calibri"/>
                <a:cs typeface="Calibri"/>
              </a:rPr>
              <a:t>person</a:t>
            </a:r>
            <a:r>
              <a:rPr lang="it-IT" sz="2800" spc="-10" dirty="0">
                <a:latin typeface="Calibri"/>
                <a:cs typeface="Calibri"/>
              </a:rPr>
              <a:t> </a:t>
            </a:r>
            <a:r>
              <a:rPr lang="it-IT" sz="2800" spc="-10" dirty="0" err="1">
                <a:latin typeface="Calibri"/>
                <a:cs typeface="Calibri"/>
              </a:rPr>
              <a:t>who</a:t>
            </a:r>
            <a:r>
              <a:rPr lang="it-IT" sz="2800" spc="-10" dirty="0">
                <a:latin typeface="Calibri"/>
                <a:cs typeface="Calibri"/>
              </a:rPr>
              <a:t> </a:t>
            </a:r>
            <a:r>
              <a:rPr lang="it-IT" sz="2800" spc="-10" dirty="0" err="1">
                <a:latin typeface="Calibri"/>
                <a:cs typeface="Calibri"/>
              </a:rPr>
              <a:t>has</a:t>
            </a:r>
            <a:r>
              <a:rPr lang="it-IT" sz="2800" spc="-10" dirty="0">
                <a:latin typeface="Calibri"/>
                <a:cs typeface="Calibri"/>
              </a:rPr>
              <a:t> </a:t>
            </a:r>
            <a:r>
              <a:rPr lang="it-IT" sz="2800" spc="-10" dirty="0" err="1">
                <a:latin typeface="Calibri"/>
                <a:cs typeface="Calibri"/>
              </a:rPr>
              <a:t>already</a:t>
            </a:r>
            <a:r>
              <a:rPr lang="it-IT" sz="2800" spc="-10" dirty="0">
                <a:latin typeface="Calibri"/>
                <a:cs typeface="Calibri"/>
              </a:rPr>
              <a:t> </a:t>
            </a:r>
            <a:r>
              <a:rPr lang="it-IT" sz="2800" spc="-10" dirty="0" err="1">
                <a:latin typeface="Calibri"/>
                <a:cs typeface="Calibri"/>
              </a:rPr>
              <a:t>received</a:t>
            </a:r>
            <a:r>
              <a:rPr lang="it-IT" sz="2800" spc="-10" dirty="0">
                <a:latin typeface="Calibri"/>
                <a:cs typeface="Calibri"/>
              </a:rPr>
              <a:t> a </a:t>
            </a:r>
            <a:r>
              <a:rPr lang="it-IT" sz="2800" b="1" spc="-10" dirty="0">
                <a:cs typeface="Calibri"/>
              </a:rPr>
              <a:t>DIAGNOSIS of EPILEPSY or NODDING SYNDROME</a:t>
            </a:r>
            <a:r>
              <a:rPr lang="it-IT" sz="2800" spc="-10" dirty="0">
                <a:cs typeface="Calibri"/>
              </a:rPr>
              <a:t>.</a:t>
            </a:r>
            <a:endParaRPr lang="it-IT" sz="2800" spc="-10" dirty="0">
              <a:latin typeface="Calibri"/>
              <a:cs typeface="Calibri"/>
            </a:endParaRPr>
          </a:p>
          <a:p>
            <a:pPr marL="527050" marR="5080" indent="-514350" algn="just">
              <a:spcBef>
                <a:spcPts val="105"/>
              </a:spcBef>
              <a:buAutoNum type="arabicPeriod"/>
              <a:tabLst>
                <a:tab pos="354965" algn="l"/>
                <a:tab pos="355600" algn="l"/>
              </a:tabLst>
            </a:pPr>
            <a:endParaRPr lang="it-IT" sz="2800" spc="-10" dirty="0">
              <a:latin typeface="Calibri"/>
              <a:cs typeface="Calibri"/>
            </a:endParaRP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497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pic>
        <p:nvPicPr>
          <p:cNvPr id="10" name="Elemento grafico 4" descr="Casa">
            <a:extLst>
              <a:ext uri="{FF2B5EF4-FFF2-40B4-BE49-F238E27FC236}">
                <a16:creationId xmlns:a16="http://schemas.microsoft.com/office/drawing/2014/main" id="{22DC9A7A-416C-473E-97C3-65BAA81A384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642767" y="4635437"/>
            <a:ext cx="837600" cy="834937"/>
          </a:xfrm>
          <a:prstGeom prst="rect">
            <a:avLst/>
          </a:prstGeom>
        </p:spPr>
      </p:pic>
      <p:pic>
        <p:nvPicPr>
          <p:cNvPr id="14" name="Elemento grafico 4" descr="Casa">
            <a:extLst>
              <a:ext uri="{FF2B5EF4-FFF2-40B4-BE49-F238E27FC236}">
                <a16:creationId xmlns:a16="http://schemas.microsoft.com/office/drawing/2014/main" id="{F797642A-C8B2-49D2-8464-4B8F55C255C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576795" y="3431364"/>
            <a:ext cx="903572" cy="900699"/>
          </a:xfrm>
          <a:prstGeom prst="rect">
            <a:avLst/>
          </a:prstGeom>
        </p:spPr>
      </p:pic>
      <p:pic>
        <p:nvPicPr>
          <p:cNvPr id="15" name="Elemento grafico 2" descr="Uomo">
            <a:extLst>
              <a:ext uri="{FF2B5EF4-FFF2-40B4-BE49-F238E27FC236}">
                <a16:creationId xmlns:a16="http://schemas.microsoft.com/office/drawing/2014/main" id="{1852E3D7-C9E8-4D4E-A989-2AC4B27B6D6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165179" y="3710126"/>
            <a:ext cx="537072" cy="538936"/>
          </a:xfrm>
          <a:prstGeom prst="rect">
            <a:avLst/>
          </a:prstGeom>
        </p:spPr>
      </p:pic>
      <p:pic>
        <p:nvPicPr>
          <p:cNvPr id="16" name="Elemento grafico 2" descr="Uomo">
            <a:extLst>
              <a:ext uri="{FF2B5EF4-FFF2-40B4-BE49-F238E27FC236}">
                <a16:creationId xmlns:a16="http://schemas.microsoft.com/office/drawing/2014/main" id="{F5742E5F-FAFF-442E-A66F-6F88574907D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371738" y="3703713"/>
            <a:ext cx="537072" cy="538936"/>
          </a:xfrm>
          <a:prstGeom prst="rect">
            <a:avLst/>
          </a:prstGeom>
        </p:spPr>
      </p:pic>
      <p:pic>
        <p:nvPicPr>
          <p:cNvPr id="18" name="Elemento grafico 2" descr="Uomo">
            <a:extLst>
              <a:ext uri="{FF2B5EF4-FFF2-40B4-BE49-F238E27FC236}">
                <a16:creationId xmlns:a16="http://schemas.microsoft.com/office/drawing/2014/main" id="{D067BD80-19BD-4A16-95B3-C19A337B91B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348146" y="4862040"/>
            <a:ext cx="537072" cy="538936"/>
          </a:xfrm>
          <a:prstGeom prst="rect">
            <a:avLst/>
          </a:prstGeom>
        </p:spPr>
      </p:pic>
      <p:pic>
        <p:nvPicPr>
          <p:cNvPr id="19" name="Elemento grafico 2" descr="Uomo">
            <a:extLst>
              <a:ext uri="{FF2B5EF4-FFF2-40B4-BE49-F238E27FC236}">
                <a16:creationId xmlns:a16="http://schemas.microsoft.com/office/drawing/2014/main" id="{D708C2BE-E0EC-4C21-900F-E113820A7E9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133834" y="4862041"/>
            <a:ext cx="537072" cy="538936"/>
          </a:xfrm>
          <a:prstGeom prst="rect">
            <a:avLst/>
          </a:prstGeom>
        </p:spPr>
      </p:pic>
      <p:pic>
        <p:nvPicPr>
          <p:cNvPr id="22" name="Elemento grafico 2" descr="Uomo">
            <a:extLst>
              <a:ext uri="{FF2B5EF4-FFF2-40B4-BE49-F238E27FC236}">
                <a16:creationId xmlns:a16="http://schemas.microsoft.com/office/drawing/2014/main" id="{E6204FD6-79B9-4C7E-9EF5-118D62DF804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757793" y="3814533"/>
            <a:ext cx="424093" cy="425565"/>
          </a:xfrm>
          <a:prstGeom prst="rect">
            <a:avLst/>
          </a:prstGeom>
        </p:spPr>
      </p:pic>
      <p:pic>
        <p:nvPicPr>
          <p:cNvPr id="23" name="Elemento grafico 2" descr="Uomo">
            <a:extLst>
              <a:ext uri="{FF2B5EF4-FFF2-40B4-BE49-F238E27FC236}">
                <a16:creationId xmlns:a16="http://schemas.microsoft.com/office/drawing/2014/main" id="{4784B1D9-72D6-43BB-829D-6B2D65BEF39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597318" y="3810739"/>
            <a:ext cx="424093" cy="425565"/>
          </a:xfrm>
          <a:prstGeom prst="rect">
            <a:avLst/>
          </a:prstGeom>
        </p:spPr>
      </p:pic>
      <p:pic>
        <p:nvPicPr>
          <p:cNvPr id="24" name="Elemento grafico 2" descr="Uomo">
            <a:extLst>
              <a:ext uri="{FF2B5EF4-FFF2-40B4-BE49-F238E27FC236}">
                <a16:creationId xmlns:a16="http://schemas.microsoft.com/office/drawing/2014/main" id="{E29C378E-C834-47B2-9BFF-BA4A6420BD3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596119" y="4983518"/>
            <a:ext cx="424093" cy="425565"/>
          </a:xfrm>
          <a:prstGeom prst="rect">
            <a:avLst/>
          </a:prstGeom>
        </p:spPr>
      </p:pic>
      <p:pic>
        <p:nvPicPr>
          <p:cNvPr id="25" name="Elemento grafico 2" descr="Uomo">
            <a:extLst>
              <a:ext uri="{FF2B5EF4-FFF2-40B4-BE49-F238E27FC236}">
                <a16:creationId xmlns:a16="http://schemas.microsoft.com/office/drawing/2014/main" id="{990F5E13-6297-4B56-B2D0-BED82398548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799008" y="4975410"/>
            <a:ext cx="424093" cy="425565"/>
          </a:xfrm>
          <a:prstGeom prst="rect">
            <a:avLst/>
          </a:prstGeom>
        </p:spPr>
      </p:pic>
      <p:pic>
        <p:nvPicPr>
          <p:cNvPr id="40" name="Elemento grafico 2" descr="Uomo">
            <a:extLst>
              <a:ext uri="{FF2B5EF4-FFF2-40B4-BE49-F238E27FC236}">
                <a16:creationId xmlns:a16="http://schemas.microsoft.com/office/drawing/2014/main" id="{89A64D06-F727-43AE-9180-90C7ED40CBAA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3047321" y="5063938"/>
            <a:ext cx="323110" cy="324231"/>
          </a:xfrm>
          <a:prstGeom prst="rect">
            <a:avLst/>
          </a:prstGeom>
        </p:spPr>
      </p:pic>
      <p:cxnSp>
        <p:nvCxnSpPr>
          <p:cNvPr id="5" name="Connettore a gomito 4">
            <a:extLst>
              <a:ext uri="{FF2B5EF4-FFF2-40B4-BE49-F238E27FC236}">
                <a16:creationId xmlns:a16="http://schemas.microsoft.com/office/drawing/2014/main" id="{E22B4DD9-7AC8-4254-A697-CE3870517857}"/>
              </a:ext>
            </a:extLst>
          </p:cNvPr>
          <p:cNvCxnSpPr>
            <a:stCxn id="16" idx="0"/>
          </p:cNvCxnSpPr>
          <p:nvPr/>
        </p:nvCxnSpPr>
        <p:spPr>
          <a:xfrm rot="5400000" flipH="1" flipV="1">
            <a:off x="2838457" y="2699344"/>
            <a:ext cx="806187" cy="1202552"/>
          </a:xfrm>
          <a:prstGeom prst="bentConnector2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Elemento grafico 34" descr="Ospedale">
            <a:extLst>
              <a:ext uri="{FF2B5EF4-FFF2-40B4-BE49-F238E27FC236}">
                <a16:creationId xmlns:a16="http://schemas.microsoft.com/office/drawing/2014/main" id="{63DFD627-CEF7-45B4-880D-4AFF7699B24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3863467" y="2325178"/>
            <a:ext cx="914400" cy="914400"/>
          </a:xfrm>
          <a:prstGeom prst="rect">
            <a:avLst/>
          </a:prstGeom>
        </p:spPr>
      </p:pic>
      <p:cxnSp>
        <p:nvCxnSpPr>
          <p:cNvPr id="55" name="Connettore a gomito 54">
            <a:extLst>
              <a:ext uri="{FF2B5EF4-FFF2-40B4-BE49-F238E27FC236}">
                <a16:creationId xmlns:a16="http://schemas.microsoft.com/office/drawing/2014/main" id="{7043B827-2446-48F0-B8CF-7CC1ACCE603F}"/>
              </a:ext>
            </a:extLst>
          </p:cNvPr>
          <p:cNvCxnSpPr>
            <a:cxnSpLocks/>
            <a:endCxn id="77" idx="0"/>
          </p:cNvCxnSpPr>
          <p:nvPr/>
        </p:nvCxnSpPr>
        <p:spPr>
          <a:xfrm rot="16200000" flipH="1">
            <a:off x="4442473" y="3291633"/>
            <a:ext cx="1512756" cy="821206"/>
          </a:xfrm>
          <a:prstGeom prst="bentConnector3">
            <a:avLst>
              <a:gd name="adj1" fmla="val 66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" name="Elemento grafico 2" descr="Uomo">
            <a:extLst>
              <a:ext uri="{FF2B5EF4-FFF2-40B4-BE49-F238E27FC236}">
                <a16:creationId xmlns:a16="http://schemas.microsoft.com/office/drawing/2014/main" id="{7508D6EA-6C02-44A6-9F25-95F360499EB7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4744308" y="2353221"/>
            <a:ext cx="537072" cy="538936"/>
          </a:xfrm>
          <a:prstGeom prst="rect">
            <a:avLst/>
          </a:prstGeom>
        </p:spPr>
      </p:pic>
      <p:sp>
        <p:nvSpPr>
          <p:cNvPr id="64" name="CasellaDiTesto 63">
            <a:extLst>
              <a:ext uri="{FF2B5EF4-FFF2-40B4-BE49-F238E27FC236}">
                <a16:creationId xmlns:a16="http://schemas.microsoft.com/office/drawing/2014/main" id="{D6B003CC-F31A-4BE0-B288-D4E5E7CD4766}"/>
              </a:ext>
            </a:extLst>
          </p:cNvPr>
          <p:cNvSpPr txBox="1"/>
          <p:nvPr/>
        </p:nvSpPr>
        <p:spPr>
          <a:xfrm>
            <a:off x="3815100" y="3102726"/>
            <a:ext cx="103832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100" b="1" dirty="0" err="1"/>
              <a:t>Epilepsy</a:t>
            </a:r>
            <a:r>
              <a:rPr lang="it-IT" sz="1100" b="1" dirty="0"/>
              <a:t> Clinic</a:t>
            </a:r>
          </a:p>
        </p:txBody>
      </p:sp>
      <p:pic>
        <p:nvPicPr>
          <p:cNvPr id="66" name="Elemento grafico 65" descr="Documento">
            <a:extLst>
              <a:ext uri="{FF2B5EF4-FFF2-40B4-BE49-F238E27FC236}">
                <a16:creationId xmlns:a16="http://schemas.microsoft.com/office/drawing/2014/main" id="{2B09427D-6931-4F54-8FA7-FCCE3EA4088C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779388" y="2267533"/>
            <a:ext cx="639792" cy="639792"/>
          </a:xfrm>
          <a:prstGeom prst="rect">
            <a:avLst/>
          </a:prstGeom>
        </p:spPr>
      </p:pic>
      <p:sp>
        <p:nvSpPr>
          <p:cNvPr id="67" name="CasellaDiTesto 66">
            <a:extLst>
              <a:ext uri="{FF2B5EF4-FFF2-40B4-BE49-F238E27FC236}">
                <a16:creationId xmlns:a16="http://schemas.microsoft.com/office/drawing/2014/main" id="{924EB5C2-041D-4B7F-A4D0-2622C0C0AE26}"/>
              </a:ext>
            </a:extLst>
          </p:cNvPr>
          <p:cNvSpPr txBox="1"/>
          <p:nvPr/>
        </p:nvSpPr>
        <p:spPr>
          <a:xfrm>
            <a:off x="2830648" y="2502251"/>
            <a:ext cx="5577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>
                <a:highlight>
                  <a:srgbClr val="FFFFFF"/>
                </a:highlight>
              </a:rPr>
              <a:t>REF</a:t>
            </a:r>
          </a:p>
        </p:txBody>
      </p:sp>
      <p:cxnSp>
        <p:nvCxnSpPr>
          <p:cNvPr id="71" name="Connettore a gomito 70">
            <a:extLst>
              <a:ext uri="{FF2B5EF4-FFF2-40B4-BE49-F238E27FC236}">
                <a16:creationId xmlns:a16="http://schemas.microsoft.com/office/drawing/2014/main" id="{437EC2AE-43C7-454E-AD1D-FAE81CE09247}"/>
              </a:ext>
            </a:extLst>
          </p:cNvPr>
          <p:cNvCxnSpPr>
            <a:cxnSpLocks/>
            <a:stCxn id="40" idx="3"/>
            <a:endCxn id="77" idx="1"/>
          </p:cNvCxnSpPr>
          <p:nvPr/>
        </p:nvCxnSpPr>
        <p:spPr>
          <a:xfrm flipV="1">
            <a:off x="3370431" y="4955390"/>
            <a:ext cx="1743723" cy="270664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7" name="Elemento grafico 38" descr="Uomo">
            <a:extLst>
              <a:ext uri="{FF2B5EF4-FFF2-40B4-BE49-F238E27FC236}">
                <a16:creationId xmlns:a16="http://schemas.microsoft.com/office/drawing/2014/main" id="{97B89607-1E95-44FE-9274-CEADC0B2D1F7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5114154" y="4458614"/>
            <a:ext cx="990600" cy="993551"/>
          </a:xfrm>
          <a:prstGeom prst="rect">
            <a:avLst/>
          </a:prstGeom>
        </p:spPr>
      </p:pic>
      <p:pic>
        <p:nvPicPr>
          <p:cNvPr id="78" name="Elemento grafico 51" descr="Badge dipendente">
            <a:extLst>
              <a:ext uri="{FF2B5EF4-FFF2-40B4-BE49-F238E27FC236}">
                <a16:creationId xmlns:a16="http://schemas.microsoft.com/office/drawing/2014/main" id="{5B1904BD-9EA8-4F17-A371-CFF99F9BEBD0}"/>
              </a:ext>
            </a:extLst>
          </p:cNvPr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5562666" y="4758629"/>
            <a:ext cx="205129" cy="207842"/>
          </a:xfrm>
          <a:prstGeom prst="rect">
            <a:avLst/>
          </a:prstGeom>
        </p:spPr>
      </p:pic>
      <p:pic>
        <p:nvPicPr>
          <p:cNvPr id="81" name="Elemento grafico 80" descr="Cartella aperta">
            <a:extLst>
              <a:ext uri="{FF2B5EF4-FFF2-40B4-BE49-F238E27FC236}">
                <a16:creationId xmlns:a16="http://schemas.microsoft.com/office/drawing/2014/main" id="{C433D307-FC02-4589-8DCA-060C8E3A5BAF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5843695" y="4186357"/>
            <a:ext cx="710486" cy="743436"/>
          </a:xfrm>
          <a:prstGeom prst="rect">
            <a:avLst/>
          </a:prstGeom>
        </p:spPr>
      </p:pic>
      <p:sp>
        <p:nvSpPr>
          <p:cNvPr id="82" name="CasellaDiTesto 81">
            <a:extLst>
              <a:ext uri="{FF2B5EF4-FFF2-40B4-BE49-F238E27FC236}">
                <a16:creationId xmlns:a16="http://schemas.microsoft.com/office/drawing/2014/main" id="{40685BC6-C5C4-4EC8-B5E2-31381FBE32E8}"/>
              </a:ext>
            </a:extLst>
          </p:cNvPr>
          <p:cNvSpPr txBox="1"/>
          <p:nvPr/>
        </p:nvSpPr>
        <p:spPr>
          <a:xfrm>
            <a:off x="5965331" y="4455021"/>
            <a:ext cx="532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FF1</a:t>
            </a:r>
          </a:p>
        </p:txBody>
      </p:sp>
      <p:pic>
        <p:nvPicPr>
          <p:cNvPr id="83" name="Elemento grafico 82" descr="Cartella aperta">
            <a:extLst>
              <a:ext uri="{FF2B5EF4-FFF2-40B4-BE49-F238E27FC236}">
                <a16:creationId xmlns:a16="http://schemas.microsoft.com/office/drawing/2014/main" id="{0A5035D5-7765-4C35-BC88-1834AB6A5D51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5828952" y="4971564"/>
            <a:ext cx="710486" cy="743436"/>
          </a:xfrm>
          <a:prstGeom prst="rect">
            <a:avLst/>
          </a:prstGeom>
        </p:spPr>
      </p:pic>
      <p:sp>
        <p:nvSpPr>
          <p:cNvPr id="84" name="CasellaDiTesto 83">
            <a:extLst>
              <a:ext uri="{FF2B5EF4-FFF2-40B4-BE49-F238E27FC236}">
                <a16:creationId xmlns:a16="http://schemas.microsoft.com/office/drawing/2014/main" id="{C246EB8B-AB88-47C7-9A9A-00B7B7851858}"/>
              </a:ext>
            </a:extLst>
          </p:cNvPr>
          <p:cNvSpPr txBox="1"/>
          <p:nvPr/>
        </p:nvSpPr>
        <p:spPr>
          <a:xfrm>
            <a:off x="5945320" y="5237749"/>
            <a:ext cx="513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FF2</a:t>
            </a:r>
          </a:p>
        </p:txBody>
      </p:sp>
      <p:sp>
        <p:nvSpPr>
          <p:cNvPr id="85" name="CasellaDiTesto 84">
            <a:extLst>
              <a:ext uri="{FF2B5EF4-FFF2-40B4-BE49-F238E27FC236}">
                <a16:creationId xmlns:a16="http://schemas.microsoft.com/office/drawing/2014/main" id="{119382DB-3063-4128-AFA5-A0334AC4B8C6}"/>
              </a:ext>
            </a:extLst>
          </p:cNvPr>
          <p:cNvSpPr txBox="1"/>
          <p:nvPr/>
        </p:nvSpPr>
        <p:spPr>
          <a:xfrm>
            <a:off x="6568923" y="4186357"/>
            <a:ext cx="1426884" cy="523220"/>
          </a:xfrm>
          <a:prstGeom prst="rect">
            <a:avLst/>
          </a:prstGeom>
          <a:solidFill>
            <a:srgbClr val="FFFF99"/>
          </a:solidFill>
          <a:ln w="28575">
            <a:solidFill>
              <a:srgbClr val="00924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 err="1"/>
              <a:t>Fill</a:t>
            </a:r>
            <a:r>
              <a:rPr lang="it-IT" sz="1400" b="1" dirty="0"/>
              <a:t> </a:t>
            </a:r>
            <a:r>
              <a:rPr lang="it-IT" sz="1400" b="1" dirty="0" err="1"/>
              <a:t>Sections</a:t>
            </a:r>
            <a:r>
              <a:rPr lang="it-IT" sz="1400" b="1" dirty="0"/>
              <a:t> 2A &amp; 2B</a:t>
            </a:r>
          </a:p>
        </p:txBody>
      </p:sp>
      <p:pic>
        <p:nvPicPr>
          <p:cNvPr id="87" name="Elemento grafico 38" descr="Uomo">
            <a:extLst>
              <a:ext uri="{FF2B5EF4-FFF2-40B4-BE49-F238E27FC236}">
                <a16:creationId xmlns:a16="http://schemas.microsoft.com/office/drawing/2014/main" id="{679E91D9-9691-42D3-93E9-B98D8C630C72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-152400" y="3878781"/>
            <a:ext cx="990600" cy="993551"/>
          </a:xfrm>
          <a:prstGeom prst="rect">
            <a:avLst/>
          </a:prstGeom>
        </p:spPr>
      </p:pic>
      <p:pic>
        <p:nvPicPr>
          <p:cNvPr id="88" name="Elemento grafico 51" descr="Badge dipendente">
            <a:extLst>
              <a:ext uri="{FF2B5EF4-FFF2-40B4-BE49-F238E27FC236}">
                <a16:creationId xmlns:a16="http://schemas.microsoft.com/office/drawing/2014/main" id="{7AFBE559-56FA-4C62-BDC9-B2AEA8136636}"/>
              </a:ext>
            </a:extLst>
          </p:cNvPr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316975" y="4121080"/>
            <a:ext cx="205129" cy="207842"/>
          </a:xfrm>
          <a:prstGeom prst="rect">
            <a:avLst/>
          </a:prstGeom>
        </p:spPr>
      </p:pic>
      <p:cxnSp>
        <p:nvCxnSpPr>
          <p:cNvPr id="89" name="Connettore 2 88">
            <a:extLst>
              <a:ext uri="{FF2B5EF4-FFF2-40B4-BE49-F238E27FC236}">
                <a16:creationId xmlns:a16="http://schemas.microsoft.com/office/drawing/2014/main" id="{D27340B7-D191-400F-BBCE-40CDF0DD34AA}"/>
              </a:ext>
            </a:extLst>
          </p:cNvPr>
          <p:cNvCxnSpPr>
            <a:cxnSpLocks/>
          </p:cNvCxnSpPr>
          <p:nvPr/>
        </p:nvCxnSpPr>
        <p:spPr>
          <a:xfrm flipV="1">
            <a:off x="595982" y="4054634"/>
            <a:ext cx="910257" cy="47412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90" name="Elemento grafico 89" descr="Lente di ingrandimento">
            <a:extLst>
              <a:ext uri="{FF2B5EF4-FFF2-40B4-BE49-F238E27FC236}">
                <a16:creationId xmlns:a16="http://schemas.microsoft.com/office/drawing/2014/main" id="{28ED04A9-90A6-4F75-871A-3FAEDC4890A2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888564" y="3930362"/>
            <a:ext cx="457200" cy="457200"/>
          </a:xfrm>
          <a:prstGeom prst="rect">
            <a:avLst/>
          </a:prstGeom>
        </p:spPr>
      </p:pic>
      <p:cxnSp>
        <p:nvCxnSpPr>
          <p:cNvPr id="91" name="Connettore 2 90">
            <a:extLst>
              <a:ext uri="{FF2B5EF4-FFF2-40B4-BE49-F238E27FC236}">
                <a16:creationId xmlns:a16="http://schemas.microsoft.com/office/drawing/2014/main" id="{65B62381-6E4B-44DA-AE26-F050459C821D}"/>
              </a:ext>
            </a:extLst>
          </p:cNvPr>
          <p:cNvCxnSpPr>
            <a:cxnSpLocks/>
          </p:cNvCxnSpPr>
          <p:nvPr/>
        </p:nvCxnSpPr>
        <p:spPr>
          <a:xfrm>
            <a:off x="595982" y="4558492"/>
            <a:ext cx="1024863" cy="57545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92" name="Elemento grafico 91" descr="Lente di ingrandimento">
            <a:extLst>
              <a:ext uri="{FF2B5EF4-FFF2-40B4-BE49-F238E27FC236}">
                <a16:creationId xmlns:a16="http://schemas.microsoft.com/office/drawing/2014/main" id="{E04DE649-EE4C-4582-8418-00026771977C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 rot="5566527">
            <a:off x="1067399" y="4467093"/>
            <a:ext cx="457200" cy="457200"/>
          </a:xfrm>
          <a:prstGeom prst="rect">
            <a:avLst/>
          </a:prstGeom>
        </p:spPr>
      </p:pic>
      <p:sp>
        <p:nvSpPr>
          <p:cNvPr id="54" name="CasellaDiTesto 53">
            <a:extLst>
              <a:ext uri="{FF2B5EF4-FFF2-40B4-BE49-F238E27FC236}">
                <a16:creationId xmlns:a16="http://schemas.microsoft.com/office/drawing/2014/main" id="{5DC6174F-AACD-462C-8E38-CD999381C70C}"/>
              </a:ext>
            </a:extLst>
          </p:cNvPr>
          <p:cNvSpPr txBox="1"/>
          <p:nvPr/>
        </p:nvSpPr>
        <p:spPr>
          <a:xfrm>
            <a:off x="1879158" y="3685302"/>
            <a:ext cx="4005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6" name="CasellaDiTesto 55">
            <a:extLst>
              <a:ext uri="{FF2B5EF4-FFF2-40B4-BE49-F238E27FC236}">
                <a16:creationId xmlns:a16="http://schemas.microsoft.com/office/drawing/2014/main" id="{B7F80E1D-B027-400E-AD6C-AD489B1EAB3F}"/>
              </a:ext>
            </a:extLst>
          </p:cNvPr>
          <p:cNvSpPr txBox="1"/>
          <p:nvPr/>
        </p:nvSpPr>
        <p:spPr>
          <a:xfrm>
            <a:off x="1911625" y="4842709"/>
            <a:ext cx="4005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2</a:t>
            </a:r>
          </a:p>
        </p:txBody>
      </p:sp>
      <p:pic>
        <p:nvPicPr>
          <p:cNvPr id="57" name="Elemento grafico 4" descr="Casa">
            <a:extLst>
              <a:ext uri="{FF2B5EF4-FFF2-40B4-BE49-F238E27FC236}">
                <a16:creationId xmlns:a16="http://schemas.microsoft.com/office/drawing/2014/main" id="{EFD2CC9D-824E-4FA0-9DC0-5D3F9774C0D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296234" y="5877349"/>
            <a:ext cx="837600" cy="834937"/>
          </a:xfrm>
          <a:prstGeom prst="rect">
            <a:avLst/>
          </a:prstGeom>
        </p:spPr>
      </p:pic>
      <p:pic>
        <p:nvPicPr>
          <p:cNvPr id="58" name="Elemento grafico 2" descr="Uomo">
            <a:extLst>
              <a:ext uri="{FF2B5EF4-FFF2-40B4-BE49-F238E27FC236}">
                <a16:creationId xmlns:a16="http://schemas.microsoft.com/office/drawing/2014/main" id="{2B25EF63-7285-4DB9-95C8-11C62234470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001613" y="6103952"/>
            <a:ext cx="537072" cy="538936"/>
          </a:xfrm>
          <a:prstGeom prst="rect">
            <a:avLst/>
          </a:prstGeom>
        </p:spPr>
      </p:pic>
      <p:pic>
        <p:nvPicPr>
          <p:cNvPr id="59" name="Elemento grafico 2" descr="Uomo">
            <a:extLst>
              <a:ext uri="{FF2B5EF4-FFF2-40B4-BE49-F238E27FC236}">
                <a16:creationId xmlns:a16="http://schemas.microsoft.com/office/drawing/2014/main" id="{35746624-F244-4165-9D67-10E555207AD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787301" y="6103953"/>
            <a:ext cx="537072" cy="538936"/>
          </a:xfrm>
          <a:prstGeom prst="rect">
            <a:avLst/>
          </a:prstGeom>
        </p:spPr>
      </p:pic>
      <p:pic>
        <p:nvPicPr>
          <p:cNvPr id="62" name="Elemento grafico 2" descr="Uomo">
            <a:extLst>
              <a:ext uri="{FF2B5EF4-FFF2-40B4-BE49-F238E27FC236}">
                <a16:creationId xmlns:a16="http://schemas.microsoft.com/office/drawing/2014/main" id="{EB0F015A-B812-432E-AD40-1D31E4149F29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2249586" y="6225430"/>
            <a:ext cx="424093" cy="425565"/>
          </a:xfrm>
          <a:prstGeom prst="rect">
            <a:avLst/>
          </a:prstGeom>
        </p:spPr>
      </p:pic>
      <p:sp>
        <p:nvSpPr>
          <p:cNvPr id="69" name="CasellaDiTesto 68">
            <a:extLst>
              <a:ext uri="{FF2B5EF4-FFF2-40B4-BE49-F238E27FC236}">
                <a16:creationId xmlns:a16="http://schemas.microsoft.com/office/drawing/2014/main" id="{2258ECC6-03F7-428F-B300-0BC794E3DABC}"/>
              </a:ext>
            </a:extLst>
          </p:cNvPr>
          <p:cNvSpPr txBox="1"/>
          <p:nvPr/>
        </p:nvSpPr>
        <p:spPr>
          <a:xfrm>
            <a:off x="1565092" y="6084621"/>
            <a:ext cx="4005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3</a:t>
            </a:r>
          </a:p>
        </p:txBody>
      </p:sp>
      <p:cxnSp>
        <p:nvCxnSpPr>
          <p:cNvPr id="27" name="Connettore 2 26">
            <a:extLst>
              <a:ext uri="{FF2B5EF4-FFF2-40B4-BE49-F238E27FC236}">
                <a16:creationId xmlns:a16="http://schemas.microsoft.com/office/drawing/2014/main" id="{2BAD39E1-FB71-42E4-AEDA-BDDB9AD3533B}"/>
              </a:ext>
            </a:extLst>
          </p:cNvPr>
          <p:cNvCxnSpPr>
            <a:stCxn id="62" idx="3"/>
          </p:cNvCxnSpPr>
          <p:nvPr/>
        </p:nvCxnSpPr>
        <p:spPr>
          <a:xfrm flipV="1">
            <a:off x="2673679" y="6438212"/>
            <a:ext cx="884315" cy="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2" name="Elemento grafico 71" descr="Documento">
            <a:extLst>
              <a:ext uri="{FF2B5EF4-FFF2-40B4-BE49-F238E27FC236}">
                <a16:creationId xmlns:a16="http://schemas.microsoft.com/office/drawing/2014/main" id="{4AC7A4D0-0475-4788-BBBA-50549DA3815D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795995" y="5800186"/>
            <a:ext cx="639792" cy="639792"/>
          </a:xfrm>
          <a:prstGeom prst="rect">
            <a:avLst/>
          </a:prstGeom>
        </p:spPr>
      </p:pic>
      <p:sp>
        <p:nvSpPr>
          <p:cNvPr id="73" name="CasellaDiTesto 72">
            <a:extLst>
              <a:ext uri="{FF2B5EF4-FFF2-40B4-BE49-F238E27FC236}">
                <a16:creationId xmlns:a16="http://schemas.microsoft.com/office/drawing/2014/main" id="{1CBFB6AE-15D2-4020-B3C6-18802FF387AD}"/>
              </a:ext>
            </a:extLst>
          </p:cNvPr>
          <p:cNvSpPr txBox="1"/>
          <p:nvPr/>
        </p:nvSpPr>
        <p:spPr>
          <a:xfrm>
            <a:off x="2847255" y="6034904"/>
            <a:ext cx="5577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>
                <a:highlight>
                  <a:srgbClr val="FFFFFF"/>
                </a:highlight>
              </a:rPr>
              <a:t>REF</a:t>
            </a:r>
          </a:p>
        </p:txBody>
      </p:sp>
      <p:pic>
        <p:nvPicPr>
          <p:cNvPr id="74" name="Elemento grafico 73" descr="Ospedale">
            <a:extLst>
              <a:ext uri="{FF2B5EF4-FFF2-40B4-BE49-F238E27FC236}">
                <a16:creationId xmlns:a16="http://schemas.microsoft.com/office/drawing/2014/main" id="{8175201C-B676-4CC5-8341-089B795FCDD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3657621" y="5742642"/>
            <a:ext cx="914400" cy="914400"/>
          </a:xfrm>
          <a:prstGeom prst="rect">
            <a:avLst/>
          </a:prstGeom>
        </p:spPr>
      </p:pic>
      <p:sp>
        <p:nvSpPr>
          <p:cNvPr id="75" name="CasellaDiTesto 74">
            <a:extLst>
              <a:ext uri="{FF2B5EF4-FFF2-40B4-BE49-F238E27FC236}">
                <a16:creationId xmlns:a16="http://schemas.microsoft.com/office/drawing/2014/main" id="{2C9B8333-3BB8-4949-97FE-7D1BCA9A7FA0}"/>
              </a:ext>
            </a:extLst>
          </p:cNvPr>
          <p:cNvSpPr txBox="1"/>
          <p:nvPr/>
        </p:nvSpPr>
        <p:spPr>
          <a:xfrm>
            <a:off x="3609254" y="6520190"/>
            <a:ext cx="103832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100" b="1" dirty="0" err="1"/>
              <a:t>Epilepsy</a:t>
            </a:r>
            <a:r>
              <a:rPr lang="it-IT" sz="1100" b="1" dirty="0"/>
              <a:t> Clinic</a:t>
            </a:r>
          </a:p>
        </p:txBody>
      </p:sp>
      <p:cxnSp>
        <p:nvCxnSpPr>
          <p:cNvPr id="76" name="Connettore a gomito 75">
            <a:extLst>
              <a:ext uri="{FF2B5EF4-FFF2-40B4-BE49-F238E27FC236}">
                <a16:creationId xmlns:a16="http://schemas.microsoft.com/office/drawing/2014/main" id="{1483F700-B048-41F4-892E-4FD432DC5464}"/>
              </a:ext>
            </a:extLst>
          </p:cNvPr>
          <p:cNvCxnSpPr>
            <a:cxnSpLocks/>
          </p:cNvCxnSpPr>
          <p:nvPr/>
        </p:nvCxnSpPr>
        <p:spPr>
          <a:xfrm flipV="1">
            <a:off x="4592352" y="5534584"/>
            <a:ext cx="1037435" cy="830238"/>
          </a:xfrm>
          <a:prstGeom prst="bentConnector3">
            <a:avLst>
              <a:gd name="adj1" fmla="val 99819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9" name="Elemento grafico 2" descr="Uomo">
            <a:extLst>
              <a:ext uri="{FF2B5EF4-FFF2-40B4-BE49-F238E27FC236}">
                <a16:creationId xmlns:a16="http://schemas.microsoft.com/office/drawing/2014/main" id="{3D63C969-7DE1-4F01-B0B9-5189A5B83847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4829500" y="5947855"/>
            <a:ext cx="424093" cy="425565"/>
          </a:xfrm>
          <a:prstGeom prst="rect">
            <a:avLst/>
          </a:prstGeom>
        </p:spPr>
      </p:pic>
      <p:cxnSp>
        <p:nvCxnSpPr>
          <p:cNvPr id="93" name="Connettore 2 92">
            <a:extLst>
              <a:ext uri="{FF2B5EF4-FFF2-40B4-BE49-F238E27FC236}">
                <a16:creationId xmlns:a16="http://schemas.microsoft.com/office/drawing/2014/main" id="{47B350C0-E040-43F9-80ED-3318948B1CE8}"/>
              </a:ext>
            </a:extLst>
          </p:cNvPr>
          <p:cNvCxnSpPr>
            <a:cxnSpLocks/>
          </p:cNvCxnSpPr>
          <p:nvPr/>
        </p:nvCxnSpPr>
        <p:spPr>
          <a:xfrm>
            <a:off x="601754" y="4630957"/>
            <a:ext cx="592501" cy="180725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94" name="Elemento grafico 93" descr="Lente di ingrandimento">
            <a:extLst>
              <a:ext uri="{FF2B5EF4-FFF2-40B4-BE49-F238E27FC236}">
                <a16:creationId xmlns:a16="http://schemas.microsoft.com/office/drawing/2014/main" id="{7A6F4FF0-317E-43A1-B802-055B298E10E8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 rot="5566527">
            <a:off x="888565" y="5499286"/>
            <a:ext cx="457200" cy="457200"/>
          </a:xfrm>
          <a:prstGeom prst="rect">
            <a:avLst/>
          </a:prstGeom>
        </p:spPr>
      </p:pic>
      <p:pic>
        <p:nvPicPr>
          <p:cNvPr id="95" name="Elemento grafico 2" descr="Uomo">
            <a:extLst>
              <a:ext uri="{FF2B5EF4-FFF2-40B4-BE49-F238E27FC236}">
                <a16:creationId xmlns:a16="http://schemas.microsoft.com/office/drawing/2014/main" id="{1ABE2B46-F46B-4D86-9342-651A54CFA0C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442957" y="2317295"/>
            <a:ext cx="537072" cy="538936"/>
          </a:xfrm>
          <a:prstGeom prst="rect">
            <a:avLst/>
          </a:prstGeom>
        </p:spPr>
      </p:pic>
      <p:pic>
        <p:nvPicPr>
          <p:cNvPr id="96" name="Elemento grafico 2" descr="Uomo">
            <a:extLst>
              <a:ext uri="{FF2B5EF4-FFF2-40B4-BE49-F238E27FC236}">
                <a16:creationId xmlns:a16="http://schemas.microsoft.com/office/drawing/2014/main" id="{14FB6EFC-40F6-4461-BD80-E8B4E2E8883D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2581488" y="5961746"/>
            <a:ext cx="424093" cy="425565"/>
          </a:xfrm>
          <a:prstGeom prst="rect">
            <a:avLst/>
          </a:prstGeom>
        </p:spPr>
      </p:pic>
      <p:pic>
        <p:nvPicPr>
          <p:cNvPr id="97" name="Elemento grafico 96" descr="Cartella aperta">
            <a:extLst>
              <a:ext uri="{FF2B5EF4-FFF2-40B4-BE49-F238E27FC236}">
                <a16:creationId xmlns:a16="http://schemas.microsoft.com/office/drawing/2014/main" id="{0B4D5CA8-184B-430E-B1F5-5DCB3BC92F6B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5837714" y="5821230"/>
            <a:ext cx="710486" cy="743436"/>
          </a:xfrm>
          <a:prstGeom prst="rect">
            <a:avLst/>
          </a:prstGeom>
        </p:spPr>
      </p:pic>
      <p:sp>
        <p:nvSpPr>
          <p:cNvPr id="98" name="CasellaDiTesto 97">
            <a:extLst>
              <a:ext uri="{FF2B5EF4-FFF2-40B4-BE49-F238E27FC236}">
                <a16:creationId xmlns:a16="http://schemas.microsoft.com/office/drawing/2014/main" id="{461FE493-C061-4CF8-884E-936F43D1097D}"/>
              </a:ext>
            </a:extLst>
          </p:cNvPr>
          <p:cNvSpPr txBox="1"/>
          <p:nvPr/>
        </p:nvSpPr>
        <p:spPr>
          <a:xfrm>
            <a:off x="5954082" y="6087415"/>
            <a:ext cx="513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FF3</a:t>
            </a:r>
          </a:p>
        </p:txBody>
      </p:sp>
      <p:sp>
        <p:nvSpPr>
          <p:cNvPr id="100" name="Mezza cornice 99">
            <a:extLst>
              <a:ext uri="{FF2B5EF4-FFF2-40B4-BE49-F238E27FC236}">
                <a16:creationId xmlns:a16="http://schemas.microsoft.com/office/drawing/2014/main" id="{0537313B-F582-4A28-924D-42682AF25B74}"/>
              </a:ext>
            </a:extLst>
          </p:cNvPr>
          <p:cNvSpPr/>
          <p:nvPr/>
        </p:nvSpPr>
        <p:spPr>
          <a:xfrm rot="13880385">
            <a:off x="7812191" y="3693124"/>
            <a:ext cx="330388" cy="526761"/>
          </a:xfrm>
          <a:prstGeom prst="halfFrame">
            <a:avLst>
              <a:gd name="adj1" fmla="val 20518"/>
              <a:gd name="adj2" fmla="val 17016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pic>
        <p:nvPicPr>
          <p:cNvPr id="107" name="Elemento grafico 2" descr="Uomo">
            <a:extLst>
              <a:ext uri="{FF2B5EF4-FFF2-40B4-BE49-F238E27FC236}">
                <a16:creationId xmlns:a16="http://schemas.microsoft.com/office/drawing/2014/main" id="{1A8CFA83-4310-4F47-8FC7-E1182EADF6E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270489" y="1880200"/>
            <a:ext cx="537072" cy="538936"/>
          </a:xfrm>
          <a:prstGeom prst="rect">
            <a:avLst/>
          </a:prstGeom>
        </p:spPr>
      </p:pic>
      <p:pic>
        <p:nvPicPr>
          <p:cNvPr id="108" name="Elemento grafico 2" descr="Uomo">
            <a:extLst>
              <a:ext uri="{FF2B5EF4-FFF2-40B4-BE49-F238E27FC236}">
                <a16:creationId xmlns:a16="http://schemas.microsoft.com/office/drawing/2014/main" id="{14D699A1-B075-47A9-B68B-C0B26D2179D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273760" y="2419136"/>
            <a:ext cx="537072" cy="538936"/>
          </a:xfrm>
          <a:prstGeom prst="rect">
            <a:avLst/>
          </a:prstGeom>
        </p:spPr>
      </p:pic>
      <p:pic>
        <p:nvPicPr>
          <p:cNvPr id="109" name="Elemento grafico 2" descr="Uomo">
            <a:extLst>
              <a:ext uri="{FF2B5EF4-FFF2-40B4-BE49-F238E27FC236}">
                <a16:creationId xmlns:a16="http://schemas.microsoft.com/office/drawing/2014/main" id="{75FBB54C-4E30-4402-816C-6F5E8121E644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7277031" y="2964063"/>
            <a:ext cx="537072" cy="538936"/>
          </a:xfrm>
          <a:prstGeom prst="rect">
            <a:avLst/>
          </a:prstGeom>
        </p:spPr>
      </p:pic>
      <p:sp>
        <p:nvSpPr>
          <p:cNvPr id="110" name="CasellaDiTesto 109">
            <a:extLst>
              <a:ext uri="{FF2B5EF4-FFF2-40B4-BE49-F238E27FC236}">
                <a16:creationId xmlns:a16="http://schemas.microsoft.com/office/drawing/2014/main" id="{C8621C0D-7309-4D52-8748-70E386CEC77D}"/>
              </a:ext>
            </a:extLst>
          </p:cNvPr>
          <p:cNvSpPr txBox="1"/>
          <p:nvPr/>
        </p:nvSpPr>
        <p:spPr>
          <a:xfrm>
            <a:off x="7559562" y="2032940"/>
            <a:ext cx="12796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100" b="1" dirty="0"/>
              <a:t>= No EPI/NS </a:t>
            </a:r>
          </a:p>
        </p:txBody>
      </p:sp>
      <p:sp>
        <p:nvSpPr>
          <p:cNvPr id="111" name="CasellaDiTesto 110">
            <a:extLst>
              <a:ext uri="{FF2B5EF4-FFF2-40B4-BE49-F238E27FC236}">
                <a16:creationId xmlns:a16="http://schemas.microsoft.com/office/drawing/2014/main" id="{BFFF1712-C225-4A96-A653-7E5E2F05BBA2}"/>
              </a:ext>
            </a:extLst>
          </p:cNvPr>
          <p:cNvSpPr txBox="1"/>
          <p:nvPr/>
        </p:nvSpPr>
        <p:spPr>
          <a:xfrm>
            <a:off x="7734202" y="2543165"/>
            <a:ext cx="13222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100" b="1" dirty="0"/>
              <a:t>= </a:t>
            </a:r>
            <a:r>
              <a:rPr lang="it-IT" sz="1100" b="1" dirty="0" err="1"/>
              <a:t>Suspected</a:t>
            </a:r>
            <a:r>
              <a:rPr lang="it-IT" sz="1100" b="1" dirty="0"/>
              <a:t> EPI/NS</a:t>
            </a:r>
          </a:p>
        </p:txBody>
      </p:sp>
      <p:sp>
        <p:nvSpPr>
          <p:cNvPr id="112" name="CasellaDiTesto 111">
            <a:extLst>
              <a:ext uri="{FF2B5EF4-FFF2-40B4-BE49-F238E27FC236}">
                <a16:creationId xmlns:a16="http://schemas.microsoft.com/office/drawing/2014/main" id="{2A04DC66-3F4A-4606-BAF4-C7E7D0EB28B0}"/>
              </a:ext>
            </a:extLst>
          </p:cNvPr>
          <p:cNvSpPr txBox="1"/>
          <p:nvPr/>
        </p:nvSpPr>
        <p:spPr>
          <a:xfrm>
            <a:off x="7696200" y="3053390"/>
            <a:ext cx="14478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100" b="1" dirty="0"/>
              <a:t>= </a:t>
            </a:r>
            <a:r>
              <a:rPr lang="it-IT" sz="1100" b="1" dirty="0" err="1"/>
              <a:t>Probable</a:t>
            </a:r>
            <a:r>
              <a:rPr lang="it-IT" sz="1100" b="1" dirty="0"/>
              <a:t>/</a:t>
            </a:r>
            <a:r>
              <a:rPr lang="it-IT" sz="1100" b="1" dirty="0" err="1"/>
              <a:t>Confirmed</a:t>
            </a:r>
            <a:r>
              <a:rPr lang="it-IT" sz="1100" b="1" dirty="0"/>
              <a:t> EPI/NS</a:t>
            </a:r>
          </a:p>
        </p:txBody>
      </p:sp>
      <p:pic>
        <p:nvPicPr>
          <p:cNvPr id="120" name="Elemento grafico 2" descr="Uomo">
            <a:extLst>
              <a:ext uri="{FF2B5EF4-FFF2-40B4-BE49-F238E27FC236}">
                <a16:creationId xmlns:a16="http://schemas.microsoft.com/office/drawing/2014/main" id="{1465CF8A-243C-42D6-8693-5540E454B997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6095193" y="5694517"/>
            <a:ext cx="424093" cy="425565"/>
          </a:xfrm>
          <a:prstGeom prst="rect">
            <a:avLst/>
          </a:prstGeom>
        </p:spPr>
      </p:pic>
      <p:pic>
        <p:nvPicPr>
          <p:cNvPr id="121" name="Elemento grafico 2" descr="Uomo">
            <a:extLst>
              <a:ext uri="{FF2B5EF4-FFF2-40B4-BE49-F238E27FC236}">
                <a16:creationId xmlns:a16="http://schemas.microsoft.com/office/drawing/2014/main" id="{B514AB5C-FF68-4160-AB64-E8DB20D2FF3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948801" y="4869614"/>
            <a:ext cx="424093" cy="425565"/>
          </a:xfrm>
          <a:prstGeom prst="rect">
            <a:avLst/>
          </a:prstGeom>
        </p:spPr>
      </p:pic>
      <p:pic>
        <p:nvPicPr>
          <p:cNvPr id="122" name="Elemento grafico 2" descr="Uomo">
            <a:extLst>
              <a:ext uri="{FF2B5EF4-FFF2-40B4-BE49-F238E27FC236}">
                <a16:creationId xmlns:a16="http://schemas.microsoft.com/office/drawing/2014/main" id="{2A891B73-B7F2-45CF-B934-1E54350B1E3E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197114" y="4958142"/>
            <a:ext cx="323110" cy="324231"/>
          </a:xfrm>
          <a:prstGeom prst="rect">
            <a:avLst/>
          </a:prstGeom>
        </p:spPr>
      </p:pic>
      <p:pic>
        <p:nvPicPr>
          <p:cNvPr id="123" name="Elemento grafico 2" descr="Uomo">
            <a:extLst>
              <a:ext uri="{FF2B5EF4-FFF2-40B4-BE49-F238E27FC236}">
                <a16:creationId xmlns:a16="http://schemas.microsoft.com/office/drawing/2014/main" id="{CB4E013F-A230-43D4-8445-ACC9C23B142D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6031852" y="3956503"/>
            <a:ext cx="537072" cy="538936"/>
          </a:xfrm>
          <a:prstGeom prst="rect">
            <a:avLst/>
          </a:prstGeom>
        </p:spPr>
      </p:pic>
      <p:sp>
        <p:nvSpPr>
          <p:cNvPr id="124" name="CasellaDiTesto 123">
            <a:extLst>
              <a:ext uri="{FF2B5EF4-FFF2-40B4-BE49-F238E27FC236}">
                <a16:creationId xmlns:a16="http://schemas.microsoft.com/office/drawing/2014/main" id="{81DB2066-F817-49B2-A81B-A0D6683A8EC9}"/>
              </a:ext>
            </a:extLst>
          </p:cNvPr>
          <p:cNvSpPr txBox="1"/>
          <p:nvPr/>
        </p:nvSpPr>
        <p:spPr>
          <a:xfrm>
            <a:off x="4494316" y="5624074"/>
            <a:ext cx="1099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900" b="1" dirty="0"/>
              <a:t>DIAGNOSIS: Malaria</a:t>
            </a:r>
          </a:p>
        </p:txBody>
      </p:sp>
      <p:sp>
        <p:nvSpPr>
          <p:cNvPr id="80" name="CasellaDiTesto 79">
            <a:extLst>
              <a:ext uri="{FF2B5EF4-FFF2-40B4-BE49-F238E27FC236}">
                <a16:creationId xmlns:a16="http://schemas.microsoft.com/office/drawing/2014/main" id="{1DFE60DD-4861-4342-8E1F-464257310D9E}"/>
              </a:ext>
            </a:extLst>
          </p:cNvPr>
          <p:cNvSpPr txBox="1"/>
          <p:nvPr/>
        </p:nvSpPr>
        <p:spPr>
          <a:xfrm>
            <a:off x="6583743" y="5033569"/>
            <a:ext cx="1426884" cy="523220"/>
          </a:xfrm>
          <a:prstGeom prst="rect">
            <a:avLst/>
          </a:prstGeom>
          <a:solidFill>
            <a:srgbClr val="FFFF99"/>
          </a:solidFill>
          <a:ln w="28575">
            <a:solidFill>
              <a:srgbClr val="00924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 err="1"/>
              <a:t>Fill</a:t>
            </a:r>
            <a:r>
              <a:rPr lang="it-IT" sz="1400" b="1" dirty="0"/>
              <a:t> </a:t>
            </a:r>
            <a:r>
              <a:rPr lang="it-IT" sz="1400" b="1" dirty="0" err="1"/>
              <a:t>Sections</a:t>
            </a:r>
            <a:r>
              <a:rPr lang="it-IT" sz="1400" b="1" dirty="0"/>
              <a:t> 2A &amp; 2B</a:t>
            </a:r>
          </a:p>
        </p:txBody>
      </p:sp>
      <p:sp>
        <p:nvSpPr>
          <p:cNvPr id="86" name="Mezza cornice 85">
            <a:extLst>
              <a:ext uri="{FF2B5EF4-FFF2-40B4-BE49-F238E27FC236}">
                <a16:creationId xmlns:a16="http://schemas.microsoft.com/office/drawing/2014/main" id="{942C2CA3-7947-44DB-AACF-87CFC5475DB4}"/>
              </a:ext>
            </a:extLst>
          </p:cNvPr>
          <p:cNvSpPr/>
          <p:nvPr/>
        </p:nvSpPr>
        <p:spPr>
          <a:xfrm rot="13880385">
            <a:off x="7827011" y="4540336"/>
            <a:ext cx="330388" cy="526761"/>
          </a:xfrm>
          <a:prstGeom prst="halfFrame">
            <a:avLst>
              <a:gd name="adj1" fmla="val 20518"/>
              <a:gd name="adj2" fmla="val 17016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01" name="CasellaDiTesto 100">
            <a:extLst>
              <a:ext uri="{FF2B5EF4-FFF2-40B4-BE49-F238E27FC236}">
                <a16:creationId xmlns:a16="http://schemas.microsoft.com/office/drawing/2014/main" id="{730EE150-752D-4322-8A06-E6D469BC5C61}"/>
              </a:ext>
            </a:extLst>
          </p:cNvPr>
          <p:cNvSpPr txBox="1"/>
          <p:nvPr/>
        </p:nvSpPr>
        <p:spPr>
          <a:xfrm>
            <a:off x="6601782" y="5866443"/>
            <a:ext cx="1426884" cy="523220"/>
          </a:xfrm>
          <a:prstGeom prst="rect">
            <a:avLst/>
          </a:prstGeom>
          <a:solidFill>
            <a:srgbClr val="FFFF99"/>
          </a:solidFill>
          <a:ln w="28575">
            <a:solidFill>
              <a:srgbClr val="00924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 err="1"/>
              <a:t>Fill</a:t>
            </a:r>
            <a:r>
              <a:rPr lang="it-IT" sz="1400" b="1" dirty="0"/>
              <a:t> </a:t>
            </a:r>
            <a:r>
              <a:rPr lang="it-IT" sz="1400" b="1" dirty="0" err="1"/>
              <a:t>Sections</a:t>
            </a:r>
            <a:r>
              <a:rPr lang="it-IT" sz="1400" b="1" dirty="0"/>
              <a:t> 2A &amp; 2B</a:t>
            </a:r>
          </a:p>
        </p:txBody>
      </p:sp>
      <p:sp>
        <p:nvSpPr>
          <p:cNvPr id="102" name="Mezza cornice 101">
            <a:extLst>
              <a:ext uri="{FF2B5EF4-FFF2-40B4-BE49-F238E27FC236}">
                <a16:creationId xmlns:a16="http://schemas.microsoft.com/office/drawing/2014/main" id="{251E05F3-2F1E-460B-A136-CDA658FA7743}"/>
              </a:ext>
            </a:extLst>
          </p:cNvPr>
          <p:cNvSpPr/>
          <p:nvPr/>
        </p:nvSpPr>
        <p:spPr>
          <a:xfrm rot="13880385">
            <a:off x="7845050" y="5373210"/>
            <a:ext cx="330388" cy="526761"/>
          </a:xfrm>
          <a:prstGeom prst="halfFrame">
            <a:avLst>
              <a:gd name="adj1" fmla="val 20518"/>
              <a:gd name="adj2" fmla="val 17016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99" name="object 2">
            <a:extLst>
              <a:ext uri="{FF2B5EF4-FFF2-40B4-BE49-F238E27FC236}">
                <a16:creationId xmlns:a16="http://schemas.microsoft.com/office/drawing/2014/main" id="{D55D2104-DAC9-40E2-992E-FBC298CF83FB}"/>
              </a:ext>
            </a:extLst>
          </p:cNvPr>
          <p:cNvSpPr txBox="1">
            <a:spLocks/>
          </p:cNvSpPr>
          <p:nvPr/>
        </p:nvSpPr>
        <p:spPr>
          <a:xfrm>
            <a:off x="270304" y="531013"/>
            <a:ext cx="7578296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>
            <a:lvl1pPr>
              <a:defRPr sz="4400" b="0" i="0">
                <a:solidFill>
                  <a:schemeClr val="bg1"/>
                </a:solidFill>
                <a:latin typeface="Calibri"/>
                <a:ea typeface="+mj-ea"/>
                <a:cs typeface="Calibri"/>
              </a:defRPr>
            </a:lvl1pPr>
          </a:lstStyle>
          <a:p>
            <a:pPr marL="12700">
              <a:spcBef>
                <a:spcPts val="105"/>
              </a:spcBef>
            </a:pPr>
            <a:r>
              <a:rPr lang="en-US" kern="0" spc="-5"/>
              <a:t>1. HH Visit Forms – Section 2A&amp;B</a:t>
            </a:r>
            <a:endParaRPr lang="en-US" kern="0" spc="-15" dirty="0"/>
          </a:p>
        </p:txBody>
      </p:sp>
    </p:spTree>
    <p:extLst>
      <p:ext uri="{BB962C8B-B14F-4D97-AF65-F5344CB8AC3E}">
        <p14:creationId xmlns:p14="http://schemas.microsoft.com/office/powerpoint/2010/main" val="206496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3C544948-F38D-4250-9EF7-A9ACC72E25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9710" y="1752600"/>
            <a:ext cx="7124579" cy="5056776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5AF784BA-6C11-4D58-A342-76E224D00835}"/>
              </a:ext>
            </a:extLst>
          </p:cNvPr>
          <p:cNvSpPr/>
          <p:nvPr/>
        </p:nvSpPr>
        <p:spPr>
          <a:xfrm rot="16200000">
            <a:off x="4220986" y="-1458677"/>
            <a:ext cx="762001" cy="718455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38" name="Connettore 2 37">
            <a:extLst>
              <a:ext uri="{FF2B5EF4-FFF2-40B4-BE49-F238E27FC236}">
                <a16:creationId xmlns:a16="http://schemas.microsoft.com/office/drawing/2014/main" id="{9B000139-504C-4F7A-8287-04053D3FF144}"/>
              </a:ext>
            </a:extLst>
          </p:cNvPr>
          <p:cNvCxnSpPr>
            <a:cxnSpLocks/>
          </p:cNvCxnSpPr>
          <p:nvPr/>
        </p:nvCxnSpPr>
        <p:spPr>
          <a:xfrm flipV="1">
            <a:off x="1009710" y="2531096"/>
            <a:ext cx="409146" cy="722741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BC8DEC53-EEB4-40F7-9645-DB92E7414CCB}"/>
              </a:ext>
            </a:extLst>
          </p:cNvPr>
          <p:cNvSpPr txBox="1"/>
          <p:nvPr/>
        </p:nvSpPr>
        <p:spPr>
          <a:xfrm>
            <a:off x="609600" y="3253837"/>
            <a:ext cx="4419570" cy="92333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endParaRPr lang="en-US" b="1" dirty="0"/>
          </a:p>
          <a:p>
            <a:r>
              <a:rPr lang="en-US" b="1" dirty="0"/>
              <a:t>Copy these details from previous Section A1</a:t>
            </a:r>
          </a:p>
          <a:p>
            <a:r>
              <a:rPr lang="en-US" b="1" dirty="0"/>
              <a:t> </a:t>
            </a:r>
            <a:endParaRPr lang="en-US" dirty="0"/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18B8951F-675A-4DE3-847B-14D1E1595F8F}"/>
              </a:ext>
            </a:extLst>
          </p:cNvPr>
          <p:cNvSpPr/>
          <p:nvPr/>
        </p:nvSpPr>
        <p:spPr>
          <a:xfrm rot="16200000">
            <a:off x="6069518" y="830828"/>
            <a:ext cx="378878" cy="375066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3" name="Connettore 2 12">
            <a:extLst>
              <a:ext uri="{FF2B5EF4-FFF2-40B4-BE49-F238E27FC236}">
                <a16:creationId xmlns:a16="http://schemas.microsoft.com/office/drawing/2014/main" id="{B681A991-C9C5-47CF-9FA2-C2283C357354}"/>
              </a:ext>
            </a:extLst>
          </p:cNvPr>
          <p:cNvCxnSpPr>
            <a:cxnSpLocks/>
          </p:cNvCxnSpPr>
          <p:nvPr/>
        </p:nvCxnSpPr>
        <p:spPr>
          <a:xfrm flipV="1">
            <a:off x="5029170" y="2928146"/>
            <a:ext cx="409146" cy="722741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bject 2">
            <a:extLst>
              <a:ext uri="{FF2B5EF4-FFF2-40B4-BE49-F238E27FC236}">
                <a16:creationId xmlns:a16="http://schemas.microsoft.com/office/drawing/2014/main" id="{CB145C92-9645-4748-9392-45D0E4123BD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70304" y="531013"/>
            <a:ext cx="7578296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1. HH </a:t>
            </a:r>
            <a:r>
              <a:rPr lang="it-IT" spc="-5" dirty="0" err="1"/>
              <a:t>Visit</a:t>
            </a:r>
            <a:r>
              <a:rPr lang="it-IT" spc="-5" dirty="0"/>
              <a:t> Forms – </a:t>
            </a:r>
            <a:r>
              <a:rPr lang="it-IT" spc="-5" dirty="0" err="1"/>
              <a:t>Section</a:t>
            </a:r>
            <a:r>
              <a:rPr lang="it-IT" spc="-5" dirty="0"/>
              <a:t> 2A</a:t>
            </a:r>
            <a:endParaRPr spc="-15" dirty="0"/>
          </a:p>
        </p:txBody>
      </p:sp>
    </p:spTree>
    <p:extLst>
      <p:ext uri="{BB962C8B-B14F-4D97-AF65-F5344CB8AC3E}">
        <p14:creationId xmlns:p14="http://schemas.microsoft.com/office/powerpoint/2010/main" val="1727269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 animBg="1"/>
      <p:bldP spid="12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67B4E892-0C3E-4023-BDC6-09559D26B5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9710" y="1752600"/>
            <a:ext cx="7124579" cy="5056776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5AF784BA-6C11-4D58-A342-76E224D00835}"/>
              </a:ext>
            </a:extLst>
          </p:cNvPr>
          <p:cNvSpPr/>
          <p:nvPr/>
        </p:nvSpPr>
        <p:spPr>
          <a:xfrm rot="16200000">
            <a:off x="-129807" y="3975693"/>
            <a:ext cx="2757641" cy="44505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38" name="Connettore 2 37">
            <a:extLst>
              <a:ext uri="{FF2B5EF4-FFF2-40B4-BE49-F238E27FC236}">
                <a16:creationId xmlns:a16="http://schemas.microsoft.com/office/drawing/2014/main" id="{9B000139-504C-4F7A-8287-04053D3FF144}"/>
              </a:ext>
            </a:extLst>
          </p:cNvPr>
          <p:cNvCxnSpPr>
            <a:cxnSpLocks/>
          </p:cNvCxnSpPr>
          <p:nvPr/>
        </p:nvCxnSpPr>
        <p:spPr>
          <a:xfrm flipH="1" flipV="1">
            <a:off x="1600201" y="3642431"/>
            <a:ext cx="963549" cy="693750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BC8DEC53-EEB4-40F7-9645-DB92E7414CCB}"/>
              </a:ext>
            </a:extLst>
          </p:cNvPr>
          <p:cNvSpPr txBox="1"/>
          <p:nvPr/>
        </p:nvSpPr>
        <p:spPr>
          <a:xfrm>
            <a:off x="2362215" y="3276600"/>
            <a:ext cx="4419570" cy="2585323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Insert the Serial Number of the member(s) with either suspected or already confirmed Epilepsy / Nodding Syndrome, as indicated in the FAMILY FOLDER – Section A3 (e.g. 01, 02, 03, …, 14).</a:t>
            </a:r>
          </a:p>
          <a:p>
            <a:endParaRPr lang="en-US" b="1" dirty="0"/>
          </a:p>
          <a:p>
            <a:r>
              <a:rPr lang="en-US" b="1" dirty="0"/>
              <a:t>Note: insert </a:t>
            </a:r>
            <a:r>
              <a:rPr lang="en-US" b="1" u="sng" dirty="0"/>
              <a:t>only</a:t>
            </a:r>
            <a:r>
              <a:rPr lang="en-US" b="1" dirty="0"/>
              <a:t> the members of the family who are either suspected cases of EPI / NS or already confirmed cases of EPI /NS</a:t>
            </a:r>
            <a:endParaRPr lang="en-US" dirty="0"/>
          </a:p>
        </p:txBody>
      </p:sp>
      <p:sp>
        <p:nvSpPr>
          <p:cNvPr id="13" name="object 2">
            <a:extLst>
              <a:ext uri="{FF2B5EF4-FFF2-40B4-BE49-F238E27FC236}">
                <a16:creationId xmlns:a16="http://schemas.microsoft.com/office/drawing/2014/main" id="{09382A66-8B06-45D0-99BB-9C3CCA7CC24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55993" y="536830"/>
            <a:ext cx="7578296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1. HH </a:t>
            </a:r>
            <a:r>
              <a:rPr lang="it-IT" spc="-5" dirty="0" err="1"/>
              <a:t>Visit</a:t>
            </a:r>
            <a:r>
              <a:rPr lang="it-IT" spc="-5" dirty="0"/>
              <a:t> Forms – </a:t>
            </a:r>
            <a:r>
              <a:rPr lang="it-IT" spc="-5" dirty="0" err="1"/>
              <a:t>Section</a:t>
            </a:r>
            <a:r>
              <a:rPr lang="it-IT" spc="-5" dirty="0"/>
              <a:t> 2B</a:t>
            </a:r>
            <a:endParaRPr spc="-15" dirty="0"/>
          </a:p>
        </p:txBody>
      </p:sp>
    </p:spTree>
    <p:extLst>
      <p:ext uri="{BB962C8B-B14F-4D97-AF65-F5344CB8AC3E}">
        <p14:creationId xmlns:p14="http://schemas.microsoft.com/office/powerpoint/2010/main" val="2538852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67B4E892-0C3E-4023-BDC6-09559D26B5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9710" y="1752600"/>
            <a:ext cx="7124579" cy="5056776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5AF784BA-6C11-4D58-A342-76E224D00835}"/>
              </a:ext>
            </a:extLst>
          </p:cNvPr>
          <p:cNvSpPr/>
          <p:nvPr/>
        </p:nvSpPr>
        <p:spPr>
          <a:xfrm rot="16200000">
            <a:off x="1117915" y="3113555"/>
            <a:ext cx="2757641" cy="216933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38" name="Connettore 2 37">
            <a:extLst>
              <a:ext uri="{FF2B5EF4-FFF2-40B4-BE49-F238E27FC236}">
                <a16:creationId xmlns:a16="http://schemas.microsoft.com/office/drawing/2014/main" id="{9B000139-504C-4F7A-8287-04053D3FF144}"/>
              </a:ext>
            </a:extLst>
          </p:cNvPr>
          <p:cNvCxnSpPr>
            <a:cxnSpLocks/>
          </p:cNvCxnSpPr>
          <p:nvPr/>
        </p:nvCxnSpPr>
        <p:spPr>
          <a:xfrm flipH="1" flipV="1">
            <a:off x="3638267" y="4038600"/>
            <a:ext cx="963549" cy="693750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BC8DEC53-EEB4-40F7-9645-DB92E7414CCB}"/>
              </a:ext>
            </a:extLst>
          </p:cNvPr>
          <p:cNvSpPr txBox="1"/>
          <p:nvPr/>
        </p:nvSpPr>
        <p:spPr>
          <a:xfrm>
            <a:off x="4571999" y="3310528"/>
            <a:ext cx="4419570" cy="2585323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Insert the Name, Age and Sex of the member(s) with either suspected or already confirmed Epilepsy / Nodding Syndrome, as indicated in the FAMILY FOLDER – Section A3 (e.g. 01, 02, 03, …, 14).</a:t>
            </a:r>
          </a:p>
          <a:p>
            <a:endParaRPr lang="en-US" b="1" dirty="0"/>
          </a:p>
          <a:p>
            <a:r>
              <a:rPr lang="en-US" b="1" dirty="0"/>
              <a:t>Note: insert </a:t>
            </a:r>
            <a:r>
              <a:rPr lang="en-US" b="1" u="sng" dirty="0"/>
              <a:t>only</a:t>
            </a:r>
            <a:r>
              <a:rPr lang="en-US" b="1" dirty="0"/>
              <a:t> the members of the family who are either suspected cases of EPI / NS or already confirmed cases of EPI /NS</a:t>
            </a:r>
            <a:endParaRPr lang="en-US" dirty="0"/>
          </a:p>
        </p:txBody>
      </p:sp>
      <p:sp>
        <p:nvSpPr>
          <p:cNvPr id="12" name="object 2">
            <a:extLst>
              <a:ext uri="{FF2B5EF4-FFF2-40B4-BE49-F238E27FC236}">
                <a16:creationId xmlns:a16="http://schemas.microsoft.com/office/drawing/2014/main" id="{25DC9B84-E543-4269-BD10-BAB855FF82AE}"/>
              </a:ext>
            </a:extLst>
          </p:cNvPr>
          <p:cNvSpPr txBox="1">
            <a:spLocks/>
          </p:cNvSpPr>
          <p:nvPr/>
        </p:nvSpPr>
        <p:spPr>
          <a:xfrm>
            <a:off x="555993" y="536830"/>
            <a:ext cx="7578296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>
            <a:lvl1pPr>
              <a:defRPr sz="4400" b="0" i="0">
                <a:solidFill>
                  <a:schemeClr val="bg1"/>
                </a:solidFill>
                <a:latin typeface="Calibri"/>
                <a:ea typeface="+mj-ea"/>
                <a:cs typeface="Calibri"/>
              </a:defRPr>
            </a:lvl1pPr>
          </a:lstStyle>
          <a:p>
            <a:pPr marL="12700">
              <a:spcBef>
                <a:spcPts val="105"/>
              </a:spcBef>
            </a:pPr>
            <a:r>
              <a:rPr lang="en-US" kern="0" spc="-5"/>
              <a:t>1. HH Visit Forms – Section 2B</a:t>
            </a:r>
            <a:endParaRPr lang="en-US" kern="0" spc="-15" dirty="0"/>
          </a:p>
        </p:txBody>
      </p:sp>
    </p:spTree>
    <p:extLst>
      <p:ext uri="{BB962C8B-B14F-4D97-AF65-F5344CB8AC3E}">
        <p14:creationId xmlns:p14="http://schemas.microsoft.com/office/powerpoint/2010/main" val="2111269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67B4E892-0C3E-4023-BDC6-09559D26B5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9710" y="1752600"/>
            <a:ext cx="7124579" cy="5056776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sp>
        <p:nvSpPr>
          <p:cNvPr id="12" name="object 2">
            <a:extLst>
              <a:ext uri="{FF2B5EF4-FFF2-40B4-BE49-F238E27FC236}">
                <a16:creationId xmlns:a16="http://schemas.microsoft.com/office/drawing/2014/main" id="{25DC9B84-E543-4269-BD10-BAB855FF82AE}"/>
              </a:ext>
            </a:extLst>
          </p:cNvPr>
          <p:cNvSpPr txBox="1">
            <a:spLocks/>
          </p:cNvSpPr>
          <p:nvPr/>
        </p:nvSpPr>
        <p:spPr>
          <a:xfrm>
            <a:off x="555993" y="536830"/>
            <a:ext cx="7578296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>
            <a:lvl1pPr>
              <a:defRPr sz="4400" b="0" i="0">
                <a:solidFill>
                  <a:schemeClr val="bg1"/>
                </a:solidFill>
                <a:latin typeface="Calibri"/>
                <a:ea typeface="+mj-ea"/>
                <a:cs typeface="Calibri"/>
              </a:defRPr>
            </a:lvl1pPr>
          </a:lstStyle>
          <a:p>
            <a:pPr marL="12700">
              <a:spcBef>
                <a:spcPts val="105"/>
              </a:spcBef>
            </a:pPr>
            <a:r>
              <a:rPr lang="en-US" kern="0" spc="-5"/>
              <a:t>1. HH Visit Forms – Section 2B</a:t>
            </a:r>
            <a:endParaRPr lang="en-US" kern="0" spc="-15" dirty="0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EE9F649C-5F7C-462E-8428-2756BB269F0C}"/>
              </a:ext>
            </a:extLst>
          </p:cNvPr>
          <p:cNvSpPr txBox="1"/>
          <p:nvPr/>
        </p:nvSpPr>
        <p:spPr>
          <a:xfrm>
            <a:off x="1066800" y="3429000"/>
            <a:ext cx="6934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04    John Paul Jada        15    M    	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EEEE7627-30F6-4F64-A5F9-40D13387BED1}"/>
              </a:ext>
            </a:extLst>
          </p:cNvPr>
          <p:cNvSpPr txBox="1"/>
          <p:nvPr/>
        </p:nvSpPr>
        <p:spPr>
          <a:xfrm>
            <a:off x="1066800" y="3754712"/>
            <a:ext cx="6934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06    Maria Jada               9      F      	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E17F3A85-302A-4B10-A9B1-7A9FC4A74D1B}"/>
              </a:ext>
            </a:extLst>
          </p:cNvPr>
          <p:cNvSpPr txBox="1"/>
          <p:nvPr/>
        </p:nvSpPr>
        <p:spPr>
          <a:xfrm>
            <a:off x="1066800" y="4062489"/>
            <a:ext cx="6934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09    Joshua Jada             5      M    	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6D74DED3-2C5A-456F-8A22-1A98DC413155}"/>
              </a:ext>
            </a:extLst>
          </p:cNvPr>
          <p:cNvSpPr txBox="1"/>
          <p:nvPr/>
        </p:nvSpPr>
        <p:spPr>
          <a:xfrm>
            <a:off x="1066800" y="4327541"/>
            <a:ext cx="6934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lain" startAt="11"/>
            </a:pPr>
            <a:r>
              <a:rPr lang="it-IT" sz="1400" dirty="0" err="1"/>
              <a:t>Theresa</a:t>
            </a:r>
            <a:r>
              <a:rPr lang="it-IT" sz="1400" dirty="0"/>
              <a:t> Jada            4      F</a:t>
            </a:r>
            <a:endParaRPr lang="it-IT" sz="1400" b="1" dirty="0"/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D5474339-240B-4802-A3B2-57530BB63F3F}"/>
              </a:ext>
            </a:extLst>
          </p:cNvPr>
          <p:cNvSpPr txBox="1"/>
          <p:nvPr/>
        </p:nvSpPr>
        <p:spPr>
          <a:xfrm>
            <a:off x="1060174" y="4660518"/>
            <a:ext cx="6934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12    Mathias Jada            3      M    </a:t>
            </a:r>
            <a:r>
              <a:rPr lang="it-IT" sz="1400" b="1" dirty="0"/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217503671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67B4E892-0C3E-4023-BDC6-09559D26B5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59058"/>
            <a:ext cx="7124579" cy="5056776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5AF784BA-6C11-4D58-A342-76E224D00835}"/>
              </a:ext>
            </a:extLst>
          </p:cNvPr>
          <p:cNvSpPr/>
          <p:nvPr/>
        </p:nvSpPr>
        <p:spPr>
          <a:xfrm rot="16200000">
            <a:off x="1783481" y="3550520"/>
            <a:ext cx="2757641" cy="14478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38" name="Connettore 2 37">
            <a:extLst>
              <a:ext uri="{FF2B5EF4-FFF2-40B4-BE49-F238E27FC236}">
                <a16:creationId xmlns:a16="http://schemas.microsoft.com/office/drawing/2014/main" id="{9B000139-504C-4F7A-8287-04053D3FF144}"/>
              </a:ext>
            </a:extLst>
          </p:cNvPr>
          <p:cNvCxnSpPr>
            <a:cxnSpLocks/>
          </p:cNvCxnSpPr>
          <p:nvPr/>
        </p:nvCxnSpPr>
        <p:spPr>
          <a:xfrm flipH="1" flipV="1">
            <a:off x="3894263" y="3810000"/>
            <a:ext cx="963549" cy="693750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BC8DEC53-EEB4-40F7-9645-DB92E7414CCB}"/>
              </a:ext>
            </a:extLst>
          </p:cNvPr>
          <p:cNvSpPr txBox="1"/>
          <p:nvPr/>
        </p:nvSpPr>
        <p:spPr>
          <a:xfrm>
            <a:off x="4865872" y="1865684"/>
            <a:ext cx="4125727" cy="4801314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If the patient was diagnosed at a Health Facility with </a:t>
            </a:r>
            <a:r>
              <a:rPr lang="en-US" b="1" dirty="0"/>
              <a:t>Epilepsy</a:t>
            </a:r>
            <a:r>
              <a:rPr lang="en-US" dirty="0"/>
              <a:t>, insert ‘</a:t>
            </a:r>
            <a:r>
              <a:rPr lang="en-US" b="1" dirty="0"/>
              <a:t>1</a:t>
            </a:r>
            <a:r>
              <a:rPr lang="en-US" dirty="0"/>
              <a:t>’.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If the patient was diagnosed at a Health Facility with </a:t>
            </a:r>
            <a:r>
              <a:rPr lang="en-US" b="1" dirty="0"/>
              <a:t>Nodding Syndrome</a:t>
            </a:r>
            <a:r>
              <a:rPr lang="en-US" dirty="0"/>
              <a:t>, insert ‘</a:t>
            </a:r>
            <a:r>
              <a:rPr lang="en-US" b="1" dirty="0"/>
              <a:t>2</a:t>
            </a:r>
            <a:r>
              <a:rPr lang="en-US" dirty="0"/>
              <a:t>’.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If the patient was diagnosed at a Health Facility with </a:t>
            </a:r>
            <a:r>
              <a:rPr lang="en-US" b="1" dirty="0"/>
              <a:t>Onchocerciasis</a:t>
            </a:r>
            <a:r>
              <a:rPr lang="en-US" dirty="0"/>
              <a:t> (“OV”, “River Blindness”), insert ‘</a:t>
            </a:r>
            <a:r>
              <a:rPr lang="en-US" b="1" dirty="0"/>
              <a:t>3</a:t>
            </a:r>
            <a:r>
              <a:rPr lang="en-US" dirty="0"/>
              <a:t>’.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If the patient was diagnosed at a Health Facility with </a:t>
            </a:r>
            <a:r>
              <a:rPr lang="en-US" b="1" dirty="0"/>
              <a:t>Malaria</a:t>
            </a:r>
            <a:r>
              <a:rPr lang="en-US" dirty="0"/>
              <a:t>, insert ‘</a:t>
            </a:r>
            <a:r>
              <a:rPr lang="en-US" b="1" dirty="0"/>
              <a:t>4</a:t>
            </a:r>
            <a:r>
              <a:rPr lang="en-US" dirty="0"/>
              <a:t>’.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If the patient was diagnosed at a Health Facility with </a:t>
            </a:r>
            <a:r>
              <a:rPr lang="en-US" b="1" dirty="0"/>
              <a:t>other conditions</a:t>
            </a:r>
            <a:r>
              <a:rPr lang="en-US" dirty="0"/>
              <a:t>, insert ‘</a:t>
            </a:r>
            <a:r>
              <a:rPr lang="en-US" b="1" dirty="0"/>
              <a:t>5</a:t>
            </a:r>
            <a:r>
              <a:rPr lang="en-US" dirty="0"/>
              <a:t>’ and specify the diagnosis.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If the patient has not gone and/or has not obtained a diagnosis at a Health Facility yet, leave blank &amp; refer for diagnosis.</a:t>
            </a:r>
          </a:p>
        </p:txBody>
      </p:sp>
      <p:sp>
        <p:nvSpPr>
          <p:cNvPr id="12" name="object 2">
            <a:extLst>
              <a:ext uri="{FF2B5EF4-FFF2-40B4-BE49-F238E27FC236}">
                <a16:creationId xmlns:a16="http://schemas.microsoft.com/office/drawing/2014/main" id="{1B6DABDF-6D52-4E21-91D2-579A5E6176C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55993" y="536830"/>
            <a:ext cx="7578296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1. HH </a:t>
            </a:r>
            <a:r>
              <a:rPr lang="it-IT" spc="-5" dirty="0" err="1"/>
              <a:t>Visit</a:t>
            </a:r>
            <a:r>
              <a:rPr lang="it-IT" spc="-5" dirty="0"/>
              <a:t> Forms – </a:t>
            </a:r>
            <a:r>
              <a:rPr lang="it-IT" spc="-5" dirty="0" err="1"/>
              <a:t>Section</a:t>
            </a:r>
            <a:r>
              <a:rPr lang="it-IT" spc="-5" dirty="0"/>
              <a:t> 2B</a:t>
            </a:r>
            <a:endParaRPr spc="-15" dirty="0"/>
          </a:p>
        </p:txBody>
      </p:sp>
    </p:spTree>
    <p:extLst>
      <p:ext uri="{BB962C8B-B14F-4D97-AF65-F5344CB8AC3E}">
        <p14:creationId xmlns:p14="http://schemas.microsoft.com/office/powerpoint/2010/main" val="40104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67B4E892-0C3E-4023-BDC6-09559D26B5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9710" y="1767558"/>
            <a:ext cx="7124579" cy="5056776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5AF784BA-6C11-4D58-A342-76E224D00835}"/>
              </a:ext>
            </a:extLst>
          </p:cNvPr>
          <p:cNvSpPr/>
          <p:nvPr/>
        </p:nvSpPr>
        <p:spPr>
          <a:xfrm rot="16200000">
            <a:off x="3935302" y="3639378"/>
            <a:ext cx="2757641" cy="102704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38" name="Connettore 2 37">
            <a:extLst>
              <a:ext uri="{FF2B5EF4-FFF2-40B4-BE49-F238E27FC236}">
                <a16:creationId xmlns:a16="http://schemas.microsoft.com/office/drawing/2014/main" id="{9B000139-504C-4F7A-8287-04053D3FF144}"/>
              </a:ext>
            </a:extLst>
          </p:cNvPr>
          <p:cNvCxnSpPr>
            <a:cxnSpLocks/>
            <a:endCxn id="5" idx="0"/>
          </p:cNvCxnSpPr>
          <p:nvPr/>
        </p:nvCxnSpPr>
        <p:spPr>
          <a:xfrm flipV="1">
            <a:off x="3304980" y="4152899"/>
            <a:ext cx="1495621" cy="342902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BC8DEC53-EEB4-40F7-9645-DB92E7414CCB}"/>
              </a:ext>
            </a:extLst>
          </p:cNvPr>
          <p:cNvSpPr txBox="1"/>
          <p:nvPr/>
        </p:nvSpPr>
        <p:spPr>
          <a:xfrm>
            <a:off x="975642" y="3447187"/>
            <a:ext cx="3142641" cy="1754326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/>
              <a:t>If the patient has obtained a diagnosis from a Health Facility, insert the </a:t>
            </a:r>
            <a:r>
              <a:rPr lang="en-US" b="1"/>
              <a:t>name and level of the Health Facility</a:t>
            </a:r>
            <a:r>
              <a:rPr lang="en-US"/>
              <a:t>. The level of Health Facility can be either: PHCU; PHCC; Hospital. 	</a:t>
            </a:r>
          </a:p>
        </p:txBody>
      </p:sp>
      <p:sp>
        <p:nvSpPr>
          <p:cNvPr id="14" name="object 2">
            <a:extLst>
              <a:ext uri="{FF2B5EF4-FFF2-40B4-BE49-F238E27FC236}">
                <a16:creationId xmlns:a16="http://schemas.microsoft.com/office/drawing/2014/main" id="{7793EA55-8E75-4F28-86F4-462F9BB95BE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55993" y="536830"/>
            <a:ext cx="7578296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1. HH </a:t>
            </a:r>
            <a:r>
              <a:rPr lang="it-IT" spc="-5" dirty="0" err="1"/>
              <a:t>Visit</a:t>
            </a:r>
            <a:r>
              <a:rPr lang="it-IT" spc="-5" dirty="0"/>
              <a:t> Forms – </a:t>
            </a:r>
            <a:r>
              <a:rPr lang="it-IT" spc="-5" dirty="0" err="1"/>
              <a:t>Section</a:t>
            </a:r>
            <a:r>
              <a:rPr lang="it-IT" spc="-5" dirty="0"/>
              <a:t> 2B</a:t>
            </a:r>
            <a:endParaRPr spc="-15" dirty="0"/>
          </a:p>
        </p:txBody>
      </p:sp>
    </p:spTree>
    <p:extLst>
      <p:ext uri="{BB962C8B-B14F-4D97-AF65-F5344CB8AC3E}">
        <p14:creationId xmlns:p14="http://schemas.microsoft.com/office/powerpoint/2010/main" val="292091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67B4E892-0C3E-4023-BDC6-09559D26B5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9710" y="1767558"/>
            <a:ext cx="7124579" cy="5056776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" y="531013"/>
            <a:ext cx="7467599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1. HH </a:t>
            </a:r>
            <a:r>
              <a:rPr lang="it-IT" spc="-5" dirty="0" err="1"/>
              <a:t>Visit</a:t>
            </a:r>
            <a:r>
              <a:rPr lang="it-IT" spc="-5" dirty="0"/>
              <a:t> Forms – </a:t>
            </a:r>
            <a:r>
              <a:rPr lang="it-IT" spc="-5" dirty="0" err="1"/>
              <a:t>Section</a:t>
            </a:r>
            <a:r>
              <a:rPr lang="it-IT" spc="-5" dirty="0"/>
              <a:t> 2B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5AF784BA-6C11-4D58-A342-76E224D00835}"/>
              </a:ext>
            </a:extLst>
          </p:cNvPr>
          <p:cNvSpPr/>
          <p:nvPr/>
        </p:nvSpPr>
        <p:spPr>
          <a:xfrm rot="16200000">
            <a:off x="4822813" y="3711586"/>
            <a:ext cx="2757641" cy="97326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38" name="Connettore 2 37">
            <a:extLst>
              <a:ext uri="{FF2B5EF4-FFF2-40B4-BE49-F238E27FC236}">
                <a16:creationId xmlns:a16="http://schemas.microsoft.com/office/drawing/2014/main" id="{9B000139-504C-4F7A-8287-04053D3FF144}"/>
              </a:ext>
            </a:extLst>
          </p:cNvPr>
          <p:cNvCxnSpPr>
            <a:cxnSpLocks/>
            <a:endCxn id="5" idx="0"/>
          </p:cNvCxnSpPr>
          <p:nvPr/>
        </p:nvCxnSpPr>
        <p:spPr>
          <a:xfrm flipV="1">
            <a:off x="4165604" y="4198220"/>
            <a:ext cx="1549396" cy="342902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BC8DEC53-EEB4-40F7-9645-DB92E7414CCB}"/>
              </a:ext>
            </a:extLst>
          </p:cNvPr>
          <p:cNvSpPr txBox="1"/>
          <p:nvPr/>
        </p:nvSpPr>
        <p:spPr>
          <a:xfrm>
            <a:off x="1129820" y="3663959"/>
            <a:ext cx="3142641" cy="1200329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Record </a:t>
            </a:r>
            <a:r>
              <a:rPr lang="en-US" b="1" dirty="0"/>
              <a:t>date of diagnosis </a:t>
            </a:r>
            <a:r>
              <a:rPr lang="en-US" dirty="0"/>
              <a:t>in the order day/month/year, each carrying two characters e.g. 04/11/18. 		</a:t>
            </a:r>
          </a:p>
        </p:txBody>
      </p:sp>
    </p:spTree>
    <p:extLst>
      <p:ext uri="{BB962C8B-B14F-4D97-AF65-F5344CB8AC3E}">
        <p14:creationId xmlns:p14="http://schemas.microsoft.com/office/powerpoint/2010/main" val="3929326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31648" y="3083713"/>
            <a:ext cx="7620000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1. Family Folder &amp; HH </a:t>
            </a:r>
            <a:r>
              <a:rPr lang="it-IT" spc="-5" dirty="0" err="1"/>
              <a:t>Visit</a:t>
            </a:r>
            <a:r>
              <a:rPr lang="it-IT" spc="-5" dirty="0"/>
              <a:t> Forms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82772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67B4E892-0C3E-4023-BDC6-09559D26B5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9710" y="1767558"/>
            <a:ext cx="7124579" cy="5056776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" y="531013"/>
            <a:ext cx="7467599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1. HH </a:t>
            </a:r>
            <a:r>
              <a:rPr lang="it-IT" spc="-5" dirty="0" err="1"/>
              <a:t>Visit</a:t>
            </a:r>
            <a:r>
              <a:rPr lang="it-IT" spc="-5" dirty="0"/>
              <a:t> Forms – </a:t>
            </a:r>
            <a:r>
              <a:rPr lang="it-IT" spc="-5" dirty="0" err="1"/>
              <a:t>Section</a:t>
            </a:r>
            <a:r>
              <a:rPr lang="it-IT" spc="-5" dirty="0"/>
              <a:t> 2B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5AF784BA-6C11-4D58-A342-76E224D00835}"/>
              </a:ext>
            </a:extLst>
          </p:cNvPr>
          <p:cNvSpPr/>
          <p:nvPr/>
        </p:nvSpPr>
        <p:spPr>
          <a:xfrm rot="16200000">
            <a:off x="5568626" y="3761322"/>
            <a:ext cx="3507587" cy="162374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38" name="Connettore 2 37">
            <a:extLst>
              <a:ext uri="{FF2B5EF4-FFF2-40B4-BE49-F238E27FC236}">
                <a16:creationId xmlns:a16="http://schemas.microsoft.com/office/drawing/2014/main" id="{9B000139-504C-4F7A-8287-04053D3FF144}"/>
              </a:ext>
            </a:extLst>
          </p:cNvPr>
          <p:cNvCxnSpPr>
            <a:cxnSpLocks/>
            <a:endCxn id="5" idx="0"/>
          </p:cNvCxnSpPr>
          <p:nvPr/>
        </p:nvCxnSpPr>
        <p:spPr>
          <a:xfrm>
            <a:off x="4961154" y="4541124"/>
            <a:ext cx="1549395" cy="32068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BC8DEC53-EEB4-40F7-9645-DB92E7414CCB}"/>
              </a:ext>
            </a:extLst>
          </p:cNvPr>
          <p:cNvSpPr txBox="1"/>
          <p:nvPr/>
        </p:nvSpPr>
        <p:spPr>
          <a:xfrm>
            <a:off x="1818513" y="2187165"/>
            <a:ext cx="3142641" cy="3693319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If the patient is </a:t>
            </a:r>
            <a:r>
              <a:rPr lang="en-US" b="1" u="sng" dirty="0">
                <a:solidFill>
                  <a:srgbClr val="FF0000"/>
                </a:solidFill>
              </a:rPr>
              <a:t>not</a:t>
            </a:r>
            <a:r>
              <a:rPr lang="en-US" dirty="0"/>
              <a:t> </a:t>
            </a:r>
            <a:r>
              <a:rPr lang="en-US" b="1" dirty="0"/>
              <a:t>under care of a </a:t>
            </a:r>
            <a:r>
              <a:rPr lang="en-US" b="1" dirty="0" err="1"/>
              <a:t>CBRWorker</a:t>
            </a:r>
            <a:r>
              <a:rPr lang="en-US" b="1" dirty="0"/>
              <a:t> from SEM</a:t>
            </a:r>
            <a:r>
              <a:rPr lang="en-US" dirty="0"/>
              <a:t>, tick “</a:t>
            </a:r>
            <a:r>
              <a:rPr lang="en-US" b="1" dirty="0"/>
              <a:t>NO</a:t>
            </a:r>
            <a:r>
              <a:rPr lang="en-US" dirty="0"/>
              <a:t>”. 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If the patient is </a:t>
            </a:r>
            <a:r>
              <a:rPr lang="en-US" b="1" dirty="0"/>
              <a:t>under care of a </a:t>
            </a:r>
            <a:r>
              <a:rPr lang="en-US" b="1" dirty="0" err="1"/>
              <a:t>CBRWorker</a:t>
            </a:r>
            <a:r>
              <a:rPr lang="en-US" b="1" dirty="0"/>
              <a:t> from SEM</a:t>
            </a:r>
            <a:r>
              <a:rPr lang="en-US" dirty="0"/>
              <a:t>, tick “</a:t>
            </a:r>
            <a:r>
              <a:rPr lang="en-US" b="1" dirty="0"/>
              <a:t>YES</a:t>
            </a:r>
            <a:r>
              <a:rPr lang="en-US" dirty="0"/>
              <a:t>” and record the </a:t>
            </a:r>
            <a:r>
              <a:rPr lang="en-US" b="1" u="sng" dirty="0"/>
              <a:t>name of the </a:t>
            </a:r>
            <a:r>
              <a:rPr lang="en-US" b="1" u="sng" dirty="0" err="1"/>
              <a:t>CBRWorker</a:t>
            </a:r>
            <a:r>
              <a:rPr lang="en-US" b="1" dirty="0"/>
              <a:t>. </a:t>
            </a:r>
          </a:p>
          <a:p>
            <a:endParaRPr lang="en-US" b="1" dirty="0"/>
          </a:p>
          <a:p>
            <a:r>
              <a:rPr lang="en-US" dirty="0"/>
              <a:t>(You can do so by checking the SEM Client Card held by the patient)</a:t>
            </a:r>
          </a:p>
          <a:p>
            <a:r>
              <a:rPr 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352487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" y="531013"/>
            <a:ext cx="7467599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1. HH </a:t>
            </a:r>
            <a:r>
              <a:rPr lang="it-IT" spc="-5" dirty="0" err="1"/>
              <a:t>Visit</a:t>
            </a:r>
            <a:r>
              <a:rPr lang="it-IT" spc="-5" dirty="0"/>
              <a:t> Forms – </a:t>
            </a:r>
            <a:r>
              <a:rPr lang="it-IT" spc="-5" dirty="0" err="1"/>
              <a:t>Section</a:t>
            </a:r>
            <a:r>
              <a:rPr lang="it-IT" spc="-5" dirty="0"/>
              <a:t> 2C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pic>
        <p:nvPicPr>
          <p:cNvPr id="86" name="Immagine 85">
            <a:extLst>
              <a:ext uri="{FF2B5EF4-FFF2-40B4-BE49-F238E27FC236}">
                <a16:creationId xmlns:a16="http://schemas.microsoft.com/office/drawing/2014/main" id="{5177AAD8-2599-43FB-9FF3-3A849A850B92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2000"/>
          </a:blip>
          <a:stretch>
            <a:fillRect/>
          </a:stretch>
        </p:blipFill>
        <p:spPr>
          <a:xfrm>
            <a:off x="1009710" y="1767558"/>
            <a:ext cx="7124579" cy="5056776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4374A635-A474-46C6-98AF-ED51C35F828C}"/>
              </a:ext>
            </a:extLst>
          </p:cNvPr>
          <p:cNvSpPr txBox="1"/>
          <p:nvPr/>
        </p:nvSpPr>
        <p:spPr>
          <a:xfrm>
            <a:off x="1066800" y="3429000"/>
            <a:ext cx="6934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04    John Paul Jada        15    M    1                                </a:t>
            </a:r>
            <a:r>
              <a:rPr lang="it-IT" sz="1400" dirty="0" err="1"/>
              <a:t>Maridi</a:t>
            </a:r>
            <a:r>
              <a:rPr lang="it-IT" sz="1400" dirty="0"/>
              <a:t> </a:t>
            </a:r>
            <a:r>
              <a:rPr lang="it-IT" sz="1400" dirty="0" err="1"/>
              <a:t>Hsp</a:t>
            </a:r>
            <a:r>
              <a:rPr lang="it-IT" sz="1400" dirty="0"/>
              <a:t>    07/07/20   </a:t>
            </a:r>
            <a:r>
              <a:rPr lang="it-IT" sz="1400" b="1" dirty="0"/>
              <a:t>X</a:t>
            </a:r>
            <a:r>
              <a:rPr lang="it-IT" sz="1400" dirty="0"/>
              <a:t>	</a:t>
            </a:r>
          </a:p>
        </p:txBody>
      </p:sp>
      <p:sp>
        <p:nvSpPr>
          <p:cNvPr id="101" name="CasellaDiTesto 100">
            <a:extLst>
              <a:ext uri="{FF2B5EF4-FFF2-40B4-BE49-F238E27FC236}">
                <a16:creationId xmlns:a16="http://schemas.microsoft.com/office/drawing/2014/main" id="{C70277BD-93A4-4773-BD75-83BD4FB4E824}"/>
              </a:ext>
            </a:extLst>
          </p:cNvPr>
          <p:cNvSpPr txBox="1"/>
          <p:nvPr/>
        </p:nvSpPr>
        <p:spPr>
          <a:xfrm>
            <a:off x="1066800" y="3754712"/>
            <a:ext cx="6934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06    Maria Jada               9      F      2                                </a:t>
            </a:r>
            <a:r>
              <a:rPr lang="it-IT" sz="1400" dirty="0" err="1"/>
              <a:t>Maridi</a:t>
            </a:r>
            <a:r>
              <a:rPr lang="it-IT" sz="1400" dirty="0"/>
              <a:t> </a:t>
            </a:r>
            <a:r>
              <a:rPr lang="it-IT" sz="1400" dirty="0" err="1"/>
              <a:t>Hsp</a:t>
            </a:r>
            <a:r>
              <a:rPr lang="it-IT" sz="1400" dirty="0"/>
              <a:t>    31/07/20   </a:t>
            </a:r>
            <a:r>
              <a:rPr lang="it-IT" sz="1400" b="1" dirty="0"/>
              <a:t>X</a:t>
            </a:r>
            <a:r>
              <a:rPr lang="it-IT" sz="1400" dirty="0"/>
              <a:t>	</a:t>
            </a:r>
          </a:p>
        </p:txBody>
      </p:sp>
      <p:sp>
        <p:nvSpPr>
          <p:cNvPr id="102" name="CasellaDiTesto 101">
            <a:extLst>
              <a:ext uri="{FF2B5EF4-FFF2-40B4-BE49-F238E27FC236}">
                <a16:creationId xmlns:a16="http://schemas.microsoft.com/office/drawing/2014/main" id="{13265336-BACD-459A-8902-8CDCA3A84ACF}"/>
              </a:ext>
            </a:extLst>
          </p:cNvPr>
          <p:cNvSpPr txBox="1"/>
          <p:nvPr/>
        </p:nvSpPr>
        <p:spPr>
          <a:xfrm>
            <a:off x="1066800" y="4062489"/>
            <a:ext cx="6934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09    Joshua Jada             5      M    4                                </a:t>
            </a:r>
            <a:r>
              <a:rPr lang="it-IT" sz="1400" dirty="0" err="1"/>
              <a:t>Maridi</a:t>
            </a:r>
            <a:r>
              <a:rPr lang="it-IT" sz="1400" dirty="0"/>
              <a:t> </a:t>
            </a:r>
            <a:r>
              <a:rPr lang="it-IT" sz="1400" dirty="0" err="1"/>
              <a:t>Hsp</a:t>
            </a:r>
            <a:r>
              <a:rPr lang="it-IT" sz="1400" dirty="0"/>
              <a:t>    25/06/20   </a:t>
            </a:r>
            <a:r>
              <a:rPr lang="it-IT" sz="1400" b="1" dirty="0"/>
              <a:t>X</a:t>
            </a:r>
            <a:r>
              <a:rPr lang="it-IT" sz="1400" dirty="0"/>
              <a:t>	</a:t>
            </a:r>
          </a:p>
        </p:txBody>
      </p:sp>
      <p:sp>
        <p:nvSpPr>
          <p:cNvPr id="104" name="CasellaDiTesto 103">
            <a:extLst>
              <a:ext uri="{FF2B5EF4-FFF2-40B4-BE49-F238E27FC236}">
                <a16:creationId xmlns:a16="http://schemas.microsoft.com/office/drawing/2014/main" id="{5DF619EE-80A7-48EA-988A-F467F3B82703}"/>
              </a:ext>
            </a:extLst>
          </p:cNvPr>
          <p:cNvSpPr txBox="1"/>
          <p:nvPr/>
        </p:nvSpPr>
        <p:spPr>
          <a:xfrm>
            <a:off x="1066800" y="4327541"/>
            <a:ext cx="6934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lain" startAt="11"/>
            </a:pPr>
            <a:r>
              <a:rPr lang="it-IT" sz="1400" dirty="0" err="1"/>
              <a:t>Theresa</a:t>
            </a:r>
            <a:r>
              <a:rPr lang="it-IT" sz="1400" dirty="0"/>
              <a:t> Jada            4      F     2                                </a:t>
            </a:r>
            <a:r>
              <a:rPr lang="it-IT" sz="1400" dirty="0" err="1"/>
              <a:t>Maridi</a:t>
            </a:r>
            <a:r>
              <a:rPr lang="it-IT" sz="1400" dirty="0"/>
              <a:t> </a:t>
            </a:r>
            <a:r>
              <a:rPr lang="it-IT" sz="1400" dirty="0" err="1"/>
              <a:t>Hsp</a:t>
            </a:r>
            <a:r>
              <a:rPr lang="it-IT" sz="1400" dirty="0"/>
              <a:t>    12/04/20          </a:t>
            </a:r>
            <a:r>
              <a:rPr lang="it-IT" sz="1400" b="1" dirty="0"/>
              <a:t>X     </a:t>
            </a:r>
          </a:p>
        </p:txBody>
      </p:sp>
      <p:sp>
        <p:nvSpPr>
          <p:cNvPr id="105" name="CasellaDiTesto 104">
            <a:extLst>
              <a:ext uri="{FF2B5EF4-FFF2-40B4-BE49-F238E27FC236}">
                <a16:creationId xmlns:a16="http://schemas.microsoft.com/office/drawing/2014/main" id="{3A3AF2F2-ADA5-4FBE-BFB2-E79A699176B4}"/>
              </a:ext>
            </a:extLst>
          </p:cNvPr>
          <p:cNvSpPr txBox="1"/>
          <p:nvPr/>
        </p:nvSpPr>
        <p:spPr>
          <a:xfrm>
            <a:off x="7176052" y="4436897"/>
            <a:ext cx="914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dirty="0"/>
              <a:t>James Sebit</a:t>
            </a:r>
            <a:endParaRPr lang="it-IT" sz="1400" dirty="0"/>
          </a:p>
        </p:txBody>
      </p:sp>
      <p:sp>
        <p:nvSpPr>
          <p:cNvPr id="127" name="CasellaDiTesto 126">
            <a:extLst>
              <a:ext uri="{FF2B5EF4-FFF2-40B4-BE49-F238E27FC236}">
                <a16:creationId xmlns:a16="http://schemas.microsoft.com/office/drawing/2014/main" id="{6FCBDAD5-6B17-4933-853A-37DAD94D44DB}"/>
              </a:ext>
            </a:extLst>
          </p:cNvPr>
          <p:cNvSpPr txBox="1"/>
          <p:nvPr/>
        </p:nvSpPr>
        <p:spPr>
          <a:xfrm>
            <a:off x="1060174" y="4660518"/>
            <a:ext cx="6934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12    Mathias Jada            3      M    </a:t>
            </a:r>
            <a:r>
              <a:rPr lang="it-IT" sz="1400" b="1" dirty="0"/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233876368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" y="531013"/>
            <a:ext cx="7467599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1. HH </a:t>
            </a:r>
            <a:r>
              <a:rPr lang="it-IT" spc="-5" dirty="0" err="1"/>
              <a:t>Visit</a:t>
            </a:r>
            <a:r>
              <a:rPr lang="it-IT" spc="-5" dirty="0"/>
              <a:t> Forms – </a:t>
            </a:r>
            <a:r>
              <a:rPr lang="it-IT" spc="-5" dirty="0" err="1"/>
              <a:t>Section</a:t>
            </a:r>
            <a:r>
              <a:rPr lang="it-IT" spc="-5" dirty="0"/>
              <a:t> 2B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sp>
        <p:nvSpPr>
          <p:cNvPr id="11" name="object 3">
            <a:extLst>
              <a:ext uri="{FF2B5EF4-FFF2-40B4-BE49-F238E27FC236}">
                <a16:creationId xmlns:a16="http://schemas.microsoft.com/office/drawing/2014/main" id="{67BC1B4A-659D-4145-B521-65F6AFD69A77}"/>
              </a:ext>
            </a:extLst>
          </p:cNvPr>
          <p:cNvSpPr txBox="1"/>
          <p:nvPr/>
        </p:nvSpPr>
        <p:spPr>
          <a:xfrm>
            <a:off x="381000" y="2057400"/>
            <a:ext cx="8382000" cy="481734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spcBef>
                <a:spcPts val="105"/>
              </a:spcBef>
              <a:tabLst>
                <a:tab pos="354965" algn="l"/>
                <a:tab pos="355600" algn="l"/>
              </a:tabLst>
            </a:pPr>
            <a:r>
              <a:rPr lang="it-IT" sz="2800" spc="-10" dirty="0" err="1">
                <a:latin typeface="Calibri"/>
                <a:cs typeface="Calibri"/>
              </a:rPr>
              <a:t>This</a:t>
            </a:r>
            <a:r>
              <a:rPr lang="it-IT" sz="2800" spc="-10" dirty="0">
                <a:latin typeface="Calibri"/>
                <a:cs typeface="Calibri"/>
              </a:rPr>
              <a:t> </a:t>
            </a:r>
            <a:r>
              <a:rPr lang="it-IT" sz="2800" spc="-10" dirty="0" err="1">
                <a:latin typeface="Calibri"/>
                <a:cs typeface="Calibri"/>
              </a:rPr>
              <a:t>section</a:t>
            </a:r>
            <a:r>
              <a:rPr lang="it-IT" sz="2800" spc="-10" dirty="0">
                <a:latin typeface="Calibri"/>
                <a:cs typeface="Calibri"/>
              </a:rPr>
              <a:t> (</a:t>
            </a:r>
            <a:r>
              <a:rPr lang="it-IT" sz="2800" spc="-10" dirty="0" err="1">
                <a:latin typeface="Calibri"/>
                <a:cs typeface="Calibri"/>
              </a:rPr>
              <a:t>Section</a:t>
            </a:r>
            <a:r>
              <a:rPr lang="it-IT" sz="2800" spc="-10" dirty="0">
                <a:latin typeface="Calibri"/>
                <a:cs typeface="Calibri"/>
              </a:rPr>
              <a:t> 2b) helps the </a:t>
            </a:r>
            <a:r>
              <a:rPr lang="it-IT" sz="2800" spc="-10" dirty="0" err="1">
                <a:latin typeface="Calibri"/>
                <a:cs typeface="Calibri"/>
              </a:rPr>
              <a:t>volunteer</a:t>
            </a:r>
            <a:r>
              <a:rPr lang="it-IT" sz="2800" spc="-10" dirty="0">
                <a:latin typeface="Calibri"/>
                <a:cs typeface="Calibri"/>
              </a:rPr>
              <a:t> to </a:t>
            </a:r>
            <a:r>
              <a:rPr lang="it-IT" sz="2800" spc="-10" dirty="0" err="1">
                <a:latin typeface="Calibri"/>
                <a:cs typeface="Calibri"/>
              </a:rPr>
              <a:t>determine</a:t>
            </a:r>
            <a:r>
              <a:rPr lang="it-IT" sz="2800" spc="-10" dirty="0">
                <a:latin typeface="Calibri"/>
                <a:cs typeface="Calibri"/>
              </a:rPr>
              <a:t>:</a:t>
            </a:r>
          </a:p>
          <a:p>
            <a:pPr marL="12700" marR="5080" algn="just">
              <a:spcBef>
                <a:spcPts val="105"/>
              </a:spcBef>
              <a:tabLst>
                <a:tab pos="354965" algn="l"/>
                <a:tab pos="355600" algn="l"/>
              </a:tabLst>
            </a:pPr>
            <a:endParaRPr lang="it-IT" sz="2800" spc="-10" dirty="0">
              <a:latin typeface="Calibri"/>
              <a:cs typeface="Calibri"/>
            </a:endParaRPr>
          </a:p>
          <a:p>
            <a:pPr marL="527050" marR="5080" indent="-514350" algn="just">
              <a:spcBef>
                <a:spcPts val="105"/>
              </a:spcBef>
              <a:buAutoNum type="arabicPeriod"/>
              <a:tabLst>
                <a:tab pos="354965" algn="l"/>
                <a:tab pos="355600" algn="l"/>
              </a:tabLst>
            </a:pPr>
            <a:r>
              <a:rPr lang="it-IT" sz="2800" b="1" spc="-10" dirty="0">
                <a:latin typeface="Calibri"/>
                <a:cs typeface="Calibri"/>
              </a:rPr>
              <a:t>Who </a:t>
            </a:r>
            <a:r>
              <a:rPr lang="it-IT" sz="2800" b="1" spc="-10" dirty="0" err="1">
                <a:latin typeface="Calibri"/>
                <a:cs typeface="Calibri"/>
              </a:rPr>
              <a:t>has</a:t>
            </a:r>
            <a:r>
              <a:rPr lang="it-IT" sz="2800" b="1" spc="-10" dirty="0">
                <a:latin typeface="Calibri"/>
                <a:cs typeface="Calibri"/>
              </a:rPr>
              <a:t> </a:t>
            </a:r>
            <a:r>
              <a:rPr lang="it-IT" sz="2800" b="1" spc="-10" dirty="0" err="1">
                <a:latin typeface="Calibri"/>
                <a:cs typeface="Calibri"/>
              </a:rPr>
              <a:t>been</a:t>
            </a:r>
            <a:r>
              <a:rPr lang="it-IT" sz="2800" b="1" spc="-10" dirty="0">
                <a:latin typeface="Calibri"/>
                <a:cs typeface="Calibri"/>
              </a:rPr>
              <a:t> </a:t>
            </a:r>
            <a:r>
              <a:rPr lang="it-IT" sz="2800" b="1" spc="-10" dirty="0" err="1">
                <a:latin typeface="Calibri"/>
                <a:cs typeface="Calibri"/>
              </a:rPr>
              <a:t>confirmed</a:t>
            </a:r>
            <a:r>
              <a:rPr lang="it-IT" sz="2800" b="1" spc="-10" dirty="0">
                <a:latin typeface="Calibri"/>
                <a:cs typeface="Calibri"/>
              </a:rPr>
              <a:t> to </a:t>
            </a:r>
            <a:r>
              <a:rPr lang="it-IT" sz="2800" b="1" spc="-10" dirty="0" err="1">
                <a:latin typeface="Calibri"/>
                <a:cs typeface="Calibri"/>
              </a:rPr>
              <a:t>have</a:t>
            </a:r>
            <a:r>
              <a:rPr lang="it-IT" sz="2800" b="1" spc="-10" dirty="0">
                <a:latin typeface="Calibri"/>
                <a:cs typeface="Calibri"/>
              </a:rPr>
              <a:t> </a:t>
            </a:r>
            <a:r>
              <a:rPr lang="it-IT" sz="2800" b="1" spc="-10" dirty="0" err="1">
                <a:latin typeface="Calibri"/>
                <a:cs typeface="Calibri"/>
              </a:rPr>
              <a:t>Epilepsy</a:t>
            </a:r>
            <a:r>
              <a:rPr lang="it-IT" sz="2800" b="1" spc="-10" dirty="0">
                <a:latin typeface="Calibri"/>
                <a:cs typeface="Calibri"/>
              </a:rPr>
              <a:t> and </a:t>
            </a:r>
            <a:r>
              <a:rPr lang="it-IT" sz="2800" b="1" spc="-10" dirty="0" err="1">
                <a:latin typeface="Calibri"/>
                <a:cs typeface="Calibri"/>
              </a:rPr>
              <a:t>Nodding</a:t>
            </a:r>
            <a:r>
              <a:rPr lang="it-IT" sz="2800" b="1" spc="-10" dirty="0">
                <a:latin typeface="Calibri"/>
                <a:cs typeface="Calibri"/>
              </a:rPr>
              <a:t> </a:t>
            </a:r>
            <a:r>
              <a:rPr lang="it-IT" sz="2800" b="1" spc="-10" dirty="0" err="1">
                <a:latin typeface="Calibri"/>
                <a:cs typeface="Calibri"/>
              </a:rPr>
              <a:t>Syndrome</a:t>
            </a:r>
            <a:r>
              <a:rPr lang="it-IT" sz="2800" spc="-10" dirty="0">
                <a:latin typeface="Calibri"/>
                <a:cs typeface="Calibri"/>
              </a:rPr>
              <a:t>, </a:t>
            </a:r>
            <a:r>
              <a:rPr lang="it-IT" sz="2800" spc="-10" dirty="0" err="1">
                <a:latin typeface="Calibri"/>
                <a:cs typeface="Calibri"/>
              </a:rPr>
              <a:t>through</a:t>
            </a:r>
            <a:r>
              <a:rPr lang="it-IT" sz="2800" spc="-10" dirty="0">
                <a:latin typeface="Calibri"/>
                <a:cs typeface="Calibri"/>
              </a:rPr>
              <a:t> the </a:t>
            </a:r>
            <a:r>
              <a:rPr lang="it-IT" sz="2800" spc="-10" dirty="0" err="1">
                <a:latin typeface="Calibri"/>
                <a:cs typeface="Calibri"/>
              </a:rPr>
              <a:t>diagnosis</a:t>
            </a:r>
            <a:r>
              <a:rPr lang="it-IT" sz="2800" spc="-10" dirty="0">
                <a:latin typeface="Calibri"/>
                <a:cs typeface="Calibri"/>
              </a:rPr>
              <a:t> </a:t>
            </a:r>
            <a:r>
              <a:rPr lang="it-IT" sz="2800" spc="-10" dirty="0" err="1">
                <a:latin typeface="Calibri"/>
                <a:cs typeface="Calibri"/>
              </a:rPr>
              <a:t>provided</a:t>
            </a:r>
            <a:r>
              <a:rPr lang="it-IT" sz="2800" spc="-10" dirty="0">
                <a:latin typeface="Calibri"/>
                <a:cs typeface="Calibri"/>
              </a:rPr>
              <a:t> by a </a:t>
            </a:r>
            <a:r>
              <a:rPr lang="it-IT" sz="2800" spc="-10" dirty="0" err="1">
                <a:latin typeface="Calibri"/>
                <a:cs typeface="Calibri"/>
              </a:rPr>
              <a:t>health</a:t>
            </a:r>
            <a:r>
              <a:rPr lang="it-IT" sz="2800" spc="-10" dirty="0">
                <a:latin typeface="Calibri"/>
                <a:cs typeface="Calibri"/>
              </a:rPr>
              <a:t> facility;</a:t>
            </a:r>
          </a:p>
          <a:p>
            <a:pPr marL="527050" marR="5080" indent="-514350" algn="just">
              <a:spcBef>
                <a:spcPts val="105"/>
              </a:spcBef>
              <a:buAutoNum type="arabicPeriod"/>
              <a:tabLst>
                <a:tab pos="354965" algn="l"/>
                <a:tab pos="355600" algn="l"/>
              </a:tabLst>
            </a:pPr>
            <a:endParaRPr lang="it-IT" sz="2800" spc="-10" dirty="0">
              <a:latin typeface="Calibri"/>
              <a:cs typeface="Calibri"/>
            </a:endParaRPr>
          </a:p>
          <a:p>
            <a:pPr marL="527050" marR="5080" indent="-514350" algn="just">
              <a:spcBef>
                <a:spcPts val="105"/>
              </a:spcBef>
              <a:buAutoNum type="arabicPeriod"/>
              <a:tabLst>
                <a:tab pos="354965" algn="l"/>
                <a:tab pos="355600" algn="l"/>
              </a:tabLst>
            </a:pPr>
            <a:r>
              <a:rPr lang="it-IT" sz="2800" b="1" spc="-10" dirty="0">
                <a:latin typeface="Calibri"/>
                <a:cs typeface="Calibri"/>
              </a:rPr>
              <a:t>Who</a:t>
            </a:r>
            <a:r>
              <a:rPr lang="it-IT" sz="2800" spc="-10" dirty="0">
                <a:latin typeface="Calibri"/>
                <a:cs typeface="Calibri"/>
              </a:rPr>
              <a:t>, </a:t>
            </a:r>
            <a:r>
              <a:rPr lang="it-IT" sz="2800" spc="-10" dirty="0" err="1">
                <a:latin typeface="Calibri"/>
                <a:cs typeface="Calibri"/>
              </a:rPr>
              <a:t>among</a:t>
            </a:r>
            <a:r>
              <a:rPr lang="it-IT" sz="2800" spc="-10" dirty="0">
                <a:latin typeface="Calibri"/>
                <a:cs typeface="Calibri"/>
              </a:rPr>
              <a:t> </a:t>
            </a:r>
            <a:r>
              <a:rPr lang="it-IT" sz="2800" spc="-10" dirty="0" err="1">
                <a:latin typeface="Calibri"/>
                <a:cs typeface="Calibri"/>
              </a:rPr>
              <a:t>these</a:t>
            </a:r>
            <a:r>
              <a:rPr lang="it-IT" sz="2800" spc="-10" dirty="0">
                <a:latin typeface="Calibri"/>
                <a:cs typeface="Calibri"/>
              </a:rPr>
              <a:t> </a:t>
            </a:r>
            <a:r>
              <a:rPr lang="it-IT" sz="2800" spc="-10" dirty="0" err="1">
                <a:latin typeface="Calibri"/>
                <a:cs typeface="Calibri"/>
              </a:rPr>
              <a:t>patients</a:t>
            </a:r>
            <a:r>
              <a:rPr lang="it-IT" sz="2800" spc="-10" dirty="0">
                <a:latin typeface="Calibri"/>
                <a:cs typeface="Calibri"/>
              </a:rPr>
              <a:t>, </a:t>
            </a:r>
            <a:r>
              <a:rPr lang="it-IT" sz="2800" b="1" spc="-10" dirty="0" err="1">
                <a:latin typeface="Calibri"/>
                <a:cs typeface="Calibri"/>
              </a:rPr>
              <a:t>is</a:t>
            </a:r>
            <a:r>
              <a:rPr lang="it-IT" sz="2800" b="1" spc="-10" dirty="0">
                <a:latin typeface="Calibri"/>
                <a:cs typeface="Calibri"/>
              </a:rPr>
              <a:t> </a:t>
            </a:r>
            <a:r>
              <a:rPr lang="it-IT" sz="2800" b="1" spc="-10" dirty="0" err="1">
                <a:latin typeface="Calibri"/>
                <a:cs typeface="Calibri"/>
              </a:rPr>
              <a:t>already</a:t>
            </a:r>
            <a:r>
              <a:rPr lang="it-IT" sz="2800" b="1" spc="-10" dirty="0">
                <a:latin typeface="Calibri"/>
                <a:cs typeface="Calibri"/>
              </a:rPr>
              <a:t> under the care of</a:t>
            </a:r>
            <a:r>
              <a:rPr lang="it-IT" sz="2800" spc="-10" dirty="0">
                <a:latin typeface="Calibri"/>
                <a:cs typeface="Calibri"/>
              </a:rPr>
              <a:t> the Community-</a:t>
            </a:r>
            <a:r>
              <a:rPr lang="it-IT" sz="2800" spc="-10" dirty="0" err="1">
                <a:latin typeface="Calibri"/>
                <a:cs typeface="Calibri"/>
              </a:rPr>
              <a:t>Based</a:t>
            </a:r>
            <a:r>
              <a:rPr lang="it-IT" sz="2800" spc="-10" dirty="0">
                <a:latin typeface="Calibri"/>
                <a:cs typeface="Calibri"/>
              </a:rPr>
              <a:t> </a:t>
            </a:r>
            <a:r>
              <a:rPr lang="it-IT" sz="2800" spc="-10" dirty="0" err="1">
                <a:latin typeface="Calibri"/>
                <a:cs typeface="Calibri"/>
              </a:rPr>
              <a:t>Rehabilitation</a:t>
            </a:r>
            <a:r>
              <a:rPr lang="it-IT" sz="2800" spc="-10" dirty="0">
                <a:latin typeface="Calibri"/>
                <a:cs typeface="Calibri"/>
              </a:rPr>
              <a:t> Workers of </a:t>
            </a:r>
            <a:r>
              <a:rPr lang="it-IT" sz="2800" spc="-10" dirty="0" err="1">
                <a:latin typeface="Calibri"/>
                <a:cs typeface="Calibri"/>
              </a:rPr>
              <a:t>our</a:t>
            </a:r>
            <a:r>
              <a:rPr lang="it-IT" sz="2800" spc="-10" dirty="0">
                <a:latin typeface="Calibri"/>
                <a:cs typeface="Calibri"/>
              </a:rPr>
              <a:t> partner (</a:t>
            </a:r>
            <a:r>
              <a:rPr lang="it-IT" sz="2800" b="1" spc="-10" dirty="0">
                <a:latin typeface="Calibri"/>
                <a:cs typeface="Calibri"/>
              </a:rPr>
              <a:t>SEM</a:t>
            </a:r>
            <a:r>
              <a:rPr lang="it-IT" sz="2800" spc="-10" dirty="0">
                <a:latin typeface="Calibri"/>
                <a:cs typeface="Calibri"/>
              </a:rPr>
              <a:t> - Sudan </a:t>
            </a:r>
            <a:r>
              <a:rPr lang="it-IT" sz="2800" spc="-10" dirty="0" err="1">
                <a:latin typeface="Calibri"/>
                <a:cs typeface="Calibri"/>
              </a:rPr>
              <a:t>Evangelical</a:t>
            </a:r>
            <a:r>
              <a:rPr lang="it-IT" sz="2800" spc="-10" dirty="0">
                <a:latin typeface="Calibri"/>
                <a:cs typeface="Calibri"/>
              </a:rPr>
              <a:t> Mission).</a:t>
            </a:r>
          </a:p>
          <a:p>
            <a:pPr marL="527050" marR="5080" indent="-514350" algn="just">
              <a:spcBef>
                <a:spcPts val="105"/>
              </a:spcBef>
              <a:buAutoNum type="arabicPeriod"/>
              <a:tabLst>
                <a:tab pos="354965" algn="l"/>
                <a:tab pos="355600" algn="l"/>
              </a:tabLst>
            </a:pPr>
            <a:endParaRPr lang="it-IT" sz="2800" spc="-1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4996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" y="531013"/>
            <a:ext cx="7467599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1. HH </a:t>
            </a:r>
            <a:r>
              <a:rPr lang="it-IT" spc="-5" dirty="0" err="1"/>
              <a:t>Visit</a:t>
            </a:r>
            <a:r>
              <a:rPr lang="it-IT" spc="-5" dirty="0"/>
              <a:t> Forms – </a:t>
            </a:r>
            <a:r>
              <a:rPr lang="it-IT" spc="-5" dirty="0" err="1"/>
              <a:t>Section</a:t>
            </a:r>
            <a:r>
              <a:rPr lang="it-IT" spc="-5" dirty="0"/>
              <a:t> 2C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sp>
        <p:nvSpPr>
          <p:cNvPr id="11" name="object 3">
            <a:extLst>
              <a:ext uri="{FF2B5EF4-FFF2-40B4-BE49-F238E27FC236}">
                <a16:creationId xmlns:a16="http://schemas.microsoft.com/office/drawing/2014/main" id="{67BC1B4A-659D-4145-B521-65F6AFD69A77}"/>
              </a:ext>
            </a:extLst>
          </p:cNvPr>
          <p:cNvSpPr txBox="1"/>
          <p:nvPr/>
        </p:nvSpPr>
        <p:spPr>
          <a:xfrm>
            <a:off x="381000" y="2057400"/>
            <a:ext cx="8382000" cy="361445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spcBef>
                <a:spcPts val="105"/>
              </a:spcBef>
              <a:tabLst>
                <a:tab pos="354965" algn="l"/>
                <a:tab pos="355600" algn="l"/>
              </a:tabLst>
            </a:pPr>
            <a:r>
              <a:rPr lang="it-IT" sz="2800" spc="-10" dirty="0">
                <a:latin typeface="Calibri"/>
                <a:cs typeface="Calibri"/>
              </a:rPr>
              <a:t>From </a:t>
            </a:r>
            <a:r>
              <a:rPr lang="it-IT" sz="2800" spc="-10" dirty="0" err="1">
                <a:latin typeface="Calibri"/>
                <a:cs typeface="Calibri"/>
              </a:rPr>
              <a:t>this</a:t>
            </a:r>
            <a:r>
              <a:rPr lang="it-IT" sz="2800" spc="-10" dirty="0">
                <a:latin typeface="Calibri"/>
                <a:cs typeface="Calibri"/>
              </a:rPr>
              <a:t> point </a:t>
            </a:r>
            <a:r>
              <a:rPr lang="it-IT" sz="2800" spc="-10" dirty="0" err="1">
                <a:latin typeface="Calibri"/>
                <a:cs typeface="Calibri"/>
              </a:rPr>
              <a:t>onwards</a:t>
            </a:r>
            <a:r>
              <a:rPr lang="it-IT" sz="2800" spc="-10" dirty="0">
                <a:latin typeface="Calibri"/>
                <a:cs typeface="Calibri"/>
              </a:rPr>
              <a:t>, the </a:t>
            </a:r>
            <a:r>
              <a:rPr lang="it-IT" sz="2800" spc="-10" dirty="0" err="1">
                <a:latin typeface="Calibri"/>
                <a:cs typeface="Calibri"/>
              </a:rPr>
              <a:t>volunteer</a:t>
            </a:r>
            <a:r>
              <a:rPr lang="it-IT" sz="2800" spc="-10" dirty="0">
                <a:latin typeface="Calibri"/>
                <a:cs typeface="Calibri"/>
              </a:rPr>
              <a:t> </a:t>
            </a:r>
            <a:r>
              <a:rPr lang="it-IT" sz="2800" spc="-10" dirty="0" err="1">
                <a:latin typeface="Calibri"/>
                <a:cs typeface="Calibri"/>
              </a:rPr>
              <a:t>engaged</a:t>
            </a:r>
            <a:r>
              <a:rPr lang="it-IT" sz="2800" spc="-10" dirty="0">
                <a:latin typeface="Calibri"/>
                <a:cs typeface="Calibri"/>
              </a:rPr>
              <a:t> by the project </a:t>
            </a:r>
            <a:r>
              <a:rPr lang="it-IT" sz="2800" spc="-10" dirty="0" err="1">
                <a:latin typeface="Calibri"/>
                <a:cs typeface="Calibri"/>
              </a:rPr>
              <a:t>is</a:t>
            </a:r>
            <a:r>
              <a:rPr lang="it-IT" sz="2800" spc="-10" dirty="0">
                <a:latin typeface="Calibri"/>
                <a:cs typeface="Calibri"/>
              </a:rPr>
              <a:t> </a:t>
            </a:r>
            <a:r>
              <a:rPr lang="it-IT" sz="2800" spc="-10" dirty="0" err="1">
                <a:latin typeface="Calibri"/>
                <a:cs typeface="Calibri"/>
              </a:rPr>
              <a:t>expected</a:t>
            </a:r>
            <a:r>
              <a:rPr lang="it-IT" sz="2800" spc="-10" dirty="0">
                <a:latin typeface="Calibri"/>
                <a:cs typeface="Calibri"/>
              </a:rPr>
              <a:t> to:</a:t>
            </a:r>
          </a:p>
          <a:p>
            <a:pPr marL="12700" marR="5080" algn="just">
              <a:spcBef>
                <a:spcPts val="105"/>
              </a:spcBef>
              <a:tabLst>
                <a:tab pos="354965" algn="l"/>
                <a:tab pos="355600" algn="l"/>
              </a:tabLst>
            </a:pPr>
            <a:endParaRPr lang="it-IT" sz="1000" spc="-10" dirty="0">
              <a:latin typeface="Calibri"/>
              <a:cs typeface="Calibri"/>
            </a:endParaRPr>
          </a:p>
          <a:p>
            <a:pPr marL="527050" marR="5080" indent="-514350" algn="just">
              <a:spcBef>
                <a:spcPts val="105"/>
              </a:spcBef>
              <a:buAutoNum type="arabicPeriod"/>
              <a:tabLst>
                <a:tab pos="354965" algn="l"/>
                <a:tab pos="355600" algn="l"/>
              </a:tabLst>
            </a:pPr>
            <a:r>
              <a:rPr lang="it-IT" sz="2400" b="1" spc="-10" dirty="0">
                <a:latin typeface="Calibri"/>
                <a:cs typeface="Calibri"/>
              </a:rPr>
              <a:t>Plan and </a:t>
            </a:r>
            <a:r>
              <a:rPr lang="it-IT" sz="2400" b="1" spc="-10" dirty="0" err="1">
                <a:latin typeface="Calibri"/>
                <a:cs typeface="Calibri"/>
              </a:rPr>
              <a:t>conduct</a:t>
            </a:r>
            <a:r>
              <a:rPr lang="it-IT" sz="2400" b="1" spc="-10" dirty="0">
                <a:latin typeface="Calibri"/>
                <a:cs typeface="Calibri"/>
              </a:rPr>
              <a:t> regular home </a:t>
            </a:r>
            <a:r>
              <a:rPr lang="it-IT" sz="2400" b="1" spc="-10" dirty="0" err="1">
                <a:latin typeface="Calibri"/>
                <a:cs typeface="Calibri"/>
              </a:rPr>
              <a:t>visits</a:t>
            </a:r>
            <a:r>
              <a:rPr lang="it-IT" sz="2400" spc="-10" dirty="0">
                <a:latin typeface="Calibri"/>
                <a:cs typeface="Calibri"/>
              </a:rPr>
              <a:t> </a:t>
            </a:r>
            <a:r>
              <a:rPr lang="it-IT" sz="2400" spc="-10" dirty="0" err="1">
                <a:latin typeface="Calibri"/>
                <a:cs typeface="Calibri"/>
              </a:rPr>
              <a:t>only</a:t>
            </a:r>
            <a:r>
              <a:rPr lang="it-IT" sz="2400" spc="-10" dirty="0">
                <a:latin typeface="Calibri"/>
                <a:cs typeface="Calibri"/>
              </a:rPr>
              <a:t> to </a:t>
            </a:r>
            <a:r>
              <a:rPr lang="it-IT" sz="2400" spc="-10" dirty="0" err="1">
                <a:latin typeface="Calibri"/>
                <a:cs typeface="Calibri"/>
              </a:rPr>
              <a:t>households</a:t>
            </a:r>
            <a:r>
              <a:rPr lang="it-IT" sz="2400" spc="-10" dirty="0">
                <a:latin typeface="Calibri"/>
                <a:cs typeface="Calibri"/>
              </a:rPr>
              <a:t> </a:t>
            </a:r>
            <a:r>
              <a:rPr lang="it-IT" sz="2400" spc="-10" dirty="0" err="1">
                <a:latin typeface="Calibri"/>
                <a:cs typeface="Calibri"/>
              </a:rPr>
              <a:t>that</a:t>
            </a:r>
            <a:r>
              <a:rPr lang="it-IT" sz="2400" spc="-10" dirty="0">
                <a:latin typeface="Calibri"/>
                <a:cs typeface="Calibri"/>
              </a:rPr>
              <a:t>:</a:t>
            </a:r>
          </a:p>
          <a:p>
            <a:pPr marL="1898650" marR="5080" lvl="3" indent="-514350" algn="just">
              <a:spcBef>
                <a:spcPts val="105"/>
              </a:spcBef>
              <a:buFont typeface="+mj-lt"/>
              <a:buAutoNum type="alphaLcParenR"/>
              <a:tabLst>
                <a:tab pos="354965" algn="l"/>
                <a:tab pos="355600" algn="l"/>
              </a:tabLst>
            </a:pPr>
            <a:r>
              <a:rPr lang="it-IT" sz="2400" spc="-10" dirty="0" err="1">
                <a:latin typeface="Calibri"/>
                <a:cs typeface="Calibri"/>
              </a:rPr>
              <a:t>Have</a:t>
            </a:r>
            <a:r>
              <a:rPr lang="it-IT" sz="2400" spc="-10" dirty="0">
                <a:latin typeface="Calibri"/>
                <a:cs typeface="Calibri"/>
              </a:rPr>
              <a:t> a </a:t>
            </a:r>
            <a:r>
              <a:rPr lang="it-IT" sz="2400" b="1" spc="-10" dirty="0" err="1">
                <a:solidFill>
                  <a:srgbClr val="C00000"/>
                </a:solidFill>
                <a:latin typeface="Calibri"/>
                <a:cs typeface="Calibri"/>
              </a:rPr>
              <a:t>person</a:t>
            </a:r>
            <a:r>
              <a:rPr lang="it-IT" sz="2400" spc="-10" dirty="0">
                <a:latin typeface="Calibri"/>
                <a:cs typeface="Calibri"/>
              </a:rPr>
              <a:t> </a:t>
            </a:r>
            <a:r>
              <a:rPr lang="it-IT" sz="2400" b="1" spc="-10" dirty="0">
                <a:solidFill>
                  <a:srgbClr val="C00000"/>
                </a:solidFill>
                <a:latin typeface="Calibri"/>
                <a:cs typeface="Calibri"/>
              </a:rPr>
              <a:t>with </a:t>
            </a:r>
            <a:r>
              <a:rPr lang="it-IT" sz="2400" b="1" spc="-10" dirty="0" err="1">
                <a:solidFill>
                  <a:srgbClr val="C00000"/>
                </a:solidFill>
                <a:latin typeface="Calibri"/>
                <a:cs typeface="Calibri"/>
              </a:rPr>
              <a:t>Epilepsy</a:t>
            </a:r>
            <a:r>
              <a:rPr lang="it-IT" sz="2400" b="1" spc="-10" dirty="0">
                <a:solidFill>
                  <a:srgbClr val="C00000"/>
                </a:solidFill>
                <a:latin typeface="Calibri"/>
                <a:cs typeface="Calibri"/>
              </a:rPr>
              <a:t> or </a:t>
            </a:r>
            <a:r>
              <a:rPr lang="it-IT" sz="2400" b="1" spc="-10" dirty="0" err="1">
                <a:solidFill>
                  <a:srgbClr val="C00000"/>
                </a:solidFill>
                <a:latin typeface="Calibri"/>
                <a:cs typeface="Calibri"/>
              </a:rPr>
              <a:t>Nodding</a:t>
            </a:r>
            <a:r>
              <a:rPr lang="it-IT" sz="2400" b="1" spc="-1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lang="it-IT" sz="2400" b="1" spc="-10" dirty="0" err="1">
                <a:solidFill>
                  <a:srgbClr val="C00000"/>
                </a:solidFill>
                <a:latin typeface="Calibri"/>
                <a:cs typeface="Calibri"/>
              </a:rPr>
              <a:t>Syndrome</a:t>
            </a:r>
            <a:r>
              <a:rPr lang="it-IT" sz="2400" b="1" spc="-1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lang="it-IT" sz="2400" b="1" spc="-10" dirty="0" err="1">
                <a:solidFill>
                  <a:srgbClr val="C00000"/>
                </a:solidFill>
                <a:latin typeface="Calibri"/>
                <a:cs typeface="Calibri"/>
              </a:rPr>
              <a:t>diagnosed</a:t>
            </a:r>
            <a:r>
              <a:rPr lang="it-IT" sz="2400" b="1" spc="-10" dirty="0">
                <a:solidFill>
                  <a:srgbClr val="C00000"/>
                </a:solidFill>
                <a:latin typeface="Calibri"/>
                <a:cs typeface="Calibri"/>
              </a:rPr>
              <a:t> by a Health Facility</a:t>
            </a:r>
            <a:r>
              <a:rPr lang="it-IT" sz="2400" spc="-10" dirty="0">
                <a:latin typeface="Calibri"/>
                <a:cs typeface="Calibri"/>
              </a:rPr>
              <a:t>;</a:t>
            </a:r>
          </a:p>
          <a:p>
            <a:pPr marL="1898650" marR="5080" lvl="3" indent="-514350" algn="just">
              <a:spcBef>
                <a:spcPts val="105"/>
              </a:spcBef>
              <a:buFont typeface="+mj-lt"/>
              <a:buAutoNum type="alphaLcParenR"/>
              <a:tabLst>
                <a:tab pos="354965" algn="l"/>
                <a:tab pos="355600" algn="l"/>
              </a:tabLst>
            </a:pPr>
            <a:r>
              <a:rPr lang="it-IT" sz="2400" spc="-10" dirty="0">
                <a:latin typeface="Calibri"/>
                <a:cs typeface="Calibri"/>
              </a:rPr>
              <a:t> </a:t>
            </a:r>
            <a:r>
              <a:rPr lang="it-IT" sz="2400" spc="-10" dirty="0" err="1">
                <a:latin typeface="Calibri"/>
                <a:cs typeface="Calibri"/>
              </a:rPr>
              <a:t>is</a:t>
            </a:r>
            <a:r>
              <a:rPr lang="it-IT" sz="2400" spc="-10" dirty="0">
                <a:latin typeface="Calibri"/>
                <a:cs typeface="Calibri"/>
              </a:rPr>
              <a:t> </a:t>
            </a:r>
            <a:r>
              <a:rPr lang="it-IT" sz="2400" b="1" spc="-10" dirty="0" err="1">
                <a:solidFill>
                  <a:srgbClr val="C00000"/>
                </a:solidFill>
                <a:latin typeface="Calibri"/>
                <a:cs typeface="Calibri"/>
              </a:rPr>
              <a:t>not</a:t>
            </a:r>
            <a:r>
              <a:rPr lang="it-IT" sz="2400" b="1" spc="-10" dirty="0">
                <a:solidFill>
                  <a:srgbClr val="C00000"/>
                </a:solidFill>
                <a:latin typeface="Calibri"/>
                <a:cs typeface="Calibri"/>
              </a:rPr>
              <a:t> under the care of SEM </a:t>
            </a:r>
            <a:r>
              <a:rPr lang="it-IT" sz="2400" spc="-10" dirty="0" err="1">
                <a:latin typeface="Calibri"/>
                <a:cs typeface="Calibri"/>
              </a:rPr>
              <a:t>CBRWorkers</a:t>
            </a:r>
            <a:r>
              <a:rPr lang="it-IT" sz="2400" spc="-10" dirty="0">
                <a:latin typeface="Calibri"/>
                <a:cs typeface="Calibri"/>
              </a:rPr>
              <a:t>.</a:t>
            </a:r>
          </a:p>
          <a:p>
            <a:pPr marL="527050" marR="5080" indent="-514350" algn="just">
              <a:spcBef>
                <a:spcPts val="105"/>
              </a:spcBef>
              <a:buAutoNum type="arabicPeriod"/>
              <a:tabLst>
                <a:tab pos="354965" algn="l"/>
                <a:tab pos="355600" algn="l"/>
              </a:tabLst>
            </a:pPr>
            <a:endParaRPr lang="it-IT" sz="1050" spc="-10" dirty="0">
              <a:latin typeface="Calibri"/>
              <a:cs typeface="Calibri"/>
            </a:endParaRPr>
          </a:p>
          <a:p>
            <a:pPr marL="527050" marR="5080" indent="-514350" algn="just">
              <a:spcBef>
                <a:spcPts val="105"/>
              </a:spcBef>
              <a:buAutoNum type="arabicPeriod"/>
              <a:tabLst>
                <a:tab pos="354965" algn="l"/>
                <a:tab pos="355600" algn="l"/>
              </a:tabLst>
            </a:pPr>
            <a:r>
              <a:rPr lang="it-IT" sz="2400" b="1" spc="-10" dirty="0">
                <a:latin typeface="Calibri"/>
                <a:cs typeface="Calibri"/>
              </a:rPr>
              <a:t>Record home </a:t>
            </a:r>
            <a:r>
              <a:rPr lang="it-IT" sz="2400" b="1" spc="-10" dirty="0" err="1">
                <a:latin typeface="Calibri"/>
                <a:cs typeface="Calibri"/>
              </a:rPr>
              <a:t>visits</a:t>
            </a:r>
            <a:r>
              <a:rPr lang="it-IT" sz="2400" b="1" spc="-10" dirty="0">
                <a:latin typeface="Calibri"/>
                <a:cs typeface="Calibri"/>
              </a:rPr>
              <a:t> under </a:t>
            </a:r>
            <a:r>
              <a:rPr lang="it-IT" sz="2400" b="1" spc="-10" dirty="0" err="1">
                <a:latin typeface="Calibri"/>
                <a:cs typeface="Calibri"/>
              </a:rPr>
              <a:t>Section</a:t>
            </a:r>
            <a:r>
              <a:rPr lang="it-IT" sz="2400" b="1" spc="-10" dirty="0">
                <a:latin typeface="Calibri"/>
                <a:cs typeface="Calibri"/>
              </a:rPr>
              <a:t> 2C of the </a:t>
            </a:r>
            <a:r>
              <a:rPr lang="it-IT" sz="2400" b="1" spc="-10" dirty="0" err="1">
                <a:latin typeface="Calibri"/>
                <a:cs typeface="Calibri"/>
              </a:rPr>
              <a:t>Household</a:t>
            </a:r>
            <a:r>
              <a:rPr lang="it-IT" sz="2400" b="1" spc="-10" dirty="0">
                <a:latin typeface="Calibri"/>
                <a:cs typeface="Calibri"/>
              </a:rPr>
              <a:t> </a:t>
            </a:r>
            <a:r>
              <a:rPr lang="it-IT" sz="2400" b="1" spc="-10" dirty="0" err="1">
                <a:latin typeface="Calibri"/>
                <a:cs typeface="Calibri"/>
              </a:rPr>
              <a:t>Visit</a:t>
            </a:r>
            <a:r>
              <a:rPr lang="it-IT" sz="2400" b="1" spc="-10" dirty="0">
                <a:latin typeface="Calibri"/>
                <a:cs typeface="Calibri"/>
              </a:rPr>
              <a:t> Forms</a:t>
            </a:r>
            <a:endParaRPr lang="it-IT" sz="2400" spc="-10" dirty="0">
              <a:latin typeface="Calibri"/>
              <a:cs typeface="Calibri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D3451A12-1C01-4268-9489-B3A20AAD321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3828"/>
          <a:stretch/>
        </p:blipFill>
        <p:spPr>
          <a:xfrm>
            <a:off x="1219201" y="5909103"/>
            <a:ext cx="6324600" cy="662856"/>
          </a:xfrm>
          <a:prstGeom prst="rect">
            <a:avLst/>
          </a:prstGeom>
        </p:spPr>
      </p:pic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83F0BF7D-12B1-4DAC-BEF0-7AFF0A62543F}"/>
              </a:ext>
            </a:extLst>
          </p:cNvPr>
          <p:cNvCxnSpPr>
            <a:cxnSpLocks/>
          </p:cNvCxnSpPr>
          <p:nvPr/>
        </p:nvCxnSpPr>
        <p:spPr>
          <a:xfrm>
            <a:off x="152400" y="6224497"/>
            <a:ext cx="990600" cy="0"/>
          </a:xfrm>
          <a:prstGeom prst="straightConnector1">
            <a:avLst/>
          </a:prstGeom>
          <a:ln w="1428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5218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" y="531013"/>
            <a:ext cx="7467599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1. HH </a:t>
            </a:r>
            <a:r>
              <a:rPr lang="it-IT" spc="-5" dirty="0" err="1"/>
              <a:t>Visit</a:t>
            </a:r>
            <a:r>
              <a:rPr lang="it-IT" spc="-5" dirty="0"/>
              <a:t> Forms – </a:t>
            </a:r>
            <a:r>
              <a:rPr lang="it-IT" spc="-5" dirty="0" err="1"/>
              <a:t>Section</a:t>
            </a:r>
            <a:r>
              <a:rPr lang="it-IT" spc="-5" dirty="0"/>
              <a:t> 2C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pic>
        <p:nvPicPr>
          <p:cNvPr id="86" name="Immagine 85">
            <a:extLst>
              <a:ext uri="{FF2B5EF4-FFF2-40B4-BE49-F238E27FC236}">
                <a16:creationId xmlns:a16="http://schemas.microsoft.com/office/drawing/2014/main" id="{5177AAD8-2599-43FB-9FF3-3A849A850B92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2000"/>
          </a:blip>
          <a:stretch>
            <a:fillRect/>
          </a:stretch>
        </p:blipFill>
        <p:spPr>
          <a:xfrm>
            <a:off x="1009710" y="1767558"/>
            <a:ext cx="7124579" cy="5056776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4374A635-A474-46C6-98AF-ED51C35F828C}"/>
              </a:ext>
            </a:extLst>
          </p:cNvPr>
          <p:cNvSpPr txBox="1"/>
          <p:nvPr/>
        </p:nvSpPr>
        <p:spPr>
          <a:xfrm>
            <a:off x="1066800" y="3429000"/>
            <a:ext cx="6934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04    John Paul Jada        15    M    1                                </a:t>
            </a:r>
            <a:r>
              <a:rPr lang="it-IT" sz="1400" dirty="0" err="1"/>
              <a:t>Maridi</a:t>
            </a:r>
            <a:r>
              <a:rPr lang="it-IT" sz="1400" dirty="0"/>
              <a:t> </a:t>
            </a:r>
            <a:r>
              <a:rPr lang="it-IT" sz="1400" dirty="0" err="1"/>
              <a:t>Hsp</a:t>
            </a:r>
            <a:r>
              <a:rPr lang="it-IT" sz="1400" dirty="0"/>
              <a:t>    07/07/20   </a:t>
            </a:r>
            <a:r>
              <a:rPr lang="it-IT" sz="1400" b="1" dirty="0"/>
              <a:t>X</a:t>
            </a:r>
            <a:r>
              <a:rPr lang="it-IT" sz="1400" dirty="0"/>
              <a:t>	</a:t>
            </a:r>
          </a:p>
        </p:txBody>
      </p:sp>
      <p:sp>
        <p:nvSpPr>
          <p:cNvPr id="101" name="CasellaDiTesto 100">
            <a:extLst>
              <a:ext uri="{FF2B5EF4-FFF2-40B4-BE49-F238E27FC236}">
                <a16:creationId xmlns:a16="http://schemas.microsoft.com/office/drawing/2014/main" id="{C70277BD-93A4-4773-BD75-83BD4FB4E824}"/>
              </a:ext>
            </a:extLst>
          </p:cNvPr>
          <p:cNvSpPr txBox="1"/>
          <p:nvPr/>
        </p:nvSpPr>
        <p:spPr>
          <a:xfrm>
            <a:off x="1066800" y="3754712"/>
            <a:ext cx="6934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06    Maria Jada               9      F      2                                </a:t>
            </a:r>
            <a:r>
              <a:rPr lang="it-IT" sz="1400" dirty="0" err="1"/>
              <a:t>Maridi</a:t>
            </a:r>
            <a:r>
              <a:rPr lang="it-IT" sz="1400" dirty="0"/>
              <a:t> </a:t>
            </a:r>
            <a:r>
              <a:rPr lang="it-IT" sz="1400" dirty="0" err="1"/>
              <a:t>Hsp</a:t>
            </a:r>
            <a:r>
              <a:rPr lang="it-IT" sz="1400" dirty="0"/>
              <a:t>    31/07/20   </a:t>
            </a:r>
            <a:r>
              <a:rPr lang="it-IT" sz="1400" b="1" dirty="0"/>
              <a:t>X</a:t>
            </a:r>
            <a:r>
              <a:rPr lang="it-IT" sz="1400" dirty="0"/>
              <a:t>	</a:t>
            </a:r>
          </a:p>
        </p:txBody>
      </p:sp>
      <p:sp>
        <p:nvSpPr>
          <p:cNvPr id="102" name="CasellaDiTesto 101">
            <a:extLst>
              <a:ext uri="{FF2B5EF4-FFF2-40B4-BE49-F238E27FC236}">
                <a16:creationId xmlns:a16="http://schemas.microsoft.com/office/drawing/2014/main" id="{13265336-BACD-459A-8902-8CDCA3A84ACF}"/>
              </a:ext>
            </a:extLst>
          </p:cNvPr>
          <p:cNvSpPr txBox="1"/>
          <p:nvPr/>
        </p:nvSpPr>
        <p:spPr>
          <a:xfrm>
            <a:off x="1066800" y="4062489"/>
            <a:ext cx="6934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09    Joshua Jada             5      M    4                                </a:t>
            </a:r>
            <a:r>
              <a:rPr lang="it-IT" sz="1400" dirty="0" err="1"/>
              <a:t>Maridi</a:t>
            </a:r>
            <a:r>
              <a:rPr lang="it-IT" sz="1400" dirty="0"/>
              <a:t> </a:t>
            </a:r>
            <a:r>
              <a:rPr lang="it-IT" sz="1400" dirty="0" err="1"/>
              <a:t>Hsp</a:t>
            </a:r>
            <a:r>
              <a:rPr lang="it-IT" sz="1400" dirty="0"/>
              <a:t>    25/06/20   </a:t>
            </a:r>
            <a:r>
              <a:rPr lang="it-IT" sz="1400" b="1" dirty="0"/>
              <a:t>X</a:t>
            </a:r>
            <a:r>
              <a:rPr lang="it-IT" sz="1400" dirty="0"/>
              <a:t>	</a:t>
            </a:r>
          </a:p>
        </p:txBody>
      </p:sp>
      <p:sp>
        <p:nvSpPr>
          <p:cNvPr id="104" name="CasellaDiTesto 103">
            <a:extLst>
              <a:ext uri="{FF2B5EF4-FFF2-40B4-BE49-F238E27FC236}">
                <a16:creationId xmlns:a16="http://schemas.microsoft.com/office/drawing/2014/main" id="{5DF619EE-80A7-48EA-988A-F467F3B82703}"/>
              </a:ext>
            </a:extLst>
          </p:cNvPr>
          <p:cNvSpPr txBox="1"/>
          <p:nvPr/>
        </p:nvSpPr>
        <p:spPr>
          <a:xfrm>
            <a:off x="1066800" y="4327541"/>
            <a:ext cx="6934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lain" startAt="11"/>
            </a:pPr>
            <a:r>
              <a:rPr lang="it-IT" sz="1400" dirty="0" err="1"/>
              <a:t>Theresa</a:t>
            </a:r>
            <a:r>
              <a:rPr lang="it-IT" sz="1400" dirty="0"/>
              <a:t> Jada            4      F     2                                </a:t>
            </a:r>
            <a:r>
              <a:rPr lang="it-IT" sz="1400" dirty="0" err="1"/>
              <a:t>Maridi</a:t>
            </a:r>
            <a:r>
              <a:rPr lang="it-IT" sz="1400" dirty="0"/>
              <a:t> </a:t>
            </a:r>
            <a:r>
              <a:rPr lang="it-IT" sz="1400" dirty="0" err="1"/>
              <a:t>Hsp</a:t>
            </a:r>
            <a:r>
              <a:rPr lang="it-IT" sz="1400" dirty="0"/>
              <a:t>    12/04/20          </a:t>
            </a:r>
            <a:r>
              <a:rPr lang="it-IT" sz="1400" b="1" dirty="0"/>
              <a:t>X     </a:t>
            </a:r>
          </a:p>
        </p:txBody>
      </p:sp>
      <p:sp>
        <p:nvSpPr>
          <p:cNvPr id="105" name="CasellaDiTesto 104">
            <a:extLst>
              <a:ext uri="{FF2B5EF4-FFF2-40B4-BE49-F238E27FC236}">
                <a16:creationId xmlns:a16="http://schemas.microsoft.com/office/drawing/2014/main" id="{3A3AF2F2-ADA5-4FBE-BFB2-E79A699176B4}"/>
              </a:ext>
            </a:extLst>
          </p:cNvPr>
          <p:cNvSpPr txBox="1"/>
          <p:nvPr/>
        </p:nvSpPr>
        <p:spPr>
          <a:xfrm>
            <a:off x="7176052" y="4436897"/>
            <a:ext cx="914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dirty="0"/>
              <a:t>James Sebit</a:t>
            </a:r>
            <a:endParaRPr lang="it-IT" sz="1400" dirty="0"/>
          </a:p>
        </p:txBody>
      </p:sp>
      <p:cxnSp>
        <p:nvCxnSpPr>
          <p:cNvPr id="125" name="Connettore 2 124">
            <a:extLst>
              <a:ext uri="{FF2B5EF4-FFF2-40B4-BE49-F238E27FC236}">
                <a16:creationId xmlns:a16="http://schemas.microsoft.com/office/drawing/2014/main" id="{CA6F774E-0603-43D7-AEA6-2DFC432A817C}"/>
              </a:ext>
            </a:extLst>
          </p:cNvPr>
          <p:cNvCxnSpPr>
            <a:cxnSpLocks/>
          </p:cNvCxnSpPr>
          <p:nvPr/>
        </p:nvCxnSpPr>
        <p:spPr>
          <a:xfrm>
            <a:off x="304800" y="5791200"/>
            <a:ext cx="558795" cy="587733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Rettangolo 127">
            <a:extLst>
              <a:ext uri="{FF2B5EF4-FFF2-40B4-BE49-F238E27FC236}">
                <a16:creationId xmlns:a16="http://schemas.microsoft.com/office/drawing/2014/main" id="{AC03854E-0C4D-4917-95BE-B0EF5FA9FC37}"/>
              </a:ext>
            </a:extLst>
          </p:cNvPr>
          <p:cNvSpPr/>
          <p:nvPr/>
        </p:nvSpPr>
        <p:spPr>
          <a:xfrm rot="16200000">
            <a:off x="4310113" y="2928294"/>
            <a:ext cx="484367" cy="712458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6" name="CasellaDiTesto 125">
            <a:extLst>
              <a:ext uri="{FF2B5EF4-FFF2-40B4-BE49-F238E27FC236}">
                <a16:creationId xmlns:a16="http://schemas.microsoft.com/office/drawing/2014/main" id="{54EFD912-07BD-45E2-AE8C-AFC71D41679F}"/>
              </a:ext>
            </a:extLst>
          </p:cNvPr>
          <p:cNvSpPr txBox="1"/>
          <p:nvPr/>
        </p:nvSpPr>
        <p:spPr>
          <a:xfrm>
            <a:off x="5456408" y="4821885"/>
            <a:ext cx="3439287" cy="1815882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endParaRPr lang="en-US" sz="2800" b="1" dirty="0"/>
          </a:p>
          <a:p>
            <a:r>
              <a:rPr lang="en-US" sz="2800" b="1" dirty="0"/>
              <a:t>Who should you plan home visits for??</a:t>
            </a:r>
          </a:p>
          <a:p>
            <a:endParaRPr lang="en-US" sz="2800" b="1" dirty="0"/>
          </a:p>
        </p:txBody>
      </p:sp>
      <p:sp>
        <p:nvSpPr>
          <p:cNvPr id="127" name="CasellaDiTesto 126">
            <a:extLst>
              <a:ext uri="{FF2B5EF4-FFF2-40B4-BE49-F238E27FC236}">
                <a16:creationId xmlns:a16="http://schemas.microsoft.com/office/drawing/2014/main" id="{6FCBDAD5-6B17-4933-853A-37DAD94D44DB}"/>
              </a:ext>
            </a:extLst>
          </p:cNvPr>
          <p:cNvSpPr txBox="1"/>
          <p:nvPr/>
        </p:nvSpPr>
        <p:spPr>
          <a:xfrm>
            <a:off x="1060174" y="4660518"/>
            <a:ext cx="6934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12    Mathias Jada            3      M    </a:t>
            </a:r>
            <a:r>
              <a:rPr lang="it-IT" sz="1400" b="1" dirty="0"/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321812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" grpId="0" animBg="1"/>
      <p:bldP spid="126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" y="531013"/>
            <a:ext cx="7467599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1. HH </a:t>
            </a:r>
            <a:r>
              <a:rPr lang="it-IT" spc="-5" dirty="0" err="1"/>
              <a:t>Visit</a:t>
            </a:r>
            <a:r>
              <a:rPr lang="it-IT" spc="-5" dirty="0"/>
              <a:t> Forms – </a:t>
            </a:r>
            <a:r>
              <a:rPr lang="it-IT" spc="-5" dirty="0" err="1"/>
              <a:t>Section</a:t>
            </a:r>
            <a:r>
              <a:rPr lang="it-IT" spc="-5" dirty="0"/>
              <a:t> 2C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1B61CE5F-EA77-43FA-9911-A21008716A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1806" y="1890404"/>
            <a:ext cx="6940388" cy="4967596"/>
          </a:xfrm>
          <a:prstGeom prst="rect">
            <a:avLst/>
          </a:prstGeom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1ABF616E-3F6B-431A-8337-7022921C66D5}"/>
              </a:ext>
            </a:extLst>
          </p:cNvPr>
          <p:cNvSpPr txBox="1"/>
          <p:nvPr/>
        </p:nvSpPr>
        <p:spPr>
          <a:xfrm>
            <a:off x="914400" y="3784156"/>
            <a:ext cx="4419601" cy="646331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Copy the Household Number of this family from previous sections</a:t>
            </a:r>
            <a:endParaRPr lang="it-IT" b="1" dirty="0">
              <a:highlight>
                <a:srgbClr val="FFFF00"/>
              </a:highlight>
            </a:endParaRPr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7CDF370F-2B38-4357-90D3-C6E4AED3BC96}"/>
              </a:ext>
            </a:extLst>
          </p:cNvPr>
          <p:cNvSpPr/>
          <p:nvPr/>
        </p:nvSpPr>
        <p:spPr>
          <a:xfrm>
            <a:off x="4419600" y="6400800"/>
            <a:ext cx="3622594" cy="3810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9" name="Connettore 2 18">
            <a:extLst>
              <a:ext uri="{FF2B5EF4-FFF2-40B4-BE49-F238E27FC236}">
                <a16:creationId xmlns:a16="http://schemas.microsoft.com/office/drawing/2014/main" id="{121E84E0-CCD8-41E6-8FB4-B0009B2401FA}"/>
              </a:ext>
            </a:extLst>
          </p:cNvPr>
          <p:cNvCxnSpPr>
            <a:cxnSpLocks/>
            <a:stCxn id="17" idx="2"/>
            <a:endCxn id="18" idx="1"/>
          </p:cNvCxnSpPr>
          <p:nvPr/>
        </p:nvCxnSpPr>
        <p:spPr>
          <a:xfrm>
            <a:off x="3124201" y="4430487"/>
            <a:ext cx="1295399" cy="2160813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9351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" y="531013"/>
            <a:ext cx="7467599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1. HH </a:t>
            </a:r>
            <a:r>
              <a:rPr lang="it-IT" spc="-5" dirty="0" err="1"/>
              <a:t>Visit</a:t>
            </a:r>
            <a:r>
              <a:rPr lang="it-IT" spc="-5" dirty="0"/>
              <a:t> Forms – </a:t>
            </a:r>
            <a:r>
              <a:rPr lang="it-IT" spc="-5" dirty="0" err="1"/>
              <a:t>Section</a:t>
            </a:r>
            <a:r>
              <a:rPr lang="it-IT" spc="-5" dirty="0"/>
              <a:t> 2C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1B61CE5F-EA77-43FA-9911-A21008716A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1806" y="1890404"/>
            <a:ext cx="6940388" cy="4967596"/>
          </a:xfrm>
          <a:prstGeom prst="rect">
            <a:avLst/>
          </a:prstGeom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1ABF616E-3F6B-431A-8337-7022921C66D5}"/>
              </a:ext>
            </a:extLst>
          </p:cNvPr>
          <p:cNvSpPr txBox="1"/>
          <p:nvPr/>
        </p:nvSpPr>
        <p:spPr>
          <a:xfrm>
            <a:off x="3833190" y="3225233"/>
            <a:ext cx="4419601" cy="92333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Record date of household visit in the order day/month/year, each carrying two characters e.g. 04/11/18. 	</a:t>
            </a:r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7CDF370F-2B38-4357-90D3-C6E4AED3BC96}"/>
              </a:ext>
            </a:extLst>
          </p:cNvPr>
          <p:cNvSpPr/>
          <p:nvPr/>
        </p:nvSpPr>
        <p:spPr>
          <a:xfrm>
            <a:off x="1088625" y="2057400"/>
            <a:ext cx="435375" cy="15240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9" name="Connettore 2 18">
            <a:extLst>
              <a:ext uri="{FF2B5EF4-FFF2-40B4-BE49-F238E27FC236}">
                <a16:creationId xmlns:a16="http://schemas.microsoft.com/office/drawing/2014/main" id="{121E84E0-CCD8-41E6-8FB4-B0009B2401FA}"/>
              </a:ext>
            </a:extLst>
          </p:cNvPr>
          <p:cNvCxnSpPr>
            <a:cxnSpLocks/>
          </p:cNvCxnSpPr>
          <p:nvPr/>
        </p:nvCxnSpPr>
        <p:spPr>
          <a:xfrm flipH="1" flipV="1">
            <a:off x="1537181" y="2819400"/>
            <a:ext cx="2299103" cy="699052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6431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" y="531013"/>
            <a:ext cx="7467599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1. HH </a:t>
            </a:r>
            <a:r>
              <a:rPr lang="it-IT" spc="-5" dirty="0" err="1"/>
              <a:t>Visit</a:t>
            </a:r>
            <a:r>
              <a:rPr lang="it-IT" spc="-5" dirty="0"/>
              <a:t> Forms – </a:t>
            </a:r>
            <a:r>
              <a:rPr lang="it-IT" spc="-5" dirty="0" err="1"/>
              <a:t>Section</a:t>
            </a:r>
            <a:r>
              <a:rPr lang="it-IT" spc="-5" dirty="0"/>
              <a:t> 2C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1B61CE5F-EA77-43FA-9911-A21008716A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1806" y="1890404"/>
            <a:ext cx="6940388" cy="4967596"/>
          </a:xfrm>
          <a:prstGeom prst="rect">
            <a:avLst/>
          </a:prstGeom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1ABF616E-3F6B-431A-8337-7022921C66D5}"/>
              </a:ext>
            </a:extLst>
          </p:cNvPr>
          <p:cNvSpPr txBox="1"/>
          <p:nvPr/>
        </p:nvSpPr>
        <p:spPr>
          <a:xfrm>
            <a:off x="3833190" y="3225233"/>
            <a:ext cx="4419601" cy="1477328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Insert the Serial Number (S/N) of the patient with Epilepsy / Nodding Syndrome, as indicated in the previous page (</a:t>
            </a:r>
            <a:r>
              <a:rPr lang="en-US" b="1" dirty="0"/>
              <a:t>Section 2B)</a:t>
            </a:r>
            <a:r>
              <a:rPr lang="en-US" dirty="0"/>
              <a:t>, plus the </a:t>
            </a:r>
            <a:r>
              <a:rPr lang="en-US" b="1" dirty="0"/>
              <a:t>Patient’s Name initials</a:t>
            </a:r>
            <a:r>
              <a:rPr lang="en-US" dirty="0"/>
              <a:t>. 	</a:t>
            </a:r>
          </a:p>
          <a:p>
            <a:r>
              <a:rPr lang="en-US" dirty="0"/>
              <a:t>	</a:t>
            </a:r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7CDF370F-2B38-4357-90D3-C6E4AED3BC96}"/>
              </a:ext>
            </a:extLst>
          </p:cNvPr>
          <p:cNvSpPr/>
          <p:nvPr/>
        </p:nvSpPr>
        <p:spPr>
          <a:xfrm>
            <a:off x="1371600" y="2057400"/>
            <a:ext cx="435375" cy="15240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9" name="Connettore 2 18">
            <a:extLst>
              <a:ext uri="{FF2B5EF4-FFF2-40B4-BE49-F238E27FC236}">
                <a16:creationId xmlns:a16="http://schemas.microsoft.com/office/drawing/2014/main" id="{121E84E0-CCD8-41E6-8FB4-B0009B2401FA}"/>
              </a:ext>
            </a:extLst>
          </p:cNvPr>
          <p:cNvCxnSpPr>
            <a:cxnSpLocks/>
            <a:stCxn id="17" idx="1"/>
          </p:cNvCxnSpPr>
          <p:nvPr/>
        </p:nvCxnSpPr>
        <p:spPr>
          <a:xfrm flipH="1" flipV="1">
            <a:off x="1806976" y="2819402"/>
            <a:ext cx="2026214" cy="1144495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1409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" y="531013"/>
            <a:ext cx="7467599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1. HH </a:t>
            </a:r>
            <a:r>
              <a:rPr lang="it-IT" spc="-5" dirty="0" err="1"/>
              <a:t>Visit</a:t>
            </a:r>
            <a:r>
              <a:rPr lang="it-IT" spc="-5" dirty="0"/>
              <a:t> Forms – </a:t>
            </a:r>
            <a:r>
              <a:rPr lang="it-IT" spc="-5" dirty="0" err="1"/>
              <a:t>Section</a:t>
            </a:r>
            <a:r>
              <a:rPr lang="it-IT" spc="-5" dirty="0"/>
              <a:t> 2C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1B61CE5F-EA77-43FA-9911-A21008716A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1806" y="1890404"/>
            <a:ext cx="6940388" cy="4967596"/>
          </a:xfrm>
          <a:prstGeom prst="rect">
            <a:avLst/>
          </a:prstGeom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1ABF616E-3F6B-431A-8337-7022921C66D5}"/>
              </a:ext>
            </a:extLst>
          </p:cNvPr>
          <p:cNvSpPr txBox="1"/>
          <p:nvPr/>
        </p:nvSpPr>
        <p:spPr>
          <a:xfrm>
            <a:off x="3833190" y="3225233"/>
            <a:ext cx="4419601" cy="1754326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Insert the </a:t>
            </a:r>
            <a:r>
              <a:rPr lang="en-US" b="1" dirty="0"/>
              <a:t>number of seizures / fits that the patient has had in the last 7 days</a:t>
            </a:r>
            <a:r>
              <a:rPr lang="en-US" dirty="0"/>
              <a:t>. This number can be reported by the patient himself, or by the closest adult relative. Write the number of times the person has had seizures: 1,2,3, etc. 	</a:t>
            </a:r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7CDF370F-2B38-4357-90D3-C6E4AED3BC96}"/>
              </a:ext>
            </a:extLst>
          </p:cNvPr>
          <p:cNvSpPr/>
          <p:nvPr/>
        </p:nvSpPr>
        <p:spPr>
          <a:xfrm>
            <a:off x="1814436" y="2057402"/>
            <a:ext cx="700164" cy="15240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9" name="Connettore 2 18">
            <a:extLst>
              <a:ext uri="{FF2B5EF4-FFF2-40B4-BE49-F238E27FC236}">
                <a16:creationId xmlns:a16="http://schemas.microsoft.com/office/drawing/2014/main" id="{121E84E0-CCD8-41E6-8FB4-B0009B2401FA}"/>
              </a:ext>
            </a:extLst>
          </p:cNvPr>
          <p:cNvCxnSpPr>
            <a:cxnSpLocks/>
            <a:stCxn id="17" idx="1"/>
          </p:cNvCxnSpPr>
          <p:nvPr/>
        </p:nvCxnSpPr>
        <p:spPr>
          <a:xfrm flipH="1" flipV="1">
            <a:off x="2590800" y="2819402"/>
            <a:ext cx="1242390" cy="1282994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8769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" y="531013"/>
            <a:ext cx="7467599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1. HH </a:t>
            </a:r>
            <a:r>
              <a:rPr lang="it-IT" spc="-5" dirty="0" err="1"/>
              <a:t>Visit</a:t>
            </a:r>
            <a:r>
              <a:rPr lang="it-IT" spc="-5" dirty="0"/>
              <a:t> Forms – </a:t>
            </a:r>
            <a:r>
              <a:rPr lang="it-IT" spc="-5" dirty="0" err="1"/>
              <a:t>Section</a:t>
            </a:r>
            <a:r>
              <a:rPr lang="it-IT" spc="-5" dirty="0"/>
              <a:t> 2C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1B61CE5F-EA77-43FA-9911-A21008716A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1806" y="1890404"/>
            <a:ext cx="6940388" cy="4967596"/>
          </a:xfrm>
          <a:prstGeom prst="rect">
            <a:avLst/>
          </a:prstGeom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1ABF616E-3F6B-431A-8337-7022921C66D5}"/>
              </a:ext>
            </a:extLst>
          </p:cNvPr>
          <p:cNvSpPr txBox="1"/>
          <p:nvPr/>
        </p:nvSpPr>
        <p:spPr>
          <a:xfrm>
            <a:off x="3833190" y="3225233"/>
            <a:ext cx="4419601" cy="3139321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If the patient has obtained Anti-Epileptic Drugs since the last household visit, record ‘</a:t>
            </a:r>
            <a:r>
              <a:rPr lang="en-US" b="1" dirty="0"/>
              <a:t>YES</a:t>
            </a:r>
            <a:r>
              <a:rPr lang="en-US" dirty="0"/>
              <a:t>’;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if the patient has not received any new quantity of AEDs, record ‘</a:t>
            </a:r>
            <a:r>
              <a:rPr lang="en-US" b="1" dirty="0"/>
              <a:t>NO</a:t>
            </a:r>
            <a:r>
              <a:rPr lang="en-US" dirty="0"/>
              <a:t>’. </a:t>
            </a:r>
          </a:p>
          <a:p>
            <a:endParaRPr lang="en-US" dirty="0"/>
          </a:p>
          <a:p>
            <a:r>
              <a:rPr lang="en-US" b="1" dirty="0"/>
              <a:t>If YES is recorded</a:t>
            </a:r>
            <a:r>
              <a:rPr lang="en-US" dirty="0"/>
              <a:t>, please specify the source of the AEDs – for instance: a </a:t>
            </a:r>
            <a:r>
              <a:rPr lang="en-US" b="1" dirty="0"/>
              <a:t>local pharmacy</a:t>
            </a:r>
            <a:r>
              <a:rPr lang="en-US" dirty="0"/>
              <a:t>, a </a:t>
            </a:r>
            <a:r>
              <a:rPr lang="en-US" b="1" dirty="0"/>
              <a:t>charity organization </a:t>
            </a:r>
            <a:r>
              <a:rPr lang="en-US" dirty="0"/>
              <a:t>(insert name), a </a:t>
            </a:r>
            <a:r>
              <a:rPr lang="en-US" b="1" dirty="0"/>
              <a:t>health facility </a:t>
            </a:r>
            <a:r>
              <a:rPr lang="en-US" dirty="0"/>
              <a:t>(insert name and level of the HF) 	</a:t>
            </a:r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7CDF370F-2B38-4357-90D3-C6E4AED3BC96}"/>
              </a:ext>
            </a:extLst>
          </p:cNvPr>
          <p:cNvSpPr/>
          <p:nvPr/>
        </p:nvSpPr>
        <p:spPr>
          <a:xfrm>
            <a:off x="2436524" y="1988500"/>
            <a:ext cx="1068675" cy="15240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9" name="Connettore 2 18">
            <a:extLst>
              <a:ext uri="{FF2B5EF4-FFF2-40B4-BE49-F238E27FC236}">
                <a16:creationId xmlns:a16="http://schemas.microsoft.com/office/drawing/2014/main" id="{121E84E0-CCD8-41E6-8FB4-B0009B2401FA}"/>
              </a:ext>
            </a:extLst>
          </p:cNvPr>
          <p:cNvCxnSpPr>
            <a:cxnSpLocks/>
            <a:stCxn id="17" idx="1"/>
          </p:cNvCxnSpPr>
          <p:nvPr/>
        </p:nvCxnSpPr>
        <p:spPr>
          <a:xfrm flipH="1" flipV="1">
            <a:off x="3001618" y="3548272"/>
            <a:ext cx="831572" cy="1246622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030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" y="531013"/>
            <a:ext cx="7467599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1. Family Folder &amp; HH </a:t>
            </a:r>
            <a:r>
              <a:rPr lang="it-IT" spc="-5" dirty="0" err="1"/>
              <a:t>Visit</a:t>
            </a:r>
            <a:r>
              <a:rPr lang="it-IT" spc="-5" dirty="0"/>
              <a:t> Form</a:t>
            </a:r>
            <a:endParaRPr spc="-15" dirty="0"/>
          </a:p>
        </p:txBody>
      </p:sp>
      <p:sp>
        <p:nvSpPr>
          <p:cNvPr id="3" name="object 3"/>
          <p:cNvSpPr txBox="1"/>
          <p:nvPr/>
        </p:nvSpPr>
        <p:spPr>
          <a:xfrm>
            <a:off x="381000" y="2057400"/>
            <a:ext cx="8382000" cy="130612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spcBef>
                <a:spcPts val="105"/>
              </a:spcBef>
              <a:tabLst>
                <a:tab pos="354965" algn="l"/>
                <a:tab pos="355600" algn="l"/>
              </a:tabLst>
            </a:pPr>
            <a:r>
              <a:rPr lang="it-IT" sz="2800" spc="-10" dirty="0" err="1">
                <a:latin typeface="Calibri"/>
                <a:cs typeface="Calibri"/>
              </a:rPr>
              <a:t>CHVs</a:t>
            </a:r>
            <a:r>
              <a:rPr lang="it-IT" sz="2800" spc="-10" dirty="0">
                <a:latin typeface="Calibri"/>
                <a:cs typeface="Calibri"/>
              </a:rPr>
              <a:t> are </a:t>
            </a:r>
            <a:r>
              <a:rPr lang="it-IT" sz="2800" spc="-10" dirty="0" err="1">
                <a:latin typeface="Calibri"/>
                <a:cs typeface="Calibri"/>
              </a:rPr>
              <a:t>expected</a:t>
            </a:r>
            <a:r>
              <a:rPr lang="it-IT" sz="2800" spc="-10" dirty="0">
                <a:latin typeface="Calibri"/>
                <a:cs typeface="Calibri"/>
              </a:rPr>
              <a:t> to </a:t>
            </a:r>
            <a:r>
              <a:rPr lang="it-IT" sz="2800" b="1" spc="-10" dirty="0" err="1">
                <a:latin typeface="Calibri"/>
                <a:cs typeface="Calibri"/>
              </a:rPr>
              <a:t>identify</a:t>
            </a:r>
            <a:r>
              <a:rPr lang="it-IT" sz="2800" b="1" spc="-10" dirty="0">
                <a:latin typeface="Calibri"/>
                <a:cs typeface="Calibri"/>
              </a:rPr>
              <a:t> and record </a:t>
            </a:r>
            <a:r>
              <a:rPr lang="it-IT" sz="2800" b="1" spc="-10" dirty="0" err="1">
                <a:latin typeface="Calibri"/>
                <a:cs typeface="Calibri"/>
              </a:rPr>
              <a:t>suspected</a:t>
            </a:r>
            <a:r>
              <a:rPr lang="it-IT" sz="2800" b="1" spc="-10" dirty="0">
                <a:latin typeface="Calibri"/>
                <a:cs typeface="Calibri"/>
              </a:rPr>
              <a:t> </a:t>
            </a:r>
            <a:r>
              <a:rPr lang="it-IT" sz="2800" b="1" spc="-10" dirty="0" err="1">
                <a:latin typeface="Calibri"/>
                <a:cs typeface="Calibri"/>
              </a:rPr>
              <a:t>cases</a:t>
            </a:r>
            <a:r>
              <a:rPr lang="it-IT" sz="2800" b="1" spc="-10" dirty="0">
                <a:latin typeface="Calibri"/>
                <a:cs typeface="Calibri"/>
              </a:rPr>
              <a:t> of </a:t>
            </a:r>
            <a:r>
              <a:rPr lang="it-IT" sz="2800" b="1" spc="-10" dirty="0" err="1">
                <a:latin typeface="Calibri"/>
                <a:cs typeface="Calibri"/>
              </a:rPr>
              <a:t>Epilepsy</a:t>
            </a:r>
            <a:r>
              <a:rPr lang="it-IT" sz="2800" b="1" spc="-10" dirty="0">
                <a:latin typeface="Calibri"/>
                <a:cs typeface="Calibri"/>
              </a:rPr>
              <a:t> and </a:t>
            </a:r>
            <a:r>
              <a:rPr lang="it-IT" sz="2800" b="1" spc="-10" dirty="0" err="1">
                <a:latin typeface="Calibri"/>
                <a:cs typeface="Calibri"/>
              </a:rPr>
              <a:t>Nodding</a:t>
            </a:r>
            <a:r>
              <a:rPr lang="it-IT" sz="2800" b="1" spc="-10" dirty="0">
                <a:latin typeface="Calibri"/>
                <a:cs typeface="Calibri"/>
              </a:rPr>
              <a:t> </a:t>
            </a:r>
            <a:r>
              <a:rPr lang="it-IT" sz="2800" b="1" spc="-10" dirty="0" err="1">
                <a:latin typeface="Calibri"/>
                <a:cs typeface="Calibri"/>
              </a:rPr>
              <a:t>Syndrome</a:t>
            </a:r>
            <a:r>
              <a:rPr lang="it-IT" sz="2800" spc="-10" dirty="0">
                <a:latin typeface="Calibri"/>
                <a:cs typeface="Calibri"/>
              </a:rPr>
              <a:t>. </a:t>
            </a:r>
            <a:r>
              <a:rPr lang="it-IT" sz="2800" spc="-10" dirty="0" err="1">
                <a:latin typeface="Calibri"/>
                <a:cs typeface="Calibri"/>
              </a:rPr>
              <a:t>They</a:t>
            </a:r>
            <a:r>
              <a:rPr lang="it-IT" sz="2800" spc="-10" dirty="0">
                <a:latin typeface="Calibri"/>
                <a:cs typeface="Calibri"/>
              </a:rPr>
              <a:t> </a:t>
            </a:r>
            <a:r>
              <a:rPr lang="it-IT" sz="2800" spc="-10" dirty="0" err="1">
                <a:latin typeface="Calibri"/>
                <a:cs typeface="Calibri"/>
              </a:rPr>
              <a:t>would</a:t>
            </a:r>
            <a:r>
              <a:rPr lang="it-IT" sz="2800" spc="-10" dirty="0">
                <a:latin typeface="Calibri"/>
                <a:cs typeface="Calibri"/>
              </a:rPr>
              <a:t> do so with the </a:t>
            </a:r>
            <a:r>
              <a:rPr lang="it-IT" sz="2800" b="1" spc="-10" dirty="0">
                <a:solidFill>
                  <a:srgbClr val="FF0000"/>
                </a:solidFill>
                <a:latin typeface="Calibri"/>
                <a:cs typeface="Calibri"/>
              </a:rPr>
              <a:t>Family Folder (FF) </a:t>
            </a:r>
            <a:endParaRPr lang="it-IT" sz="2400" b="1" spc="-10" dirty="0">
              <a:solidFill>
                <a:srgbClr val="FF0000"/>
              </a:solidFill>
              <a:latin typeface="Calibri"/>
              <a:cs typeface="Calibri"/>
            </a:endParaRP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pic>
        <p:nvPicPr>
          <p:cNvPr id="10" name="Elemento grafico 4" descr="Casa">
            <a:extLst>
              <a:ext uri="{FF2B5EF4-FFF2-40B4-BE49-F238E27FC236}">
                <a16:creationId xmlns:a16="http://schemas.microsoft.com/office/drawing/2014/main" id="{22DC9A7A-416C-473E-97C3-65BAA81A384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31600" y="5411448"/>
            <a:ext cx="837600" cy="834937"/>
          </a:xfrm>
          <a:prstGeom prst="rect">
            <a:avLst/>
          </a:prstGeom>
        </p:spPr>
      </p:pic>
      <p:pic>
        <p:nvPicPr>
          <p:cNvPr id="11" name="Elemento grafico 4" descr="Casa">
            <a:extLst>
              <a:ext uri="{FF2B5EF4-FFF2-40B4-BE49-F238E27FC236}">
                <a16:creationId xmlns:a16="http://schemas.microsoft.com/office/drawing/2014/main" id="{48063E84-DD13-4C7D-ACAA-631362258A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155020" y="4840364"/>
            <a:ext cx="762269" cy="759846"/>
          </a:xfrm>
          <a:prstGeom prst="rect">
            <a:avLst/>
          </a:prstGeom>
        </p:spPr>
      </p:pic>
      <p:pic>
        <p:nvPicPr>
          <p:cNvPr id="12" name="Elemento grafico 38" descr="Uomo">
            <a:extLst>
              <a:ext uri="{FF2B5EF4-FFF2-40B4-BE49-F238E27FC236}">
                <a16:creationId xmlns:a16="http://schemas.microsoft.com/office/drawing/2014/main" id="{64014E99-C922-4351-91E9-6070695C3DD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735041" y="4417897"/>
            <a:ext cx="990600" cy="993551"/>
          </a:xfrm>
          <a:prstGeom prst="rect">
            <a:avLst/>
          </a:prstGeom>
        </p:spPr>
      </p:pic>
      <p:pic>
        <p:nvPicPr>
          <p:cNvPr id="13" name="Elemento grafico 51" descr="Badge dipendente">
            <a:extLst>
              <a:ext uri="{FF2B5EF4-FFF2-40B4-BE49-F238E27FC236}">
                <a16:creationId xmlns:a16="http://schemas.microsoft.com/office/drawing/2014/main" id="{76D4CB92-70E1-43EA-AB2C-2411165F9D45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204416" y="4660196"/>
            <a:ext cx="205129" cy="207842"/>
          </a:xfrm>
          <a:prstGeom prst="rect">
            <a:avLst/>
          </a:prstGeom>
        </p:spPr>
      </p:pic>
      <p:pic>
        <p:nvPicPr>
          <p:cNvPr id="14" name="Elemento grafico 4" descr="Casa">
            <a:extLst>
              <a:ext uri="{FF2B5EF4-FFF2-40B4-BE49-F238E27FC236}">
                <a16:creationId xmlns:a16="http://schemas.microsoft.com/office/drawing/2014/main" id="{F797642A-C8B2-49D2-8464-4B8F55C255C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393680" y="3856728"/>
            <a:ext cx="903572" cy="900699"/>
          </a:xfrm>
          <a:prstGeom prst="rect">
            <a:avLst/>
          </a:prstGeom>
        </p:spPr>
      </p:pic>
      <p:pic>
        <p:nvPicPr>
          <p:cNvPr id="15" name="Elemento grafico 2" descr="Uomo">
            <a:extLst>
              <a:ext uri="{FF2B5EF4-FFF2-40B4-BE49-F238E27FC236}">
                <a16:creationId xmlns:a16="http://schemas.microsoft.com/office/drawing/2014/main" id="{1852E3D7-C9E8-4D4E-A989-2AC4B27B6D6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3982064" y="4135490"/>
            <a:ext cx="537072" cy="538936"/>
          </a:xfrm>
          <a:prstGeom prst="rect">
            <a:avLst/>
          </a:prstGeom>
        </p:spPr>
      </p:pic>
      <p:pic>
        <p:nvPicPr>
          <p:cNvPr id="16" name="Elemento grafico 2" descr="Uomo">
            <a:extLst>
              <a:ext uri="{FF2B5EF4-FFF2-40B4-BE49-F238E27FC236}">
                <a16:creationId xmlns:a16="http://schemas.microsoft.com/office/drawing/2014/main" id="{F5742E5F-FAFF-442E-A66F-6F88574907D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4188623" y="4129077"/>
            <a:ext cx="537072" cy="538936"/>
          </a:xfrm>
          <a:prstGeom prst="rect">
            <a:avLst/>
          </a:prstGeom>
        </p:spPr>
      </p:pic>
      <p:pic>
        <p:nvPicPr>
          <p:cNvPr id="17" name="Elemento grafico 2" descr="Uomo">
            <a:extLst>
              <a:ext uri="{FF2B5EF4-FFF2-40B4-BE49-F238E27FC236}">
                <a16:creationId xmlns:a16="http://schemas.microsoft.com/office/drawing/2014/main" id="{5E8E7A07-EB80-4DEC-8D7A-9D66F1A5E5C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793835" y="4997790"/>
            <a:ext cx="537072" cy="538936"/>
          </a:xfrm>
          <a:prstGeom prst="rect">
            <a:avLst/>
          </a:prstGeom>
        </p:spPr>
      </p:pic>
      <p:pic>
        <p:nvPicPr>
          <p:cNvPr id="18" name="Elemento grafico 2" descr="Uomo">
            <a:extLst>
              <a:ext uri="{FF2B5EF4-FFF2-40B4-BE49-F238E27FC236}">
                <a16:creationId xmlns:a16="http://schemas.microsoft.com/office/drawing/2014/main" id="{D067BD80-19BD-4A16-95B3-C19A337B91B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3836979" y="5638051"/>
            <a:ext cx="537072" cy="538936"/>
          </a:xfrm>
          <a:prstGeom prst="rect">
            <a:avLst/>
          </a:prstGeom>
        </p:spPr>
      </p:pic>
      <p:pic>
        <p:nvPicPr>
          <p:cNvPr id="19" name="Elemento grafico 2" descr="Uomo">
            <a:extLst>
              <a:ext uri="{FF2B5EF4-FFF2-40B4-BE49-F238E27FC236}">
                <a16:creationId xmlns:a16="http://schemas.microsoft.com/office/drawing/2014/main" id="{D708C2BE-E0EC-4C21-900F-E113820A7E9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3622667" y="5638052"/>
            <a:ext cx="537072" cy="538936"/>
          </a:xfrm>
          <a:prstGeom prst="rect">
            <a:avLst/>
          </a:prstGeom>
        </p:spPr>
      </p:pic>
      <p:pic>
        <p:nvPicPr>
          <p:cNvPr id="20" name="Elemento grafico 2" descr="Uomo">
            <a:extLst>
              <a:ext uri="{FF2B5EF4-FFF2-40B4-BE49-F238E27FC236}">
                <a16:creationId xmlns:a16="http://schemas.microsoft.com/office/drawing/2014/main" id="{19E771D9-0F53-4404-8BBF-FA60589EE5C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998771" y="4990313"/>
            <a:ext cx="537072" cy="538936"/>
          </a:xfrm>
          <a:prstGeom prst="rect">
            <a:avLst/>
          </a:prstGeom>
        </p:spPr>
      </p:pic>
      <p:pic>
        <p:nvPicPr>
          <p:cNvPr id="21" name="Elemento grafico 2" descr="Uomo">
            <a:extLst>
              <a:ext uri="{FF2B5EF4-FFF2-40B4-BE49-F238E27FC236}">
                <a16:creationId xmlns:a16="http://schemas.microsoft.com/office/drawing/2014/main" id="{CBFB2BDB-5EB9-4AC1-BD31-50EEA3649ED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272669" y="5103683"/>
            <a:ext cx="424093" cy="425565"/>
          </a:xfrm>
          <a:prstGeom prst="rect">
            <a:avLst/>
          </a:prstGeom>
        </p:spPr>
      </p:pic>
      <p:pic>
        <p:nvPicPr>
          <p:cNvPr id="22" name="Elemento grafico 2" descr="Uomo">
            <a:extLst>
              <a:ext uri="{FF2B5EF4-FFF2-40B4-BE49-F238E27FC236}">
                <a16:creationId xmlns:a16="http://schemas.microsoft.com/office/drawing/2014/main" id="{E6204FD6-79B9-4C7E-9EF5-118D62DF804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574678" y="4239897"/>
            <a:ext cx="424093" cy="425565"/>
          </a:xfrm>
          <a:prstGeom prst="rect">
            <a:avLst/>
          </a:prstGeom>
        </p:spPr>
      </p:pic>
      <p:pic>
        <p:nvPicPr>
          <p:cNvPr id="23" name="Elemento grafico 2" descr="Uomo">
            <a:extLst>
              <a:ext uri="{FF2B5EF4-FFF2-40B4-BE49-F238E27FC236}">
                <a16:creationId xmlns:a16="http://schemas.microsoft.com/office/drawing/2014/main" id="{4784B1D9-72D6-43BB-829D-6B2D65BEF39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414203" y="4236103"/>
            <a:ext cx="424093" cy="425565"/>
          </a:xfrm>
          <a:prstGeom prst="rect">
            <a:avLst/>
          </a:prstGeom>
        </p:spPr>
      </p:pic>
      <p:pic>
        <p:nvPicPr>
          <p:cNvPr id="24" name="Elemento grafico 2" descr="Uomo">
            <a:extLst>
              <a:ext uri="{FF2B5EF4-FFF2-40B4-BE49-F238E27FC236}">
                <a16:creationId xmlns:a16="http://schemas.microsoft.com/office/drawing/2014/main" id="{E29C378E-C834-47B2-9BFF-BA4A6420BD3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084952" y="5759529"/>
            <a:ext cx="424093" cy="425565"/>
          </a:xfrm>
          <a:prstGeom prst="rect">
            <a:avLst/>
          </a:prstGeom>
        </p:spPr>
      </p:pic>
      <p:pic>
        <p:nvPicPr>
          <p:cNvPr id="25" name="Elemento grafico 2" descr="Uomo">
            <a:extLst>
              <a:ext uri="{FF2B5EF4-FFF2-40B4-BE49-F238E27FC236}">
                <a16:creationId xmlns:a16="http://schemas.microsoft.com/office/drawing/2014/main" id="{990F5E13-6297-4B56-B2D0-BED82398548D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4287841" y="5751421"/>
            <a:ext cx="424093" cy="425565"/>
          </a:xfrm>
          <a:prstGeom prst="rect">
            <a:avLst/>
          </a:prstGeom>
        </p:spPr>
      </p:pic>
      <p:cxnSp>
        <p:nvCxnSpPr>
          <p:cNvPr id="26" name="Connettore 2 25">
            <a:extLst>
              <a:ext uri="{FF2B5EF4-FFF2-40B4-BE49-F238E27FC236}">
                <a16:creationId xmlns:a16="http://schemas.microsoft.com/office/drawing/2014/main" id="{B6607D85-B7F0-4815-9787-C3E6470F5203}"/>
              </a:ext>
            </a:extLst>
          </p:cNvPr>
          <p:cNvCxnSpPr>
            <a:cxnSpLocks/>
          </p:cNvCxnSpPr>
          <p:nvPr/>
        </p:nvCxnSpPr>
        <p:spPr>
          <a:xfrm flipV="1">
            <a:off x="2483423" y="4593750"/>
            <a:ext cx="910257" cy="47412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" name="Connettore 2 26">
            <a:extLst>
              <a:ext uri="{FF2B5EF4-FFF2-40B4-BE49-F238E27FC236}">
                <a16:creationId xmlns:a16="http://schemas.microsoft.com/office/drawing/2014/main" id="{8CD48FBD-9474-4C13-A26F-38C7600BEC76}"/>
              </a:ext>
            </a:extLst>
          </p:cNvPr>
          <p:cNvCxnSpPr>
            <a:cxnSpLocks/>
          </p:cNvCxnSpPr>
          <p:nvPr/>
        </p:nvCxnSpPr>
        <p:spPr>
          <a:xfrm>
            <a:off x="2483423" y="5085439"/>
            <a:ext cx="1681141" cy="14430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8" name="Connettore 2 27">
            <a:extLst>
              <a:ext uri="{FF2B5EF4-FFF2-40B4-BE49-F238E27FC236}">
                <a16:creationId xmlns:a16="http://schemas.microsoft.com/office/drawing/2014/main" id="{74EB4223-AD1E-4FA0-8DC4-86A073DE7ACC}"/>
              </a:ext>
            </a:extLst>
          </p:cNvPr>
          <p:cNvCxnSpPr>
            <a:cxnSpLocks/>
          </p:cNvCxnSpPr>
          <p:nvPr/>
        </p:nvCxnSpPr>
        <p:spPr>
          <a:xfrm>
            <a:off x="2476940" y="5060690"/>
            <a:ext cx="684881" cy="87567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29" name="Elemento grafico 2" descr="Uomo">
            <a:extLst>
              <a:ext uri="{FF2B5EF4-FFF2-40B4-BE49-F238E27FC236}">
                <a16:creationId xmlns:a16="http://schemas.microsoft.com/office/drawing/2014/main" id="{01824DC8-308D-416B-A5C5-307D412198E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6815744" y="4483847"/>
            <a:ext cx="723591" cy="775934"/>
          </a:xfrm>
          <a:prstGeom prst="rect">
            <a:avLst/>
          </a:prstGeom>
        </p:spPr>
      </p:pic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AE66A59A-393F-4FDA-A915-CD95679DA631}"/>
              </a:ext>
            </a:extLst>
          </p:cNvPr>
          <p:cNvSpPr txBox="1"/>
          <p:nvPr/>
        </p:nvSpPr>
        <p:spPr>
          <a:xfrm>
            <a:off x="6613005" y="5167798"/>
            <a:ext cx="12316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 err="1"/>
              <a:t>Suspected</a:t>
            </a:r>
            <a:r>
              <a:rPr lang="it-IT" sz="1400" b="1" dirty="0"/>
              <a:t> PWE / NS</a:t>
            </a:r>
          </a:p>
        </p:txBody>
      </p:sp>
      <p:pic>
        <p:nvPicPr>
          <p:cNvPr id="31" name="Elemento grafico 30" descr="Lente di ingrandimento">
            <a:extLst>
              <a:ext uri="{FF2B5EF4-FFF2-40B4-BE49-F238E27FC236}">
                <a16:creationId xmlns:a16="http://schemas.microsoft.com/office/drawing/2014/main" id="{0AE0454C-0FDF-45A3-8061-CC2152BDD4EB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776005" y="4469478"/>
            <a:ext cx="457200" cy="457200"/>
          </a:xfrm>
          <a:prstGeom prst="rect">
            <a:avLst/>
          </a:prstGeom>
        </p:spPr>
      </p:pic>
      <p:pic>
        <p:nvPicPr>
          <p:cNvPr id="32" name="Elemento grafico 31" descr="Lente di ingrandimento">
            <a:extLst>
              <a:ext uri="{FF2B5EF4-FFF2-40B4-BE49-F238E27FC236}">
                <a16:creationId xmlns:a16="http://schemas.microsoft.com/office/drawing/2014/main" id="{9E161CA7-C79A-4639-AD6E-1AB0FC6487B2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 rot="5400000">
            <a:off x="3332065" y="4868038"/>
            <a:ext cx="420851" cy="457200"/>
          </a:xfrm>
          <a:prstGeom prst="rect">
            <a:avLst/>
          </a:prstGeom>
        </p:spPr>
      </p:pic>
      <p:pic>
        <p:nvPicPr>
          <p:cNvPr id="33" name="Elemento grafico 32" descr="Lente di ingrandimento">
            <a:extLst>
              <a:ext uri="{FF2B5EF4-FFF2-40B4-BE49-F238E27FC236}">
                <a16:creationId xmlns:a16="http://schemas.microsoft.com/office/drawing/2014/main" id="{7F01A66E-FD62-4F8A-A8B0-418C3BFE0D36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 rot="5400000">
            <a:off x="2708479" y="5340471"/>
            <a:ext cx="420851" cy="457200"/>
          </a:xfrm>
          <a:prstGeom prst="rect">
            <a:avLst/>
          </a:prstGeom>
        </p:spPr>
      </p:pic>
      <p:pic>
        <p:nvPicPr>
          <p:cNvPr id="5" name="Elemento grafico 4" descr="Cartella aperta">
            <a:extLst>
              <a:ext uri="{FF2B5EF4-FFF2-40B4-BE49-F238E27FC236}">
                <a16:creationId xmlns:a16="http://schemas.microsoft.com/office/drawing/2014/main" id="{FE178460-BE17-4CDD-96D3-C477866EC29D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1206603" y="4674426"/>
            <a:ext cx="914400" cy="914400"/>
          </a:xfrm>
          <a:prstGeom prst="rect">
            <a:avLst/>
          </a:prstGeom>
        </p:spPr>
      </p:pic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3A43E878-66D3-4A5E-A280-A45C77AA904C}"/>
              </a:ext>
            </a:extLst>
          </p:cNvPr>
          <p:cNvSpPr txBox="1"/>
          <p:nvPr/>
        </p:nvSpPr>
        <p:spPr>
          <a:xfrm>
            <a:off x="1476092" y="5060076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FF</a:t>
            </a:r>
          </a:p>
        </p:txBody>
      </p:sp>
    </p:spTree>
    <p:extLst>
      <p:ext uri="{BB962C8B-B14F-4D97-AF65-F5344CB8AC3E}">
        <p14:creationId xmlns:p14="http://schemas.microsoft.com/office/powerpoint/2010/main" val="2593437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" y="531013"/>
            <a:ext cx="7467599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1. HH </a:t>
            </a:r>
            <a:r>
              <a:rPr lang="it-IT" spc="-5" dirty="0" err="1"/>
              <a:t>Visit</a:t>
            </a:r>
            <a:r>
              <a:rPr lang="it-IT" spc="-5" dirty="0"/>
              <a:t> Forms – </a:t>
            </a:r>
            <a:r>
              <a:rPr lang="it-IT" spc="-5" dirty="0" err="1"/>
              <a:t>Section</a:t>
            </a:r>
            <a:r>
              <a:rPr lang="it-IT" spc="-5" dirty="0"/>
              <a:t> 2C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1B61CE5F-EA77-43FA-9911-A21008716A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1806" y="1890404"/>
            <a:ext cx="6940388" cy="4967596"/>
          </a:xfrm>
          <a:prstGeom prst="rect">
            <a:avLst/>
          </a:prstGeom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1ABF616E-3F6B-431A-8337-7022921C66D5}"/>
              </a:ext>
            </a:extLst>
          </p:cNvPr>
          <p:cNvSpPr txBox="1"/>
          <p:nvPr/>
        </p:nvSpPr>
        <p:spPr>
          <a:xfrm>
            <a:off x="4419600" y="3225233"/>
            <a:ext cx="3833191" cy="2031325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If the patient is taking AEDs, record the name of the Anti-Epileptic Drug – for example: </a:t>
            </a:r>
          </a:p>
          <a:p>
            <a:pPr marL="285750" indent="-285750">
              <a:buFontTx/>
              <a:buChar char="-"/>
            </a:pPr>
            <a:r>
              <a:rPr lang="en-US" b="1" dirty="0"/>
              <a:t>phenobarbital, </a:t>
            </a:r>
          </a:p>
          <a:p>
            <a:pPr marL="285750" indent="-285750">
              <a:buFontTx/>
              <a:buChar char="-"/>
            </a:pPr>
            <a:r>
              <a:rPr lang="en-US" b="1" dirty="0"/>
              <a:t>phenytoin, </a:t>
            </a:r>
          </a:p>
          <a:p>
            <a:pPr marL="285750" indent="-285750">
              <a:buFontTx/>
              <a:buChar char="-"/>
            </a:pPr>
            <a:r>
              <a:rPr lang="en-US" b="1" dirty="0"/>
              <a:t>carbamazepine, </a:t>
            </a:r>
          </a:p>
          <a:p>
            <a:pPr marL="285750" indent="-285750">
              <a:buFontTx/>
              <a:buChar char="-"/>
            </a:pPr>
            <a:r>
              <a:rPr lang="en-US" b="1" dirty="0"/>
              <a:t>valproic acid</a:t>
            </a:r>
            <a:r>
              <a:rPr lang="en-US" dirty="0"/>
              <a:t> 	</a:t>
            </a:r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7CDF370F-2B38-4357-90D3-C6E4AED3BC96}"/>
              </a:ext>
            </a:extLst>
          </p:cNvPr>
          <p:cNvSpPr/>
          <p:nvPr/>
        </p:nvSpPr>
        <p:spPr>
          <a:xfrm>
            <a:off x="3456224" y="2024272"/>
            <a:ext cx="752780" cy="15240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9" name="Connettore 2 18">
            <a:extLst>
              <a:ext uri="{FF2B5EF4-FFF2-40B4-BE49-F238E27FC236}">
                <a16:creationId xmlns:a16="http://schemas.microsoft.com/office/drawing/2014/main" id="{121E84E0-CCD8-41E6-8FB4-B0009B2401FA}"/>
              </a:ext>
            </a:extLst>
          </p:cNvPr>
          <p:cNvCxnSpPr>
            <a:cxnSpLocks/>
            <a:stCxn id="17" idx="1"/>
          </p:cNvCxnSpPr>
          <p:nvPr/>
        </p:nvCxnSpPr>
        <p:spPr>
          <a:xfrm flipH="1" flipV="1">
            <a:off x="3754398" y="3548275"/>
            <a:ext cx="665202" cy="692621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0119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" y="531013"/>
            <a:ext cx="7467599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1. HH </a:t>
            </a:r>
            <a:r>
              <a:rPr lang="it-IT" spc="-5" dirty="0" err="1"/>
              <a:t>Visit</a:t>
            </a:r>
            <a:r>
              <a:rPr lang="it-IT" spc="-5" dirty="0"/>
              <a:t> Forms – </a:t>
            </a:r>
            <a:r>
              <a:rPr lang="it-IT" spc="-5" dirty="0" err="1"/>
              <a:t>Section</a:t>
            </a:r>
            <a:r>
              <a:rPr lang="it-IT" spc="-5" dirty="0"/>
              <a:t> 2C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1B61CE5F-EA77-43FA-9911-A21008716A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1806" y="1890404"/>
            <a:ext cx="6940388" cy="4967596"/>
          </a:xfrm>
          <a:prstGeom prst="rect">
            <a:avLst/>
          </a:prstGeom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1ABF616E-3F6B-431A-8337-7022921C66D5}"/>
              </a:ext>
            </a:extLst>
          </p:cNvPr>
          <p:cNvSpPr txBox="1"/>
          <p:nvPr/>
        </p:nvSpPr>
        <p:spPr>
          <a:xfrm>
            <a:off x="4235507" y="4295662"/>
            <a:ext cx="3833191" cy="2308324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If the patient has AEDs, count the Pills that are remaining and insert the </a:t>
            </a:r>
            <a:r>
              <a:rPr lang="en-US" b="1" dirty="0"/>
              <a:t>number of pills</a:t>
            </a:r>
            <a:r>
              <a:rPr lang="en-US" dirty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If the patient does not have any AEDs remaining, record ‘</a:t>
            </a:r>
            <a:r>
              <a:rPr lang="en-US" b="1" dirty="0"/>
              <a:t>0</a:t>
            </a:r>
            <a:r>
              <a:rPr lang="en-US" dirty="0"/>
              <a:t>’ (zero). 	</a:t>
            </a:r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7CDF370F-2B38-4357-90D3-C6E4AED3BC96}"/>
              </a:ext>
            </a:extLst>
          </p:cNvPr>
          <p:cNvSpPr/>
          <p:nvPr/>
        </p:nvSpPr>
        <p:spPr>
          <a:xfrm>
            <a:off x="4109612" y="1986987"/>
            <a:ext cx="614788" cy="15240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9" name="Connettore 2 18">
            <a:extLst>
              <a:ext uri="{FF2B5EF4-FFF2-40B4-BE49-F238E27FC236}">
                <a16:creationId xmlns:a16="http://schemas.microsoft.com/office/drawing/2014/main" id="{121E84E0-CCD8-41E6-8FB4-B0009B2401FA}"/>
              </a:ext>
            </a:extLst>
          </p:cNvPr>
          <p:cNvCxnSpPr>
            <a:cxnSpLocks/>
          </p:cNvCxnSpPr>
          <p:nvPr/>
        </p:nvCxnSpPr>
        <p:spPr>
          <a:xfrm flipH="1" flipV="1">
            <a:off x="4417006" y="3557014"/>
            <a:ext cx="675141" cy="747956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551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" y="531013"/>
            <a:ext cx="7467599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1. HH </a:t>
            </a:r>
            <a:r>
              <a:rPr lang="it-IT" spc="-5" dirty="0" err="1"/>
              <a:t>Visit</a:t>
            </a:r>
            <a:r>
              <a:rPr lang="it-IT" spc="-5" dirty="0"/>
              <a:t> Forms – </a:t>
            </a:r>
            <a:r>
              <a:rPr lang="it-IT" spc="-5" dirty="0" err="1"/>
              <a:t>Section</a:t>
            </a:r>
            <a:r>
              <a:rPr lang="it-IT" spc="-5" dirty="0"/>
              <a:t> 2C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1B61CE5F-EA77-43FA-9911-A21008716A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1806" y="1890404"/>
            <a:ext cx="6940388" cy="4967596"/>
          </a:xfrm>
          <a:prstGeom prst="rect">
            <a:avLst/>
          </a:prstGeom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1ABF616E-3F6B-431A-8337-7022921C66D5}"/>
              </a:ext>
            </a:extLst>
          </p:cNvPr>
          <p:cNvSpPr txBox="1"/>
          <p:nvPr/>
        </p:nvSpPr>
        <p:spPr>
          <a:xfrm>
            <a:off x="585252" y="4030331"/>
            <a:ext cx="3833191" cy="2585323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If the patient taking AEDs did not experience adverse effects, tick ‘</a:t>
            </a:r>
            <a:r>
              <a:rPr lang="en-US" b="1" dirty="0"/>
              <a:t>NO</a:t>
            </a:r>
            <a:r>
              <a:rPr lang="en-US" dirty="0"/>
              <a:t>’.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If the patient taking AEDs experienced adverse effects, tick ‘YES’ and </a:t>
            </a:r>
            <a:r>
              <a:rPr lang="en-US" b="1" dirty="0"/>
              <a:t>list the adverse/side effects</a:t>
            </a:r>
            <a:r>
              <a:rPr lang="en-US" dirty="0"/>
              <a:t>. 		</a:t>
            </a:r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7CDF370F-2B38-4357-90D3-C6E4AED3BC96}"/>
              </a:ext>
            </a:extLst>
          </p:cNvPr>
          <p:cNvSpPr/>
          <p:nvPr/>
        </p:nvSpPr>
        <p:spPr>
          <a:xfrm>
            <a:off x="4605130" y="2007442"/>
            <a:ext cx="1109870" cy="15240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9" name="Connettore 2 18">
            <a:extLst>
              <a:ext uri="{FF2B5EF4-FFF2-40B4-BE49-F238E27FC236}">
                <a16:creationId xmlns:a16="http://schemas.microsoft.com/office/drawing/2014/main" id="{121E84E0-CCD8-41E6-8FB4-B0009B2401FA}"/>
              </a:ext>
            </a:extLst>
          </p:cNvPr>
          <p:cNvCxnSpPr>
            <a:cxnSpLocks/>
          </p:cNvCxnSpPr>
          <p:nvPr/>
        </p:nvCxnSpPr>
        <p:spPr>
          <a:xfrm flipV="1">
            <a:off x="3200400" y="3048000"/>
            <a:ext cx="1371600" cy="982332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2131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" y="531013"/>
            <a:ext cx="7467599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1. HH </a:t>
            </a:r>
            <a:r>
              <a:rPr lang="it-IT" spc="-5" dirty="0" err="1"/>
              <a:t>Visit</a:t>
            </a:r>
            <a:r>
              <a:rPr lang="it-IT" spc="-5" dirty="0"/>
              <a:t> Forms – </a:t>
            </a:r>
            <a:r>
              <a:rPr lang="it-IT" spc="-5" dirty="0" err="1"/>
              <a:t>Section</a:t>
            </a:r>
            <a:r>
              <a:rPr lang="it-IT" spc="-5" dirty="0"/>
              <a:t> 2C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1B61CE5F-EA77-43FA-9911-A21008716A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1806" y="1890404"/>
            <a:ext cx="6940388" cy="4967596"/>
          </a:xfrm>
          <a:prstGeom prst="rect">
            <a:avLst/>
          </a:prstGeom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1ABF616E-3F6B-431A-8337-7022921C66D5}"/>
              </a:ext>
            </a:extLst>
          </p:cNvPr>
          <p:cNvSpPr txBox="1"/>
          <p:nvPr/>
        </p:nvSpPr>
        <p:spPr>
          <a:xfrm>
            <a:off x="552520" y="3756767"/>
            <a:ext cx="3833191" cy="2862322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If the patient visited a Health Facility </a:t>
            </a:r>
            <a:r>
              <a:rPr lang="en-US" dirty="0"/>
              <a:t>since the last household visit, record the </a:t>
            </a:r>
            <a:r>
              <a:rPr lang="en-US" b="1" dirty="0"/>
              <a:t>number of visits and the name(s) &amp; level of the health facility(</a:t>
            </a:r>
            <a:r>
              <a:rPr lang="en-US" b="1" dirty="0" err="1"/>
              <a:t>ies</a:t>
            </a:r>
            <a:r>
              <a:rPr lang="en-US" b="1" dirty="0"/>
              <a:t>)</a:t>
            </a:r>
            <a:r>
              <a:rPr lang="en-US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If the patient did not visit a Health Facility </a:t>
            </a:r>
            <a:r>
              <a:rPr lang="en-US" dirty="0"/>
              <a:t>since the last household visit, record ‘</a:t>
            </a:r>
            <a:r>
              <a:rPr lang="en-US" b="1" dirty="0"/>
              <a:t>0</a:t>
            </a:r>
            <a:r>
              <a:rPr lang="en-US" dirty="0"/>
              <a:t>’ (zero).	</a:t>
            </a:r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7CDF370F-2B38-4357-90D3-C6E4AED3BC96}"/>
              </a:ext>
            </a:extLst>
          </p:cNvPr>
          <p:cNvSpPr/>
          <p:nvPr/>
        </p:nvSpPr>
        <p:spPr>
          <a:xfrm>
            <a:off x="5560724" y="2015166"/>
            <a:ext cx="1109870" cy="15240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9" name="Connettore 2 18">
            <a:extLst>
              <a:ext uri="{FF2B5EF4-FFF2-40B4-BE49-F238E27FC236}">
                <a16:creationId xmlns:a16="http://schemas.microsoft.com/office/drawing/2014/main" id="{121E84E0-CCD8-41E6-8FB4-B0009B2401FA}"/>
              </a:ext>
            </a:extLst>
          </p:cNvPr>
          <p:cNvCxnSpPr>
            <a:cxnSpLocks/>
          </p:cNvCxnSpPr>
          <p:nvPr/>
        </p:nvCxnSpPr>
        <p:spPr>
          <a:xfrm flipV="1">
            <a:off x="3048000" y="3048000"/>
            <a:ext cx="2496518" cy="708767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0523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" y="531013"/>
            <a:ext cx="7467599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1. HH </a:t>
            </a:r>
            <a:r>
              <a:rPr lang="it-IT" spc="-5" dirty="0" err="1"/>
              <a:t>Visit</a:t>
            </a:r>
            <a:r>
              <a:rPr lang="it-IT" spc="-5" dirty="0"/>
              <a:t> Forms – </a:t>
            </a:r>
            <a:r>
              <a:rPr lang="it-IT" spc="-5" dirty="0" err="1"/>
              <a:t>Section</a:t>
            </a:r>
            <a:r>
              <a:rPr lang="it-IT" spc="-5" dirty="0"/>
              <a:t> 2C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1B61CE5F-EA77-43FA-9911-A21008716A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1806" y="1890404"/>
            <a:ext cx="6940388" cy="4967596"/>
          </a:xfrm>
          <a:prstGeom prst="rect">
            <a:avLst/>
          </a:prstGeom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1ABF616E-3F6B-431A-8337-7022921C66D5}"/>
              </a:ext>
            </a:extLst>
          </p:cNvPr>
          <p:cNvSpPr txBox="1"/>
          <p:nvPr/>
        </p:nvSpPr>
        <p:spPr>
          <a:xfrm>
            <a:off x="552520" y="3756767"/>
            <a:ext cx="3833191" cy="2585323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If the BHW / HHP / CHV does not refer the patient to a health facility, record ‘</a:t>
            </a:r>
            <a:r>
              <a:rPr lang="en-US" b="1" dirty="0"/>
              <a:t>NO</a:t>
            </a:r>
            <a:r>
              <a:rPr lang="en-US" dirty="0"/>
              <a:t>’. 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If the BHW / HHP / CHV refers the patient to a health facility, record ‘</a:t>
            </a:r>
            <a:r>
              <a:rPr lang="en-US" b="1" dirty="0"/>
              <a:t>YES</a:t>
            </a:r>
            <a:r>
              <a:rPr lang="en-US" dirty="0"/>
              <a:t>’ </a:t>
            </a:r>
            <a:r>
              <a:rPr lang="en-US" b="1" dirty="0"/>
              <a:t>and insert the Referral Form Number</a:t>
            </a:r>
            <a:r>
              <a:rPr lang="en-US" dirty="0"/>
              <a:t>	</a:t>
            </a:r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7CDF370F-2B38-4357-90D3-C6E4AED3BC96}"/>
              </a:ext>
            </a:extLst>
          </p:cNvPr>
          <p:cNvSpPr/>
          <p:nvPr/>
        </p:nvSpPr>
        <p:spPr>
          <a:xfrm>
            <a:off x="6553200" y="2049005"/>
            <a:ext cx="1488994" cy="15240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9" name="Connettore 2 18">
            <a:extLst>
              <a:ext uri="{FF2B5EF4-FFF2-40B4-BE49-F238E27FC236}">
                <a16:creationId xmlns:a16="http://schemas.microsoft.com/office/drawing/2014/main" id="{121E84E0-CCD8-41E6-8FB4-B0009B2401FA}"/>
              </a:ext>
            </a:extLst>
          </p:cNvPr>
          <p:cNvCxnSpPr>
            <a:cxnSpLocks/>
          </p:cNvCxnSpPr>
          <p:nvPr/>
        </p:nvCxnSpPr>
        <p:spPr>
          <a:xfrm flipV="1">
            <a:off x="3048000" y="2743200"/>
            <a:ext cx="3505200" cy="1013568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7302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" y="531013"/>
            <a:ext cx="7467599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1. HH </a:t>
            </a:r>
            <a:r>
              <a:rPr lang="it-IT" spc="-5" dirty="0" err="1"/>
              <a:t>Visit</a:t>
            </a:r>
            <a:r>
              <a:rPr lang="it-IT" spc="-5" dirty="0"/>
              <a:t> Forms – </a:t>
            </a:r>
            <a:r>
              <a:rPr lang="it-IT" spc="-5" dirty="0" err="1"/>
              <a:t>Section</a:t>
            </a:r>
            <a:r>
              <a:rPr lang="it-IT" spc="-5" dirty="0"/>
              <a:t> 2C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1B61CE5F-EA77-43FA-9911-A21008716A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1806" y="1890404"/>
            <a:ext cx="6940388" cy="4967596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A1B0F08E-58D9-4DDD-ABD2-22131BE31626}"/>
              </a:ext>
            </a:extLst>
          </p:cNvPr>
          <p:cNvSpPr txBox="1"/>
          <p:nvPr/>
        </p:nvSpPr>
        <p:spPr>
          <a:xfrm>
            <a:off x="1082511" y="2502096"/>
            <a:ext cx="37382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dirty="0"/>
              <a:t>2/8</a:t>
            </a:r>
          </a:p>
          <a:p>
            <a:r>
              <a:rPr lang="it-IT" sz="1050" dirty="0"/>
              <a:t>/20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D432DFFC-02A9-435A-822E-6F711B8C5705}"/>
              </a:ext>
            </a:extLst>
          </p:cNvPr>
          <p:cNvSpPr txBox="1"/>
          <p:nvPr/>
        </p:nvSpPr>
        <p:spPr>
          <a:xfrm>
            <a:off x="1437035" y="2509746"/>
            <a:ext cx="35298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dirty="0"/>
              <a:t>04 </a:t>
            </a:r>
          </a:p>
          <a:p>
            <a:r>
              <a:rPr lang="it-IT" sz="1050" dirty="0"/>
              <a:t>JPJ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03AB51F7-56BB-4E7B-8E50-E60D7DFFFB71}"/>
              </a:ext>
            </a:extLst>
          </p:cNvPr>
          <p:cNvSpPr txBox="1"/>
          <p:nvPr/>
        </p:nvSpPr>
        <p:spPr>
          <a:xfrm>
            <a:off x="1901467" y="2590537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2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54606E14-5F24-4A87-AA1C-6156AC2628FB}"/>
              </a:ext>
            </a:extLst>
          </p:cNvPr>
          <p:cNvSpPr txBox="1"/>
          <p:nvPr/>
        </p:nvSpPr>
        <p:spPr>
          <a:xfrm>
            <a:off x="1920762" y="2882229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0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051850CA-FC20-4A71-8301-400733B06F34}"/>
              </a:ext>
            </a:extLst>
          </p:cNvPr>
          <p:cNvSpPr txBox="1"/>
          <p:nvPr/>
        </p:nvSpPr>
        <p:spPr>
          <a:xfrm>
            <a:off x="1446683" y="2847649"/>
            <a:ext cx="35298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dirty="0"/>
              <a:t>06 </a:t>
            </a:r>
          </a:p>
          <a:p>
            <a:r>
              <a:rPr lang="it-IT" sz="1050" dirty="0"/>
              <a:t>MJ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A3B94278-998A-4003-8A89-AB2C1870FE43}"/>
              </a:ext>
            </a:extLst>
          </p:cNvPr>
          <p:cNvSpPr txBox="1"/>
          <p:nvPr/>
        </p:nvSpPr>
        <p:spPr>
          <a:xfrm>
            <a:off x="1101806" y="2839999"/>
            <a:ext cx="37382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dirty="0"/>
              <a:t>2/8</a:t>
            </a:r>
          </a:p>
          <a:p>
            <a:r>
              <a:rPr lang="it-IT" sz="1050" dirty="0"/>
              <a:t>/20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28922392-6CF9-4067-9F80-7D2B7146B3E6}"/>
              </a:ext>
            </a:extLst>
          </p:cNvPr>
          <p:cNvSpPr txBox="1"/>
          <p:nvPr/>
        </p:nvSpPr>
        <p:spPr>
          <a:xfrm>
            <a:off x="2667000" y="2399104"/>
            <a:ext cx="228600" cy="382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x</a:t>
            </a:r>
            <a:endParaRPr lang="it-IT" sz="1050" b="1" dirty="0"/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CD7D27C3-7724-4660-B827-8B6C69F0D1D1}"/>
              </a:ext>
            </a:extLst>
          </p:cNvPr>
          <p:cNvSpPr txBox="1"/>
          <p:nvPr/>
        </p:nvSpPr>
        <p:spPr>
          <a:xfrm>
            <a:off x="2428318" y="2621818"/>
            <a:ext cx="77208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dirty="0" err="1"/>
              <a:t>Maridi</a:t>
            </a:r>
            <a:r>
              <a:rPr lang="it-IT" sz="1050" dirty="0"/>
              <a:t> </a:t>
            </a:r>
            <a:r>
              <a:rPr lang="it-IT" sz="1050" dirty="0" err="1"/>
              <a:t>Hsp</a:t>
            </a:r>
            <a:r>
              <a:rPr lang="it-IT" sz="1050" dirty="0"/>
              <a:t> 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44A78663-BFBF-4C46-BA6F-C8B9034AF1D5}"/>
              </a:ext>
            </a:extLst>
          </p:cNvPr>
          <p:cNvSpPr txBox="1"/>
          <p:nvPr/>
        </p:nvSpPr>
        <p:spPr>
          <a:xfrm>
            <a:off x="3394451" y="2544631"/>
            <a:ext cx="81543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dirty="0" err="1"/>
              <a:t>Phenobarb</a:t>
            </a:r>
            <a:endParaRPr lang="it-IT" sz="1050" dirty="0"/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F4E3AB10-0C7F-4D69-8766-C27B9D52D0A0}"/>
              </a:ext>
            </a:extLst>
          </p:cNvPr>
          <p:cNvSpPr txBox="1"/>
          <p:nvPr/>
        </p:nvSpPr>
        <p:spPr>
          <a:xfrm>
            <a:off x="4147355" y="2543644"/>
            <a:ext cx="48264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dirty="0"/>
              <a:t>15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AF17D603-F2C4-4714-9D22-16F0DA5E36AB}"/>
              </a:ext>
            </a:extLst>
          </p:cNvPr>
          <p:cNvSpPr txBox="1"/>
          <p:nvPr/>
        </p:nvSpPr>
        <p:spPr>
          <a:xfrm>
            <a:off x="4604830" y="2399104"/>
            <a:ext cx="228600" cy="382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x</a:t>
            </a:r>
            <a:endParaRPr lang="it-IT" sz="1050" b="1" dirty="0"/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30015E44-7E85-490C-94B1-9C9C6EE40598}"/>
              </a:ext>
            </a:extLst>
          </p:cNvPr>
          <p:cNvSpPr txBox="1"/>
          <p:nvPr/>
        </p:nvSpPr>
        <p:spPr>
          <a:xfrm>
            <a:off x="5569882" y="2528054"/>
            <a:ext cx="77208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dirty="0"/>
              <a:t>  0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F42E65D2-16DD-48E5-B815-CBC52E780371}"/>
              </a:ext>
            </a:extLst>
          </p:cNvPr>
          <p:cNvSpPr txBox="1"/>
          <p:nvPr/>
        </p:nvSpPr>
        <p:spPr>
          <a:xfrm>
            <a:off x="6553200" y="2399104"/>
            <a:ext cx="228600" cy="382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x</a:t>
            </a:r>
            <a:endParaRPr lang="it-IT" sz="1050" b="1" dirty="0"/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0B4714BC-E3EB-49ED-8D19-4949C8F5362A}"/>
              </a:ext>
            </a:extLst>
          </p:cNvPr>
          <p:cNvSpPr txBox="1"/>
          <p:nvPr/>
        </p:nvSpPr>
        <p:spPr>
          <a:xfrm>
            <a:off x="2693354" y="2751691"/>
            <a:ext cx="228600" cy="382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x</a:t>
            </a:r>
            <a:endParaRPr lang="it-IT" sz="1050" b="1" dirty="0"/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AFB7EB5E-C3E7-4217-9DCE-B514AB2B5C24}"/>
              </a:ext>
            </a:extLst>
          </p:cNvPr>
          <p:cNvSpPr txBox="1"/>
          <p:nvPr/>
        </p:nvSpPr>
        <p:spPr>
          <a:xfrm>
            <a:off x="2454672" y="2974405"/>
            <a:ext cx="77208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dirty="0" err="1"/>
              <a:t>Maridi</a:t>
            </a:r>
            <a:r>
              <a:rPr lang="it-IT" sz="1050" dirty="0"/>
              <a:t> </a:t>
            </a:r>
            <a:r>
              <a:rPr lang="it-IT" sz="1050" dirty="0" err="1"/>
              <a:t>Hsp</a:t>
            </a:r>
            <a:r>
              <a:rPr lang="it-IT" sz="1050" dirty="0"/>
              <a:t> </a:t>
            </a: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FCE2A7C3-20EC-487A-B94B-65B67AAE49FD}"/>
              </a:ext>
            </a:extLst>
          </p:cNvPr>
          <p:cNvSpPr txBox="1"/>
          <p:nvPr/>
        </p:nvSpPr>
        <p:spPr>
          <a:xfrm>
            <a:off x="3437803" y="2885369"/>
            <a:ext cx="77208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dirty="0" err="1"/>
              <a:t>Carbamaz</a:t>
            </a:r>
            <a:endParaRPr lang="it-IT" sz="1050" dirty="0"/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56CD5558-64B1-4316-99A5-51CF078A60BA}"/>
              </a:ext>
            </a:extLst>
          </p:cNvPr>
          <p:cNvSpPr txBox="1"/>
          <p:nvPr/>
        </p:nvSpPr>
        <p:spPr>
          <a:xfrm>
            <a:off x="4160320" y="2885369"/>
            <a:ext cx="48264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dirty="0"/>
              <a:t>27</a:t>
            </a:r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343D023B-77B1-4C95-9C20-08EC1C87DE76}"/>
              </a:ext>
            </a:extLst>
          </p:cNvPr>
          <p:cNvSpPr txBox="1"/>
          <p:nvPr/>
        </p:nvSpPr>
        <p:spPr>
          <a:xfrm>
            <a:off x="4871836" y="2751691"/>
            <a:ext cx="228600" cy="382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x</a:t>
            </a:r>
            <a:endParaRPr lang="it-IT" sz="1050" b="1" dirty="0"/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F5E5C1A4-7780-453F-8933-8D6385F6620A}"/>
              </a:ext>
            </a:extLst>
          </p:cNvPr>
          <p:cNvSpPr txBox="1"/>
          <p:nvPr/>
        </p:nvSpPr>
        <p:spPr>
          <a:xfrm>
            <a:off x="4662256" y="2974405"/>
            <a:ext cx="77208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dirty="0" err="1"/>
              <a:t>Headache</a:t>
            </a:r>
            <a:endParaRPr lang="it-IT" sz="1050" dirty="0"/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C4832494-00BC-42F9-B093-D06DCA885715}"/>
              </a:ext>
            </a:extLst>
          </p:cNvPr>
          <p:cNvSpPr txBox="1"/>
          <p:nvPr/>
        </p:nvSpPr>
        <p:spPr>
          <a:xfrm>
            <a:off x="5510603" y="2909159"/>
            <a:ext cx="113571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dirty="0"/>
              <a:t>  1, </a:t>
            </a:r>
            <a:r>
              <a:rPr lang="it-IT" sz="1050" dirty="0" err="1"/>
              <a:t>Kazana</a:t>
            </a:r>
            <a:r>
              <a:rPr lang="it-IT" sz="1050" dirty="0"/>
              <a:t> PHCU</a:t>
            </a:r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6E68424D-588C-4C81-9936-32E96DD11A90}"/>
              </a:ext>
            </a:extLst>
          </p:cNvPr>
          <p:cNvSpPr txBox="1"/>
          <p:nvPr/>
        </p:nvSpPr>
        <p:spPr>
          <a:xfrm>
            <a:off x="6783763" y="2744306"/>
            <a:ext cx="228600" cy="382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x</a:t>
            </a:r>
            <a:endParaRPr lang="it-IT" sz="1050" b="1" dirty="0"/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CDE69A3A-F255-427E-AD23-F4871C5A5576}"/>
              </a:ext>
            </a:extLst>
          </p:cNvPr>
          <p:cNvSpPr txBox="1"/>
          <p:nvPr/>
        </p:nvSpPr>
        <p:spPr>
          <a:xfrm>
            <a:off x="6557076" y="2960043"/>
            <a:ext cx="113571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dirty="0" err="1"/>
              <a:t>Maridi</a:t>
            </a:r>
            <a:r>
              <a:rPr lang="it-IT" sz="1050" dirty="0"/>
              <a:t> </a:t>
            </a:r>
            <a:r>
              <a:rPr lang="it-IT" sz="1050" dirty="0" err="1"/>
              <a:t>Hsp</a:t>
            </a:r>
            <a:r>
              <a:rPr lang="it-IT" sz="1050" dirty="0"/>
              <a:t>, A145</a:t>
            </a:r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2232B0B7-32A3-4A72-9116-347C2ED15923}"/>
              </a:ext>
            </a:extLst>
          </p:cNvPr>
          <p:cNvSpPr txBox="1"/>
          <p:nvPr/>
        </p:nvSpPr>
        <p:spPr>
          <a:xfrm>
            <a:off x="5955923" y="6482806"/>
            <a:ext cx="2362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UPP/BAL/NYO/PAG/PAG/008</a:t>
            </a:r>
            <a:endParaRPr lang="it-IT" sz="1200" dirty="0"/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31883D15-AAB9-498A-A362-AB1372ADC35B}"/>
              </a:ext>
            </a:extLst>
          </p:cNvPr>
          <p:cNvSpPr txBox="1"/>
          <p:nvPr/>
        </p:nvSpPr>
        <p:spPr>
          <a:xfrm>
            <a:off x="102367" y="2524363"/>
            <a:ext cx="11903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009242"/>
                </a:solidFill>
              </a:rPr>
              <a:t>1° HH</a:t>
            </a:r>
          </a:p>
          <a:p>
            <a:r>
              <a:rPr lang="it-IT" b="1" dirty="0" err="1">
                <a:solidFill>
                  <a:srgbClr val="009242"/>
                </a:solidFill>
              </a:rPr>
              <a:t>Visit</a:t>
            </a:r>
            <a:endParaRPr lang="it-IT" b="1" dirty="0">
              <a:solidFill>
                <a:srgbClr val="009242"/>
              </a:solidFill>
            </a:endParaRPr>
          </a:p>
        </p:txBody>
      </p:sp>
      <p:sp>
        <p:nvSpPr>
          <p:cNvPr id="37" name="Parentesi graffa aperta 36">
            <a:extLst>
              <a:ext uri="{FF2B5EF4-FFF2-40B4-BE49-F238E27FC236}">
                <a16:creationId xmlns:a16="http://schemas.microsoft.com/office/drawing/2014/main" id="{2B7AB025-E338-40FD-997A-3613D8535552}"/>
              </a:ext>
            </a:extLst>
          </p:cNvPr>
          <p:cNvSpPr/>
          <p:nvPr/>
        </p:nvSpPr>
        <p:spPr>
          <a:xfrm>
            <a:off x="733113" y="2543644"/>
            <a:ext cx="347436" cy="657857"/>
          </a:xfrm>
          <a:prstGeom prst="leftBrace">
            <a:avLst/>
          </a:prstGeom>
          <a:ln w="3810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43011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" y="531013"/>
            <a:ext cx="7467599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1. HH </a:t>
            </a:r>
            <a:r>
              <a:rPr lang="it-IT" spc="-5" dirty="0" err="1"/>
              <a:t>Visit</a:t>
            </a:r>
            <a:r>
              <a:rPr lang="it-IT" spc="-5" dirty="0"/>
              <a:t> Forms – </a:t>
            </a:r>
            <a:r>
              <a:rPr lang="it-IT" spc="-5" dirty="0" err="1"/>
              <a:t>Section</a:t>
            </a:r>
            <a:r>
              <a:rPr lang="it-IT" spc="-5" dirty="0"/>
              <a:t> 2C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1B61CE5F-EA77-43FA-9911-A21008716A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1806" y="1890404"/>
            <a:ext cx="6940388" cy="4967596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A1B0F08E-58D9-4DDD-ABD2-22131BE31626}"/>
              </a:ext>
            </a:extLst>
          </p:cNvPr>
          <p:cNvSpPr txBox="1"/>
          <p:nvPr/>
        </p:nvSpPr>
        <p:spPr>
          <a:xfrm>
            <a:off x="1082511" y="2502096"/>
            <a:ext cx="37382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dirty="0"/>
              <a:t>2/8</a:t>
            </a:r>
          </a:p>
          <a:p>
            <a:r>
              <a:rPr lang="it-IT" sz="1050" dirty="0"/>
              <a:t>/20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D432DFFC-02A9-435A-822E-6F711B8C5705}"/>
              </a:ext>
            </a:extLst>
          </p:cNvPr>
          <p:cNvSpPr txBox="1"/>
          <p:nvPr/>
        </p:nvSpPr>
        <p:spPr>
          <a:xfrm>
            <a:off x="1437035" y="2509746"/>
            <a:ext cx="35298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dirty="0"/>
              <a:t>04 </a:t>
            </a:r>
          </a:p>
          <a:p>
            <a:r>
              <a:rPr lang="it-IT" sz="1050" dirty="0"/>
              <a:t>JPJ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03AB51F7-56BB-4E7B-8E50-E60D7DFFFB71}"/>
              </a:ext>
            </a:extLst>
          </p:cNvPr>
          <p:cNvSpPr txBox="1"/>
          <p:nvPr/>
        </p:nvSpPr>
        <p:spPr>
          <a:xfrm>
            <a:off x="1901467" y="2590537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2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54606E14-5F24-4A87-AA1C-6156AC2628FB}"/>
              </a:ext>
            </a:extLst>
          </p:cNvPr>
          <p:cNvSpPr txBox="1"/>
          <p:nvPr/>
        </p:nvSpPr>
        <p:spPr>
          <a:xfrm>
            <a:off x="1920762" y="2882229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0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051850CA-FC20-4A71-8301-400733B06F34}"/>
              </a:ext>
            </a:extLst>
          </p:cNvPr>
          <p:cNvSpPr txBox="1"/>
          <p:nvPr/>
        </p:nvSpPr>
        <p:spPr>
          <a:xfrm>
            <a:off x="1446683" y="2847649"/>
            <a:ext cx="35298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dirty="0"/>
              <a:t>06 </a:t>
            </a:r>
          </a:p>
          <a:p>
            <a:r>
              <a:rPr lang="it-IT" sz="1050" dirty="0"/>
              <a:t>MJ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A3B94278-998A-4003-8A89-AB2C1870FE43}"/>
              </a:ext>
            </a:extLst>
          </p:cNvPr>
          <p:cNvSpPr txBox="1"/>
          <p:nvPr/>
        </p:nvSpPr>
        <p:spPr>
          <a:xfrm>
            <a:off x="1101806" y="2839999"/>
            <a:ext cx="37382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dirty="0"/>
              <a:t>2/8</a:t>
            </a:r>
          </a:p>
          <a:p>
            <a:r>
              <a:rPr lang="it-IT" sz="1050" dirty="0"/>
              <a:t>/20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28922392-6CF9-4067-9F80-7D2B7146B3E6}"/>
              </a:ext>
            </a:extLst>
          </p:cNvPr>
          <p:cNvSpPr txBox="1"/>
          <p:nvPr/>
        </p:nvSpPr>
        <p:spPr>
          <a:xfrm>
            <a:off x="2667000" y="2399104"/>
            <a:ext cx="228600" cy="382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x</a:t>
            </a:r>
            <a:endParaRPr lang="it-IT" sz="1050" b="1" dirty="0"/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CD7D27C3-7724-4660-B827-8B6C69F0D1D1}"/>
              </a:ext>
            </a:extLst>
          </p:cNvPr>
          <p:cNvSpPr txBox="1"/>
          <p:nvPr/>
        </p:nvSpPr>
        <p:spPr>
          <a:xfrm>
            <a:off x="2428318" y="2621818"/>
            <a:ext cx="77208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dirty="0" err="1"/>
              <a:t>Maridi</a:t>
            </a:r>
            <a:r>
              <a:rPr lang="it-IT" sz="1050" dirty="0"/>
              <a:t> </a:t>
            </a:r>
            <a:r>
              <a:rPr lang="it-IT" sz="1050" dirty="0" err="1"/>
              <a:t>Hsp</a:t>
            </a:r>
            <a:r>
              <a:rPr lang="it-IT" sz="1050" dirty="0"/>
              <a:t> 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44A78663-BFBF-4C46-BA6F-C8B9034AF1D5}"/>
              </a:ext>
            </a:extLst>
          </p:cNvPr>
          <p:cNvSpPr txBox="1"/>
          <p:nvPr/>
        </p:nvSpPr>
        <p:spPr>
          <a:xfrm>
            <a:off x="3394451" y="2544631"/>
            <a:ext cx="81543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dirty="0" err="1"/>
              <a:t>Phenobarb</a:t>
            </a:r>
            <a:endParaRPr lang="it-IT" sz="1050" dirty="0"/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F4E3AB10-0C7F-4D69-8766-C27B9D52D0A0}"/>
              </a:ext>
            </a:extLst>
          </p:cNvPr>
          <p:cNvSpPr txBox="1"/>
          <p:nvPr/>
        </p:nvSpPr>
        <p:spPr>
          <a:xfrm>
            <a:off x="4147355" y="2543644"/>
            <a:ext cx="48264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dirty="0"/>
              <a:t>15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AF17D603-F2C4-4714-9D22-16F0DA5E36AB}"/>
              </a:ext>
            </a:extLst>
          </p:cNvPr>
          <p:cNvSpPr txBox="1"/>
          <p:nvPr/>
        </p:nvSpPr>
        <p:spPr>
          <a:xfrm>
            <a:off x="4604830" y="2399104"/>
            <a:ext cx="228600" cy="382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x</a:t>
            </a:r>
            <a:endParaRPr lang="it-IT" sz="1050" b="1" dirty="0"/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30015E44-7E85-490C-94B1-9C9C6EE40598}"/>
              </a:ext>
            </a:extLst>
          </p:cNvPr>
          <p:cNvSpPr txBox="1"/>
          <p:nvPr/>
        </p:nvSpPr>
        <p:spPr>
          <a:xfrm>
            <a:off x="5569882" y="2528054"/>
            <a:ext cx="77208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dirty="0"/>
              <a:t>  0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F42E65D2-16DD-48E5-B815-CBC52E780371}"/>
              </a:ext>
            </a:extLst>
          </p:cNvPr>
          <p:cNvSpPr txBox="1"/>
          <p:nvPr/>
        </p:nvSpPr>
        <p:spPr>
          <a:xfrm>
            <a:off x="6553200" y="2399104"/>
            <a:ext cx="228600" cy="382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x</a:t>
            </a:r>
            <a:endParaRPr lang="it-IT" sz="1050" b="1" dirty="0"/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0B4714BC-E3EB-49ED-8D19-4949C8F5362A}"/>
              </a:ext>
            </a:extLst>
          </p:cNvPr>
          <p:cNvSpPr txBox="1"/>
          <p:nvPr/>
        </p:nvSpPr>
        <p:spPr>
          <a:xfrm>
            <a:off x="2693354" y="2751691"/>
            <a:ext cx="228600" cy="382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x</a:t>
            </a:r>
            <a:endParaRPr lang="it-IT" sz="1050" b="1" dirty="0"/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AFB7EB5E-C3E7-4217-9DCE-B514AB2B5C24}"/>
              </a:ext>
            </a:extLst>
          </p:cNvPr>
          <p:cNvSpPr txBox="1"/>
          <p:nvPr/>
        </p:nvSpPr>
        <p:spPr>
          <a:xfrm>
            <a:off x="2454672" y="2974405"/>
            <a:ext cx="77208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dirty="0" err="1"/>
              <a:t>Maridi</a:t>
            </a:r>
            <a:r>
              <a:rPr lang="it-IT" sz="1050" dirty="0"/>
              <a:t> </a:t>
            </a:r>
            <a:r>
              <a:rPr lang="it-IT" sz="1050" dirty="0" err="1"/>
              <a:t>Hsp</a:t>
            </a:r>
            <a:r>
              <a:rPr lang="it-IT" sz="1050" dirty="0"/>
              <a:t> </a:t>
            </a: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FCE2A7C3-20EC-487A-B94B-65B67AAE49FD}"/>
              </a:ext>
            </a:extLst>
          </p:cNvPr>
          <p:cNvSpPr txBox="1"/>
          <p:nvPr/>
        </p:nvSpPr>
        <p:spPr>
          <a:xfrm>
            <a:off x="3437803" y="2885369"/>
            <a:ext cx="77208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dirty="0" err="1"/>
              <a:t>Carbamaz</a:t>
            </a:r>
            <a:endParaRPr lang="it-IT" sz="1050" dirty="0"/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56CD5558-64B1-4316-99A5-51CF078A60BA}"/>
              </a:ext>
            </a:extLst>
          </p:cNvPr>
          <p:cNvSpPr txBox="1"/>
          <p:nvPr/>
        </p:nvSpPr>
        <p:spPr>
          <a:xfrm>
            <a:off x="4160320" y="2885369"/>
            <a:ext cx="48264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dirty="0"/>
              <a:t>27</a:t>
            </a:r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343D023B-77B1-4C95-9C20-08EC1C87DE76}"/>
              </a:ext>
            </a:extLst>
          </p:cNvPr>
          <p:cNvSpPr txBox="1"/>
          <p:nvPr/>
        </p:nvSpPr>
        <p:spPr>
          <a:xfrm>
            <a:off x="4871836" y="2751691"/>
            <a:ext cx="228600" cy="382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x</a:t>
            </a:r>
            <a:endParaRPr lang="it-IT" sz="1050" b="1" dirty="0"/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F5E5C1A4-7780-453F-8933-8D6385F6620A}"/>
              </a:ext>
            </a:extLst>
          </p:cNvPr>
          <p:cNvSpPr txBox="1"/>
          <p:nvPr/>
        </p:nvSpPr>
        <p:spPr>
          <a:xfrm>
            <a:off x="4662256" y="2974405"/>
            <a:ext cx="77208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dirty="0" err="1"/>
              <a:t>Headache</a:t>
            </a:r>
            <a:endParaRPr lang="it-IT" sz="1050" dirty="0"/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C4832494-00BC-42F9-B093-D06DCA885715}"/>
              </a:ext>
            </a:extLst>
          </p:cNvPr>
          <p:cNvSpPr txBox="1"/>
          <p:nvPr/>
        </p:nvSpPr>
        <p:spPr>
          <a:xfrm>
            <a:off x="5510603" y="2909159"/>
            <a:ext cx="113571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dirty="0"/>
              <a:t>  1, </a:t>
            </a:r>
            <a:r>
              <a:rPr lang="it-IT" sz="1050" dirty="0" err="1"/>
              <a:t>Kazana</a:t>
            </a:r>
            <a:r>
              <a:rPr lang="it-IT" sz="1050" dirty="0"/>
              <a:t> PHCU</a:t>
            </a:r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6E68424D-588C-4C81-9936-32E96DD11A90}"/>
              </a:ext>
            </a:extLst>
          </p:cNvPr>
          <p:cNvSpPr txBox="1"/>
          <p:nvPr/>
        </p:nvSpPr>
        <p:spPr>
          <a:xfrm>
            <a:off x="6783763" y="2744306"/>
            <a:ext cx="228600" cy="382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x</a:t>
            </a:r>
            <a:endParaRPr lang="it-IT" sz="1050" b="1" dirty="0"/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CDE69A3A-F255-427E-AD23-F4871C5A5576}"/>
              </a:ext>
            </a:extLst>
          </p:cNvPr>
          <p:cNvSpPr txBox="1"/>
          <p:nvPr/>
        </p:nvSpPr>
        <p:spPr>
          <a:xfrm>
            <a:off x="6557076" y="2960043"/>
            <a:ext cx="113571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dirty="0" err="1"/>
              <a:t>Maridi</a:t>
            </a:r>
            <a:r>
              <a:rPr lang="it-IT" sz="1050" dirty="0"/>
              <a:t> </a:t>
            </a:r>
            <a:r>
              <a:rPr lang="it-IT" sz="1050" dirty="0" err="1"/>
              <a:t>Hsp</a:t>
            </a:r>
            <a:r>
              <a:rPr lang="it-IT" sz="1050" dirty="0"/>
              <a:t>, A145</a:t>
            </a:r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2232B0B7-32A3-4A72-9116-347C2ED15923}"/>
              </a:ext>
            </a:extLst>
          </p:cNvPr>
          <p:cNvSpPr txBox="1"/>
          <p:nvPr/>
        </p:nvSpPr>
        <p:spPr>
          <a:xfrm>
            <a:off x="5955923" y="6482806"/>
            <a:ext cx="2362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UPP/BAL/NYO/PAG/PAG/008</a:t>
            </a:r>
            <a:endParaRPr lang="it-IT" sz="1200" dirty="0"/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88364A77-D173-498B-82AC-18C513AB3DB4}"/>
              </a:ext>
            </a:extLst>
          </p:cNvPr>
          <p:cNvSpPr txBox="1"/>
          <p:nvPr/>
        </p:nvSpPr>
        <p:spPr>
          <a:xfrm>
            <a:off x="1051738" y="3220782"/>
            <a:ext cx="44275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dirty="0"/>
              <a:t>20/8</a:t>
            </a:r>
          </a:p>
          <a:p>
            <a:r>
              <a:rPr lang="it-IT" sz="1050" dirty="0"/>
              <a:t>/20</a:t>
            </a:r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31EF5A72-36D7-4DEF-BCCA-CE6367027946}"/>
              </a:ext>
            </a:extLst>
          </p:cNvPr>
          <p:cNvSpPr txBox="1"/>
          <p:nvPr/>
        </p:nvSpPr>
        <p:spPr>
          <a:xfrm>
            <a:off x="1463903" y="3228432"/>
            <a:ext cx="35298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dirty="0"/>
              <a:t>04 </a:t>
            </a:r>
          </a:p>
          <a:p>
            <a:r>
              <a:rPr lang="it-IT" sz="1050" dirty="0"/>
              <a:t>JPJ</a:t>
            </a:r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0C1D0AA1-F80E-4061-BE29-C61628ECCB1A}"/>
              </a:ext>
            </a:extLst>
          </p:cNvPr>
          <p:cNvSpPr txBox="1"/>
          <p:nvPr/>
        </p:nvSpPr>
        <p:spPr>
          <a:xfrm>
            <a:off x="1928335" y="3309223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2</a:t>
            </a:r>
          </a:p>
        </p:txBody>
      </p: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E3666EF7-6C5A-4C14-BB74-D93596E4FBCD}"/>
              </a:ext>
            </a:extLst>
          </p:cNvPr>
          <p:cNvSpPr txBox="1"/>
          <p:nvPr/>
        </p:nvSpPr>
        <p:spPr>
          <a:xfrm>
            <a:off x="1947630" y="3600915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0</a:t>
            </a:r>
          </a:p>
        </p:txBody>
      </p:sp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0C1EE54B-206B-4672-8497-1378BF75304B}"/>
              </a:ext>
            </a:extLst>
          </p:cNvPr>
          <p:cNvSpPr txBox="1"/>
          <p:nvPr/>
        </p:nvSpPr>
        <p:spPr>
          <a:xfrm>
            <a:off x="1473551" y="3566335"/>
            <a:ext cx="35298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dirty="0"/>
              <a:t>06 </a:t>
            </a:r>
          </a:p>
          <a:p>
            <a:r>
              <a:rPr lang="it-IT" sz="1050" dirty="0"/>
              <a:t>MJ</a:t>
            </a:r>
          </a:p>
        </p:txBody>
      </p:sp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C098EFC2-FDC9-45F6-8CD4-0FCE7E9C4F49}"/>
              </a:ext>
            </a:extLst>
          </p:cNvPr>
          <p:cNvSpPr txBox="1"/>
          <p:nvPr/>
        </p:nvSpPr>
        <p:spPr>
          <a:xfrm>
            <a:off x="1070208" y="3547054"/>
            <a:ext cx="44275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dirty="0"/>
              <a:t>20/8</a:t>
            </a:r>
          </a:p>
          <a:p>
            <a:r>
              <a:rPr lang="it-IT" sz="1050" dirty="0"/>
              <a:t>/20</a:t>
            </a:r>
          </a:p>
        </p:txBody>
      </p: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1A9CEE24-0BEF-464D-A68F-C3EDB8C9C6BC}"/>
              </a:ext>
            </a:extLst>
          </p:cNvPr>
          <p:cNvSpPr txBox="1"/>
          <p:nvPr/>
        </p:nvSpPr>
        <p:spPr>
          <a:xfrm>
            <a:off x="2416708" y="3098448"/>
            <a:ext cx="228600" cy="382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x</a:t>
            </a:r>
            <a:endParaRPr lang="it-IT" sz="1050" b="1" dirty="0"/>
          </a:p>
        </p:txBody>
      </p:sp>
      <p:sp>
        <p:nvSpPr>
          <p:cNvPr id="44" name="CasellaDiTesto 43">
            <a:extLst>
              <a:ext uri="{FF2B5EF4-FFF2-40B4-BE49-F238E27FC236}">
                <a16:creationId xmlns:a16="http://schemas.microsoft.com/office/drawing/2014/main" id="{13DEC5E5-850D-4B15-AC42-A230E723C69A}"/>
              </a:ext>
            </a:extLst>
          </p:cNvPr>
          <p:cNvSpPr txBox="1"/>
          <p:nvPr/>
        </p:nvSpPr>
        <p:spPr>
          <a:xfrm>
            <a:off x="3421319" y="3263317"/>
            <a:ext cx="81543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dirty="0" err="1"/>
              <a:t>Phenobarb</a:t>
            </a:r>
            <a:endParaRPr lang="it-IT" sz="1050" dirty="0"/>
          </a:p>
        </p:txBody>
      </p:sp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3DB97D37-B2E1-4010-9AB1-337CE67C83DD}"/>
              </a:ext>
            </a:extLst>
          </p:cNvPr>
          <p:cNvSpPr txBox="1"/>
          <p:nvPr/>
        </p:nvSpPr>
        <p:spPr>
          <a:xfrm>
            <a:off x="4174223" y="3262330"/>
            <a:ext cx="48264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b="1" dirty="0"/>
              <a:t>0</a:t>
            </a:r>
          </a:p>
        </p:txBody>
      </p:sp>
      <p:sp>
        <p:nvSpPr>
          <p:cNvPr id="46" name="CasellaDiTesto 45">
            <a:extLst>
              <a:ext uri="{FF2B5EF4-FFF2-40B4-BE49-F238E27FC236}">
                <a16:creationId xmlns:a16="http://schemas.microsoft.com/office/drawing/2014/main" id="{52001191-E470-42E3-B081-2BAC2D41FD6C}"/>
              </a:ext>
            </a:extLst>
          </p:cNvPr>
          <p:cNvSpPr txBox="1"/>
          <p:nvPr/>
        </p:nvSpPr>
        <p:spPr>
          <a:xfrm>
            <a:off x="4631698" y="3117790"/>
            <a:ext cx="228600" cy="382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x</a:t>
            </a:r>
            <a:endParaRPr lang="it-IT" sz="1050" b="1" dirty="0"/>
          </a:p>
        </p:txBody>
      </p:sp>
      <p:sp>
        <p:nvSpPr>
          <p:cNvPr id="47" name="CasellaDiTesto 46">
            <a:extLst>
              <a:ext uri="{FF2B5EF4-FFF2-40B4-BE49-F238E27FC236}">
                <a16:creationId xmlns:a16="http://schemas.microsoft.com/office/drawing/2014/main" id="{BD600E7E-5552-4C32-B6A6-2F1D1872CAEF}"/>
              </a:ext>
            </a:extLst>
          </p:cNvPr>
          <p:cNvSpPr txBox="1"/>
          <p:nvPr/>
        </p:nvSpPr>
        <p:spPr>
          <a:xfrm>
            <a:off x="5596750" y="3246740"/>
            <a:ext cx="77208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dirty="0"/>
              <a:t>  0</a:t>
            </a:r>
          </a:p>
        </p:txBody>
      </p:sp>
      <p:sp>
        <p:nvSpPr>
          <p:cNvPr id="48" name="CasellaDiTesto 47">
            <a:extLst>
              <a:ext uri="{FF2B5EF4-FFF2-40B4-BE49-F238E27FC236}">
                <a16:creationId xmlns:a16="http://schemas.microsoft.com/office/drawing/2014/main" id="{F8AD0C24-CFC8-4453-94DC-0818D43A4969}"/>
              </a:ext>
            </a:extLst>
          </p:cNvPr>
          <p:cNvSpPr txBox="1"/>
          <p:nvPr/>
        </p:nvSpPr>
        <p:spPr>
          <a:xfrm>
            <a:off x="6503036" y="3109446"/>
            <a:ext cx="228600" cy="382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x</a:t>
            </a:r>
            <a:endParaRPr lang="it-IT" sz="1050" b="1" dirty="0"/>
          </a:p>
        </p:txBody>
      </p:sp>
      <p:sp>
        <p:nvSpPr>
          <p:cNvPr id="49" name="CasellaDiTesto 48">
            <a:extLst>
              <a:ext uri="{FF2B5EF4-FFF2-40B4-BE49-F238E27FC236}">
                <a16:creationId xmlns:a16="http://schemas.microsoft.com/office/drawing/2014/main" id="{94CEB379-4C87-498F-8F83-B84E3614F066}"/>
              </a:ext>
            </a:extLst>
          </p:cNvPr>
          <p:cNvSpPr txBox="1"/>
          <p:nvPr/>
        </p:nvSpPr>
        <p:spPr>
          <a:xfrm>
            <a:off x="2720222" y="3470377"/>
            <a:ext cx="228600" cy="382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x</a:t>
            </a:r>
            <a:endParaRPr lang="it-IT" sz="1050" b="1" dirty="0"/>
          </a:p>
        </p:txBody>
      </p:sp>
      <p:sp>
        <p:nvSpPr>
          <p:cNvPr id="50" name="CasellaDiTesto 49">
            <a:extLst>
              <a:ext uri="{FF2B5EF4-FFF2-40B4-BE49-F238E27FC236}">
                <a16:creationId xmlns:a16="http://schemas.microsoft.com/office/drawing/2014/main" id="{B1E8BC3A-A606-4FE0-B1FB-BD29131B1E96}"/>
              </a:ext>
            </a:extLst>
          </p:cNvPr>
          <p:cNvSpPr txBox="1"/>
          <p:nvPr/>
        </p:nvSpPr>
        <p:spPr>
          <a:xfrm>
            <a:off x="2481540" y="3693091"/>
            <a:ext cx="77208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dirty="0" err="1"/>
              <a:t>Maridi</a:t>
            </a:r>
            <a:r>
              <a:rPr lang="it-IT" sz="1050" dirty="0"/>
              <a:t> </a:t>
            </a:r>
            <a:r>
              <a:rPr lang="it-IT" sz="1050" dirty="0" err="1"/>
              <a:t>Hsp</a:t>
            </a:r>
            <a:r>
              <a:rPr lang="it-IT" sz="1050" dirty="0"/>
              <a:t> </a:t>
            </a:r>
          </a:p>
        </p:txBody>
      </p:sp>
      <p:sp>
        <p:nvSpPr>
          <p:cNvPr id="51" name="CasellaDiTesto 50">
            <a:extLst>
              <a:ext uri="{FF2B5EF4-FFF2-40B4-BE49-F238E27FC236}">
                <a16:creationId xmlns:a16="http://schemas.microsoft.com/office/drawing/2014/main" id="{CBB8A868-0AB7-4B6B-BDD6-F3E3EA1E9ABC}"/>
              </a:ext>
            </a:extLst>
          </p:cNvPr>
          <p:cNvSpPr txBox="1"/>
          <p:nvPr/>
        </p:nvSpPr>
        <p:spPr>
          <a:xfrm>
            <a:off x="3464671" y="3604055"/>
            <a:ext cx="77208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dirty="0" err="1"/>
              <a:t>Valproic</a:t>
            </a:r>
            <a:r>
              <a:rPr lang="it-IT" sz="1050" dirty="0"/>
              <a:t> a.</a:t>
            </a:r>
          </a:p>
        </p:txBody>
      </p:sp>
      <p:sp>
        <p:nvSpPr>
          <p:cNvPr id="52" name="CasellaDiTesto 51">
            <a:extLst>
              <a:ext uri="{FF2B5EF4-FFF2-40B4-BE49-F238E27FC236}">
                <a16:creationId xmlns:a16="http://schemas.microsoft.com/office/drawing/2014/main" id="{DE41E5FC-B5D3-4809-A257-526B201DB163}"/>
              </a:ext>
            </a:extLst>
          </p:cNvPr>
          <p:cNvSpPr txBox="1"/>
          <p:nvPr/>
        </p:nvSpPr>
        <p:spPr>
          <a:xfrm>
            <a:off x="4187188" y="3604055"/>
            <a:ext cx="48264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dirty="0"/>
              <a:t>35</a:t>
            </a:r>
          </a:p>
        </p:txBody>
      </p:sp>
      <p:sp>
        <p:nvSpPr>
          <p:cNvPr id="53" name="CasellaDiTesto 52">
            <a:extLst>
              <a:ext uri="{FF2B5EF4-FFF2-40B4-BE49-F238E27FC236}">
                <a16:creationId xmlns:a16="http://schemas.microsoft.com/office/drawing/2014/main" id="{D83BE580-C5FA-4C28-B927-A269F60742DD}"/>
              </a:ext>
            </a:extLst>
          </p:cNvPr>
          <p:cNvSpPr txBox="1"/>
          <p:nvPr/>
        </p:nvSpPr>
        <p:spPr>
          <a:xfrm>
            <a:off x="4591109" y="3450800"/>
            <a:ext cx="228600" cy="382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x</a:t>
            </a:r>
            <a:endParaRPr lang="it-IT" sz="1050" b="1" dirty="0"/>
          </a:p>
        </p:txBody>
      </p:sp>
      <p:sp>
        <p:nvSpPr>
          <p:cNvPr id="55" name="CasellaDiTesto 54">
            <a:extLst>
              <a:ext uri="{FF2B5EF4-FFF2-40B4-BE49-F238E27FC236}">
                <a16:creationId xmlns:a16="http://schemas.microsoft.com/office/drawing/2014/main" id="{494E8300-D1AF-44F8-B5EF-C3E5D4318B65}"/>
              </a:ext>
            </a:extLst>
          </p:cNvPr>
          <p:cNvSpPr txBox="1"/>
          <p:nvPr/>
        </p:nvSpPr>
        <p:spPr>
          <a:xfrm>
            <a:off x="5537471" y="3627845"/>
            <a:ext cx="113571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dirty="0"/>
              <a:t>  1, </a:t>
            </a:r>
            <a:r>
              <a:rPr lang="it-IT" sz="1050" dirty="0" err="1"/>
              <a:t>Maridi</a:t>
            </a:r>
            <a:r>
              <a:rPr lang="it-IT" sz="1050" dirty="0"/>
              <a:t> </a:t>
            </a:r>
            <a:r>
              <a:rPr lang="it-IT" sz="1050" dirty="0" err="1"/>
              <a:t>Hsp</a:t>
            </a:r>
            <a:endParaRPr lang="it-IT" sz="1050" dirty="0"/>
          </a:p>
        </p:txBody>
      </p:sp>
      <p:sp>
        <p:nvSpPr>
          <p:cNvPr id="56" name="CasellaDiTesto 55">
            <a:extLst>
              <a:ext uri="{FF2B5EF4-FFF2-40B4-BE49-F238E27FC236}">
                <a16:creationId xmlns:a16="http://schemas.microsoft.com/office/drawing/2014/main" id="{27FDDEC8-DBDB-4232-9FFA-670480ED45C8}"/>
              </a:ext>
            </a:extLst>
          </p:cNvPr>
          <p:cNvSpPr txBox="1"/>
          <p:nvPr/>
        </p:nvSpPr>
        <p:spPr>
          <a:xfrm>
            <a:off x="6522331" y="3444847"/>
            <a:ext cx="228600" cy="382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x</a:t>
            </a:r>
            <a:endParaRPr lang="it-IT" sz="1050" b="1" dirty="0"/>
          </a:p>
        </p:txBody>
      </p:sp>
      <p:sp>
        <p:nvSpPr>
          <p:cNvPr id="58" name="CasellaDiTesto 57">
            <a:extLst>
              <a:ext uri="{FF2B5EF4-FFF2-40B4-BE49-F238E27FC236}">
                <a16:creationId xmlns:a16="http://schemas.microsoft.com/office/drawing/2014/main" id="{2999EE1F-4C56-40D8-A74D-5D86E45ADB27}"/>
              </a:ext>
            </a:extLst>
          </p:cNvPr>
          <p:cNvSpPr txBox="1"/>
          <p:nvPr/>
        </p:nvSpPr>
        <p:spPr>
          <a:xfrm>
            <a:off x="5596751" y="4735311"/>
            <a:ext cx="3394850" cy="92333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John Paul needs to visit the Epilepsy Clinic and get new pills!!</a:t>
            </a:r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sp>
        <p:nvSpPr>
          <p:cNvPr id="59" name="Rettangolo 58">
            <a:extLst>
              <a:ext uri="{FF2B5EF4-FFF2-40B4-BE49-F238E27FC236}">
                <a16:creationId xmlns:a16="http://schemas.microsoft.com/office/drawing/2014/main" id="{901C218A-4A74-448A-B90C-B7EDFD3C907D}"/>
              </a:ext>
            </a:extLst>
          </p:cNvPr>
          <p:cNvSpPr/>
          <p:nvPr/>
        </p:nvSpPr>
        <p:spPr>
          <a:xfrm>
            <a:off x="4173359" y="3212722"/>
            <a:ext cx="439902" cy="35222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60" name="Connettore 2 59">
            <a:extLst>
              <a:ext uri="{FF2B5EF4-FFF2-40B4-BE49-F238E27FC236}">
                <a16:creationId xmlns:a16="http://schemas.microsoft.com/office/drawing/2014/main" id="{64C1AB71-D542-40E0-93A9-167D9D53E412}"/>
              </a:ext>
            </a:extLst>
          </p:cNvPr>
          <p:cNvCxnSpPr>
            <a:cxnSpLocks/>
            <a:endCxn id="45" idx="2"/>
          </p:cNvCxnSpPr>
          <p:nvPr/>
        </p:nvCxnSpPr>
        <p:spPr>
          <a:xfrm flipH="1" flipV="1">
            <a:off x="4415544" y="3516246"/>
            <a:ext cx="2450296" cy="1170970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66DD3CFB-E8C2-4761-BF29-A0D5B0BC5911}"/>
              </a:ext>
            </a:extLst>
          </p:cNvPr>
          <p:cNvSpPr txBox="1"/>
          <p:nvPr/>
        </p:nvSpPr>
        <p:spPr>
          <a:xfrm>
            <a:off x="102367" y="2524363"/>
            <a:ext cx="11903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009242"/>
                </a:solidFill>
              </a:rPr>
              <a:t>1° HH</a:t>
            </a:r>
          </a:p>
          <a:p>
            <a:r>
              <a:rPr lang="it-IT" b="1" dirty="0" err="1">
                <a:solidFill>
                  <a:srgbClr val="009242"/>
                </a:solidFill>
              </a:rPr>
              <a:t>Visit</a:t>
            </a:r>
            <a:endParaRPr lang="it-IT" b="1" dirty="0">
              <a:solidFill>
                <a:srgbClr val="009242"/>
              </a:solidFill>
            </a:endParaRPr>
          </a:p>
        </p:txBody>
      </p:sp>
      <p:sp>
        <p:nvSpPr>
          <p:cNvPr id="17" name="Parentesi graffa aperta 16">
            <a:extLst>
              <a:ext uri="{FF2B5EF4-FFF2-40B4-BE49-F238E27FC236}">
                <a16:creationId xmlns:a16="http://schemas.microsoft.com/office/drawing/2014/main" id="{CF314D63-12C6-4A35-8E89-DE5162DA4A68}"/>
              </a:ext>
            </a:extLst>
          </p:cNvPr>
          <p:cNvSpPr/>
          <p:nvPr/>
        </p:nvSpPr>
        <p:spPr>
          <a:xfrm>
            <a:off x="733113" y="2543644"/>
            <a:ext cx="347436" cy="657857"/>
          </a:xfrm>
          <a:prstGeom prst="leftBrace">
            <a:avLst/>
          </a:prstGeom>
          <a:ln w="3810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3" name="CasellaDiTesto 62">
            <a:extLst>
              <a:ext uri="{FF2B5EF4-FFF2-40B4-BE49-F238E27FC236}">
                <a16:creationId xmlns:a16="http://schemas.microsoft.com/office/drawing/2014/main" id="{ED6E4BAE-4D95-4374-B82B-ACF707DBD170}"/>
              </a:ext>
            </a:extLst>
          </p:cNvPr>
          <p:cNvSpPr txBox="1"/>
          <p:nvPr/>
        </p:nvSpPr>
        <p:spPr>
          <a:xfrm>
            <a:off x="125677" y="3253562"/>
            <a:ext cx="11903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009242"/>
                </a:solidFill>
              </a:rPr>
              <a:t>2° HH</a:t>
            </a:r>
          </a:p>
          <a:p>
            <a:r>
              <a:rPr lang="it-IT" b="1" dirty="0" err="1">
                <a:solidFill>
                  <a:srgbClr val="009242"/>
                </a:solidFill>
              </a:rPr>
              <a:t>Visit</a:t>
            </a:r>
            <a:endParaRPr lang="it-IT" b="1" dirty="0">
              <a:solidFill>
                <a:srgbClr val="009242"/>
              </a:solidFill>
            </a:endParaRPr>
          </a:p>
        </p:txBody>
      </p:sp>
      <p:sp>
        <p:nvSpPr>
          <p:cNvPr id="64" name="Parentesi graffa aperta 63">
            <a:extLst>
              <a:ext uri="{FF2B5EF4-FFF2-40B4-BE49-F238E27FC236}">
                <a16:creationId xmlns:a16="http://schemas.microsoft.com/office/drawing/2014/main" id="{18871522-D8F6-4645-9301-CD3729316A5A}"/>
              </a:ext>
            </a:extLst>
          </p:cNvPr>
          <p:cNvSpPr/>
          <p:nvPr/>
        </p:nvSpPr>
        <p:spPr>
          <a:xfrm>
            <a:off x="756423" y="3272843"/>
            <a:ext cx="347436" cy="657857"/>
          </a:xfrm>
          <a:prstGeom prst="leftBrace">
            <a:avLst/>
          </a:prstGeom>
          <a:ln w="3810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85927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59" grpId="0" animBg="1"/>
      <p:bldP spid="10" grpId="0"/>
      <p:bldP spid="17" grpId="0" animBg="1"/>
      <p:bldP spid="63" grpId="0"/>
      <p:bldP spid="64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66800" y="3083713"/>
            <a:ext cx="6400800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2. </a:t>
            </a:r>
            <a:r>
              <a:rPr lang="it-IT" spc="-5" dirty="0" err="1"/>
              <a:t>Referral</a:t>
            </a:r>
            <a:r>
              <a:rPr lang="it-IT" spc="-5" dirty="0"/>
              <a:t> Form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70290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38201" y="471118"/>
            <a:ext cx="7001432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 err="1"/>
              <a:t>Referral</a:t>
            </a:r>
            <a:r>
              <a:rPr lang="it-IT" spc="-5" dirty="0"/>
              <a:t> by </a:t>
            </a:r>
            <a:r>
              <a:rPr lang="it-IT" spc="-5" dirty="0" err="1"/>
              <a:t>BHWs</a:t>
            </a:r>
            <a:r>
              <a:rPr lang="it-IT" spc="-5" dirty="0"/>
              <a:t>/</a:t>
            </a:r>
            <a:r>
              <a:rPr lang="it-IT" spc="-5" dirty="0" err="1"/>
              <a:t>HHPs</a:t>
            </a:r>
            <a:r>
              <a:rPr lang="it-IT" spc="-5" dirty="0"/>
              <a:t>/</a:t>
            </a:r>
            <a:r>
              <a:rPr lang="it-IT" spc="-5" dirty="0" err="1"/>
              <a:t>CHVs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sp>
        <p:nvSpPr>
          <p:cNvPr id="10" name="object 3">
            <a:extLst>
              <a:ext uri="{FF2B5EF4-FFF2-40B4-BE49-F238E27FC236}">
                <a16:creationId xmlns:a16="http://schemas.microsoft.com/office/drawing/2014/main" id="{4080A491-673F-4F1B-B6F3-5313EE6C167B}"/>
              </a:ext>
            </a:extLst>
          </p:cNvPr>
          <p:cNvSpPr txBox="1"/>
          <p:nvPr/>
        </p:nvSpPr>
        <p:spPr>
          <a:xfrm>
            <a:off x="395826" y="2223718"/>
            <a:ext cx="8288552" cy="135075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50000"/>
              </a:lnSpc>
              <a:spcBef>
                <a:spcPts val="105"/>
              </a:spcBef>
              <a:tabLst>
                <a:tab pos="354965" algn="l"/>
                <a:tab pos="355600" algn="l"/>
              </a:tabLst>
            </a:pPr>
            <a:r>
              <a:rPr lang="it-IT" sz="2000" b="1" spc="-10" dirty="0" err="1">
                <a:cs typeface="Calibri"/>
              </a:rPr>
              <a:t>Each</a:t>
            </a:r>
            <a:r>
              <a:rPr lang="it-IT" sz="2000" b="1" spc="-10" dirty="0">
                <a:cs typeface="Calibri"/>
              </a:rPr>
              <a:t> </a:t>
            </a:r>
            <a:r>
              <a:rPr lang="it-IT" sz="2000" b="1" spc="-10" dirty="0" err="1">
                <a:cs typeface="Calibri"/>
              </a:rPr>
              <a:t>volunteer</a:t>
            </a:r>
            <a:r>
              <a:rPr lang="it-IT" sz="2000" b="1" spc="-10" dirty="0">
                <a:cs typeface="Calibri"/>
              </a:rPr>
              <a:t> </a:t>
            </a:r>
            <a:r>
              <a:rPr lang="it-IT" sz="2000" b="1" spc="-10" dirty="0" err="1">
                <a:cs typeface="Calibri"/>
              </a:rPr>
              <a:t>is</a:t>
            </a:r>
            <a:r>
              <a:rPr lang="it-IT" sz="2000" b="1" spc="-10" dirty="0">
                <a:cs typeface="Calibri"/>
              </a:rPr>
              <a:t> </a:t>
            </a:r>
            <a:r>
              <a:rPr lang="it-IT" sz="2000" b="1" spc="-10" dirty="0" err="1">
                <a:cs typeface="Calibri"/>
              </a:rPr>
              <a:t>expected</a:t>
            </a:r>
            <a:r>
              <a:rPr lang="it-IT" sz="2000" b="1" spc="-10" dirty="0">
                <a:cs typeface="Calibri"/>
              </a:rPr>
              <a:t> to </a:t>
            </a:r>
            <a:r>
              <a:rPr lang="it-IT" sz="2000" b="1" u="sng" spc="-10" dirty="0" err="1">
                <a:cs typeface="Calibri"/>
              </a:rPr>
              <a:t>refer</a:t>
            </a:r>
            <a:r>
              <a:rPr lang="it-IT" sz="2000" spc="-10" dirty="0">
                <a:cs typeface="Calibri"/>
              </a:rPr>
              <a:t> the </a:t>
            </a:r>
            <a:r>
              <a:rPr lang="it-IT" sz="2000" spc="-10" dirty="0" err="1">
                <a:cs typeface="Calibri"/>
              </a:rPr>
              <a:t>identified</a:t>
            </a:r>
            <a:r>
              <a:rPr lang="it-IT" sz="2000" spc="-10" dirty="0">
                <a:cs typeface="Calibri"/>
              </a:rPr>
              <a:t> </a:t>
            </a:r>
            <a:r>
              <a:rPr lang="it-IT" sz="2000" b="1" spc="-10" dirty="0" err="1">
                <a:cs typeface="Calibri"/>
              </a:rPr>
              <a:t>suspected</a:t>
            </a:r>
            <a:r>
              <a:rPr lang="it-IT" sz="2000" b="1" spc="-10" dirty="0">
                <a:cs typeface="Calibri"/>
              </a:rPr>
              <a:t> </a:t>
            </a:r>
            <a:r>
              <a:rPr lang="it-IT" sz="2000" b="1" spc="-10" dirty="0" err="1">
                <a:cs typeface="Calibri"/>
              </a:rPr>
              <a:t>cases</a:t>
            </a:r>
            <a:r>
              <a:rPr lang="it-IT" sz="2000" b="1" spc="-10" dirty="0">
                <a:cs typeface="Calibri"/>
              </a:rPr>
              <a:t> of </a:t>
            </a:r>
            <a:r>
              <a:rPr lang="it-IT" sz="2000" b="1" spc="-10" dirty="0" err="1">
                <a:cs typeface="Calibri"/>
              </a:rPr>
              <a:t>Epilepsy</a:t>
            </a:r>
            <a:r>
              <a:rPr lang="it-IT" sz="2000" b="1" spc="-10" dirty="0">
                <a:cs typeface="Calibri"/>
              </a:rPr>
              <a:t> / </a:t>
            </a:r>
            <a:r>
              <a:rPr lang="it-IT" sz="2000" b="1" spc="-10" dirty="0" err="1">
                <a:cs typeface="Calibri"/>
              </a:rPr>
              <a:t>Nodding</a:t>
            </a:r>
            <a:r>
              <a:rPr lang="it-IT" sz="2000" b="1" spc="-10" dirty="0">
                <a:cs typeface="Calibri"/>
              </a:rPr>
              <a:t> </a:t>
            </a:r>
            <a:r>
              <a:rPr lang="it-IT" sz="2000" b="1" spc="-10" dirty="0" err="1">
                <a:cs typeface="Calibri"/>
              </a:rPr>
              <a:t>Syndrome</a:t>
            </a:r>
            <a:r>
              <a:rPr lang="it-IT" sz="2000" b="1" spc="-10" dirty="0">
                <a:cs typeface="Calibri"/>
              </a:rPr>
              <a:t> </a:t>
            </a:r>
            <a:r>
              <a:rPr lang="it-IT" sz="2000" spc="-10" dirty="0">
                <a:cs typeface="Calibri"/>
              </a:rPr>
              <a:t>to </a:t>
            </a:r>
            <a:r>
              <a:rPr lang="it-IT" sz="2000" spc="-10" dirty="0" err="1">
                <a:cs typeface="Calibri"/>
              </a:rPr>
              <a:t>Epilepsy</a:t>
            </a:r>
            <a:r>
              <a:rPr lang="it-IT" sz="2000" spc="-10" dirty="0">
                <a:cs typeface="Calibri"/>
              </a:rPr>
              <a:t> Clinics </a:t>
            </a:r>
            <a:r>
              <a:rPr lang="it-IT" sz="2000" spc="-10" dirty="0" err="1">
                <a:cs typeface="Calibri"/>
              </a:rPr>
              <a:t>supported</a:t>
            </a:r>
            <a:r>
              <a:rPr lang="it-IT" sz="2000" spc="-10" dirty="0">
                <a:cs typeface="Calibri"/>
              </a:rPr>
              <a:t> by the NSA Project (e.g. </a:t>
            </a:r>
            <a:r>
              <a:rPr lang="it-IT" sz="2000" spc="-10" dirty="0" err="1">
                <a:cs typeface="Calibri"/>
              </a:rPr>
              <a:t>Maridi</a:t>
            </a:r>
            <a:r>
              <a:rPr lang="it-IT" sz="2000" spc="-10" dirty="0">
                <a:cs typeface="Calibri"/>
              </a:rPr>
              <a:t> Hospital).</a:t>
            </a:r>
            <a:endParaRPr lang="it-IT" sz="2000" spc="-10" dirty="0">
              <a:latin typeface="Calibri"/>
              <a:cs typeface="Calibri"/>
            </a:endParaRPr>
          </a:p>
        </p:txBody>
      </p:sp>
      <p:pic>
        <p:nvPicPr>
          <p:cNvPr id="16" name="Elemento grafico 38" descr="Uomo">
            <a:extLst>
              <a:ext uri="{FF2B5EF4-FFF2-40B4-BE49-F238E27FC236}">
                <a16:creationId xmlns:a16="http://schemas.microsoft.com/office/drawing/2014/main" id="{89C94E91-A524-4679-BF07-B0F58C141E5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354323" y="4848669"/>
            <a:ext cx="1143598" cy="1147005"/>
          </a:xfrm>
          <a:prstGeom prst="rect">
            <a:avLst/>
          </a:prstGeom>
        </p:spPr>
      </p:pic>
      <p:pic>
        <p:nvPicPr>
          <p:cNvPr id="17" name="Elemento grafico 51" descr="Badge dipendente">
            <a:extLst>
              <a:ext uri="{FF2B5EF4-FFF2-40B4-BE49-F238E27FC236}">
                <a16:creationId xmlns:a16="http://schemas.microsoft.com/office/drawing/2014/main" id="{7AA35A03-5461-4BB6-804B-755C50D2266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926122" y="5145253"/>
            <a:ext cx="218505" cy="221395"/>
          </a:xfrm>
          <a:prstGeom prst="rect">
            <a:avLst/>
          </a:prstGeom>
        </p:spPr>
      </p:pic>
      <p:cxnSp>
        <p:nvCxnSpPr>
          <p:cNvPr id="31" name="Connettore 2 30">
            <a:extLst>
              <a:ext uri="{FF2B5EF4-FFF2-40B4-BE49-F238E27FC236}">
                <a16:creationId xmlns:a16="http://schemas.microsoft.com/office/drawing/2014/main" id="{FB83F3EA-9EBB-47EF-B49E-B3278FF49D14}"/>
              </a:ext>
            </a:extLst>
          </p:cNvPr>
          <p:cNvCxnSpPr>
            <a:cxnSpLocks/>
          </p:cNvCxnSpPr>
          <p:nvPr/>
        </p:nvCxnSpPr>
        <p:spPr>
          <a:xfrm>
            <a:off x="2307121" y="5422171"/>
            <a:ext cx="3123602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33" name="Elemento grafico 2" descr="Uomo">
            <a:extLst>
              <a:ext uri="{FF2B5EF4-FFF2-40B4-BE49-F238E27FC236}">
                <a16:creationId xmlns:a16="http://schemas.microsoft.com/office/drawing/2014/main" id="{0C7C90DD-3C8C-4674-8465-CCEDEDE0F16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335522" y="4559214"/>
            <a:ext cx="780219" cy="836659"/>
          </a:xfrm>
          <a:prstGeom prst="rect">
            <a:avLst/>
          </a:prstGeom>
        </p:spPr>
      </p:pic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997B4D8A-3147-4134-9A22-A6A3FEF96EBC}"/>
              </a:ext>
            </a:extLst>
          </p:cNvPr>
          <p:cNvSpPr txBox="1"/>
          <p:nvPr/>
        </p:nvSpPr>
        <p:spPr>
          <a:xfrm>
            <a:off x="3234152" y="4101729"/>
            <a:ext cx="9829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 err="1"/>
              <a:t>Suspected</a:t>
            </a:r>
            <a:r>
              <a:rPr lang="it-IT" sz="1400" b="1" dirty="0"/>
              <a:t> PWE / NS</a:t>
            </a:r>
          </a:p>
        </p:txBody>
      </p:sp>
      <p:pic>
        <p:nvPicPr>
          <p:cNvPr id="36" name="Elemento grafico 6" descr="Ospedale">
            <a:extLst>
              <a:ext uri="{FF2B5EF4-FFF2-40B4-BE49-F238E27FC236}">
                <a16:creationId xmlns:a16="http://schemas.microsoft.com/office/drawing/2014/main" id="{29A3F4C0-E392-4697-B3C5-F97260F98E1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621522" y="4267200"/>
            <a:ext cx="2155002" cy="2155002"/>
          </a:xfrm>
          <a:prstGeom prst="rect">
            <a:avLst/>
          </a:prstGeom>
        </p:spPr>
      </p:pic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EBCB89DA-E5F4-4819-96C6-3D8CD65C985C}"/>
              </a:ext>
            </a:extLst>
          </p:cNvPr>
          <p:cNvSpPr txBox="1"/>
          <p:nvPr/>
        </p:nvSpPr>
        <p:spPr>
          <a:xfrm>
            <a:off x="5804291" y="6142953"/>
            <a:ext cx="17894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/>
              <a:t>Epilepsy</a:t>
            </a:r>
            <a:r>
              <a:rPr lang="it-IT" b="1" dirty="0"/>
              <a:t> Clinic @</a:t>
            </a:r>
          </a:p>
          <a:p>
            <a:r>
              <a:rPr lang="it-IT" b="1" dirty="0"/>
              <a:t> PHCC / Hospital</a:t>
            </a:r>
          </a:p>
        </p:txBody>
      </p:sp>
      <p:pic>
        <p:nvPicPr>
          <p:cNvPr id="43" name="Elemento grafico 8" descr="Dottore">
            <a:extLst>
              <a:ext uri="{FF2B5EF4-FFF2-40B4-BE49-F238E27FC236}">
                <a16:creationId xmlns:a16="http://schemas.microsoft.com/office/drawing/2014/main" id="{A329F4AA-0B65-45CE-9888-3E0031A488F0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7598389" y="5018652"/>
            <a:ext cx="631211" cy="629018"/>
          </a:xfrm>
          <a:prstGeom prst="rect">
            <a:avLst/>
          </a:prstGeom>
        </p:spPr>
      </p:pic>
      <p:pic>
        <p:nvPicPr>
          <p:cNvPr id="44" name="Elemento grafico 12" descr="Stetoscopio">
            <a:extLst>
              <a:ext uri="{FF2B5EF4-FFF2-40B4-BE49-F238E27FC236}">
                <a16:creationId xmlns:a16="http://schemas.microsoft.com/office/drawing/2014/main" id="{C1BA1A6D-2BD3-4023-B67F-6BDA39053205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7700889" y="5576574"/>
            <a:ext cx="455321" cy="458361"/>
          </a:xfrm>
          <a:prstGeom prst="rect">
            <a:avLst/>
          </a:prstGeom>
        </p:spPr>
      </p:pic>
      <p:pic>
        <p:nvPicPr>
          <p:cNvPr id="45" name="Elemento grafico 44" descr="Carta">
            <a:extLst>
              <a:ext uri="{FF2B5EF4-FFF2-40B4-BE49-F238E27FC236}">
                <a16:creationId xmlns:a16="http://schemas.microsoft.com/office/drawing/2014/main" id="{B1774DD4-BC2F-4E81-8913-EF54BEF5F9C6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3859702" y="4765524"/>
            <a:ext cx="506256" cy="506256"/>
          </a:xfrm>
          <a:prstGeom prst="rect">
            <a:avLst/>
          </a:prstGeom>
        </p:spPr>
      </p:pic>
      <p:sp>
        <p:nvSpPr>
          <p:cNvPr id="3" name="Ovale 2">
            <a:extLst>
              <a:ext uri="{FF2B5EF4-FFF2-40B4-BE49-F238E27FC236}">
                <a16:creationId xmlns:a16="http://schemas.microsoft.com/office/drawing/2014/main" id="{995BFDCC-785D-456E-95EF-EBF53C4B61E3}"/>
              </a:ext>
            </a:extLst>
          </p:cNvPr>
          <p:cNvSpPr/>
          <p:nvPr/>
        </p:nvSpPr>
        <p:spPr>
          <a:xfrm>
            <a:off x="3733800" y="4671807"/>
            <a:ext cx="740988" cy="724066"/>
          </a:xfrm>
          <a:prstGeom prst="ellipse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5" name="Connettore 2 4">
            <a:extLst>
              <a:ext uri="{FF2B5EF4-FFF2-40B4-BE49-F238E27FC236}">
                <a16:creationId xmlns:a16="http://schemas.microsoft.com/office/drawing/2014/main" id="{F5BD48AB-CCEE-47BA-A94C-7B5158D88F9A}"/>
              </a:ext>
            </a:extLst>
          </p:cNvPr>
          <p:cNvCxnSpPr>
            <a:cxnSpLocks/>
            <a:endCxn id="3" idx="7"/>
          </p:cNvCxnSpPr>
          <p:nvPr/>
        </p:nvCxnSpPr>
        <p:spPr>
          <a:xfrm flipH="1">
            <a:off x="4366273" y="3801526"/>
            <a:ext cx="802173" cy="97631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BF76B976-653B-4CAF-9AFD-E6EEDF03577D}"/>
              </a:ext>
            </a:extLst>
          </p:cNvPr>
          <p:cNvSpPr txBox="1"/>
          <p:nvPr/>
        </p:nvSpPr>
        <p:spPr>
          <a:xfrm>
            <a:off x="5168446" y="3418338"/>
            <a:ext cx="1976525" cy="461665"/>
          </a:xfrm>
          <a:prstGeom prst="rect">
            <a:avLst/>
          </a:prstGeom>
          <a:ln w="5715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2400" dirty="0" err="1"/>
              <a:t>Referral</a:t>
            </a:r>
            <a:r>
              <a:rPr lang="it-IT" sz="2400" dirty="0"/>
              <a:t> Form</a:t>
            </a:r>
          </a:p>
        </p:txBody>
      </p:sp>
      <p:cxnSp>
        <p:nvCxnSpPr>
          <p:cNvPr id="24" name="Connettore 2 23">
            <a:extLst>
              <a:ext uri="{FF2B5EF4-FFF2-40B4-BE49-F238E27FC236}">
                <a16:creationId xmlns:a16="http://schemas.microsoft.com/office/drawing/2014/main" id="{FBFE2439-A66C-4896-950B-F0CC78D591BA}"/>
              </a:ext>
            </a:extLst>
          </p:cNvPr>
          <p:cNvCxnSpPr>
            <a:cxnSpLocks/>
          </p:cNvCxnSpPr>
          <p:nvPr/>
        </p:nvCxnSpPr>
        <p:spPr>
          <a:xfrm>
            <a:off x="2297901" y="5805754"/>
            <a:ext cx="3123602" cy="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25" name="Elemento grafico 2" descr="Uomo">
            <a:extLst>
              <a:ext uri="{FF2B5EF4-FFF2-40B4-BE49-F238E27FC236}">
                <a16:creationId xmlns:a16="http://schemas.microsoft.com/office/drawing/2014/main" id="{60EA161F-981C-407B-883E-809C386B1DC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033693" y="5870826"/>
            <a:ext cx="492255" cy="527864"/>
          </a:xfrm>
          <a:prstGeom prst="rect">
            <a:avLst/>
          </a:prstGeom>
        </p:spPr>
      </p:pic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FC1E8C42-3399-4D57-85C9-90E5F650FA64}"/>
              </a:ext>
            </a:extLst>
          </p:cNvPr>
          <p:cNvSpPr txBox="1"/>
          <p:nvPr/>
        </p:nvSpPr>
        <p:spPr>
          <a:xfrm>
            <a:off x="2278049" y="5899146"/>
            <a:ext cx="9829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 err="1"/>
              <a:t>Suspected</a:t>
            </a:r>
            <a:r>
              <a:rPr lang="it-IT" sz="1400" b="1" dirty="0"/>
              <a:t> PWE / NS</a:t>
            </a:r>
          </a:p>
        </p:txBody>
      </p:sp>
      <p:pic>
        <p:nvPicPr>
          <p:cNvPr id="27" name="Elemento grafico 26" descr="Carta">
            <a:extLst>
              <a:ext uri="{FF2B5EF4-FFF2-40B4-BE49-F238E27FC236}">
                <a16:creationId xmlns:a16="http://schemas.microsoft.com/office/drawing/2014/main" id="{9C4B179A-D1E1-4BB4-8CF2-C7114D161B61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3335522" y="5915946"/>
            <a:ext cx="506256" cy="506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159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38201" y="471118"/>
            <a:ext cx="7001432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2. </a:t>
            </a:r>
            <a:r>
              <a:rPr lang="it-IT" spc="-5" dirty="0" err="1"/>
              <a:t>Referral</a:t>
            </a:r>
            <a:r>
              <a:rPr lang="it-IT" spc="-5" dirty="0"/>
              <a:t> Form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49311C8E-9CCE-4EA3-8B35-6A050FC969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6699" y="3024313"/>
            <a:ext cx="7230601" cy="3532200"/>
          </a:xfrm>
          <a:prstGeom prst="rect">
            <a:avLst/>
          </a:prstGeom>
        </p:spPr>
      </p:pic>
      <p:sp>
        <p:nvSpPr>
          <p:cNvPr id="21" name="object 3">
            <a:extLst>
              <a:ext uri="{FF2B5EF4-FFF2-40B4-BE49-F238E27FC236}">
                <a16:creationId xmlns:a16="http://schemas.microsoft.com/office/drawing/2014/main" id="{76FBF09C-B6D1-4ADC-9B21-C8976B0456E9}"/>
              </a:ext>
            </a:extLst>
          </p:cNvPr>
          <p:cNvSpPr txBox="1"/>
          <p:nvPr/>
        </p:nvSpPr>
        <p:spPr>
          <a:xfrm>
            <a:off x="427723" y="2035596"/>
            <a:ext cx="8288552" cy="4274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50000"/>
              </a:lnSpc>
              <a:spcBef>
                <a:spcPts val="105"/>
              </a:spcBef>
              <a:tabLst>
                <a:tab pos="354965" algn="l"/>
                <a:tab pos="355600" algn="l"/>
              </a:tabLst>
            </a:pPr>
            <a:r>
              <a:rPr lang="it-IT" sz="2000" spc="-10" dirty="0">
                <a:cs typeface="Calibri"/>
              </a:rPr>
              <a:t>The </a:t>
            </a:r>
            <a:r>
              <a:rPr lang="it-IT" sz="2000" spc="-10" dirty="0" err="1">
                <a:cs typeface="Calibri"/>
              </a:rPr>
              <a:t>upper</a:t>
            </a:r>
            <a:r>
              <a:rPr lang="it-IT" sz="2000" spc="-10" dirty="0">
                <a:cs typeface="Calibri"/>
              </a:rPr>
              <a:t> part of the </a:t>
            </a:r>
            <a:r>
              <a:rPr lang="it-IT" sz="2000" spc="-10" dirty="0" err="1">
                <a:cs typeface="Calibri"/>
              </a:rPr>
              <a:t>Referral</a:t>
            </a:r>
            <a:r>
              <a:rPr lang="it-IT" sz="2000" spc="-10" dirty="0">
                <a:cs typeface="Calibri"/>
              </a:rPr>
              <a:t> Form looks like </a:t>
            </a:r>
            <a:r>
              <a:rPr lang="it-IT" sz="2000" spc="-10" dirty="0" err="1">
                <a:cs typeface="Calibri"/>
              </a:rPr>
              <a:t>this</a:t>
            </a:r>
            <a:r>
              <a:rPr lang="it-IT" sz="2000" spc="-10" dirty="0">
                <a:cs typeface="Calibri"/>
              </a:rPr>
              <a:t>:</a:t>
            </a:r>
            <a:endParaRPr lang="it-IT" sz="2000" spc="-10" dirty="0">
              <a:latin typeface="Calibri"/>
              <a:cs typeface="Calibri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97F61D9E-0095-471E-820E-C1751BB8150B}"/>
              </a:ext>
            </a:extLst>
          </p:cNvPr>
          <p:cNvSpPr txBox="1"/>
          <p:nvPr/>
        </p:nvSpPr>
        <p:spPr>
          <a:xfrm>
            <a:off x="7162800" y="46482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A123</a:t>
            </a:r>
          </a:p>
        </p:txBody>
      </p:sp>
      <p:sp>
        <p:nvSpPr>
          <p:cNvPr id="23" name="Ovale 22">
            <a:extLst>
              <a:ext uri="{FF2B5EF4-FFF2-40B4-BE49-F238E27FC236}">
                <a16:creationId xmlns:a16="http://schemas.microsoft.com/office/drawing/2014/main" id="{15EF52BB-F25E-48C2-A1AE-6BF0C576E27C}"/>
              </a:ext>
            </a:extLst>
          </p:cNvPr>
          <p:cNvSpPr/>
          <p:nvPr/>
        </p:nvSpPr>
        <p:spPr>
          <a:xfrm>
            <a:off x="7098645" y="4495800"/>
            <a:ext cx="740988" cy="72406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4" name="Connettore 2 23">
            <a:extLst>
              <a:ext uri="{FF2B5EF4-FFF2-40B4-BE49-F238E27FC236}">
                <a16:creationId xmlns:a16="http://schemas.microsoft.com/office/drawing/2014/main" id="{AF7D17AB-B2C4-41DB-9942-073B029AC08C}"/>
              </a:ext>
            </a:extLst>
          </p:cNvPr>
          <p:cNvCxnSpPr>
            <a:cxnSpLocks/>
            <a:stCxn id="25" idx="2"/>
          </p:cNvCxnSpPr>
          <p:nvPr/>
        </p:nvCxnSpPr>
        <p:spPr>
          <a:xfrm>
            <a:off x="7059062" y="3969620"/>
            <a:ext cx="410077" cy="51049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A682FE20-DEE3-492E-9568-77433BFC693A}"/>
              </a:ext>
            </a:extLst>
          </p:cNvPr>
          <p:cNvSpPr txBox="1"/>
          <p:nvPr/>
        </p:nvSpPr>
        <p:spPr>
          <a:xfrm>
            <a:off x="5861249" y="2030628"/>
            <a:ext cx="2395625" cy="1938992"/>
          </a:xfrm>
          <a:prstGeom prst="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2400" dirty="0" err="1"/>
              <a:t>This</a:t>
            </a:r>
            <a:r>
              <a:rPr lang="it-IT" sz="2400" dirty="0"/>
              <a:t> </a:t>
            </a:r>
            <a:r>
              <a:rPr lang="it-IT" sz="2400" dirty="0" err="1"/>
              <a:t>is</a:t>
            </a:r>
            <a:r>
              <a:rPr lang="it-IT" sz="2400" dirty="0"/>
              <a:t> the </a:t>
            </a:r>
            <a:r>
              <a:rPr lang="it-IT" sz="2400" b="1" dirty="0" err="1"/>
              <a:t>Referral</a:t>
            </a:r>
            <a:r>
              <a:rPr lang="it-IT" sz="2400" b="1" dirty="0"/>
              <a:t> Form </a:t>
            </a:r>
            <a:r>
              <a:rPr lang="it-IT" sz="2400" b="1" dirty="0" err="1"/>
              <a:t>number</a:t>
            </a:r>
            <a:r>
              <a:rPr lang="it-IT" sz="2400" dirty="0"/>
              <a:t>! </a:t>
            </a:r>
            <a:r>
              <a:rPr lang="it-IT" sz="2400" dirty="0" err="1"/>
              <a:t>It</a:t>
            </a:r>
            <a:r>
              <a:rPr lang="it-IT" sz="2400" dirty="0"/>
              <a:t> </a:t>
            </a:r>
            <a:r>
              <a:rPr lang="it-IT" sz="2400" dirty="0" err="1"/>
              <a:t>is</a:t>
            </a:r>
            <a:r>
              <a:rPr lang="it-IT" sz="2400" dirty="0"/>
              <a:t> </a:t>
            </a:r>
            <a:r>
              <a:rPr lang="it-IT" sz="2400" dirty="0" err="1"/>
              <a:t>pre-printed</a:t>
            </a:r>
            <a:r>
              <a:rPr lang="it-IT" sz="2400" dirty="0"/>
              <a:t> on the </a:t>
            </a:r>
            <a:r>
              <a:rPr lang="it-IT" sz="2400" dirty="0" err="1"/>
              <a:t>form</a:t>
            </a:r>
            <a:r>
              <a:rPr lang="it-IT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8134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" y="531013"/>
            <a:ext cx="7467599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1. Family Folder &amp; HH </a:t>
            </a:r>
            <a:r>
              <a:rPr lang="it-IT" spc="-5" dirty="0" err="1"/>
              <a:t>Visit</a:t>
            </a:r>
            <a:r>
              <a:rPr lang="it-IT" spc="-5" dirty="0"/>
              <a:t> Form</a:t>
            </a:r>
            <a:endParaRPr spc="-15" dirty="0"/>
          </a:p>
        </p:txBody>
      </p:sp>
      <p:sp>
        <p:nvSpPr>
          <p:cNvPr id="3" name="object 3"/>
          <p:cNvSpPr txBox="1"/>
          <p:nvPr/>
        </p:nvSpPr>
        <p:spPr>
          <a:xfrm>
            <a:off x="381000" y="2057400"/>
            <a:ext cx="8382000" cy="130612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spcBef>
                <a:spcPts val="105"/>
              </a:spcBef>
              <a:tabLst>
                <a:tab pos="354965" algn="l"/>
                <a:tab pos="355600" algn="l"/>
              </a:tabLst>
            </a:pPr>
            <a:r>
              <a:rPr lang="it-IT" sz="2800" spc="-10" dirty="0">
                <a:latin typeface="Calibri"/>
                <a:cs typeface="Calibri"/>
              </a:rPr>
              <a:t>The Family Folder </a:t>
            </a:r>
            <a:r>
              <a:rPr lang="it-IT" sz="2800" spc="-10" dirty="0" err="1">
                <a:latin typeface="Calibri"/>
                <a:cs typeface="Calibri"/>
              </a:rPr>
              <a:t>is</a:t>
            </a:r>
            <a:r>
              <a:rPr lang="it-IT" sz="2800" spc="-10" dirty="0">
                <a:latin typeface="Calibri"/>
                <a:cs typeface="Calibri"/>
              </a:rPr>
              <a:t> to be </a:t>
            </a:r>
            <a:r>
              <a:rPr lang="it-IT" sz="2800" spc="-10" dirty="0" err="1">
                <a:latin typeface="Calibri"/>
                <a:cs typeface="Calibri"/>
              </a:rPr>
              <a:t>filled</a:t>
            </a:r>
            <a:r>
              <a:rPr lang="it-IT" sz="2800" spc="-10" dirty="0">
                <a:latin typeface="Calibri"/>
                <a:cs typeface="Calibri"/>
              </a:rPr>
              <a:t> </a:t>
            </a:r>
            <a:r>
              <a:rPr lang="it-IT" sz="2800" b="1" spc="-10" dirty="0" err="1">
                <a:latin typeface="Calibri"/>
                <a:cs typeface="Calibri"/>
              </a:rPr>
              <a:t>only</a:t>
            </a:r>
            <a:r>
              <a:rPr lang="it-IT" sz="2800" b="1" spc="-10" dirty="0">
                <a:latin typeface="Calibri"/>
                <a:cs typeface="Calibri"/>
              </a:rPr>
              <a:t> for </a:t>
            </a:r>
            <a:r>
              <a:rPr lang="it-IT" sz="2800" b="1" spc="-10" dirty="0" err="1">
                <a:latin typeface="Calibri"/>
                <a:cs typeface="Calibri"/>
              </a:rPr>
              <a:t>households</a:t>
            </a:r>
            <a:r>
              <a:rPr lang="it-IT" sz="2800" b="1" spc="-10" dirty="0">
                <a:latin typeface="Calibri"/>
                <a:cs typeface="Calibri"/>
              </a:rPr>
              <a:t> with </a:t>
            </a:r>
            <a:r>
              <a:rPr lang="it-IT" sz="2800" b="1" spc="-10" dirty="0" err="1">
                <a:solidFill>
                  <a:srgbClr val="FF0000"/>
                </a:solidFill>
                <a:latin typeface="Calibri"/>
                <a:cs typeface="Calibri"/>
              </a:rPr>
              <a:t>at</a:t>
            </a:r>
            <a:r>
              <a:rPr lang="it-IT" sz="2800" b="1" spc="-1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lang="it-IT" sz="2800" b="1" spc="-10" dirty="0" err="1">
                <a:solidFill>
                  <a:srgbClr val="FF0000"/>
                </a:solidFill>
                <a:latin typeface="Calibri"/>
                <a:cs typeface="Calibri"/>
              </a:rPr>
              <a:t>least</a:t>
            </a:r>
            <a:r>
              <a:rPr lang="it-IT" sz="2800" b="1" spc="-10" dirty="0">
                <a:solidFill>
                  <a:srgbClr val="FF0000"/>
                </a:solidFill>
                <a:latin typeface="Calibri"/>
                <a:cs typeface="Calibri"/>
              </a:rPr>
              <a:t> one</a:t>
            </a:r>
            <a:r>
              <a:rPr lang="it-IT" sz="2800" b="1" spc="-10" dirty="0">
                <a:latin typeface="Calibri"/>
                <a:cs typeface="Calibri"/>
              </a:rPr>
              <a:t> </a:t>
            </a:r>
            <a:r>
              <a:rPr lang="it-IT" sz="2800" b="1" spc="-10" dirty="0" err="1">
                <a:latin typeface="Calibri"/>
                <a:cs typeface="Calibri"/>
              </a:rPr>
              <a:t>person</a:t>
            </a:r>
            <a:r>
              <a:rPr lang="it-IT" sz="2800" b="1" spc="-10" dirty="0">
                <a:latin typeface="Calibri"/>
                <a:cs typeface="Calibri"/>
              </a:rPr>
              <a:t> </a:t>
            </a:r>
            <a:r>
              <a:rPr lang="it-IT" sz="2800" b="1" spc="-10" dirty="0" err="1">
                <a:latin typeface="Calibri"/>
                <a:cs typeface="Calibri"/>
              </a:rPr>
              <a:t>identified</a:t>
            </a:r>
            <a:r>
              <a:rPr lang="it-IT" sz="2800" b="1" spc="-10" dirty="0">
                <a:latin typeface="Calibri"/>
                <a:cs typeface="Calibri"/>
              </a:rPr>
              <a:t> by the CHV </a:t>
            </a:r>
            <a:r>
              <a:rPr lang="it-IT" sz="2800" b="1" spc="-10" dirty="0" err="1">
                <a:latin typeface="Calibri"/>
                <a:cs typeface="Calibri"/>
              </a:rPr>
              <a:t>as</a:t>
            </a:r>
            <a:r>
              <a:rPr lang="it-IT" sz="2800" b="1" spc="-10" dirty="0">
                <a:latin typeface="Calibri"/>
                <a:cs typeface="Calibri"/>
              </a:rPr>
              <a:t> a </a:t>
            </a:r>
            <a:r>
              <a:rPr lang="it-IT" sz="2800" b="1" spc="-10" dirty="0" err="1">
                <a:solidFill>
                  <a:srgbClr val="FF0000"/>
                </a:solidFill>
                <a:latin typeface="Calibri"/>
                <a:cs typeface="Calibri"/>
              </a:rPr>
              <a:t>suspected</a:t>
            </a:r>
            <a:r>
              <a:rPr lang="it-IT" sz="2800" b="1" spc="-10" dirty="0">
                <a:solidFill>
                  <a:srgbClr val="FF0000"/>
                </a:solidFill>
                <a:latin typeface="Calibri"/>
                <a:cs typeface="Calibri"/>
              </a:rPr>
              <a:t> case of </a:t>
            </a:r>
            <a:r>
              <a:rPr lang="it-IT" sz="2800" b="1" spc="-10" dirty="0" err="1">
                <a:solidFill>
                  <a:srgbClr val="FF0000"/>
                </a:solidFill>
                <a:latin typeface="Calibri"/>
                <a:cs typeface="Calibri"/>
              </a:rPr>
              <a:t>Epilepsy</a:t>
            </a:r>
            <a:r>
              <a:rPr lang="it-IT" sz="2800" b="1" spc="-10" dirty="0">
                <a:solidFill>
                  <a:srgbClr val="FF0000"/>
                </a:solidFill>
                <a:latin typeface="Calibri"/>
                <a:cs typeface="Calibri"/>
              </a:rPr>
              <a:t> or </a:t>
            </a:r>
            <a:r>
              <a:rPr lang="it-IT" sz="2800" b="1" spc="-10" dirty="0" err="1">
                <a:solidFill>
                  <a:srgbClr val="FF0000"/>
                </a:solidFill>
                <a:latin typeface="Calibri"/>
                <a:cs typeface="Calibri"/>
              </a:rPr>
              <a:t>Nodding</a:t>
            </a:r>
            <a:r>
              <a:rPr lang="it-IT" sz="2800" b="1" spc="-1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lang="it-IT" sz="2800" b="1" spc="-10" dirty="0" err="1">
                <a:solidFill>
                  <a:srgbClr val="FF0000"/>
                </a:solidFill>
                <a:latin typeface="Calibri"/>
                <a:cs typeface="Calibri"/>
              </a:rPr>
              <a:t>Syndrome</a:t>
            </a:r>
            <a:r>
              <a:rPr lang="it-IT" sz="2800" spc="-10" dirty="0">
                <a:latin typeface="Calibri"/>
                <a:cs typeface="Calibri"/>
              </a:rPr>
              <a:t>.</a:t>
            </a:r>
            <a:endParaRPr lang="it-IT" sz="2400" spc="-10" dirty="0">
              <a:latin typeface="Calibri"/>
              <a:cs typeface="Calibri"/>
            </a:endParaRP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pic>
        <p:nvPicPr>
          <p:cNvPr id="10" name="Elemento grafico 4" descr="Casa">
            <a:extLst>
              <a:ext uri="{FF2B5EF4-FFF2-40B4-BE49-F238E27FC236}">
                <a16:creationId xmlns:a16="http://schemas.microsoft.com/office/drawing/2014/main" id="{22DC9A7A-416C-473E-97C3-65BAA81A384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31600" y="5784019"/>
            <a:ext cx="837600" cy="834937"/>
          </a:xfrm>
          <a:prstGeom prst="rect">
            <a:avLst/>
          </a:prstGeom>
        </p:spPr>
      </p:pic>
      <p:pic>
        <p:nvPicPr>
          <p:cNvPr id="11" name="Elemento grafico 4" descr="Casa">
            <a:extLst>
              <a:ext uri="{FF2B5EF4-FFF2-40B4-BE49-F238E27FC236}">
                <a16:creationId xmlns:a16="http://schemas.microsoft.com/office/drawing/2014/main" id="{48063E84-DD13-4C7D-ACAA-631362258A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155020" y="4840364"/>
            <a:ext cx="762269" cy="759846"/>
          </a:xfrm>
          <a:prstGeom prst="rect">
            <a:avLst/>
          </a:prstGeom>
        </p:spPr>
      </p:pic>
      <p:pic>
        <p:nvPicPr>
          <p:cNvPr id="12" name="Elemento grafico 38" descr="Uomo">
            <a:extLst>
              <a:ext uri="{FF2B5EF4-FFF2-40B4-BE49-F238E27FC236}">
                <a16:creationId xmlns:a16="http://schemas.microsoft.com/office/drawing/2014/main" id="{64014E99-C922-4351-91E9-6070695C3DD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735041" y="4417897"/>
            <a:ext cx="990600" cy="993551"/>
          </a:xfrm>
          <a:prstGeom prst="rect">
            <a:avLst/>
          </a:prstGeom>
        </p:spPr>
      </p:pic>
      <p:pic>
        <p:nvPicPr>
          <p:cNvPr id="13" name="Elemento grafico 51" descr="Badge dipendente">
            <a:extLst>
              <a:ext uri="{FF2B5EF4-FFF2-40B4-BE49-F238E27FC236}">
                <a16:creationId xmlns:a16="http://schemas.microsoft.com/office/drawing/2014/main" id="{76D4CB92-70E1-43EA-AB2C-2411165F9D45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204416" y="4660196"/>
            <a:ext cx="205129" cy="207842"/>
          </a:xfrm>
          <a:prstGeom prst="rect">
            <a:avLst/>
          </a:prstGeom>
        </p:spPr>
      </p:pic>
      <p:pic>
        <p:nvPicPr>
          <p:cNvPr id="14" name="Elemento grafico 4" descr="Casa">
            <a:extLst>
              <a:ext uri="{FF2B5EF4-FFF2-40B4-BE49-F238E27FC236}">
                <a16:creationId xmlns:a16="http://schemas.microsoft.com/office/drawing/2014/main" id="{F797642A-C8B2-49D2-8464-4B8F55C255C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393680" y="3856728"/>
            <a:ext cx="903572" cy="900699"/>
          </a:xfrm>
          <a:prstGeom prst="rect">
            <a:avLst/>
          </a:prstGeom>
        </p:spPr>
      </p:pic>
      <p:pic>
        <p:nvPicPr>
          <p:cNvPr id="15" name="Elemento grafico 2" descr="Uomo">
            <a:extLst>
              <a:ext uri="{FF2B5EF4-FFF2-40B4-BE49-F238E27FC236}">
                <a16:creationId xmlns:a16="http://schemas.microsoft.com/office/drawing/2014/main" id="{1852E3D7-C9E8-4D4E-A989-2AC4B27B6D6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3982064" y="4135490"/>
            <a:ext cx="537072" cy="538936"/>
          </a:xfrm>
          <a:prstGeom prst="rect">
            <a:avLst/>
          </a:prstGeom>
        </p:spPr>
      </p:pic>
      <p:pic>
        <p:nvPicPr>
          <p:cNvPr id="16" name="Elemento grafico 2" descr="Uomo">
            <a:extLst>
              <a:ext uri="{FF2B5EF4-FFF2-40B4-BE49-F238E27FC236}">
                <a16:creationId xmlns:a16="http://schemas.microsoft.com/office/drawing/2014/main" id="{F5742E5F-FAFF-442E-A66F-6F88574907D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4188623" y="4129077"/>
            <a:ext cx="537072" cy="538936"/>
          </a:xfrm>
          <a:prstGeom prst="rect">
            <a:avLst/>
          </a:prstGeom>
        </p:spPr>
      </p:pic>
      <p:pic>
        <p:nvPicPr>
          <p:cNvPr id="17" name="Elemento grafico 2" descr="Uomo">
            <a:extLst>
              <a:ext uri="{FF2B5EF4-FFF2-40B4-BE49-F238E27FC236}">
                <a16:creationId xmlns:a16="http://schemas.microsoft.com/office/drawing/2014/main" id="{5E8E7A07-EB80-4DEC-8D7A-9D66F1A5E5C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793835" y="4997790"/>
            <a:ext cx="537072" cy="538936"/>
          </a:xfrm>
          <a:prstGeom prst="rect">
            <a:avLst/>
          </a:prstGeom>
        </p:spPr>
      </p:pic>
      <p:pic>
        <p:nvPicPr>
          <p:cNvPr id="18" name="Elemento grafico 2" descr="Uomo">
            <a:extLst>
              <a:ext uri="{FF2B5EF4-FFF2-40B4-BE49-F238E27FC236}">
                <a16:creationId xmlns:a16="http://schemas.microsoft.com/office/drawing/2014/main" id="{D067BD80-19BD-4A16-95B3-C19A337B91B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3836979" y="6010622"/>
            <a:ext cx="537072" cy="538936"/>
          </a:xfrm>
          <a:prstGeom prst="rect">
            <a:avLst/>
          </a:prstGeom>
        </p:spPr>
      </p:pic>
      <p:pic>
        <p:nvPicPr>
          <p:cNvPr id="19" name="Elemento grafico 2" descr="Uomo">
            <a:extLst>
              <a:ext uri="{FF2B5EF4-FFF2-40B4-BE49-F238E27FC236}">
                <a16:creationId xmlns:a16="http://schemas.microsoft.com/office/drawing/2014/main" id="{D708C2BE-E0EC-4C21-900F-E113820A7E9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3622667" y="6010623"/>
            <a:ext cx="537072" cy="538936"/>
          </a:xfrm>
          <a:prstGeom prst="rect">
            <a:avLst/>
          </a:prstGeom>
        </p:spPr>
      </p:pic>
      <p:pic>
        <p:nvPicPr>
          <p:cNvPr id="20" name="Elemento grafico 2" descr="Uomo">
            <a:extLst>
              <a:ext uri="{FF2B5EF4-FFF2-40B4-BE49-F238E27FC236}">
                <a16:creationId xmlns:a16="http://schemas.microsoft.com/office/drawing/2014/main" id="{19E771D9-0F53-4404-8BBF-FA60589EE5C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998771" y="4990313"/>
            <a:ext cx="537072" cy="538936"/>
          </a:xfrm>
          <a:prstGeom prst="rect">
            <a:avLst/>
          </a:prstGeom>
        </p:spPr>
      </p:pic>
      <p:pic>
        <p:nvPicPr>
          <p:cNvPr id="21" name="Elemento grafico 2" descr="Uomo">
            <a:extLst>
              <a:ext uri="{FF2B5EF4-FFF2-40B4-BE49-F238E27FC236}">
                <a16:creationId xmlns:a16="http://schemas.microsoft.com/office/drawing/2014/main" id="{CBFB2BDB-5EB9-4AC1-BD31-50EEA3649ED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272669" y="5103683"/>
            <a:ext cx="424093" cy="425565"/>
          </a:xfrm>
          <a:prstGeom prst="rect">
            <a:avLst/>
          </a:prstGeom>
        </p:spPr>
      </p:pic>
      <p:pic>
        <p:nvPicPr>
          <p:cNvPr id="22" name="Elemento grafico 2" descr="Uomo">
            <a:extLst>
              <a:ext uri="{FF2B5EF4-FFF2-40B4-BE49-F238E27FC236}">
                <a16:creationId xmlns:a16="http://schemas.microsoft.com/office/drawing/2014/main" id="{E6204FD6-79B9-4C7E-9EF5-118D62DF804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574678" y="4239897"/>
            <a:ext cx="424093" cy="425565"/>
          </a:xfrm>
          <a:prstGeom prst="rect">
            <a:avLst/>
          </a:prstGeom>
        </p:spPr>
      </p:pic>
      <p:pic>
        <p:nvPicPr>
          <p:cNvPr id="23" name="Elemento grafico 2" descr="Uomo">
            <a:extLst>
              <a:ext uri="{FF2B5EF4-FFF2-40B4-BE49-F238E27FC236}">
                <a16:creationId xmlns:a16="http://schemas.microsoft.com/office/drawing/2014/main" id="{4784B1D9-72D6-43BB-829D-6B2D65BEF39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414203" y="4236103"/>
            <a:ext cx="424093" cy="425565"/>
          </a:xfrm>
          <a:prstGeom prst="rect">
            <a:avLst/>
          </a:prstGeom>
        </p:spPr>
      </p:pic>
      <p:pic>
        <p:nvPicPr>
          <p:cNvPr id="24" name="Elemento grafico 2" descr="Uomo">
            <a:extLst>
              <a:ext uri="{FF2B5EF4-FFF2-40B4-BE49-F238E27FC236}">
                <a16:creationId xmlns:a16="http://schemas.microsoft.com/office/drawing/2014/main" id="{E29C378E-C834-47B2-9BFF-BA4A6420BD3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084952" y="6132100"/>
            <a:ext cx="424093" cy="425565"/>
          </a:xfrm>
          <a:prstGeom prst="rect">
            <a:avLst/>
          </a:prstGeom>
        </p:spPr>
      </p:pic>
      <p:pic>
        <p:nvPicPr>
          <p:cNvPr id="25" name="Elemento grafico 2" descr="Uomo">
            <a:extLst>
              <a:ext uri="{FF2B5EF4-FFF2-40B4-BE49-F238E27FC236}">
                <a16:creationId xmlns:a16="http://schemas.microsoft.com/office/drawing/2014/main" id="{990F5E13-6297-4B56-B2D0-BED82398548D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4287841" y="6123992"/>
            <a:ext cx="424093" cy="425565"/>
          </a:xfrm>
          <a:prstGeom prst="rect">
            <a:avLst/>
          </a:prstGeom>
        </p:spPr>
      </p:pic>
      <p:cxnSp>
        <p:nvCxnSpPr>
          <p:cNvPr id="26" name="Connettore 2 25">
            <a:extLst>
              <a:ext uri="{FF2B5EF4-FFF2-40B4-BE49-F238E27FC236}">
                <a16:creationId xmlns:a16="http://schemas.microsoft.com/office/drawing/2014/main" id="{B6607D85-B7F0-4815-9787-C3E6470F5203}"/>
              </a:ext>
            </a:extLst>
          </p:cNvPr>
          <p:cNvCxnSpPr>
            <a:cxnSpLocks/>
          </p:cNvCxnSpPr>
          <p:nvPr/>
        </p:nvCxnSpPr>
        <p:spPr>
          <a:xfrm flipV="1">
            <a:off x="2483423" y="4593750"/>
            <a:ext cx="910257" cy="47412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" name="Connettore 2 26">
            <a:extLst>
              <a:ext uri="{FF2B5EF4-FFF2-40B4-BE49-F238E27FC236}">
                <a16:creationId xmlns:a16="http://schemas.microsoft.com/office/drawing/2014/main" id="{8CD48FBD-9474-4C13-A26F-38C7600BEC76}"/>
              </a:ext>
            </a:extLst>
          </p:cNvPr>
          <p:cNvCxnSpPr>
            <a:cxnSpLocks/>
          </p:cNvCxnSpPr>
          <p:nvPr/>
        </p:nvCxnSpPr>
        <p:spPr>
          <a:xfrm>
            <a:off x="2483423" y="5085439"/>
            <a:ext cx="1681141" cy="14430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8" name="Connettore 2 27">
            <a:extLst>
              <a:ext uri="{FF2B5EF4-FFF2-40B4-BE49-F238E27FC236}">
                <a16:creationId xmlns:a16="http://schemas.microsoft.com/office/drawing/2014/main" id="{74EB4223-AD1E-4FA0-8DC4-86A073DE7ACC}"/>
              </a:ext>
            </a:extLst>
          </p:cNvPr>
          <p:cNvCxnSpPr>
            <a:cxnSpLocks/>
            <a:endCxn id="10" idx="1"/>
          </p:cNvCxnSpPr>
          <p:nvPr/>
        </p:nvCxnSpPr>
        <p:spPr>
          <a:xfrm>
            <a:off x="2476940" y="5060690"/>
            <a:ext cx="654660" cy="114079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29" name="Elemento grafico 2" descr="Uomo">
            <a:extLst>
              <a:ext uri="{FF2B5EF4-FFF2-40B4-BE49-F238E27FC236}">
                <a16:creationId xmlns:a16="http://schemas.microsoft.com/office/drawing/2014/main" id="{01824DC8-308D-416B-A5C5-307D412198E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7446697" y="3531143"/>
            <a:ext cx="723591" cy="775934"/>
          </a:xfrm>
          <a:prstGeom prst="rect">
            <a:avLst/>
          </a:prstGeom>
        </p:spPr>
      </p:pic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AE66A59A-393F-4FDA-A915-CD95679DA631}"/>
              </a:ext>
            </a:extLst>
          </p:cNvPr>
          <p:cNvSpPr txBox="1"/>
          <p:nvPr/>
        </p:nvSpPr>
        <p:spPr>
          <a:xfrm>
            <a:off x="7935819" y="3622198"/>
            <a:ext cx="12316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/>
              <a:t>= </a:t>
            </a:r>
            <a:r>
              <a:rPr lang="it-IT" sz="1400" b="1" dirty="0" err="1"/>
              <a:t>Suspected</a:t>
            </a:r>
            <a:r>
              <a:rPr lang="it-IT" sz="1400" b="1" dirty="0"/>
              <a:t> PWE / NS</a:t>
            </a:r>
          </a:p>
        </p:txBody>
      </p:sp>
      <p:pic>
        <p:nvPicPr>
          <p:cNvPr id="31" name="Elemento grafico 30" descr="Lente di ingrandimento">
            <a:extLst>
              <a:ext uri="{FF2B5EF4-FFF2-40B4-BE49-F238E27FC236}">
                <a16:creationId xmlns:a16="http://schemas.microsoft.com/office/drawing/2014/main" id="{0AE0454C-0FDF-45A3-8061-CC2152BDD4EB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776005" y="4469478"/>
            <a:ext cx="457200" cy="457200"/>
          </a:xfrm>
          <a:prstGeom prst="rect">
            <a:avLst/>
          </a:prstGeom>
        </p:spPr>
      </p:pic>
      <p:pic>
        <p:nvPicPr>
          <p:cNvPr id="32" name="Elemento grafico 31" descr="Lente di ingrandimento">
            <a:extLst>
              <a:ext uri="{FF2B5EF4-FFF2-40B4-BE49-F238E27FC236}">
                <a16:creationId xmlns:a16="http://schemas.microsoft.com/office/drawing/2014/main" id="{9E161CA7-C79A-4639-AD6E-1AB0FC6487B2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 rot="5400000">
            <a:off x="3332065" y="4868038"/>
            <a:ext cx="420851" cy="457200"/>
          </a:xfrm>
          <a:prstGeom prst="rect">
            <a:avLst/>
          </a:prstGeom>
        </p:spPr>
      </p:pic>
      <p:pic>
        <p:nvPicPr>
          <p:cNvPr id="33" name="Elemento grafico 32" descr="Lente di ingrandimento">
            <a:extLst>
              <a:ext uri="{FF2B5EF4-FFF2-40B4-BE49-F238E27FC236}">
                <a16:creationId xmlns:a16="http://schemas.microsoft.com/office/drawing/2014/main" id="{7F01A66E-FD62-4F8A-A8B0-418C3BFE0D36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 rot="5400000">
            <a:off x="2708479" y="5340471"/>
            <a:ext cx="420851" cy="457200"/>
          </a:xfrm>
          <a:prstGeom prst="rect">
            <a:avLst/>
          </a:prstGeom>
        </p:spPr>
      </p:pic>
      <p:pic>
        <p:nvPicPr>
          <p:cNvPr id="36" name="Elemento grafico 35" descr="Cartella aperta">
            <a:extLst>
              <a:ext uri="{FF2B5EF4-FFF2-40B4-BE49-F238E27FC236}">
                <a16:creationId xmlns:a16="http://schemas.microsoft.com/office/drawing/2014/main" id="{F4BF5081-290B-4589-920F-DEF6223E2521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1206603" y="4674426"/>
            <a:ext cx="914400" cy="914400"/>
          </a:xfrm>
          <a:prstGeom prst="rect">
            <a:avLst/>
          </a:prstGeom>
        </p:spPr>
      </p:pic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2560094C-6D97-420B-9EC3-B69BEC6C8334}"/>
              </a:ext>
            </a:extLst>
          </p:cNvPr>
          <p:cNvSpPr txBox="1"/>
          <p:nvPr/>
        </p:nvSpPr>
        <p:spPr>
          <a:xfrm>
            <a:off x="1476092" y="5060076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FF</a:t>
            </a:r>
          </a:p>
        </p:txBody>
      </p:sp>
      <p:pic>
        <p:nvPicPr>
          <p:cNvPr id="40" name="Elemento grafico 2" descr="Uomo">
            <a:extLst>
              <a:ext uri="{FF2B5EF4-FFF2-40B4-BE49-F238E27FC236}">
                <a16:creationId xmlns:a16="http://schemas.microsoft.com/office/drawing/2014/main" id="{89A64D06-F727-43AE-9180-90C7ED40CBAA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4536154" y="6212520"/>
            <a:ext cx="323110" cy="324231"/>
          </a:xfrm>
          <a:prstGeom prst="rect">
            <a:avLst/>
          </a:prstGeom>
        </p:spPr>
      </p:pic>
      <p:sp>
        <p:nvSpPr>
          <p:cNvPr id="45" name="Mezza cornice 44">
            <a:extLst>
              <a:ext uri="{FF2B5EF4-FFF2-40B4-BE49-F238E27FC236}">
                <a16:creationId xmlns:a16="http://schemas.microsoft.com/office/drawing/2014/main" id="{16110ABD-FB7F-4F95-856A-3BA81CFF86A2}"/>
              </a:ext>
            </a:extLst>
          </p:cNvPr>
          <p:cNvSpPr/>
          <p:nvPr/>
        </p:nvSpPr>
        <p:spPr>
          <a:xfrm rot="13880385">
            <a:off x="5377325" y="3600483"/>
            <a:ext cx="394711" cy="609001"/>
          </a:xfrm>
          <a:prstGeom prst="halfFrame">
            <a:avLst>
              <a:gd name="adj1" fmla="val 20518"/>
              <a:gd name="adj2" fmla="val 17016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46" name="Mezza cornice 45">
            <a:extLst>
              <a:ext uri="{FF2B5EF4-FFF2-40B4-BE49-F238E27FC236}">
                <a16:creationId xmlns:a16="http://schemas.microsoft.com/office/drawing/2014/main" id="{7A0FAEFB-E259-4399-9028-42D1F8BC577D}"/>
              </a:ext>
            </a:extLst>
          </p:cNvPr>
          <p:cNvSpPr/>
          <p:nvPr/>
        </p:nvSpPr>
        <p:spPr>
          <a:xfrm rot="13880385">
            <a:off x="5117493" y="5547662"/>
            <a:ext cx="394711" cy="609001"/>
          </a:xfrm>
          <a:prstGeom prst="halfFrame">
            <a:avLst>
              <a:gd name="adj1" fmla="val 20518"/>
              <a:gd name="adj2" fmla="val 17016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pic>
        <p:nvPicPr>
          <p:cNvPr id="48" name="Elemento grafico 47" descr="Cartella aperta">
            <a:extLst>
              <a:ext uri="{FF2B5EF4-FFF2-40B4-BE49-F238E27FC236}">
                <a16:creationId xmlns:a16="http://schemas.microsoft.com/office/drawing/2014/main" id="{E75A3F98-FDCF-445C-A076-8F3E55CD0D3D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5101018" y="4105226"/>
            <a:ext cx="710486" cy="743436"/>
          </a:xfrm>
          <a:prstGeom prst="rect">
            <a:avLst/>
          </a:prstGeom>
        </p:spPr>
      </p:pic>
      <p:pic>
        <p:nvPicPr>
          <p:cNvPr id="50" name="Elemento grafico 49" descr="Cartella aperta">
            <a:extLst>
              <a:ext uri="{FF2B5EF4-FFF2-40B4-BE49-F238E27FC236}">
                <a16:creationId xmlns:a16="http://schemas.microsoft.com/office/drawing/2014/main" id="{A7604CAF-0342-41A8-AEE2-6CD092417978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5765307" y="4856774"/>
            <a:ext cx="710486" cy="743436"/>
          </a:xfrm>
          <a:prstGeom prst="rect">
            <a:avLst/>
          </a:prstGeom>
        </p:spPr>
      </p:pic>
      <p:sp>
        <p:nvSpPr>
          <p:cNvPr id="49" name="CasellaDiTesto 48">
            <a:extLst>
              <a:ext uri="{FF2B5EF4-FFF2-40B4-BE49-F238E27FC236}">
                <a16:creationId xmlns:a16="http://schemas.microsoft.com/office/drawing/2014/main" id="{D5828807-E296-4E7C-9B18-4CFFA4F075EF}"/>
              </a:ext>
            </a:extLst>
          </p:cNvPr>
          <p:cNvSpPr txBox="1"/>
          <p:nvPr/>
        </p:nvSpPr>
        <p:spPr>
          <a:xfrm>
            <a:off x="5253829" y="4373437"/>
            <a:ext cx="4005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FF</a:t>
            </a:r>
          </a:p>
        </p:txBody>
      </p:sp>
      <p:sp>
        <p:nvSpPr>
          <p:cNvPr id="51" name="CasellaDiTesto 50">
            <a:extLst>
              <a:ext uri="{FF2B5EF4-FFF2-40B4-BE49-F238E27FC236}">
                <a16:creationId xmlns:a16="http://schemas.microsoft.com/office/drawing/2014/main" id="{BEC6778B-8CDE-4FDD-A4BC-BC352BDDE5F2}"/>
              </a:ext>
            </a:extLst>
          </p:cNvPr>
          <p:cNvSpPr txBox="1"/>
          <p:nvPr/>
        </p:nvSpPr>
        <p:spPr>
          <a:xfrm>
            <a:off x="5935719" y="5125010"/>
            <a:ext cx="4005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FF</a:t>
            </a:r>
          </a:p>
        </p:txBody>
      </p:sp>
      <p:pic>
        <p:nvPicPr>
          <p:cNvPr id="52" name="Elemento grafico 51" descr="Cartella aperta">
            <a:extLst>
              <a:ext uri="{FF2B5EF4-FFF2-40B4-BE49-F238E27FC236}">
                <a16:creationId xmlns:a16="http://schemas.microsoft.com/office/drawing/2014/main" id="{03489BA7-F215-460F-8FEA-6E5F05146511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4864390" y="6046768"/>
            <a:ext cx="710486" cy="743436"/>
          </a:xfrm>
          <a:prstGeom prst="rect">
            <a:avLst/>
          </a:prstGeom>
        </p:spPr>
      </p:pic>
      <p:sp>
        <p:nvSpPr>
          <p:cNvPr id="53" name="CasellaDiTesto 52">
            <a:extLst>
              <a:ext uri="{FF2B5EF4-FFF2-40B4-BE49-F238E27FC236}">
                <a16:creationId xmlns:a16="http://schemas.microsoft.com/office/drawing/2014/main" id="{224F79F2-655B-42CB-812B-D34C4EFD7BCE}"/>
              </a:ext>
            </a:extLst>
          </p:cNvPr>
          <p:cNvSpPr txBox="1"/>
          <p:nvPr/>
        </p:nvSpPr>
        <p:spPr>
          <a:xfrm>
            <a:off x="5017201" y="6314979"/>
            <a:ext cx="4005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FF</a:t>
            </a:r>
          </a:p>
        </p:txBody>
      </p:sp>
      <p:sp>
        <p:nvSpPr>
          <p:cNvPr id="6" name="Croce 5">
            <a:extLst>
              <a:ext uri="{FF2B5EF4-FFF2-40B4-BE49-F238E27FC236}">
                <a16:creationId xmlns:a16="http://schemas.microsoft.com/office/drawing/2014/main" id="{797686B4-6446-440B-A541-B69F8D719695}"/>
              </a:ext>
            </a:extLst>
          </p:cNvPr>
          <p:cNvSpPr/>
          <p:nvPr/>
        </p:nvSpPr>
        <p:spPr>
          <a:xfrm rot="18808177">
            <a:off x="5845520" y="4907710"/>
            <a:ext cx="581026" cy="621819"/>
          </a:xfrm>
          <a:prstGeom prst="plus">
            <a:avLst>
              <a:gd name="adj" fmla="val 4130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6107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38201" y="471118"/>
            <a:ext cx="7001432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2. </a:t>
            </a:r>
            <a:r>
              <a:rPr lang="it-IT" spc="-5" dirty="0" err="1"/>
              <a:t>Referral</a:t>
            </a:r>
            <a:r>
              <a:rPr lang="it-IT" spc="-5" dirty="0"/>
              <a:t> Form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49311C8E-9CCE-4EA3-8B35-6A050FC969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8385" y="2223718"/>
            <a:ext cx="8267229" cy="4038600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C3E7E977-5A38-4A52-A5C1-542244CD19CA}"/>
              </a:ext>
            </a:extLst>
          </p:cNvPr>
          <p:cNvSpPr txBox="1"/>
          <p:nvPr/>
        </p:nvSpPr>
        <p:spPr>
          <a:xfrm>
            <a:off x="436868" y="1314760"/>
            <a:ext cx="6421132" cy="2585323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Fill this part with all the required information, including:</a:t>
            </a:r>
          </a:p>
          <a:p>
            <a:pPr marL="285750" indent="-285750">
              <a:buFontTx/>
              <a:buChar char="-"/>
            </a:pPr>
            <a:r>
              <a:rPr lang="en-US" dirty="0"/>
              <a:t>County, Payam, Boma, Village of the household;</a:t>
            </a:r>
          </a:p>
          <a:p>
            <a:pPr marL="285750" indent="-285750">
              <a:buFontTx/>
              <a:buChar char="-"/>
            </a:pPr>
            <a:r>
              <a:rPr lang="en-US" dirty="0"/>
              <a:t>Date on which the referral is made (in the format: DD/MM/YY)</a:t>
            </a:r>
          </a:p>
          <a:p>
            <a:pPr marL="285750" indent="-285750">
              <a:buFontTx/>
              <a:buChar char="-"/>
            </a:pPr>
            <a:r>
              <a:rPr lang="en-US" dirty="0"/>
              <a:t>Name of the Health Facility to which the patient is referred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r>
              <a:rPr lang="en-US" b="1" dirty="0"/>
              <a:t>Note: all SUSPECTED CASES OF EPILEPSY / NODDING SYNDROME MUST BE REFERRED TO AN EPILEPSY CLINIC AT HEALTH FACILITIES SUPPORTED BY THE PROJECT – i.e. MARIDI HOSPITAL</a:t>
            </a:r>
            <a:r>
              <a:rPr lang="en-US" dirty="0"/>
              <a:t>	</a:t>
            </a:r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E99F8448-7BAA-4756-9903-C9B43E0D0C66}"/>
              </a:ext>
            </a:extLst>
          </p:cNvPr>
          <p:cNvSpPr/>
          <p:nvPr/>
        </p:nvSpPr>
        <p:spPr>
          <a:xfrm>
            <a:off x="436868" y="4648200"/>
            <a:ext cx="8267228" cy="89504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C84DF25A-A27D-4648-A3FF-E9978CCB87B8}"/>
              </a:ext>
            </a:extLst>
          </p:cNvPr>
          <p:cNvCxnSpPr>
            <a:cxnSpLocks/>
          </p:cNvCxnSpPr>
          <p:nvPr/>
        </p:nvCxnSpPr>
        <p:spPr>
          <a:xfrm flipH="1">
            <a:off x="3429000" y="3900083"/>
            <a:ext cx="228600" cy="748117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42BDCE34-C881-41B8-9837-DC5601F429BF}"/>
              </a:ext>
            </a:extLst>
          </p:cNvPr>
          <p:cNvSpPr txBox="1"/>
          <p:nvPr/>
        </p:nvSpPr>
        <p:spPr>
          <a:xfrm>
            <a:off x="7543800" y="41148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A123</a:t>
            </a:r>
          </a:p>
        </p:txBody>
      </p:sp>
    </p:spTree>
    <p:extLst>
      <p:ext uri="{BB962C8B-B14F-4D97-AF65-F5344CB8AC3E}">
        <p14:creationId xmlns:p14="http://schemas.microsoft.com/office/powerpoint/2010/main" val="1251694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38201" y="471118"/>
            <a:ext cx="7001432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2. </a:t>
            </a:r>
            <a:r>
              <a:rPr lang="it-IT" spc="-5" dirty="0" err="1"/>
              <a:t>Referral</a:t>
            </a:r>
            <a:r>
              <a:rPr lang="it-IT" spc="-5" dirty="0"/>
              <a:t> Form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49311C8E-9CCE-4EA3-8B35-6A050FC969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8385" y="2223718"/>
            <a:ext cx="8267229" cy="4038600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C3E7E977-5A38-4A52-A5C1-542244CD19CA}"/>
              </a:ext>
            </a:extLst>
          </p:cNvPr>
          <p:cNvSpPr txBox="1"/>
          <p:nvPr/>
        </p:nvSpPr>
        <p:spPr>
          <a:xfrm>
            <a:off x="436868" y="1562721"/>
            <a:ext cx="6421132" cy="2308324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Fill this part with all the required information, including: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dirty="0"/>
              <a:t>Full name of the volunteer;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dirty="0"/>
              <a:t>Contact telephone of the volunteer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dirty="0"/>
              <a:t>Signature of the volunteer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endParaRPr lang="en-US" dirty="0"/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E99F8448-7BAA-4756-9903-C9B43E0D0C66}"/>
              </a:ext>
            </a:extLst>
          </p:cNvPr>
          <p:cNvSpPr/>
          <p:nvPr/>
        </p:nvSpPr>
        <p:spPr>
          <a:xfrm>
            <a:off x="436868" y="5543239"/>
            <a:ext cx="8267228" cy="748117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C84DF25A-A27D-4648-A3FF-E9978CCB87B8}"/>
              </a:ext>
            </a:extLst>
          </p:cNvPr>
          <p:cNvCxnSpPr>
            <a:cxnSpLocks/>
          </p:cNvCxnSpPr>
          <p:nvPr/>
        </p:nvCxnSpPr>
        <p:spPr>
          <a:xfrm flipH="1">
            <a:off x="3352800" y="3900083"/>
            <a:ext cx="304800" cy="1643156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42BDCE34-C881-41B8-9837-DC5601F429BF}"/>
              </a:ext>
            </a:extLst>
          </p:cNvPr>
          <p:cNvSpPr txBox="1"/>
          <p:nvPr/>
        </p:nvSpPr>
        <p:spPr>
          <a:xfrm>
            <a:off x="7543800" y="41148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A123</a:t>
            </a:r>
          </a:p>
        </p:txBody>
      </p:sp>
    </p:spTree>
    <p:extLst>
      <p:ext uri="{BB962C8B-B14F-4D97-AF65-F5344CB8AC3E}">
        <p14:creationId xmlns:p14="http://schemas.microsoft.com/office/powerpoint/2010/main" val="3287635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54A10745-B2F1-4B42-ADEC-171AC553487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608"/>
          <a:stretch/>
        </p:blipFill>
        <p:spPr>
          <a:xfrm>
            <a:off x="228600" y="2618723"/>
            <a:ext cx="8915400" cy="3020077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38201" y="471118"/>
            <a:ext cx="7001432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2. </a:t>
            </a:r>
            <a:r>
              <a:rPr lang="it-IT" spc="-5" dirty="0" err="1"/>
              <a:t>Referral</a:t>
            </a:r>
            <a:r>
              <a:rPr lang="it-IT" spc="-5" dirty="0"/>
              <a:t> Form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C3E7E977-5A38-4A52-A5C1-542244CD19CA}"/>
              </a:ext>
            </a:extLst>
          </p:cNvPr>
          <p:cNvSpPr txBox="1"/>
          <p:nvPr/>
        </p:nvSpPr>
        <p:spPr>
          <a:xfrm>
            <a:off x="2411897" y="3931434"/>
            <a:ext cx="6421132" cy="2308324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Fill this part with all the required information: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dirty="0"/>
              <a:t>Full name of the patient being referred;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dirty="0"/>
              <a:t>Gender of the patient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dirty="0"/>
              <a:t>Age of the patient</a:t>
            </a:r>
          </a:p>
          <a:p>
            <a:r>
              <a:rPr lang="en-US" dirty="0"/>
              <a:t>	</a:t>
            </a:r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E99F8448-7BAA-4756-9903-C9B43E0D0C66}"/>
              </a:ext>
            </a:extLst>
          </p:cNvPr>
          <p:cNvSpPr/>
          <p:nvPr/>
        </p:nvSpPr>
        <p:spPr>
          <a:xfrm>
            <a:off x="284420" y="2618723"/>
            <a:ext cx="8707180" cy="45428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C84DF25A-A27D-4648-A3FF-E9978CCB87B8}"/>
              </a:ext>
            </a:extLst>
          </p:cNvPr>
          <p:cNvCxnSpPr>
            <a:cxnSpLocks/>
          </p:cNvCxnSpPr>
          <p:nvPr/>
        </p:nvCxnSpPr>
        <p:spPr>
          <a:xfrm flipH="1" flipV="1">
            <a:off x="4876800" y="3105562"/>
            <a:ext cx="480163" cy="792966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5043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54A10745-B2F1-4B42-ADEC-171AC553487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608"/>
          <a:stretch/>
        </p:blipFill>
        <p:spPr>
          <a:xfrm>
            <a:off x="228600" y="2618723"/>
            <a:ext cx="8915400" cy="3020077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38201" y="471118"/>
            <a:ext cx="7001432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2. </a:t>
            </a:r>
            <a:r>
              <a:rPr lang="it-IT" spc="-5" dirty="0" err="1"/>
              <a:t>Referral</a:t>
            </a:r>
            <a:r>
              <a:rPr lang="it-IT" spc="-5" dirty="0"/>
              <a:t> Form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C3E7E977-5A38-4A52-A5C1-542244CD19CA}"/>
              </a:ext>
            </a:extLst>
          </p:cNvPr>
          <p:cNvSpPr txBox="1"/>
          <p:nvPr/>
        </p:nvSpPr>
        <p:spPr>
          <a:xfrm>
            <a:off x="2411897" y="3931434"/>
            <a:ext cx="6421132" cy="1892826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Insert the </a:t>
            </a:r>
            <a:r>
              <a:rPr lang="en-US" b="1" dirty="0"/>
              <a:t>Household Number </a:t>
            </a:r>
            <a:r>
              <a:rPr lang="en-US" dirty="0"/>
              <a:t>of the household to which the patient belongs. The Household Number is retrieved from the Family Folder file – for example: </a:t>
            </a:r>
            <a:r>
              <a:rPr lang="en-US" b="1" dirty="0"/>
              <a:t>UPP/BAL/NYO/PAG/PAG/008</a:t>
            </a:r>
            <a:endParaRPr lang="en-US" dirty="0"/>
          </a:p>
          <a:p>
            <a:r>
              <a:rPr lang="en-US" dirty="0"/>
              <a:t>	</a:t>
            </a:r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E99F8448-7BAA-4756-9903-C9B43E0D0C66}"/>
              </a:ext>
            </a:extLst>
          </p:cNvPr>
          <p:cNvSpPr/>
          <p:nvPr/>
        </p:nvSpPr>
        <p:spPr>
          <a:xfrm>
            <a:off x="265045" y="2926566"/>
            <a:ext cx="5297555" cy="45428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C84DF25A-A27D-4648-A3FF-E9978CCB87B8}"/>
              </a:ext>
            </a:extLst>
          </p:cNvPr>
          <p:cNvCxnSpPr>
            <a:cxnSpLocks/>
          </p:cNvCxnSpPr>
          <p:nvPr/>
        </p:nvCxnSpPr>
        <p:spPr>
          <a:xfrm flipH="1" flipV="1">
            <a:off x="5622236" y="3153707"/>
            <a:ext cx="480163" cy="792966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4207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54A10745-B2F1-4B42-ADEC-171AC553487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608"/>
          <a:stretch/>
        </p:blipFill>
        <p:spPr>
          <a:xfrm>
            <a:off x="228600" y="2618723"/>
            <a:ext cx="8915400" cy="3020077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38201" y="471118"/>
            <a:ext cx="7001432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2. </a:t>
            </a:r>
            <a:r>
              <a:rPr lang="it-IT" spc="-5" dirty="0" err="1"/>
              <a:t>Referral</a:t>
            </a:r>
            <a:r>
              <a:rPr lang="it-IT" spc="-5" dirty="0"/>
              <a:t> Form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C3E7E977-5A38-4A52-A5C1-542244CD19CA}"/>
              </a:ext>
            </a:extLst>
          </p:cNvPr>
          <p:cNvSpPr txBox="1"/>
          <p:nvPr/>
        </p:nvSpPr>
        <p:spPr>
          <a:xfrm>
            <a:off x="2352034" y="4592038"/>
            <a:ext cx="6421132" cy="2031325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Tick the type of patient: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dirty="0"/>
              <a:t>New-born?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dirty="0"/>
              <a:t>Child?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dirty="0"/>
              <a:t>Adult (&gt;18 </a:t>
            </a:r>
            <a:r>
              <a:rPr lang="en-US" dirty="0" err="1"/>
              <a:t>yrs</a:t>
            </a:r>
            <a:r>
              <a:rPr lang="en-US" dirty="0"/>
              <a:t>)?</a:t>
            </a:r>
          </a:p>
          <a:p>
            <a:r>
              <a:rPr lang="en-US" dirty="0"/>
              <a:t>	</a:t>
            </a: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E99F8448-7BAA-4756-9903-C9B43E0D0C66}"/>
              </a:ext>
            </a:extLst>
          </p:cNvPr>
          <p:cNvSpPr/>
          <p:nvPr/>
        </p:nvSpPr>
        <p:spPr>
          <a:xfrm>
            <a:off x="319710" y="3307598"/>
            <a:ext cx="8595690" cy="45428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C84DF25A-A27D-4648-A3FF-E9978CCB87B8}"/>
              </a:ext>
            </a:extLst>
          </p:cNvPr>
          <p:cNvCxnSpPr>
            <a:cxnSpLocks/>
          </p:cNvCxnSpPr>
          <p:nvPr/>
        </p:nvCxnSpPr>
        <p:spPr>
          <a:xfrm flipH="1" flipV="1">
            <a:off x="5105400" y="3761881"/>
            <a:ext cx="457202" cy="830157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7893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54A10745-B2F1-4B42-ADEC-171AC553487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608"/>
          <a:stretch/>
        </p:blipFill>
        <p:spPr>
          <a:xfrm>
            <a:off x="228600" y="2618723"/>
            <a:ext cx="8915400" cy="3020077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38201" y="471118"/>
            <a:ext cx="7001432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2. </a:t>
            </a:r>
            <a:r>
              <a:rPr lang="it-IT" spc="-5" dirty="0" err="1"/>
              <a:t>Referral</a:t>
            </a:r>
            <a:r>
              <a:rPr lang="it-IT" spc="-5" dirty="0"/>
              <a:t> Form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C3E7E977-5A38-4A52-A5C1-542244CD19CA}"/>
              </a:ext>
            </a:extLst>
          </p:cNvPr>
          <p:cNvSpPr txBox="1"/>
          <p:nvPr/>
        </p:nvSpPr>
        <p:spPr>
          <a:xfrm>
            <a:off x="2416122" y="947240"/>
            <a:ext cx="6421132" cy="2542363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The volunteer may be referring the patient for different reasons. This next part of the Referral Form is to indicate the reason for referral.</a:t>
            </a:r>
          </a:p>
          <a:p>
            <a:pPr>
              <a:lnSpc>
                <a:spcPct val="150000"/>
              </a:lnSpc>
            </a:pPr>
            <a:r>
              <a:rPr lang="en-US" dirty="0"/>
              <a:t>If the patient is a </a:t>
            </a:r>
            <a:r>
              <a:rPr lang="en-US" b="1" dirty="0"/>
              <a:t>SUSPECTED CASE OF EPILEPSY / NODDING SYNDROME</a:t>
            </a:r>
            <a:r>
              <a:rPr lang="en-US" dirty="0"/>
              <a:t>, then fill this part by ticking the sign (or signs) of concern reported by the patient.	</a:t>
            </a: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E99F8448-7BAA-4756-9903-C9B43E0D0C66}"/>
              </a:ext>
            </a:extLst>
          </p:cNvPr>
          <p:cNvSpPr/>
          <p:nvPr/>
        </p:nvSpPr>
        <p:spPr>
          <a:xfrm>
            <a:off x="228600" y="4343400"/>
            <a:ext cx="8595690" cy="12954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C84DF25A-A27D-4648-A3FF-E9978CCB87B8}"/>
              </a:ext>
            </a:extLst>
          </p:cNvPr>
          <p:cNvCxnSpPr>
            <a:cxnSpLocks/>
          </p:cNvCxnSpPr>
          <p:nvPr/>
        </p:nvCxnSpPr>
        <p:spPr>
          <a:xfrm flipH="1">
            <a:off x="3962401" y="3489603"/>
            <a:ext cx="1676399" cy="853797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3319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38201" y="471118"/>
            <a:ext cx="7001432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2. </a:t>
            </a:r>
            <a:r>
              <a:rPr lang="it-IT" spc="-5" dirty="0" err="1"/>
              <a:t>Referral</a:t>
            </a:r>
            <a:r>
              <a:rPr lang="it-IT" spc="-5" dirty="0"/>
              <a:t> Form</a:t>
            </a:r>
            <a:endParaRPr spc="-15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F4198879-3FCD-42AC-B983-B779A1E5CB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134" y="1921963"/>
            <a:ext cx="8423731" cy="3179363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C3E7E977-5A38-4A52-A5C1-542244CD19CA}"/>
              </a:ext>
            </a:extLst>
          </p:cNvPr>
          <p:cNvSpPr txBox="1"/>
          <p:nvPr/>
        </p:nvSpPr>
        <p:spPr>
          <a:xfrm>
            <a:off x="323691" y="5334000"/>
            <a:ext cx="6421132" cy="1295868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If the volunteer has been trained to identify other conditions (e.g. malnutrition, malaria, diarrhea, etc.) and the patient needs referral for this other conditions, this lower part can be filled accordingly.</a:t>
            </a: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E99F8448-7BAA-4756-9903-C9B43E0D0C66}"/>
              </a:ext>
            </a:extLst>
          </p:cNvPr>
          <p:cNvSpPr/>
          <p:nvPr/>
        </p:nvSpPr>
        <p:spPr>
          <a:xfrm>
            <a:off x="323691" y="1828800"/>
            <a:ext cx="8595690" cy="332894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C84DF25A-A27D-4648-A3FF-E9978CCB87B8}"/>
              </a:ext>
            </a:extLst>
          </p:cNvPr>
          <p:cNvCxnSpPr>
            <a:cxnSpLocks/>
            <a:stCxn id="10" idx="3"/>
          </p:cNvCxnSpPr>
          <p:nvPr/>
        </p:nvCxnSpPr>
        <p:spPr>
          <a:xfrm flipV="1">
            <a:off x="6744823" y="5157743"/>
            <a:ext cx="646577" cy="824191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1318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Elemento grafico 16" descr="Carta">
            <a:extLst>
              <a:ext uri="{FF2B5EF4-FFF2-40B4-BE49-F238E27FC236}">
                <a16:creationId xmlns:a16="http://schemas.microsoft.com/office/drawing/2014/main" id="{579A8D17-4BC9-4D4A-94C6-8B92DCDDD6F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l="16782" t="7601" r="16603" b="9459"/>
          <a:stretch/>
        </p:blipFill>
        <p:spPr>
          <a:xfrm>
            <a:off x="7737569" y="4726749"/>
            <a:ext cx="1340974" cy="1669609"/>
          </a:xfrm>
          <a:prstGeom prst="rect">
            <a:avLst/>
          </a:prstGeom>
        </p:spPr>
      </p:pic>
      <p:pic>
        <p:nvPicPr>
          <p:cNvPr id="5" name="Immagine 4" descr="Immagine che contiene disegnando&#10;&#10;Descrizione generata automaticamente">
            <a:extLst>
              <a:ext uri="{FF2B5EF4-FFF2-40B4-BE49-F238E27FC236}">
                <a16:creationId xmlns:a16="http://schemas.microsoft.com/office/drawing/2014/main" id="{F2CF6BFF-6632-43FA-82CA-407B30BD030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699" y="3678418"/>
            <a:ext cx="1243628" cy="1548949"/>
          </a:xfrm>
          <a:prstGeom prst="rect">
            <a:avLst/>
          </a:prstGeom>
        </p:spPr>
      </p:pic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0B33A5E6-BF24-4887-A130-6F06DCB05E38}"/>
              </a:ext>
            </a:extLst>
          </p:cNvPr>
          <p:cNvSpPr txBox="1"/>
          <p:nvPr/>
        </p:nvSpPr>
        <p:spPr>
          <a:xfrm>
            <a:off x="7500304" y="4296869"/>
            <a:ext cx="9171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/>
              <a:t>REF F.</a:t>
            </a:r>
          </a:p>
          <a:p>
            <a:r>
              <a:rPr lang="it-IT" sz="2400" b="1" dirty="0"/>
              <a:t>copy</a:t>
            </a:r>
          </a:p>
        </p:txBody>
      </p:sp>
      <p:pic>
        <p:nvPicPr>
          <p:cNvPr id="11" name="Immagine 10" descr="Immagine che contiene disegnando&#10;&#10;Descrizione generata automaticamente">
            <a:extLst>
              <a:ext uri="{FF2B5EF4-FFF2-40B4-BE49-F238E27FC236}">
                <a16:creationId xmlns:a16="http://schemas.microsoft.com/office/drawing/2014/main" id="{D63581C2-576D-4E2F-9A14-6B57648A2CF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9772" y="2841555"/>
            <a:ext cx="1182865" cy="1473268"/>
          </a:xfrm>
          <a:prstGeom prst="rect">
            <a:avLst/>
          </a:prstGeom>
        </p:spPr>
      </p:pic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249957DC-A09E-440E-9481-1AAFE08B52DA}"/>
              </a:ext>
            </a:extLst>
          </p:cNvPr>
          <p:cNvSpPr txBox="1"/>
          <p:nvPr/>
        </p:nvSpPr>
        <p:spPr>
          <a:xfrm>
            <a:off x="6782648" y="3374955"/>
            <a:ext cx="9171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/>
              <a:t>REF F.</a:t>
            </a:r>
          </a:p>
          <a:p>
            <a:r>
              <a:rPr lang="it-IT" sz="2400" b="1" dirty="0"/>
              <a:t>copy</a:t>
            </a: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38201" y="471118"/>
            <a:ext cx="7001432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2. </a:t>
            </a:r>
            <a:r>
              <a:rPr lang="it-IT" spc="-5" dirty="0" err="1"/>
              <a:t>Referral</a:t>
            </a:r>
            <a:r>
              <a:rPr lang="it-IT" spc="-5" dirty="0"/>
              <a:t> Form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sp>
        <p:nvSpPr>
          <p:cNvPr id="21" name="object 3">
            <a:extLst>
              <a:ext uri="{FF2B5EF4-FFF2-40B4-BE49-F238E27FC236}">
                <a16:creationId xmlns:a16="http://schemas.microsoft.com/office/drawing/2014/main" id="{76FBF09C-B6D1-4ADC-9B21-C8976B0456E9}"/>
              </a:ext>
            </a:extLst>
          </p:cNvPr>
          <p:cNvSpPr txBox="1"/>
          <p:nvPr/>
        </p:nvSpPr>
        <p:spPr>
          <a:xfrm>
            <a:off x="267805" y="2037634"/>
            <a:ext cx="5548394" cy="467217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50000"/>
              </a:lnSpc>
              <a:spcBef>
                <a:spcPts val="105"/>
              </a:spcBef>
              <a:tabLst>
                <a:tab pos="354965" algn="l"/>
                <a:tab pos="355600" algn="l"/>
              </a:tabLst>
            </a:pPr>
            <a:r>
              <a:rPr lang="it-IT" sz="2000" spc="-10" dirty="0" err="1">
                <a:cs typeface="Calibri"/>
              </a:rPr>
              <a:t>Each</a:t>
            </a:r>
            <a:r>
              <a:rPr lang="it-IT" sz="2000" spc="-10" dirty="0">
                <a:cs typeface="Calibri"/>
              </a:rPr>
              <a:t> </a:t>
            </a:r>
            <a:r>
              <a:rPr lang="it-IT" sz="2000" spc="-10" dirty="0" err="1">
                <a:cs typeface="Calibri"/>
              </a:rPr>
              <a:t>Referral</a:t>
            </a:r>
            <a:r>
              <a:rPr lang="it-IT" sz="2000" spc="-10" dirty="0">
                <a:cs typeface="Calibri"/>
              </a:rPr>
              <a:t> Form </a:t>
            </a:r>
            <a:r>
              <a:rPr lang="it-IT" sz="2000" spc="-10" dirty="0" err="1">
                <a:cs typeface="Calibri"/>
              </a:rPr>
              <a:t>has</a:t>
            </a:r>
            <a:r>
              <a:rPr lang="it-IT" sz="2000" spc="-10" dirty="0">
                <a:cs typeface="Calibri"/>
              </a:rPr>
              <a:t> 4 pages:</a:t>
            </a:r>
          </a:p>
          <a:p>
            <a:pPr marL="355600" marR="5080" indent="-342900" algn="just">
              <a:lnSpc>
                <a:spcPct val="150000"/>
              </a:lnSpc>
              <a:spcBef>
                <a:spcPts val="105"/>
              </a:spcBef>
              <a:buFontTx/>
              <a:buChar char="-"/>
              <a:tabLst>
                <a:tab pos="354965" algn="l"/>
                <a:tab pos="355600" algn="l"/>
              </a:tabLst>
            </a:pPr>
            <a:r>
              <a:rPr lang="it-IT" sz="2000" spc="-10" dirty="0">
                <a:latin typeface="Calibri"/>
                <a:cs typeface="Calibri"/>
              </a:rPr>
              <a:t>The 1st, with the </a:t>
            </a:r>
            <a:r>
              <a:rPr lang="it-IT" sz="2000" spc="-10" dirty="0" err="1">
                <a:latin typeface="Calibri"/>
                <a:cs typeface="Calibri"/>
              </a:rPr>
              <a:t>Referral</a:t>
            </a:r>
            <a:r>
              <a:rPr lang="it-IT" sz="2000" spc="-10" dirty="0">
                <a:latin typeface="Calibri"/>
                <a:cs typeface="Calibri"/>
              </a:rPr>
              <a:t> Form in </a:t>
            </a:r>
            <a:r>
              <a:rPr lang="it-IT" sz="2000" b="1" spc="-10" dirty="0">
                <a:latin typeface="Calibri"/>
                <a:cs typeface="Calibri"/>
              </a:rPr>
              <a:t>WHITE</a:t>
            </a:r>
          </a:p>
          <a:p>
            <a:pPr marL="355600" marR="5080" indent="-342900" algn="just">
              <a:lnSpc>
                <a:spcPct val="150000"/>
              </a:lnSpc>
              <a:spcBef>
                <a:spcPts val="105"/>
              </a:spcBef>
              <a:buFontTx/>
              <a:buChar char="-"/>
              <a:tabLst>
                <a:tab pos="354965" algn="l"/>
                <a:tab pos="355600" algn="l"/>
              </a:tabLst>
            </a:pPr>
            <a:endParaRPr lang="it-IT" sz="2000" b="1" spc="-10" dirty="0">
              <a:latin typeface="Calibri"/>
              <a:cs typeface="Calibri"/>
            </a:endParaRPr>
          </a:p>
          <a:p>
            <a:pPr marL="355600" marR="5080" indent="-342900" algn="just">
              <a:lnSpc>
                <a:spcPct val="150000"/>
              </a:lnSpc>
              <a:spcBef>
                <a:spcPts val="105"/>
              </a:spcBef>
              <a:buFontTx/>
              <a:buChar char="-"/>
              <a:tabLst>
                <a:tab pos="354965" algn="l"/>
                <a:tab pos="355600" algn="l"/>
              </a:tabLst>
            </a:pPr>
            <a:r>
              <a:rPr lang="it-IT" sz="2000" spc="-10" dirty="0">
                <a:latin typeface="Calibri"/>
                <a:cs typeface="Calibri"/>
              </a:rPr>
              <a:t>The 2nd, with the </a:t>
            </a:r>
            <a:r>
              <a:rPr lang="it-IT" sz="2000" spc="-10" dirty="0" err="1">
                <a:latin typeface="Calibri"/>
                <a:cs typeface="Calibri"/>
              </a:rPr>
              <a:t>Referral</a:t>
            </a:r>
            <a:r>
              <a:rPr lang="it-IT" sz="2000" spc="-10" dirty="0">
                <a:latin typeface="Calibri"/>
                <a:cs typeface="Calibri"/>
              </a:rPr>
              <a:t> Form Copy in </a:t>
            </a:r>
            <a:r>
              <a:rPr lang="it-IT" sz="2000" b="1" spc="-10" dirty="0">
                <a:latin typeface="Calibri"/>
                <a:cs typeface="Calibri"/>
              </a:rPr>
              <a:t>YELLOW (</a:t>
            </a:r>
            <a:r>
              <a:rPr lang="it-IT" sz="2000" b="1" spc="-10" dirty="0" err="1">
                <a:latin typeface="Calibri"/>
                <a:cs typeface="Calibri"/>
              </a:rPr>
              <a:t>autocopy</a:t>
            </a:r>
            <a:r>
              <a:rPr lang="it-IT" sz="2000" b="1" spc="-10" dirty="0">
                <a:latin typeface="Calibri"/>
                <a:cs typeface="Calibri"/>
              </a:rPr>
              <a:t>)</a:t>
            </a:r>
          </a:p>
          <a:p>
            <a:pPr marL="12700" marR="5080" algn="just">
              <a:lnSpc>
                <a:spcPct val="150000"/>
              </a:lnSpc>
              <a:spcBef>
                <a:spcPts val="105"/>
              </a:spcBef>
              <a:tabLst>
                <a:tab pos="354965" algn="l"/>
                <a:tab pos="355600" algn="l"/>
              </a:tabLst>
            </a:pPr>
            <a:endParaRPr lang="it-IT" sz="2000" b="1" spc="-10" dirty="0">
              <a:latin typeface="Calibri"/>
              <a:cs typeface="Calibri"/>
            </a:endParaRPr>
          </a:p>
          <a:p>
            <a:pPr marL="355600" marR="5080" indent="-342900" algn="just">
              <a:lnSpc>
                <a:spcPct val="150000"/>
              </a:lnSpc>
              <a:spcBef>
                <a:spcPts val="105"/>
              </a:spcBef>
              <a:buFontTx/>
              <a:buChar char="-"/>
              <a:tabLst>
                <a:tab pos="354965" algn="l"/>
                <a:tab pos="355600" algn="l"/>
              </a:tabLst>
            </a:pPr>
            <a:r>
              <a:rPr lang="it-IT" sz="2000" spc="-10" dirty="0">
                <a:latin typeface="Calibri"/>
                <a:cs typeface="Calibri"/>
              </a:rPr>
              <a:t>The 3rd, with the </a:t>
            </a:r>
            <a:r>
              <a:rPr lang="it-IT" sz="2000" spc="-10" dirty="0" err="1">
                <a:latin typeface="Calibri"/>
                <a:cs typeface="Calibri"/>
              </a:rPr>
              <a:t>Referral</a:t>
            </a:r>
            <a:r>
              <a:rPr lang="it-IT" sz="2000" spc="-10" dirty="0">
                <a:latin typeface="Calibri"/>
                <a:cs typeface="Calibri"/>
              </a:rPr>
              <a:t> Form Copy in </a:t>
            </a:r>
            <a:r>
              <a:rPr lang="it-IT" sz="2000" b="1" spc="-10" dirty="0">
                <a:latin typeface="Calibri"/>
                <a:cs typeface="Calibri"/>
              </a:rPr>
              <a:t>PINK (</a:t>
            </a:r>
            <a:r>
              <a:rPr lang="it-IT" sz="2000" b="1" spc="-10" dirty="0" err="1">
                <a:latin typeface="Calibri"/>
                <a:cs typeface="Calibri"/>
              </a:rPr>
              <a:t>autocopy</a:t>
            </a:r>
            <a:r>
              <a:rPr lang="it-IT" sz="2000" b="1" spc="-10" dirty="0">
                <a:latin typeface="Calibri"/>
                <a:cs typeface="Calibri"/>
              </a:rPr>
              <a:t>)</a:t>
            </a:r>
          </a:p>
          <a:p>
            <a:pPr marL="355600" marR="5080" indent="-342900" algn="just">
              <a:lnSpc>
                <a:spcPct val="150000"/>
              </a:lnSpc>
              <a:spcBef>
                <a:spcPts val="105"/>
              </a:spcBef>
              <a:buFontTx/>
              <a:buChar char="-"/>
              <a:tabLst>
                <a:tab pos="354965" algn="l"/>
                <a:tab pos="355600" algn="l"/>
              </a:tabLst>
            </a:pPr>
            <a:endParaRPr lang="it-IT" sz="2000" b="1" spc="-10" dirty="0">
              <a:latin typeface="Calibri"/>
              <a:cs typeface="Calibri"/>
            </a:endParaRPr>
          </a:p>
          <a:p>
            <a:pPr marL="355600" marR="5080" indent="-342900" algn="just">
              <a:lnSpc>
                <a:spcPct val="150000"/>
              </a:lnSpc>
              <a:spcBef>
                <a:spcPts val="105"/>
              </a:spcBef>
              <a:buFontTx/>
              <a:buChar char="-"/>
              <a:tabLst>
                <a:tab pos="354965" algn="l"/>
                <a:tab pos="355600" algn="l"/>
              </a:tabLst>
            </a:pPr>
            <a:r>
              <a:rPr lang="it-IT" sz="2000" spc="-10" dirty="0">
                <a:latin typeface="Calibri"/>
                <a:cs typeface="Calibri"/>
              </a:rPr>
              <a:t>The 4th: </a:t>
            </a:r>
            <a:r>
              <a:rPr lang="it-IT" sz="2000" b="1" spc="-10" dirty="0">
                <a:latin typeface="Calibri"/>
                <a:cs typeface="Calibri"/>
              </a:rPr>
              <a:t>REFERRAL FEEDBACK FORM (WHITE)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FD6E6524-7525-4336-8F96-BE2D72E8B301}"/>
              </a:ext>
            </a:extLst>
          </p:cNvPr>
          <p:cNvSpPr txBox="1"/>
          <p:nvPr/>
        </p:nvSpPr>
        <p:spPr>
          <a:xfrm rot="18472375">
            <a:off x="7835822" y="5333388"/>
            <a:ext cx="9941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/>
              <a:t>FEEDB</a:t>
            </a:r>
          </a:p>
          <a:p>
            <a:r>
              <a:rPr lang="it-IT" sz="2400" b="1" dirty="0"/>
              <a:t>Form</a:t>
            </a:r>
          </a:p>
        </p:txBody>
      </p:sp>
      <p:pic>
        <p:nvPicPr>
          <p:cNvPr id="15" name="Immagine 14" descr="Immagine che contiene disegnando&#10;&#10;Descrizione generata automaticamente">
            <a:extLst>
              <a:ext uri="{FF2B5EF4-FFF2-40B4-BE49-F238E27FC236}">
                <a16:creationId xmlns:a16="http://schemas.microsoft.com/office/drawing/2014/main" id="{B2E750B4-044A-4E0F-8C2E-B83E8200441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4994" y="1905000"/>
            <a:ext cx="1182865" cy="1473268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7F431F02-79B2-4DEA-89DF-1D2698737535}"/>
              </a:ext>
            </a:extLst>
          </p:cNvPr>
          <p:cNvSpPr txBox="1"/>
          <p:nvPr/>
        </p:nvSpPr>
        <p:spPr>
          <a:xfrm>
            <a:off x="6164582" y="2541817"/>
            <a:ext cx="9171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/>
              <a:t>REF F.</a:t>
            </a:r>
          </a:p>
        </p:txBody>
      </p:sp>
    </p:spTree>
    <p:extLst>
      <p:ext uri="{BB962C8B-B14F-4D97-AF65-F5344CB8AC3E}">
        <p14:creationId xmlns:p14="http://schemas.microsoft.com/office/powerpoint/2010/main" val="297759252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38201" y="471118"/>
            <a:ext cx="7001432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2. </a:t>
            </a:r>
            <a:r>
              <a:rPr lang="it-IT" spc="-5" dirty="0" err="1"/>
              <a:t>Referral</a:t>
            </a:r>
            <a:r>
              <a:rPr lang="it-IT" spc="-5" dirty="0"/>
              <a:t> Form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sp>
        <p:nvSpPr>
          <p:cNvPr id="21" name="object 3">
            <a:extLst>
              <a:ext uri="{FF2B5EF4-FFF2-40B4-BE49-F238E27FC236}">
                <a16:creationId xmlns:a16="http://schemas.microsoft.com/office/drawing/2014/main" id="{76FBF09C-B6D1-4ADC-9B21-C8976B0456E9}"/>
              </a:ext>
            </a:extLst>
          </p:cNvPr>
          <p:cNvSpPr txBox="1"/>
          <p:nvPr/>
        </p:nvSpPr>
        <p:spPr>
          <a:xfrm>
            <a:off x="314211" y="1893152"/>
            <a:ext cx="8677389" cy="214071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50000"/>
              </a:lnSpc>
              <a:spcBef>
                <a:spcPts val="105"/>
              </a:spcBef>
              <a:tabLst>
                <a:tab pos="354965" algn="l"/>
                <a:tab pos="355600" algn="l"/>
              </a:tabLst>
            </a:pPr>
            <a:r>
              <a:rPr lang="it-IT" sz="2000" spc="-10" dirty="0">
                <a:latin typeface="Calibri"/>
                <a:cs typeface="Calibri"/>
              </a:rPr>
              <a:t>The </a:t>
            </a:r>
            <a:r>
              <a:rPr lang="it-IT" sz="2000" b="1" spc="-10" dirty="0" err="1">
                <a:latin typeface="Calibri"/>
                <a:cs typeface="Calibri"/>
              </a:rPr>
              <a:t>Referral</a:t>
            </a:r>
            <a:r>
              <a:rPr lang="it-IT" sz="2000" b="1" spc="-10" dirty="0">
                <a:latin typeface="Calibri"/>
                <a:cs typeface="Calibri"/>
              </a:rPr>
              <a:t> Form in WHITE     +    </a:t>
            </a:r>
            <a:r>
              <a:rPr lang="it-IT" sz="2000" spc="-10" dirty="0">
                <a:latin typeface="Calibri"/>
                <a:cs typeface="Calibri"/>
              </a:rPr>
              <a:t>the</a:t>
            </a:r>
            <a:r>
              <a:rPr lang="it-IT" sz="2000" b="1" spc="-10" dirty="0">
                <a:latin typeface="Calibri"/>
                <a:cs typeface="Calibri"/>
              </a:rPr>
              <a:t> </a:t>
            </a:r>
            <a:r>
              <a:rPr lang="it-IT" sz="2000" b="1" spc="-10" dirty="0" err="1">
                <a:cs typeface="Calibri"/>
              </a:rPr>
              <a:t>Referral</a:t>
            </a:r>
            <a:r>
              <a:rPr lang="it-IT" sz="2000" b="1" spc="-10" dirty="0">
                <a:cs typeface="Calibri"/>
              </a:rPr>
              <a:t> Feedback Form (white, </a:t>
            </a:r>
            <a:r>
              <a:rPr lang="it-IT" sz="2000" b="1" spc="-10" dirty="0" err="1">
                <a:cs typeface="Calibri"/>
              </a:rPr>
              <a:t>empty</a:t>
            </a:r>
            <a:r>
              <a:rPr lang="it-IT" sz="2000" b="1" spc="-10" dirty="0">
                <a:cs typeface="Calibri"/>
              </a:rPr>
              <a:t>) </a:t>
            </a:r>
          </a:p>
          <a:p>
            <a:pPr marL="12700" marR="5080" algn="just">
              <a:lnSpc>
                <a:spcPct val="150000"/>
              </a:lnSpc>
              <a:spcBef>
                <a:spcPts val="105"/>
              </a:spcBef>
              <a:tabLst>
                <a:tab pos="354965" algn="l"/>
                <a:tab pos="355600" algn="l"/>
              </a:tabLst>
            </a:pPr>
            <a:endParaRPr lang="it-IT" sz="1050" b="1" spc="-10" dirty="0">
              <a:latin typeface="Calibri"/>
              <a:cs typeface="Calibri"/>
            </a:endParaRPr>
          </a:p>
          <a:p>
            <a:pPr marL="12700" marR="5080" algn="ctr">
              <a:lnSpc>
                <a:spcPct val="150000"/>
              </a:lnSpc>
              <a:spcBef>
                <a:spcPts val="105"/>
              </a:spcBef>
              <a:tabLst>
                <a:tab pos="354965" algn="l"/>
                <a:tab pos="355600" algn="l"/>
              </a:tabLst>
            </a:pPr>
            <a:r>
              <a:rPr lang="it-IT" sz="2000" b="1" spc="-10" dirty="0">
                <a:latin typeface="Calibri"/>
                <a:cs typeface="Calibri"/>
              </a:rPr>
              <a:t>must be </a:t>
            </a:r>
            <a:r>
              <a:rPr lang="it-IT" sz="2000" b="1" spc="-10" dirty="0" err="1">
                <a:latin typeface="Calibri"/>
                <a:cs typeface="Calibri"/>
              </a:rPr>
              <a:t>given</a:t>
            </a:r>
            <a:r>
              <a:rPr lang="it-IT" sz="2000" b="1" spc="-10" dirty="0">
                <a:latin typeface="Calibri"/>
                <a:cs typeface="Calibri"/>
              </a:rPr>
              <a:t> by the </a:t>
            </a:r>
            <a:r>
              <a:rPr lang="it-IT" sz="2000" b="1" spc="-10" dirty="0" err="1">
                <a:latin typeface="Calibri"/>
                <a:cs typeface="Calibri"/>
              </a:rPr>
              <a:t>volunteer</a:t>
            </a:r>
            <a:r>
              <a:rPr lang="it-IT" sz="2000" b="1" spc="-10" dirty="0">
                <a:latin typeface="Calibri"/>
                <a:cs typeface="Calibri"/>
              </a:rPr>
              <a:t> to the PATIENT,</a:t>
            </a:r>
          </a:p>
          <a:p>
            <a:pPr marL="12700" marR="5080" algn="ctr">
              <a:lnSpc>
                <a:spcPct val="150000"/>
              </a:lnSpc>
              <a:spcBef>
                <a:spcPts val="105"/>
              </a:spcBef>
              <a:tabLst>
                <a:tab pos="354965" algn="l"/>
                <a:tab pos="355600" algn="l"/>
              </a:tabLst>
            </a:pPr>
            <a:r>
              <a:rPr lang="it-IT" sz="2000" b="1" spc="-10" dirty="0">
                <a:latin typeface="Calibri"/>
                <a:cs typeface="Calibri"/>
              </a:rPr>
              <a:t>Who </a:t>
            </a:r>
            <a:r>
              <a:rPr lang="it-IT" sz="2000" b="1" spc="-10" dirty="0" err="1">
                <a:latin typeface="Calibri"/>
                <a:cs typeface="Calibri"/>
              </a:rPr>
              <a:t>goes</a:t>
            </a:r>
            <a:r>
              <a:rPr lang="it-IT" sz="2000" b="1" spc="-10" dirty="0">
                <a:latin typeface="Calibri"/>
                <a:cs typeface="Calibri"/>
              </a:rPr>
              <a:t> with </a:t>
            </a:r>
            <a:r>
              <a:rPr lang="it-IT" sz="2000" b="1" spc="-10" dirty="0" err="1">
                <a:latin typeface="Calibri"/>
                <a:cs typeface="Calibri"/>
              </a:rPr>
              <a:t>them</a:t>
            </a:r>
            <a:r>
              <a:rPr lang="it-IT" sz="2000" b="1" spc="-10" dirty="0">
                <a:latin typeface="Calibri"/>
                <a:cs typeface="Calibri"/>
              </a:rPr>
              <a:t> to the Health Facility</a:t>
            </a:r>
          </a:p>
          <a:p>
            <a:pPr marL="355600" marR="5080" indent="-342900" algn="just">
              <a:lnSpc>
                <a:spcPct val="150000"/>
              </a:lnSpc>
              <a:spcBef>
                <a:spcPts val="105"/>
              </a:spcBef>
              <a:buFontTx/>
              <a:buChar char="-"/>
              <a:tabLst>
                <a:tab pos="354965" algn="l"/>
                <a:tab pos="355600" algn="l"/>
              </a:tabLst>
            </a:pPr>
            <a:endParaRPr lang="it-IT" sz="2000" b="1" spc="-10" dirty="0">
              <a:latin typeface="Calibri"/>
              <a:cs typeface="Calibri"/>
            </a:endParaRPr>
          </a:p>
        </p:txBody>
      </p:sp>
      <p:pic>
        <p:nvPicPr>
          <p:cNvPr id="12" name="Elemento grafico 11" descr="Carta">
            <a:extLst>
              <a:ext uri="{FF2B5EF4-FFF2-40B4-BE49-F238E27FC236}">
                <a16:creationId xmlns:a16="http://schemas.microsoft.com/office/drawing/2014/main" id="{60C50B1D-E7A2-4FD3-9EDE-D21A3CCFEA1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l="16782" t="7601" r="16603" b="9459"/>
          <a:stretch/>
        </p:blipFill>
        <p:spPr>
          <a:xfrm>
            <a:off x="695212" y="3290535"/>
            <a:ext cx="1243628" cy="1548406"/>
          </a:xfrm>
          <a:prstGeom prst="rect">
            <a:avLst/>
          </a:prstGeom>
        </p:spPr>
      </p:pic>
      <p:pic>
        <p:nvPicPr>
          <p:cNvPr id="17" name="Elemento grafico 16" descr="Carta">
            <a:extLst>
              <a:ext uri="{FF2B5EF4-FFF2-40B4-BE49-F238E27FC236}">
                <a16:creationId xmlns:a16="http://schemas.microsoft.com/office/drawing/2014/main" id="{579A8D17-4BC9-4D4A-94C6-8B92DCDDD6F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16782" t="7601" r="16603" b="9459"/>
          <a:stretch/>
        </p:blipFill>
        <p:spPr>
          <a:xfrm>
            <a:off x="695212" y="4953000"/>
            <a:ext cx="1340974" cy="1669609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7F431F02-79B2-4DEA-89DF-1D2698737535}"/>
              </a:ext>
            </a:extLst>
          </p:cNvPr>
          <p:cNvSpPr txBox="1"/>
          <p:nvPr/>
        </p:nvSpPr>
        <p:spPr>
          <a:xfrm>
            <a:off x="884648" y="4060797"/>
            <a:ext cx="9171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/>
              <a:t>REF F.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FD6E6524-7525-4336-8F96-BE2D72E8B301}"/>
              </a:ext>
            </a:extLst>
          </p:cNvPr>
          <p:cNvSpPr txBox="1"/>
          <p:nvPr/>
        </p:nvSpPr>
        <p:spPr>
          <a:xfrm rot="18472375">
            <a:off x="792429" y="5530743"/>
            <a:ext cx="9941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/>
              <a:t>FEEDB</a:t>
            </a:r>
          </a:p>
          <a:p>
            <a:r>
              <a:rPr lang="it-IT" sz="2400" b="1" dirty="0"/>
              <a:t>Form</a:t>
            </a:r>
          </a:p>
        </p:txBody>
      </p:sp>
      <p:cxnSp>
        <p:nvCxnSpPr>
          <p:cNvPr id="15" name="Connettore 2 14">
            <a:extLst>
              <a:ext uri="{FF2B5EF4-FFF2-40B4-BE49-F238E27FC236}">
                <a16:creationId xmlns:a16="http://schemas.microsoft.com/office/drawing/2014/main" id="{09D29103-6092-4F4D-89CC-210915377A7B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1938840" y="4064738"/>
            <a:ext cx="1594532" cy="874527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6" name="Elemento grafico 2" descr="Uomo">
            <a:extLst>
              <a:ext uri="{FF2B5EF4-FFF2-40B4-BE49-F238E27FC236}">
                <a16:creationId xmlns:a16="http://schemas.microsoft.com/office/drawing/2014/main" id="{3D5FE3BC-932C-465E-B615-2BEF4FE7139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354745" y="4128259"/>
            <a:ext cx="1556979" cy="1669609"/>
          </a:xfrm>
          <a:prstGeom prst="rect">
            <a:avLst/>
          </a:prstGeom>
        </p:spPr>
      </p:pic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D9EBA9C1-3B2C-4B3B-8C5E-C26FE5B7C586}"/>
              </a:ext>
            </a:extLst>
          </p:cNvPr>
          <p:cNvSpPr txBox="1"/>
          <p:nvPr/>
        </p:nvSpPr>
        <p:spPr>
          <a:xfrm>
            <a:off x="3533372" y="5678996"/>
            <a:ext cx="12699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err="1"/>
              <a:t>Referred</a:t>
            </a:r>
            <a:r>
              <a:rPr lang="it-IT" sz="2000" b="1" dirty="0"/>
              <a:t> </a:t>
            </a:r>
            <a:r>
              <a:rPr lang="it-IT" sz="2000" b="1" dirty="0" err="1"/>
              <a:t>Patient</a:t>
            </a:r>
            <a:endParaRPr lang="it-IT" sz="2000" b="1" dirty="0"/>
          </a:p>
        </p:txBody>
      </p:sp>
      <p:cxnSp>
        <p:nvCxnSpPr>
          <p:cNvPr id="19" name="Connettore 2 18">
            <a:extLst>
              <a:ext uri="{FF2B5EF4-FFF2-40B4-BE49-F238E27FC236}">
                <a16:creationId xmlns:a16="http://schemas.microsoft.com/office/drawing/2014/main" id="{A72AAA7D-3D17-41BC-BD41-97F9211F2CF3}"/>
              </a:ext>
            </a:extLst>
          </p:cNvPr>
          <p:cNvCxnSpPr>
            <a:cxnSpLocks/>
            <a:stCxn id="17" idx="3"/>
          </p:cNvCxnSpPr>
          <p:nvPr/>
        </p:nvCxnSpPr>
        <p:spPr>
          <a:xfrm flipV="1">
            <a:off x="2036186" y="5171406"/>
            <a:ext cx="1497186" cy="616399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4" name="Connettore 2 23">
            <a:extLst>
              <a:ext uri="{FF2B5EF4-FFF2-40B4-BE49-F238E27FC236}">
                <a16:creationId xmlns:a16="http://schemas.microsoft.com/office/drawing/2014/main" id="{9DB6371B-4046-47F8-A8BC-DE1167856B17}"/>
              </a:ext>
            </a:extLst>
          </p:cNvPr>
          <p:cNvCxnSpPr>
            <a:cxnSpLocks/>
          </p:cNvCxnSpPr>
          <p:nvPr/>
        </p:nvCxnSpPr>
        <p:spPr>
          <a:xfrm>
            <a:off x="4648200" y="5017153"/>
            <a:ext cx="2388442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28" name="Elemento grafico 27" descr="Carta">
            <a:extLst>
              <a:ext uri="{FF2B5EF4-FFF2-40B4-BE49-F238E27FC236}">
                <a16:creationId xmlns:a16="http://schemas.microsoft.com/office/drawing/2014/main" id="{9D52D8AF-D68D-4F13-9E0C-39DDDB1C9DD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16782" t="7601" r="16603" b="9459"/>
          <a:stretch/>
        </p:blipFill>
        <p:spPr>
          <a:xfrm>
            <a:off x="5021020" y="4137860"/>
            <a:ext cx="662776" cy="825204"/>
          </a:xfrm>
          <a:prstGeom prst="rect">
            <a:avLst/>
          </a:prstGeom>
        </p:spPr>
      </p:pic>
      <p:pic>
        <p:nvPicPr>
          <p:cNvPr id="29" name="Elemento grafico 28" descr="Carta">
            <a:extLst>
              <a:ext uri="{FF2B5EF4-FFF2-40B4-BE49-F238E27FC236}">
                <a16:creationId xmlns:a16="http://schemas.microsoft.com/office/drawing/2014/main" id="{F58F8770-CBA8-4587-BA20-2F0DBC2498C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16782" t="7601" r="16603" b="9459"/>
          <a:stretch/>
        </p:blipFill>
        <p:spPr>
          <a:xfrm>
            <a:off x="5791200" y="4127795"/>
            <a:ext cx="662777" cy="825205"/>
          </a:xfrm>
          <a:prstGeom prst="rect">
            <a:avLst/>
          </a:prstGeom>
        </p:spPr>
      </p:pic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837D80BA-2AFB-4230-839E-0355DA479FB7}"/>
              </a:ext>
            </a:extLst>
          </p:cNvPr>
          <p:cNvSpPr txBox="1"/>
          <p:nvPr/>
        </p:nvSpPr>
        <p:spPr>
          <a:xfrm>
            <a:off x="5021020" y="4483214"/>
            <a:ext cx="9171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/>
              <a:t>REF F.</a:t>
            </a:r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1FECD62B-1648-4BC2-B82A-EA4CF9F3C80D}"/>
              </a:ext>
            </a:extLst>
          </p:cNvPr>
          <p:cNvSpPr txBox="1"/>
          <p:nvPr/>
        </p:nvSpPr>
        <p:spPr>
          <a:xfrm rot="18472375">
            <a:off x="5719413" y="4242189"/>
            <a:ext cx="9941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/>
              <a:t>FEEDB</a:t>
            </a:r>
          </a:p>
          <a:p>
            <a:r>
              <a:rPr lang="it-IT" sz="1200" b="1" dirty="0"/>
              <a:t>Form</a:t>
            </a:r>
          </a:p>
        </p:txBody>
      </p:sp>
      <p:pic>
        <p:nvPicPr>
          <p:cNvPr id="34" name="Elemento grafico 6" descr="Ospedale">
            <a:extLst>
              <a:ext uri="{FF2B5EF4-FFF2-40B4-BE49-F238E27FC236}">
                <a16:creationId xmlns:a16="http://schemas.microsoft.com/office/drawing/2014/main" id="{6C74D4D7-2BE8-4133-A407-130AB2637E7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107472" y="3629490"/>
            <a:ext cx="2155002" cy="2155002"/>
          </a:xfrm>
          <a:prstGeom prst="rect">
            <a:avLst/>
          </a:prstGeom>
        </p:spPr>
      </p:pic>
      <p:pic>
        <p:nvPicPr>
          <p:cNvPr id="35" name="Elemento grafico 8" descr="Dottore">
            <a:extLst>
              <a:ext uri="{FF2B5EF4-FFF2-40B4-BE49-F238E27FC236}">
                <a16:creationId xmlns:a16="http://schemas.microsoft.com/office/drawing/2014/main" id="{5BE7D61C-992A-402A-8C29-A71B3D34ECC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7598389" y="5432205"/>
            <a:ext cx="631211" cy="629018"/>
          </a:xfrm>
          <a:prstGeom prst="rect">
            <a:avLst/>
          </a:prstGeom>
        </p:spPr>
      </p:pic>
      <p:pic>
        <p:nvPicPr>
          <p:cNvPr id="36" name="Elemento grafico 12" descr="Stetoscopio">
            <a:extLst>
              <a:ext uri="{FF2B5EF4-FFF2-40B4-BE49-F238E27FC236}">
                <a16:creationId xmlns:a16="http://schemas.microsoft.com/office/drawing/2014/main" id="{6F41299A-D10F-4A31-B43C-F16FD4259DD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8383279" y="5517534"/>
            <a:ext cx="455321" cy="458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9099141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38201" y="471118"/>
            <a:ext cx="7001432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2. </a:t>
            </a:r>
            <a:r>
              <a:rPr lang="it-IT" spc="-5" dirty="0" err="1"/>
              <a:t>Referral</a:t>
            </a:r>
            <a:r>
              <a:rPr lang="it-IT" spc="-5" dirty="0"/>
              <a:t> Form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sp>
        <p:nvSpPr>
          <p:cNvPr id="21" name="object 3">
            <a:extLst>
              <a:ext uri="{FF2B5EF4-FFF2-40B4-BE49-F238E27FC236}">
                <a16:creationId xmlns:a16="http://schemas.microsoft.com/office/drawing/2014/main" id="{76FBF09C-B6D1-4ADC-9B21-C8976B0456E9}"/>
              </a:ext>
            </a:extLst>
          </p:cNvPr>
          <p:cNvSpPr txBox="1"/>
          <p:nvPr/>
        </p:nvSpPr>
        <p:spPr>
          <a:xfrm>
            <a:off x="233305" y="1893152"/>
            <a:ext cx="8677389" cy="361034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50000"/>
              </a:lnSpc>
              <a:spcBef>
                <a:spcPts val="105"/>
              </a:spcBef>
              <a:tabLst>
                <a:tab pos="354965" algn="l"/>
                <a:tab pos="355600" algn="l"/>
              </a:tabLst>
            </a:pPr>
            <a:r>
              <a:rPr lang="it-IT" sz="2000" spc="-10" dirty="0" err="1">
                <a:latin typeface="Calibri"/>
                <a:cs typeface="Calibri"/>
              </a:rPr>
              <a:t>Referral</a:t>
            </a:r>
            <a:r>
              <a:rPr lang="it-IT" sz="2000" spc="-10" dirty="0">
                <a:latin typeface="Calibri"/>
                <a:cs typeface="Calibri"/>
              </a:rPr>
              <a:t> Form Copy in </a:t>
            </a:r>
            <a:r>
              <a:rPr lang="it-IT" sz="2000" b="1" spc="-10" dirty="0">
                <a:latin typeface="Calibri"/>
                <a:cs typeface="Calibri"/>
              </a:rPr>
              <a:t>YELLOW </a:t>
            </a:r>
            <a:r>
              <a:rPr lang="it-IT" sz="2000" b="1" spc="-10" dirty="0" err="1">
                <a:latin typeface="Calibri"/>
                <a:cs typeface="Calibri"/>
              </a:rPr>
              <a:t>is</a:t>
            </a:r>
            <a:r>
              <a:rPr lang="it-IT" sz="2000" b="1" spc="-10" dirty="0">
                <a:latin typeface="Calibri"/>
                <a:cs typeface="Calibri"/>
              </a:rPr>
              <a:t> </a:t>
            </a:r>
            <a:r>
              <a:rPr lang="it-IT" sz="2000" b="1" spc="-10" dirty="0" err="1">
                <a:latin typeface="Calibri"/>
                <a:cs typeface="Calibri"/>
              </a:rPr>
              <a:t>submitted</a:t>
            </a:r>
            <a:r>
              <a:rPr lang="it-IT" sz="2000" b="1" spc="-10" dirty="0">
                <a:latin typeface="Calibri"/>
                <a:cs typeface="Calibri"/>
              </a:rPr>
              <a:t> to the Supervisor (by 5th of the </a:t>
            </a:r>
            <a:r>
              <a:rPr lang="it-IT" sz="2000" b="1" spc="-10" dirty="0" err="1">
                <a:latin typeface="Calibri"/>
                <a:cs typeface="Calibri"/>
              </a:rPr>
              <a:t>month</a:t>
            </a:r>
            <a:r>
              <a:rPr lang="it-IT" sz="2000" b="1" spc="-10" dirty="0">
                <a:latin typeface="Calibri"/>
                <a:cs typeface="Calibri"/>
              </a:rPr>
              <a:t>)</a:t>
            </a:r>
          </a:p>
          <a:p>
            <a:pPr marL="12700" marR="5080" algn="just">
              <a:lnSpc>
                <a:spcPct val="150000"/>
              </a:lnSpc>
              <a:spcBef>
                <a:spcPts val="105"/>
              </a:spcBef>
              <a:tabLst>
                <a:tab pos="354965" algn="l"/>
                <a:tab pos="355600" algn="l"/>
              </a:tabLst>
            </a:pPr>
            <a:endParaRPr lang="it-IT" sz="2000" b="1" spc="-10" dirty="0">
              <a:latin typeface="Calibri"/>
              <a:cs typeface="Calibri"/>
            </a:endParaRPr>
          </a:p>
          <a:p>
            <a:pPr marL="12700" marR="5080" algn="just">
              <a:lnSpc>
                <a:spcPct val="150000"/>
              </a:lnSpc>
              <a:spcBef>
                <a:spcPts val="105"/>
              </a:spcBef>
              <a:tabLst>
                <a:tab pos="354965" algn="l"/>
                <a:tab pos="355600" algn="l"/>
              </a:tabLst>
            </a:pPr>
            <a:endParaRPr lang="it-IT" sz="2000" b="1" spc="-10" dirty="0">
              <a:latin typeface="Calibri"/>
              <a:cs typeface="Calibri"/>
            </a:endParaRPr>
          </a:p>
          <a:p>
            <a:pPr marL="12700" marR="5080" algn="just">
              <a:lnSpc>
                <a:spcPct val="150000"/>
              </a:lnSpc>
              <a:spcBef>
                <a:spcPts val="105"/>
              </a:spcBef>
              <a:tabLst>
                <a:tab pos="354965" algn="l"/>
                <a:tab pos="355600" algn="l"/>
              </a:tabLst>
            </a:pPr>
            <a:endParaRPr lang="it-IT" sz="2000" b="1" spc="-10" dirty="0">
              <a:latin typeface="Calibri"/>
              <a:cs typeface="Calibri"/>
            </a:endParaRPr>
          </a:p>
          <a:p>
            <a:pPr marL="12700" marR="5080" algn="just">
              <a:lnSpc>
                <a:spcPct val="150000"/>
              </a:lnSpc>
              <a:spcBef>
                <a:spcPts val="105"/>
              </a:spcBef>
              <a:tabLst>
                <a:tab pos="354965" algn="l"/>
                <a:tab pos="355600" algn="l"/>
              </a:tabLst>
            </a:pPr>
            <a:endParaRPr lang="it-IT" sz="2000" b="1" spc="-10" dirty="0">
              <a:latin typeface="Calibri"/>
              <a:cs typeface="Calibri"/>
            </a:endParaRPr>
          </a:p>
          <a:p>
            <a:pPr marL="12700" marR="5080" algn="just">
              <a:lnSpc>
                <a:spcPct val="150000"/>
              </a:lnSpc>
              <a:spcBef>
                <a:spcPts val="105"/>
              </a:spcBef>
              <a:tabLst>
                <a:tab pos="354965" algn="l"/>
                <a:tab pos="355600" algn="l"/>
              </a:tabLst>
            </a:pPr>
            <a:endParaRPr lang="it-IT" sz="1400" spc="-10" dirty="0">
              <a:latin typeface="Calibri"/>
              <a:cs typeface="Calibri"/>
            </a:endParaRPr>
          </a:p>
          <a:p>
            <a:pPr marL="12700" marR="5080" algn="just">
              <a:lnSpc>
                <a:spcPct val="150000"/>
              </a:lnSpc>
              <a:spcBef>
                <a:spcPts val="105"/>
              </a:spcBef>
              <a:tabLst>
                <a:tab pos="354965" algn="l"/>
                <a:tab pos="355600" algn="l"/>
              </a:tabLst>
            </a:pPr>
            <a:r>
              <a:rPr lang="it-IT" sz="2000" spc="-10" dirty="0" err="1">
                <a:latin typeface="Calibri"/>
                <a:cs typeface="Calibri"/>
              </a:rPr>
              <a:t>Referral</a:t>
            </a:r>
            <a:r>
              <a:rPr lang="it-IT" sz="2000" spc="-10" dirty="0">
                <a:latin typeface="Calibri"/>
                <a:cs typeface="Calibri"/>
              </a:rPr>
              <a:t> Form Copy in </a:t>
            </a:r>
            <a:r>
              <a:rPr lang="it-IT" sz="2000" b="1" spc="-10" dirty="0">
                <a:latin typeface="Calibri"/>
                <a:cs typeface="Calibri"/>
              </a:rPr>
              <a:t>PINK stays in the booklet with the </a:t>
            </a:r>
            <a:r>
              <a:rPr lang="it-IT" sz="2000" b="1" spc="-10" dirty="0" err="1">
                <a:latin typeface="Calibri"/>
                <a:cs typeface="Calibri"/>
              </a:rPr>
              <a:t>Volunteer</a:t>
            </a:r>
            <a:endParaRPr lang="it-IT" sz="2000" b="1" spc="-10" dirty="0">
              <a:latin typeface="Calibri"/>
              <a:cs typeface="Calibri"/>
            </a:endParaRPr>
          </a:p>
          <a:p>
            <a:pPr marL="12700" marR="5080" algn="just">
              <a:lnSpc>
                <a:spcPct val="150000"/>
              </a:lnSpc>
              <a:spcBef>
                <a:spcPts val="105"/>
              </a:spcBef>
              <a:tabLst>
                <a:tab pos="354965" algn="l"/>
                <a:tab pos="355600" algn="l"/>
              </a:tabLst>
            </a:pPr>
            <a:endParaRPr lang="it-IT" sz="2000" b="1" spc="-10" dirty="0">
              <a:latin typeface="Calibri"/>
              <a:cs typeface="Calibri"/>
            </a:endParaRPr>
          </a:p>
        </p:txBody>
      </p:sp>
      <p:pic>
        <p:nvPicPr>
          <p:cNvPr id="5" name="Immagine 4" descr="Immagine che contiene disegnando&#10;&#10;Descrizione generata automaticamente">
            <a:extLst>
              <a:ext uri="{FF2B5EF4-FFF2-40B4-BE49-F238E27FC236}">
                <a16:creationId xmlns:a16="http://schemas.microsoft.com/office/drawing/2014/main" id="{F2CF6BFF-6632-43FA-82CA-407B30BD030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678" y="5246077"/>
            <a:ext cx="1243628" cy="1548949"/>
          </a:xfrm>
          <a:prstGeom prst="rect">
            <a:avLst/>
          </a:prstGeom>
        </p:spPr>
      </p:pic>
      <p:pic>
        <p:nvPicPr>
          <p:cNvPr id="11" name="Immagine 10" descr="Immagine che contiene disegnando&#10;&#10;Descrizione generata automaticamente">
            <a:extLst>
              <a:ext uri="{FF2B5EF4-FFF2-40B4-BE49-F238E27FC236}">
                <a16:creationId xmlns:a16="http://schemas.microsoft.com/office/drawing/2014/main" id="{D63581C2-576D-4E2F-9A14-6B57648A2CF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2710529"/>
            <a:ext cx="1182865" cy="1473268"/>
          </a:xfrm>
          <a:prstGeom prst="rect">
            <a:avLst/>
          </a:prstGeom>
        </p:spPr>
      </p:pic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0B33A5E6-BF24-4887-A130-6F06DCB05E38}"/>
              </a:ext>
            </a:extLst>
          </p:cNvPr>
          <p:cNvSpPr txBox="1"/>
          <p:nvPr/>
        </p:nvSpPr>
        <p:spPr>
          <a:xfrm>
            <a:off x="1243283" y="5864528"/>
            <a:ext cx="9171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/>
              <a:t>REF F.</a:t>
            </a:r>
          </a:p>
          <a:p>
            <a:r>
              <a:rPr lang="it-IT" sz="2400" b="1" dirty="0"/>
              <a:t>copy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249957DC-A09E-440E-9481-1AAFE08B52DA}"/>
              </a:ext>
            </a:extLst>
          </p:cNvPr>
          <p:cNvSpPr txBox="1"/>
          <p:nvPr/>
        </p:nvSpPr>
        <p:spPr>
          <a:xfrm>
            <a:off x="1199676" y="3200400"/>
            <a:ext cx="9171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/>
              <a:t>REF F.</a:t>
            </a:r>
          </a:p>
          <a:p>
            <a:r>
              <a:rPr lang="it-IT" sz="2400" b="1" dirty="0"/>
              <a:t>copy</a:t>
            </a:r>
          </a:p>
        </p:txBody>
      </p:sp>
      <p:pic>
        <p:nvPicPr>
          <p:cNvPr id="16" name="Elemento grafico 38" descr="Uomo">
            <a:extLst>
              <a:ext uri="{FF2B5EF4-FFF2-40B4-BE49-F238E27FC236}">
                <a16:creationId xmlns:a16="http://schemas.microsoft.com/office/drawing/2014/main" id="{25F67F77-921E-4D77-9883-074D5AB8820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974955" y="5361917"/>
            <a:ext cx="1295400" cy="1299259"/>
          </a:xfrm>
          <a:prstGeom prst="rect">
            <a:avLst/>
          </a:prstGeom>
        </p:spPr>
      </p:pic>
      <p:pic>
        <p:nvPicPr>
          <p:cNvPr id="18" name="Elemento grafico 51" descr="Badge dipendente">
            <a:extLst>
              <a:ext uri="{FF2B5EF4-FFF2-40B4-BE49-F238E27FC236}">
                <a16:creationId xmlns:a16="http://schemas.microsoft.com/office/drawing/2014/main" id="{B96B0C3D-552A-496F-98B6-5D68084ECC9F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599529" y="5751137"/>
            <a:ext cx="205129" cy="207842"/>
          </a:xfrm>
          <a:prstGeom prst="rect">
            <a:avLst/>
          </a:prstGeom>
        </p:spPr>
      </p:pic>
      <p:pic>
        <p:nvPicPr>
          <p:cNvPr id="19" name="Elemento grafico 18" descr="Cartella aperta">
            <a:extLst>
              <a:ext uri="{FF2B5EF4-FFF2-40B4-BE49-F238E27FC236}">
                <a16:creationId xmlns:a16="http://schemas.microsoft.com/office/drawing/2014/main" id="{51293884-33E6-459B-95D5-8FA9907EFFF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168033" y="5503499"/>
            <a:ext cx="1170929" cy="1170929"/>
          </a:xfrm>
          <a:prstGeom prst="rect">
            <a:avLst/>
          </a:prstGeom>
        </p:spPr>
      </p:pic>
      <p:sp>
        <p:nvSpPr>
          <p:cNvPr id="4" name="Freccia circolare in giù 3">
            <a:extLst>
              <a:ext uri="{FF2B5EF4-FFF2-40B4-BE49-F238E27FC236}">
                <a16:creationId xmlns:a16="http://schemas.microsoft.com/office/drawing/2014/main" id="{2D86574B-8F97-4250-BD00-B5D385EAEA46}"/>
              </a:ext>
            </a:extLst>
          </p:cNvPr>
          <p:cNvSpPr/>
          <p:nvPr/>
        </p:nvSpPr>
        <p:spPr>
          <a:xfrm>
            <a:off x="2438400" y="5246077"/>
            <a:ext cx="2133600" cy="712902"/>
          </a:xfrm>
          <a:prstGeom prst="curved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0E62E5B0-9C2A-4480-B7EB-51EC53AD633A}"/>
              </a:ext>
            </a:extLst>
          </p:cNvPr>
          <p:cNvSpPr txBox="1"/>
          <p:nvPr/>
        </p:nvSpPr>
        <p:spPr>
          <a:xfrm>
            <a:off x="5678902" y="5679862"/>
            <a:ext cx="12699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/>
              <a:t>BHW / HHP / CHV</a:t>
            </a:r>
          </a:p>
        </p:txBody>
      </p:sp>
      <p:cxnSp>
        <p:nvCxnSpPr>
          <p:cNvPr id="24" name="Connettore 2 23">
            <a:extLst>
              <a:ext uri="{FF2B5EF4-FFF2-40B4-BE49-F238E27FC236}">
                <a16:creationId xmlns:a16="http://schemas.microsoft.com/office/drawing/2014/main" id="{35EE9E9A-B0AC-47A2-A64D-6A0656040466}"/>
              </a:ext>
            </a:extLst>
          </p:cNvPr>
          <p:cNvCxnSpPr>
            <a:cxnSpLocks/>
          </p:cNvCxnSpPr>
          <p:nvPr/>
        </p:nvCxnSpPr>
        <p:spPr>
          <a:xfrm>
            <a:off x="2586513" y="3436831"/>
            <a:ext cx="2388442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25" name="Elemento grafico 38" descr="Uomo">
            <a:extLst>
              <a:ext uri="{FF2B5EF4-FFF2-40B4-BE49-F238E27FC236}">
                <a16:creationId xmlns:a16="http://schemas.microsoft.com/office/drawing/2014/main" id="{DB9F36D7-1772-4094-BABA-58E000C8D0E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5005105" y="2580528"/>
            <a:ext cx="1291813" cy="1295661"/>
          </a:xfrm>
          <a:prstGeom prst="rect">
            <a:avLst/>
          </a:prstGeom>
        </p:spPr>
      </p:pic>
      <p:pic>
        <p:nvPicPr>
          <p:cNvPr id="27" name="Elemento grafico 51" descr="Badge dipendente">
            <a:extLst>
              <a:ext uri="{FF2B5EF4-FFF2-40B4-BE49-F238E27FC236}">
                <a16:creationId xmlns:a16="http://schemas.microsoft.com/office/drawing/2014/main" id="{2845003D-9904-4C15-838A-CD81CA0F661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610218" y="2940528"/>
            <a:ext cx="237725" cy="240869"/>
          </a:xfrm>
          <a:prstGeom prst="rect">
            <a:avLst/>
          </a:prstGeom>
        </p:spPr>
      </p:pic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71CE4025-4878-472A-AD32-E6FC50BEE00B}"/>
              </a:ext>
            </a:extLst>
          </p:cNvPr>
          <p:cNvSpPr txBox="1"/>
          <p:nvPr/>
        </p:nvSpPr>
        <p:spPr>
          <a:xfrm>
            <a:off x="5905628" y="2976718"/>
            <a:ext cx="12918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/>
              <a:t>Appointed</a:t>
            </a:r>
            <a:r>
              <a:rPr lang="it-IT" b="1" dirty="0"/>
              <a:t> Supervisor</a:t>
            </a:r>
          </a:p>
        </p:txBody>
      </p:sp>
    </p:spTree>
    <p:extLst>
      <p:ext uri="{BB962C8B-B14F-4D97-AF65-F5344CB8AC3E}">
        <p14:creationId xmlns:p14="http://schemas.microsoft.com/office/powerpoint/2010/main" val="28138398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" y="531013"/>
            <a:ext cx="7467599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1. Family Folder &amp; HH </a:t>
            </a:r>
            <a:r>
              <a:rPr lang="it-IT" spc="-5" dirty="0" err="1"/>
              <a:t>Visit</a:t>
            </a:r>
            <a:r>
              <a:rPr lang="it-IT" spc="-5" dirty="0"/>
              <a:t> Form</a:t>
            </a:r>
            <a:endParaRPr spc="-15" dirty="0"/>
          </a:p>
        </p:txBody>
      </p:sp>
      <p:sp>
        <p:nvSpPr>
          <p:cNvPr id="3" name="object 3"/>
          <p:cNvSpPr txBox="1"/>
          <p:nvPr/>
        </p:nvSpPr>
        <p:spPr>
          <a:xfrm>
            <a:off x="381000" y="2057400"/>
            <a:ext cx="8382000" cy="498918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spcBef>
                <a:spcPts val="105"/>
              </a:spcBef>
              <a:tabLst>
                <a:tab pos="354965" algn="l"/>
                <a:tab pos="355600" algn="l"/>
              </a:tabLst>
            </a:pPr>
            <a:r>
              <a:rPr lang="en-US" sz="2800" spc="-10" dirty="0">
                <a:cs typeface="Calibri"/>
              </a:rPr>
              <a:t>This will be family-</a:t>
            </a:r>
            <a:r>
              <a:rPr lang="en-US" sz="2800" spc="-10" dirty="0" err="1">
                <a:cs typeface="Calibri"/>
              </a:rPr>
              <a:t>centred</a:t>
            </a:r>
            <a:r>
              <a:rPr lang="en-US" sz="2800" spc="-10" dirty="0">
                <a:cs typeface="Calibri"/>
              </a:rPr>
              <a:t> health information that will be collected at the start of the project and updated regularly. </a:t>
            </a:r>
          </a:p>
          <a:p>
            <a:pPr marL="12700" marR="5080" algn="just">
              <a:spcBef>
                <a:spcPts val="105"/>
              </a:spcBef>
              <a:tabLst>
                <a:tab pos="354965" algn="l"/>
                <a:tab pos="355600" algn="l"/>
              </a:tabLst>
            </a:pPr>
            <a:endParaRPr lang="en-US" sz="2800" spc="-10" dirty="0">
              <a:cs typeface="Calibri"/>
            </a:endParaRPr>
          </a:p>
          <a:p>
            <a:pPr marL="12700" marR="5080" algn="just">
              <a:spcBef>
                <a:spcPts val="105"/>
              </a:spcBef>
              <a:tabLst>
                <a:tab pos="354965" algn="l"/>
                <a:tab pos="355600" algn="l"/>
              </a:tabLst>
            </a:pPr>
            <a:r>
              <a:rPr lang="en-US" sz="2400" b="1" spc="-10" dirty="0">
                <a:cs typeface="Calibri"/>
              </a:rPr>
              <a:t>Storage: </a:t>
            </a:r>
            <a:r>
              <a:rPr lang="en-US" sz="2400" spc="-10" dirty="0">
                <a:cs typeface="Calibri"/>
              </a:rPr>
              <a:t>this information will be stored with the BHW / HHP / CHV. A family for which a folder should be created will be based on presence of a woman (mostly married) in the family. E.g. in a polygamous family of three women (wives), each woman should be treated as a family with a folder. The man should be recorded under anyone of the families as the head there.</a:t>
            </a:r>
          </a:p>
          <a:p>
            <a:pPr marL="12700" marR="5080" algn="just">
              <a:spcBef>
                <a:spcPts val="105"/>
              </a:spcBef>
              <a:tabLst>
                <a:tab pos="354965" algn="l"/>
                <a:tab pos="355600" algn="l"/>
              </a:tabLst>
            </a:pPr>
            <a:r>
              <a:rPr lang="en-US" sz="2400" b="1" spc="-10" dirty="0">
                <a:cs typeface="Calibri"/>
              </a:rPr>
              <a:t>Copies: </a:t>
            </a:r>
            <a:r>
              <a:rPr lang="en-US" sz="2400" spc="-10" dirty="0">
                <a:cs typeface="Calibri"/>
              </a:rPr>
              <a:t>One copy per household/family, kept by each BHW / HHP / CHV under whose care the household falls. The Supervisor shall be allowed to check Family Folders held by the BHW / HHP / CHV. </a:t>
            </a:r>
            <a:endParaRPr lang="en-US" sz="2400" spc="-10" dirty="0">
              <a:latin typeface="Calibri"/>
              <a:cs typeface="Calibri"/>
            </a:endParaRPr>
          </a:p>
          <a:p>
            <a:pPr marL="12700" marR="5080" algn="just">
              <a:spcBef>
                <a:spcPts val="105"/>
              </a:spcBef>
              <a:tabLst>
                <a:tab pos="354965" algn="l"/>
                <a:tab pos="355600" algn="l"/>
              </a:tabLst>
            </a:pPr>
            <a:endParaRPr lang="it-IT" sz="2000" spc="-10" dirty="0">
              <a:latin typeface="Calibri"/>
              <a:cs typeface="Calibri"/>
            </a:endParaRP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332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66800" y="3083713"/>
            <a:ext cx="6400800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3. </a:t>
            </a:r>
            <a:r>
              <a:rPr lang="it-IT" spc="-5" dirty="0" err="1"/>
              <a:t>Monthly</a:t>
            </a:r>
            <a:r>
              <a:rPr lang="it-IT" spc="-5" dirty="0"/>
              <a:t> Reporting Forms 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60801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95927" y="268923"/>
            <a:ext cx="6050787" cy="136768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 err="1"/>
              <a:t>Supervision</a:t>
            </a:r>
            <a:r>
              <a:rPr lang="it-IT" spc="-5" dirty="0"/>
              <a:t> / Reporting </a:t>
            </a:r>
            <a:r>
              <a:rPr lang="it-IT" spc="-5" dirty="0" err="1"/>
              <a:t>structure</a:t>
            </a:r>
            <a:r>
              <a:rPr lang="it-IT" spc="-5" dirty="0"/>
              <a:t> 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pic>
        <p:nvPicPr>
          <p:cNvPr id="10" name="Elemento grafico 4" descr="Casa">
            <a:extLst>
              <a:ext uri="{FF2B5EF4-FFF2-40B4-BE49-F238E27FC236}">
                <a16:creationId xmlns:a16="http://schemas.microsoft.com/office/drawing/2014/main" id="{7F1605C9-E3C4-4067-AE89-E26D8C3F92E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52187" y="2195445"/>
            <a:ext cx="668469" cy="666344"/>
          </a:xfrm>
          <a:prstGeom prst="rect">
            <a:avLst/>
          </a:prstGeom>
        </p:spPr>
      </p:pic>
      <p:pic>
        <p:nvPicPr>
          <p:cNvPr id="14" name="Elemento grafico 4" descr="Casa">
            <a:extLst>
              <a:ext uri="{FF2B5EF4-FFF2-40B4-BE49-F238E27FC236}">
                <a16:creationId xmlns:a16="http://schemas.microsoft.com/office/drawing/2014/main" id="{BE6656EC-BF9F-4AA2-B6F7-4D119F232F1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400596" y="1922202"/>
            <a:ext cx="608349" cy="606415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BA0FB12D-B296-4079-B9D0-036FEB9968E1}"/>
              </a:ext>
            </a:extLst>
          </p:cNvPr>
          <p:cNvSpPr txBox="1"/>
          <p:nvPr/>
        </p:nvSpPr>
        <p:spPr>
          <a:xfrm>
            <a:off x="108356" y="2095665"/>
            <a:ext cx="802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Area 1</a:t>
            </a:r>
          </a:p>
        </p:txBody>
      </p:sp>
      <p:pic>
        <p:nvPicPr>
          <p:cNvPr id="21" name="Elemento grafico 38" descr="Uomo">
            <a:extLst>
              <a:ext uri="{FF2B5EF4-FFF2-40B4-BE49-F238E27FC236}">
                <a16:creationId xmlns:a16="http://schemas.microsoft.com/office/drawing/2014/main" id="{38D393CA-E297-4DFC-8924-B93F182181B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984020" y="2017985"/>
            <a:ext cx="790575" cy="792930"/>
          </a:xfrm>
          <a:prstGeom prst="rect">
            <a:avLst/>
          </a:prstGeom>
        </p:spPr>
      </p:pic>
      <p:pic>
        <p:nvPicPr>
          <p:cNvPr id="22" name="Elemento grafico 51" descr="Badge dipendente">
            <a:extLst>
              <a:ext uri="{FF2B5EF4-FFF2-40B4-BE49-F238E27FC236}">
                <a16:creationId xmlns:a16="http://schemas.microsoft.com/office/drawing/2014/main" id="{8686F25E-8CD8-4FBD-87C7-EBE3BEFF0624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348135" y="2217190"/>
            <a:ext cx="163709" cy="165874"/>
          </a:xfrm>
          <a:prstGeom prst="rect">
            <a:avLst/>
          </a:prstGeom>
        </p:spPr>
      </p:pic>
      <p:pic>
        <p:nvPicPr>
          <p:cNvPr id="43" name="Immagine 42" descr="Immagine che contiene disegnando&#10;&#10;Descrizione generata automaticamente">
            <a:extLst>
              <a:ext uri="{FF2B5EF4-FFF2-40B4-BE49-F238E27FC236}">
                <a16:creationId xmlns:a16="http://schemas.microsoft.com/office/drawing/2014/main" id="{E6F32DDE-4C72-467A-9991-CE4D6ADF5574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6642" y="1830134"/>
            <a:ext cx="909222" cy="980781"/>
          </a:xfrm>
          <a:prstGeom prst="rect">
            <a:avLst/>
          </a:prstGeom>
        </p:spPr>
      </p:pic>
      <p:pic>
        <p:nvPicPr>
          <p:cNvPr id="46" name="Immagine 45">
            <a:extLst>
              <a:ext uri="{FF2B5EF4-FFF2-40B4-BE49-F238E27FC236}">
                <a16:creationId xmlns:a16="http://schemas.microsoft.com/office/drawing/2014/main" id="{16C52C60-43AC-4C23-AB9E-A01FFE9057F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742" y="5110163"/>
            <a:ext cx="704852" cy="704852"/>
          </a:xfrm>
          <a:prstGeom prst="rect">
            <a:avLst/>
          </a:prstGeom>
        </p:spPr>
      </p:pic>
      <p:pic>
        <p:nvPicPr>
          <p:cNvPr id="54" name="Elemento grafico 4" descr="Casa">
            <a:extLst>
              <a:ext uri="{FF2B5EF4-FFF2-40B4-BE49-F238E27FC236}">
                <a16:creationId xmlns:a16="http://schemas.microsoft.com/office/drawing/2014/main" id="{5C8C2601-0AA7-4D7E-AFA7-EA226DD15E2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37845" y="2195445"/>
            <a:ext cx="721120" cy="718827"/>
          </a:xfrm>
          <a:prstGeom prst="rect">
            <a:avLst/>
          </a:prstGeom>
        </p:spPr>
      </p:pic>
      <p:pic>
        <p:nvPicPr>
          <p:cNvPr id="55" name="Elemento grafico 4" descr="Casa">
            <a:extLst>
              <a:ext uri="{FF2B5EF4-FFF2-40B4-BE49-F238E27FC236}">
                <a16:creationId xmlns:a16="http://schemas.microsoft.com/office/drawing/2014/main" id="{E1634153-7E53-41D3-8F14-2CA4BF121C2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48503" y="3314712"/>
            <a:ext cx="668469" cy="666344"/>
          </a:xfrm>
          <a:prstGeom prst="rect">
            <a:avLst/>
          </a:prstGeom>
        </p:spPr>
      </p:pic>
      <p:pic>
        <p:nvPicPr>
          <p:cNvPr id="56" name="Elemento grafico 4" descr="Casa">
            <a:extLst>
              <a:ext uri="{FF2B5EF4-FFF2-40B4-BE49-F238E27FC236}">
                <a16:creationId xmlns:a16="http://schemas.microsoft.com/office/drawing/2014/main" id="{8DD1356A-2A17-4A51-9D0C-CC6072A0CA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295338" y="3216624"/>
            <a:ext cx="721120" cy="718827"/>
          </a:xfrm>
          <a:prstGeom prst="rect">
            <a:avLst/>
          </a:prstGeom>
        </p:spPr>
      </p:pic>
      <p:sp>
        <p:nvSpPr>
          <p:cNvPr id="57" name="CasellaDiTesto 56">
            <a:extLst>
              <a:ext uri="{FF2B5EF4-FFF2-40B4-BE49-F238E27FC236}">
                <a16:creationId xmlns:a16="http://schemas.microsoft.com/office/drawing/2014/main" id="{5FFCAF8F-460B-46CD-A803-49D42F38A0F2}"/>
              </a:ext>
            </a:extLst>
          </p:cNvPr>
          <p:cNvSpPr txBox="1"/>
          <p:nvPr/>
        </p:nvSpPr>
        <p:spPr>
          <a:xfrm>
            <a:off x="103013" y="3151791"/>
            <a:ext cx="802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Area 2</a:t>
            </a:r>
          </a:p>
        </p:txBody>
      </p:sp>
      <p:pic>
        <p:nvPicPr>
          <p:cNvPr id="58" name="Elemento grafico 38" descr="Uomo">
            <a:extLst>
              <a:ext uri="{FF2B5EF4-FFF2-40B4-BE49-F238E27FC236}">
                <a16:creationId xmlns:a16="http://schemas.microsoft.com/office/drawing/2014/main" id="{C5E6CE6B-3F18-487A-ABC3-70171BBDBF3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980336" y="3137252"/>
            <a:ext cx="790575" cy="792930"/>
          </a:xfrm>
          <a:prstGeom prst="rect">
            <a:avLst/>
          </a:prstGeom>
        </p:spPr>
      </p:pic>
      <p:pic>
        <p:nvPicPr>
          <p:cNvPr id="59" name="Elemento grafico 51" descr="Badge dipendente">
            <a:extLst>
              <a:ext uri="{FF2B5EF4-FFF2-40B4-BE49-F238E27FC236}">
                <a16:creationId xmlns:a16="http://schemas.microsoft.com/office/drawing/2014/main" id="{B9C6675D-6B84-4070-BECC-FC0176067ABC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344451" y="3336457"/>
            <a:ext cx="163709" cy="165874"/>
          </a:xfrm>
          <a:prstGeom prst="rect">
            <a:avLst/>
          </a:prstGeom>
        </p:spPr>
      </p:pic>
      <p:pic>
        <p:nvPicPr>
          <p:cNvPr id="60" name="Elemento grafico 4" descr="Casa">
            <a:extLst>
              <a:ext uri="{FF2B5EF4-FFF2-40B4-BE49-F238E27FC236}">
                <a16:creationId xmlns:a16="http://schemas.microsoft.com/office/drawing/2014/main" id="{FC71733A-CB55-4197-AB02-3C44530E140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4971" y="3044868"/>
            <a:ext cx="541410" cy="539688"/>
          </a:xfrm>
          <a:prstGeom prst="rect">
            <a:avLst/>
          </a:prstGeom>
        </p:spPr>
      </p:pic>
      <p:pic>
        <p:nvPicPr>
          <p:cNvPr id="61" name="Elemento grafico 4" descr="Casa">
            <a:extLst>
              <a:ext uri="{FF2B5EF4-FFF2-40B4-BE49-F238E27FC236}">
                <a16:creationId xmlns:a16="http://schemas.microsoft.com/office/drawing/2014/main" id="{A6E66BFD-9A4D-419C-BB9D-727027C1944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11957" y="4252845"/>
            <a:ext cx="668469" cy="666344"/>
          </a:xfrm>
          <a:prstGeom prst="rect">
            <a:avLst/>
          </a:prstGeom>
        </p:spPr>
      </p:pic>
      <p:pic>
        <p:nvPicPr>
          <p:cNvPr id="62" name="Elemento grafico 4" descr="Casa">
            <a:extLst>
              <a:ext uri="{FF2B5EF4-FFF2-40B4-BE49-F238E27FC236}">
                <a16:creationId xmlns:a16="http://schemas.microsoft.com/office/drawing/2014/main" id="{D17EE928-235E-48B2-9F44-3B5651802A6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258792" y="4154757"/>
            <a:ext cx="721120" cy="718827"/>
          </a:xfrm>
          <a:prstGeom prst="rect">
            <a:avLst/>
          </a:prstGeom>
        </p:spPr>
      </p:pic>
      <p:sp>
        <p:nvSpPr>
          <p:cNvPr id="63" name="CasellaDiTesto 62">
            <a:extLst>
              <a:ext uri="{FF2B5EF4-FFF2-40B4-BE49-F238E27FC236}">
                <a16:creationId xmlns:a16="http://schemas.microsoft.com/office/drawing/2014/main" id="{50DF2A97-FC0A-43FE-9EFD-B74537F471DF}"/>
              </a:ext>
            </a:extLst>
          </p:cNvPr>
          <p:cNvSpPr txBox="1"/>
          <p:nvPr/>
        </p:nvSpPr>
        <p:spPr>
          <a:xfrm>
            <a:off x="108357" y="4145841"/>
            <a:ext cx="802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Area 3</a:t>
            </a:r>
          </a:p>
        </p:txBody>
      </p:sp>
      <p:pic>
        <p:nvPicPr>
          <p:cNvPr id="64" name="Elemento grafico 38" descr="Uomo">
            <a:extLst>
              <a:ext uri="{FF2B5EF4-FFF2-40B4-BE49-F238E27FC236}">
                <a16:creationId xmlns:a16="http://schemas.microsoft.com/office/drawing/2014/main" id="{C6B28A7E-57AC-4807-BE05-B81A7A011D1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943790" y="4075385"/>
            <a:ext cx="790575" cy="792930"/>
          </a:xfrm>
          <a:prstGeom prst="rect">
            <a:avLst/>
          </a:prstGeom>
        </p:spPr>
      </p:pic>
      <p:pic>
        <p:nvPicPr>
          <p:cNvPr id="65" name="Elemento grafico 51" descr="Badge dipendente">
            <a:extLst>
              <a:ext uri="{FF2B5EF4-FFF2-40B4-BE49-F238E27FC236}">
                <a16:creationId xmlns:a16="http://schemas.microsoft.com/office/drawing/2014/main" id="{DBDB9F32-07B1-4078-BC4B-8942775FA315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307905" y="4274590"/>
            <a:ext cx="163709" cy="165874"/>
          </a:xfrm>
          <a:prstGeom prst="rect">
            <a:avLst/>
          </a:prstGeom>
        </p:spPr>
      </p:pic>
      <p:pic>
        <p:nvPicPr>
          <p:cNvPr id="66" name="Elemento grafico 4" descr="Casa">
            <a:extLst>
              <a:ext uri="{FF2B5EF4-FFF2-40B4-BE49-F238E27FC236}">
                <a16:creationId xmlns:a16="http://schemas.microsoft.com/office/drawing/2014/main" id="{B796223F-6612-4AD0-9863-A18B61A6621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08273" y="5289766"/>
            <a:ext cx="668469" cy="666344"/>
          </a:xfrm>
          <a:prstGeom prst="rect">
            <a:avLst/>
          </a:prstGeom>
        </p:spPr>
      </p:pic>
      <p:pic>
        <p:nvPicPr>
          <p:cNvPr id="67" name="Elemento grafico 4" descr="Casa">
            <a:extLst>
              <a:ext uri="{FF2B5EF4-FFF2-40B4-BE49-F238E27FC236}">
                <a16:creationId xmlns:a16="http://schemas.microsoft.com/office/drawing/2014/main" id="{2423B7ED-7362-49C2-BCA7-80AFA821753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255108" y="5191678"/>
            <a:ext cx="721120" cy="718827"/>
          </a:xfrm>
          <a:prstGeom prst="rect">
            <a:avLst/>
          </a:prstGeom>
        </p:spPr>
      </p:pic>
      <p:sp>
        <p:nvSpPr>
          <p:cNvPr id="68" name="CasellaDiTesto 67">
            <a:extLst>
              <a:ext uri="{FF2B5EF4-FFF2-40B4-BE49-F238E27FC236}">
                <a16:creationId xmlns:a16="http://schemas.microsoft.com/office/drawing/2014/main" id="{3429739C-8C3E-44CE-B143-032491192B0B}"/>
              </a:ext>
            </a:extLst>
          </p:cNvPr>
          <p:cNvSpPr txBox="1"/>
          <p:nvPr/>
        </p:nvSpPr>
        <p:spPr>
          <a:xfrm>
            <a:off x="103012" y="5026810"/>
            <a:ext cx="802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Area 4</a:t>
            </a:r>
          </a:p>
        </p:txBody>
      </p:sp>
      <p:pic>
        <p:nvPicPr>
          <p:cNvPr id="69" name="Elemento grafico 38" descr="Uomo">
            <a:extLst>
              <a:ext uri="{FF2B5EF4-FFF2-40B4-BE49-F238E27FC236}">
                <a16:creationId xmlns:a16="http://schemas.microsoft.com/office/drawing/2014/main" id="{9B6A2D1E-84FD-4512-AB87-8F179169AB0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940106" y="5112306"/>
            <a:ext cx="790575" cy="792930"/>
          </a:xfrm>
          <a:prstGeom prst="rect">
            <a:avLst/>
          </a:prstGeom>
        </p:spPr>
      </p:pic>
      <p:pic>
        <p:nvPicPr>
          <p:cNvPr id="70" name="Elemento grafico 51" descr="Badge dipendente">
            <a:extLst>
              <a:ext uri="{FF2B5EF4-FFF2-40B4-BE49-F238E27FC236}">
                <a16:creationId xmlns:a16="http://schemas.microsoft.com/office/drawing/2014/main" id="{E7C8A2A2-B89B-4EFC-838F-F91B20C41FD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304221" y="5311511"/>
            <a:ext cx="163709" cy="165874"/>
          </a:xfrm>
          <a:prstGeom prst="rect">
            <a:avLst/>
          </a:prstGeom>
        </p:spPr>
      </p:pic>
      <p:pic>
        <p:nvPicPr>
          <p:cNvPr id="71" name="Elemento grafico 4" descr="Casa">
            <a:extLst>
              <a:ext uri="{FF2B5EF4-FFF2-40B4-BE49-F238E27FC236}">
                <a16:creationId xmlns:a16="http://schemas.microsoft.com/office/drawing/2014/main" id="{89684095-4BB2-4448-8AA3-13C607BAE74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84852" y="4953000"/>
            <a:ext cx="603131" cy="601213"/>
          </a:xfrm>
          <a:prstGeom prst="rect">
            <a:avLst/>
          </a:prstGeom>
        </p:spPr>
      </p:pic>
      <p:pic>
        <p:nvPicPr>
          <p:cNvPr id="72" name="Elemento grafico 4" descr="Casa">
            <a:extLst>
              <a:ext uri="{FF2B5EF4-FFF2-40B4-BE49-F238E27FC236}">
                <a16:creationId xmlns:a16="http://schemas.microsoft.com/office/drawing/2014/main" id="{15C68E30-F3A3-4FB5-A40A-32404D24F17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23051" y="6209770"/>
            <a:ext cx="668469" cy="666344"/>
          </a:xfrm>
          <a:prstGeom prst="rect">
            <a:avLst/>
          </a:prstGeom>
        </p:spPr>
      </p:pic>
      <p:pic>
        <p:nvPicPr>
          <p:cNvPr id="73" name="Elemento grafico 4" descr="Casa">
            <a:extLst>
              <a:ext uri="{FF2B5EF4-FFF2-40B4-BE49-F238E27FC236}">
                <a16:creationId xmlns:a16="http://schemas.microsoft.com/office/drawing/2014/main" id="{35418BA0-46E5-456C-963D-1A4CC78396B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269886" y="6111682"/>
            <a:ext cx="721120" cy="718827"/>
          </a:xfrm>
          <a:prstGeom prst="rect">
            <a:avLst/>
          </a:prstGeom>
        </p:spPr>
      </p:pic>
      <p:sp>
        <p:nvSpPr>
          <p:cNvPr id="74" name="CasellaDiTesto 73">
            <a:extLst>
              <a:ext uri="{FF2B5EF4-FFF2-40B4-BE49-F238E27FC236}">
                <a16:creationId xmlns:a16="http://schemas.microsoft.com/office/drawing/2014/main" id="{EFCA43D9-76AD-4E89-BEE9-3B0FDA40EBC6}"/>
              </a:ext>
            </a:extLst>
          </p:cNvPr>
          <p:cNvSpPr txBox="1"/>
          <p:nvPr/>
        </p:nvSpPr>
        <p:spPr>
          <a:xfrm>
            <a:off x="103012" y="6150511"/>
            <a:ext cx="802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Area 5</a:t>
            </a:r>
          </a:p>
        </p:txBody>
      </p:sp>
      <p:pic>
        <p:nvPicPr>
          <p:cNvPr id="75" name="Elemento grafico 38" descr="Uomo">
            <a:extLst>
              <a:ext uri="{FF2B5EF4-FFF2-40B4-BE49-F238E27FC236}">
                <a16:creationId xmlns:a16="http://schemas.microsoft.com/office/drawing/2014/main" id="{26C82217-CB43-4D1A-832D-06AA2282CC4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954884" y="6032310"/>
            <a:ext cx="790575" cy="792930"/>
          </a:xfrm>
          <a:prstGeom prst="rect">
            <a:avLst/>
          </a:prstGeom>
        </p:spPr>
      </p:pic>
      <p:pic>
        <p:nvPicPr>
          <p:cNvPr id="76" name="Elemento grafico 51" descr="Badge dipendente">
            <a:extLst>
              <a:ext uri="{FF2B5EF4-FFF2-40B4-BE49-F238E27FC236}">
                <a16:creationId xmlns:a16="http://schemas.microsoft.com/office/drawing/2014/main" id="{A9EFB654-8BCF-4BA1-946A-503EA6AA0164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318999" y="6231515"/>
            <a:ext cx="163709" cy="165874"/>
          </a:xfrm>
          <a:prstGeom prst="rect">
            <a:avLst/>
          </a:prstGeom>
        </p:spPr>
      </p:pic>
      <p:pic>
        <p:nvPicPr>
          <p:cNvPr id="77" name="Elemento grafico 38" descr="Uomo">
            <a:extLst>
              <a:ext uri="{FF2B5EF4-FFF2-40B4-BE49-F238E27FC236}">
                <a16:creationId xmlns:a16="http://schemas.microsoft.com/office/drawing/2014/main" id="{BC4F24EC-1998-47F5-A199-575B451D821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461127" y="3892845"/>
            <a:ext cx="1291813" cy="1295661"/>
          </a:xfrm>
          <a:prstGeom prst="rect">
            <a:avLst/>
          </a:prstGeom>
        </p:spPr>
      </p:pic>
      <p:pic>
        <p:nvPicPr>
          <p:cNvPr id="78" name="Elemento grafico 51" descr="Badge dipendente">
            <a:extLst>
              <a:ext uri="{FF2B5EF4-FFF2-40B4-BE49-F238E27FC236}">
                <a16:creationId xmlns:a16="http://schemas.microsoft.com/office/drawing/2014/main" id="{EBC969E5-EFA8-4828-8AC9-79F014E22386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066240" y="4252845"/>
            <a:ext cx="237725" cy="240869"/>
          </a:xfrm>
          <a:prstGeom prst="rect">
            <a:avLst/>
          </a:prstGeom>
        </p:spPr>
      </p:pic>
      <p:pic>
        <p:nvPicPr>
          <p:cNvPr id="81" name="Elemento grafico 38" descr="Uomo">
            <a:extLst>
              <a:ext uri="{FF2B5EF4-FFF2-40B4-BE49-F238E27FC236}">
                <a16:creationId xmlns:a16="http://schemas.microsoft.com/office/drawing/2014/main" id="{2E425709-3EA0-4CFF-9FB0-2113DCB6599D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7096140" y="3929064"/>
            <a:ext cx="1291813" cy="1295661"/>
          </a:xfrm>
          <a:prstGeom prst="rect">
            <a:avLst/>
          </a:prstGeom>
        </p:spPr>
      </p:pic>
      <p:pic>
        <p:nvPicPr>
          <p:cNvPr id="82" name="Elemento grafico 51" descr="Badge dipendente">
            <a:extLst>
              <a:ext uri="{FF2B5EF4-FFF2-40B4-BE49-F238E27FC236}">
                <a16:creationId xmlns:a16="http://schemas.microsoft.com/office/drawing/2014/main" id="{BA7F4BEB-F4D6-42DF-9805-96CE14525B8C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701253" y="4289064"/>
            <a:ext cx="237725" cy="240869"/>
          </a:xfrm>
          <a:prstGeom prst="rect">
            <a:avLst/>
          </a:prstGeom>
        </p:spPr>
      </p:pic>
      <p:cxnSp>
        <p:nvCxnSpPr>
          <p:cNvPr id="83" name="Connettore 2 82">
            <a:extLst>
              <a:ext uri="{FF2B5EF4-FFF2-40B4-BE49-F238E27FC236}">
                <a16:creationId xmlns:a16="http://schemas.microsoft.com/office/drawing/2014/main" id="{74D708F4-EB76-4BE3-A736-68D49CD6C88E}"/>
              </a:ext>
            </a:extLst>
          </p:cNvPr>
          <p:cNvCxnSpPr>
            <a:cxnSpLocks/>
            <a:endCxn id="77" idx="1"/>
          </p:cNvCxnSpPr>
          <p:nvPr/>
        </p:nvCxnSpPr>
        <p:spPr>
          <a:xfrm>
            <a:off x="2629950" y="2548320"/>
            <a:ext cx="1831177" cy="1992356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4" name="CasellaDiTesto 83">
            <a:extLst>
              <a:ext uri="{FF2B5EF4-FFF2-40B4-BE49-F238E27FC236}">
                <a16:creationId xmlns:a16="http://schemas.microsoft.com/office/drawing/2014/main" id="{A7C5E3CB-777A-4828-902C-F4DE1966852C}"/>
              </a:ext>
            </a:extLst>
          </p:cNvPr>
          <p:cNvSpPr txBox="1"/>
          <p:nvPr/>
        </p:nvSpPr>
        <p:spPr>
          <a:xfrm rot="2868709">
            <a:off x="3020368" y="3349052"/>
            <a:ext cx="1372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 err="1"/>
              <a:t>Monthly</a:t>
            </a:r>
            <a:r>
              <a:rPr lang="it-IT" sz="1400" i="1" dirty="0"/>
              <a:t> Report</a:t>
            </a:r>
          </a:p>
        </p:txBody>
      </p:sp>
      <p:cxnSp>
        <p:nvCxnSpPr>
          <p:cNvPr id="86" name="Connettore 2 85">
            <a:extLst>
              <a:ext uri="{FF2B5EF4-FFF2-40B4-BE49-F238E27FC236}">
                <a16:creationId xmlns:a16="http://schemas.microsoft.com/office/drawing/2014/main" id="{7E0A8127-6B46-47DC-AB6C-51BF909C4A4F}"/>
              </a:ext>
            </a:extLst>
          </p:cNvPr>
          <p:cNvCxnSpPr>
            <a:cxnSpLocks/>
            <a:endCxn id="77" idx="1"/>
          </p:cNvCxnSpPr>
          <p:nvPr/>
        </p:nvCxnSpPr>
        <p:spPr>
          <a:xfrm>
            <a:off x="2633634" y="3584556"/>
            <a:ext cx="1827493" cy="95612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7" name="Connettore 2 86">
            <a:extLst>
              <a:ext uri="{FF2B5EF4-FFF2-40B4-BE49-F238E27FC236}">
                <a16:creationId xmlns:a16="http://schemas.microsoft.com/office/drawing/2014/main" id="{974A44DF-398A-40E4-A3CD-C9CAC6521BC4}"/>
              </a:ext>
            </a:extLst>
          </p:cNvPr>
          <p:cNvCxnSpPr>
            <a:cxnSpLocks/>
            <a:endCxn id="77" idx="1"/>
          </p:cNvCxnSpPr>
          <p:nvPr/>
        </p:nvCxnSpPr>
        <p:spPr>
          <a:xfrm>
            <a:off x="2626412" y="4534412"/>
            <a:ext cx="1834715" cy="6264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8" name="Connettore 2 87">
            <a:extLst>
              <a:ext uri="{FF2B5EF4-FFF2-40B4-BE49-F238E27FC236}">
                <a16:creationId xmlns:a16="http://schemas.microsoft.com/office/drawing/2014/main" id="{73D4EA09-86E0-4CF8-96F5-487D057CDB26}"/>
              </a:ext>
            </a:extLst>
          </p:cNvPr>
          <p:cNvCxnSpPr>
            <a:cxnSpLocks/>
            <a:stCxn id="104" idx="3"/>
            <a:endCxn id="77" idx="1"/>
          </p:cNvCxnSpPr>
          <p:nvPr/>
        </p:nvCxnSpPr>
        <p:spPr>
          <a:xfrm flipV="1">
            <a:off x="2625842" y="4540676"/>
            <a:ext cx="1835285" cy="853049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9" name="Connettore 2 88">
            <a:extLst>
              <a:ext uri="{FF2B5EF4-FFF2-40B4-BE49-F238E27FC236}">
                <a16:creationId xmlns:a16="http://schemas.microsoft.com/office/drawing/2014/main" id="{DC901416-9C7B-4924-8C46-857D73CE6DC2}"/>
              </a:ext>
            </a:extLst>
          </p:cNvPr>
          <p:cNvCxnSpPr>
            <a:cxnSpLocks/>
            <a:endCxn id="77" idx="1"/>
          </p:cNvCxnSpPr>
          <p:nvPr/>
        </p:nvCxnSpPr>
        <p:spPr>
          <a:xfrm flipV="1">
            <a:off x="2633634" y="4540676"/>
            <a:ext cx="1827493" cy="2066666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0" name="CasellaDiTesto 89">
            <a:extLst>
              <a:ext uri="{FF2B5EF4-FFF2-40B4-BE49-F238E27FC236}">
                <a16:creationId xmlns:a16="http://schemas.microsoft.com/office/drawing/2014/main" id="{F95704EC-4705-4048-A3B9-54432395B8ED}"/>
              </a:ext>
            </a:extLst>
          </p:cNvPr>
          <p:cNvSpPr txBox="1"/>
          <p:nvPr/>
        </p:nvSpPr>
        <p:spPr>
          <a:xfrm rot="1776983">
            <a:off x="2643267" y="3619544"/>
            <a:ext cx="1372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 err="1"/>
              <a:t>Monthly</a:t>
            </a:r>
            <a:r>
              <a:rPr lang="it-IT" sz="1400" i="1" dirty="0"/>
              <a:t> Report</a:t>
            </a:r>
          </a:p>
        </p:txBody>
      </p:sp>
      <p:sp>
        <p:nvSpPr>
          <p:cNvPr id="91" name="CasellaDiTesto 90">
            <a:extLst>
              <a:ext uri="{FF2B5EF4-FFF2-40B4-BE49-F238E27FC236}">
                <a16:creationId xmlns:a16="http://schemas.microsoft.com/office/drawing/2014/main" id="{4F40AF8D-F9A5-4034-AFC5-07B57AF39C88}"/>
              </a:ext>
            </a:extLst>
          </p:cNvPr>
          <p:cNvSpPr txBox="1"/>
          <p:nvPr/>
        </p:nvSpPr>
        <p:spPr>
          <a:xfrm>
            <a:off x="2625842" y="4207153"/>
            <a:ext cx="1372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 err="1"/>
              <a:t>Monthly</a:t>
            </a:r>
            <a:r>
              <a:rPr lang="it-IT" sz="1400" i="1" dirty="0"/>
              <a:t> Report</a:t>
            </a:r>
          </a:p>
        </p:txBody>
      </p:sp>
      <p:sp>
        <p:nvSpPr>
          <p:cNvPr id="92" name="CasellaDiTesto 91">
            <a:extLst>
              <a:ext uri="{FF2B5EF4-FFF2-40B4-BE49-F238E27FC236}">
                <a16:creationId xmlns:a16="http://schemas.microsoft.com/office/drawing/2014/main" id="{E10CA317-D9E3-4BE9-B5F6-2B089C547AA3}"/>
              </a:ext>
            </a:extLst>
          </p:cNvPr>
          <p:cNvSpPr txBox="1"/>
          <p:nvPr/>
        </p:nvSpPr>
        <p:spPr>
          <a:xfrm rot="19945561">
            <a:off x="2643267" y="5055701"/>
            <a:ext cx="1372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 err="1"/>
              <a:t>Monthly</a:t>
            </a:r>
            <a:r>
              <a:rPr lang="it-IT" sz="1400" i="1" dirty="0"/>
              <a:t> Report</a:t>
            </a:r>
          </a:p>
        </p:txBody>
      </p:sp>
      <p:sp>
        <p:nvSpPr>
          <p:cNvPr id="93" name="CasellaDiTesto 92">
            <a:extLst>
              <a:ext uri="{FF2B5EF4-FFF2-40B4-BE49-F238E27FC236}">
                <a16:creationId xmlns:a16="http://schemas.microsoft.com/office/drawing/2014/main" id="{350C339E-9F25-4C1E-BD58-0B550AC77574}"/>
              </a:ext>
            </a:extLst>
          </p:cNvPr>
          <p:cNvSpPr txBox="1"/>
          <p:nvPr/>
        </p:nvSpPr>
        <p:spPr>
          <a:xfrm rot="18604125">
            <a:off x="2808909" y="5728181"/>
            <a:ext cx="1372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 err="1"/>
              <a:t>Monthly</a:t>
            </a:r>
            <a:r>
              <a:rPr lang="it-IT" sz="1400" i="1" dirty="0"/>
              <a:t> Report</a:t>
            </a:r>
          </a:p>
        </p:txBody>
      </p:sp>
      <p:cxnSp>
        <p:nvCxnSpPr>
          <p:cNvPr id="94" name="Connettore 2 93">
            <a:extLst>
              <a:ext uri="{FF2B5EF4-FFF2-40B4-BE49-F238E27FC236}">
                <a16:creationId xmlns:a16="http://schemas.microsoft.com/office/drawing/2014/main" id="{CA7D9000-3587-4FB9-A14F-A74AF2337F5F}"/>
              </a:ext>
            </a:extLst>
          </p:cNvPr>
          <p:cNvCxnSpPr>
            <a:cxnSpLocks/>
          </p:cNvCxnSpPr>
          <p:nvPr/>
        </p:nvCxnSpPr>
        <p:spPr>
          <a:xfrm>
            <a:off x="5622688" y="4586017"/>
            <a:ext cx="1609160" cy="6264"/>
          </a:xfrm>
          <a:prstGeom prst="straightConnector1">
            <a:avLst/>
          </a:prstGeom>
          <a:ln w="76200">
            <a:solidFill>
              <a:srgbClr val="FFC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5" name="CasellaDiTesto 94">
            <a:extLst>
              <a:ext uri="{FF2B5EF4-FFF2-40B4-BE49-F238E27FC236}">
                <a16:creationId xmlns:a16="http://schemas.microsoft.com/office/drawing/2014/main" id="{C7465D36-8577-4D90-B7FA-0B60A5F6CA93}"/>
              </a:ext>
            </a:extLst>
          </p:cNvPr>
          <p:cNvSpPr txBox="1"/>
          <p:nvPr/>
        </p:nvSpPr>
        <p:spPr>
          <a:xfrm>
            <a:off x="5674105" y="4086018"/>
            <a:ext cx="13726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 err="1"/>
              <a:t>Aggregated</a:t>
            </a:r>
            <a:r>
              <a:rPr lang="it-IT" sz="1400" i="1" dirty="0"/>
              <a:t> </a:t>
            </a:r>
            <a:r>
              <a:rPr lang="it-IT" sz="1400" i="1" dirty="0" err="1"/>
              <a:t>Monthly</a:t>
            </a:r>
            <a:r>
              <a:rPr lang="it-IT" sz="1400" i="1" dirty="0"/>
              <a:t> Report</a:t>
            </a:r>
          </a:p>
        </p:txBody>
      </p:sp>
      <p:sp>
        <p:nvSpPr>
          <p:cNvPr id="96" name="CasellaDiTesto 95">
            <a:extLst>
              <a:ext uri="{FF2B5EF4-FFF2-40B4-BE49-F238E27FC236}">
                <a16:creationId xmlns:a16="http://schemas.microsoft.com/office/drawing/2014/main" id="{DC61E210-7217-48B4-AAB5-3AABB4026F06}"/>
              </a:ext>
            </a:extLst>
          </p:cNvPr>
          <p:cNvSpPr txBox="1"/>
          <p:nvPr/>
        </p:nvSpPr>
        <p:spPr>
          <a:xfrm>
            <a:off x="7328636" y="5627291"/>
            <a:ext cx="9829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/>
              <a:t>NSA Field </a:t>
            </a:r>
            <a:r>
              <a:rPr lang="it-IT" sz="1400" b="1" dirty="0" err="1"/>
              <a:t>Officer</a:t>
            </a:r>
            <a:endParaRPr lang="it-IT" sz="1400" b="1" dirty="0"/>
          </a:p>
        </p:txBody>
      </p:sp>
      <p:cxnSp>
        <p:nvCxnSpPr>
          <p:cNvPr id="41" name="Connettore 2 40">
            <a:extLst>
              <a:ext uri="{FF2B5EF4-FFF2-40B4-BE49-F238E27FC236}">
                <a16:creationId xmlns:a16="http://schemas.microsoft.com/office/drawing/2014/main" id="{871CA47E-E315-4387-867C-4C5613C40BC0}"/>
              </a:ext>
            </a:extLst>
          </p:cNvPr>
          <p:cNvCxnSpPr>
            <a:cxnSpLocks/>
            <a:endCxn id="81" idx="0"/>
          </p:cNvCxnSpPr>
          <p:nvPr/>
        </p:nvCxnSpPr>
        <p:spPr>
          <a:xfrm>
            <a:off x="7738122" y="2852128"/>
            <a:ext cx="3925" cy="1076936"/>
          </a:xfrm>
          <a:prstGeom prst="straightConnector1">
            <a:avLst/>
          </a:prstGeom>
          <a:ln w="38100">
            <a:prstDash val="dash"/>
            <a:headEnd type="triangle"/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99" name="CasellaDiTesto 98">
            <a:extLst>
              <a:ext uri="{FF2B5EF4-FFF2-40B4-BE49-F238E27FC236}">
                <a16:creationId xmlns:a16="http://schemas.microsoft.com/office/drawing/2014/main" id="{CA05F13C-EEC0-4F01-B3B5-9B24E2A950CE}"/>
              </a:ext>
            </a:extLst>
          </p:cNvPr>
          <p:cNvSpPr txBox="1"/>
          <p:nvPr/>
        </p:nvSpPr>
        <p:spPr>
          <a:xfrm>
            <a:off x="8078594" y="2146238"/>
            <a:ext cx="9829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/>
              <a:t>CHD</a:t>
            </a:r>
          </a:p>
        </p:txBody>
      </p:sp>
      <p:sp>
        <p:nvSpPr>
          <p:cNvPr id="100" name="CasellaDiTesto 99">
            <a:extLst>
              <a:ext uri="{FF2B5EF4-FFF2-40B4-BE49-F238E27FC236}">
                <a16:creationId xmlns:a16="http://schemas.microsoft.com/office/drawing/2014/main" id="{1F31D63A-ACD4-4EBC-B2A2-326ED75E7DA8}"/>
              </a:ext>
            </a:extLst>
          </p:cNvPr>
          <p:cNvSpPr txBox="1"/>
          <p:nvPr/>
        </p:nvSpPr>
        <p:spPr>
          <a:xfrm>
            <a:off x="4621514" y="5200979"/>
            <a:ext cx="9829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 err="1"/>
              <a:t>Appointed</a:t>
            </a:r>
            <a:r>
              <a:rPr lang="it-IT" sz="1400" b="1" dirty="0"/>
              <a:t> Supervisor</a:t>
            </a:r>
          </a:p>
        </p:txBody>
      </p:sp>
      <p:sp>
        <p:nvSpPr>
          <p:cNvPr id="101" name="Rettangolo 100">
            <a:extLst>
              <a:ext uri="{FF2B5EF4-FFF2-40B4-BE49-F238E27FC236}">
                <a16:creationId xmlns:a16="http://schemas.microsoft.com/office/drawing/2014/main" id="{E8907150-E3B6-45AE-B98E-DA62922930E2}"/>
              </a:ext>
            </a:extLst>
          </p:cNvPr>
          <p:cNvSpPr/>
          <p:nvPr/>
        </p:nvSpPr>
        <p:spPr>
          <a:xfrm>
            <a:off x="103012" y="1922202"/>
            <a:ext cx="2530622" cy="980781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2" name="Rettangolo 101">
            <a:extLst>
              <a:ext uri="{FF2B5EF4-FFF2-40B4-BE49-F238E27FC236}">
                <a16:creationId xmlns:a16="http://schemas.microsoft.com/office/drawing/2014/main" id="{1EF3867F-7923-448F-8F9A-8233C8FAC488}"/>
              </a:ext>
            </a:extLst>
          </p:cNvPr>
          <p:cNvSpPr/>
          <p:nvPr/>
        </p:nvSpPr>
        <p:spPr>
          <a:xfrm>
            <a:off x="104237" y="3048000"/>
            <a:ext cx="2530622" cy="867285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3" name="Rettangolo 102">
            <a:extLst>
              <a:ext uri="{FF2B5EF4-FFF2-40B4-BE49-F238E27FC236}">
                <a16:creationId xmlns:a16="http://schemas.microsoft.com/office/drawing/2014/main" id="{173158FF-FEC8-44E3-BB16-EF5E4FADE3BA}"/>
              </a:ext>
            </a:extLst>
          </p:cNvPr>
          <p:cNvSpPr/>
          <p:nvPr/>
        </p:nvSpPr>
        <p:spPr>
          <a:xfrm>
            <a:off x="107695" y="4018918"/>
            <a:ext cx="2530622" cy="83564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4" name="Rettangolo 103">
            <a:extLst>
              <a:ext uri="{FF2B5EF4-FFF2-40B4-BE49-F238E27FC236}">
                <a16:creationId xmlns:a16="http://schemas.microsoft.com/office/drawing/2014/main" id="{6A6B909C-4099-458B-9F56-E8DB6B4220FF}"/>
              </a:ext>
            </a:extLst>
          </p:cNvPr>
          <p:cNvSpPr/>
          <p:nvPr/>
        </p:nvSpPr>
        <p:spPr>
          <a:xfrm>
            <a:off x="95220" y="4903334"/>
            <a:ext cx="2530622" cy="980781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5" name="Rettangolo 104">
            <a:extLst>
              <a:ext uri="{FF2B5EF4-FFF2-40B4-BE49-F238E27FC236}">
                <a16:creationId xmlns:a16="http://schemas.microsoft.com/office/drawing/2014/main" id="{D734E7BC-25B0-4E2F-AA2C-F895AE3464B4}"/>
              </a:ext>
            </a:extLst>
          </p:cNvPr>
          <p:cNvSpPr/>
          <p:nvPr/>
        </p:nvSpPr>
        <p:spPr>
          <a:xfrm>
            <a:off x="101814" y="5922887"/>
            <a:ext cx="2530622" cy="901115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6948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63" grpId="0"/>
      <p:bldP spid="68" grpId="0"/>
      <p:bldP spid="74" grpId="0"/>
      <p:bldP spid="84" grpId="0"/>
      <p:bldP spid="90" grpId="0"/>
      <p:bldP spid="91" grpId="0"/>
      <p:bldP spid="92" grpId="0"/>
      <p:bldP spid="93" grpId="0"/>
      <p:bldP spid="95" grpId="0"/>
      <p:bldP spid="102" grpId="0" animBg="1"/>
      <p:bldP spid="103" grpId="0" animBg="1"/>
      <p:bldP spid="104" grpId="0" animBg="1"/>
      <p:bldP spid="105" grpId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82826" y="431322"/>
            <a:ext cx="6513314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3. </a:t>
            </a:r>
            <a:r>
              <a:rPr lang="it-IT" spc="-5" dirty="0" err="1"/>
              <a:t>Monthly</a:t>
            </a:r>
            <a:r>
              <a:rPr lang="it-IT" spc="-5" dirty="0"/>
              <a:t> Reporting Forms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pic>
        <p:nvPicPr>
          <p:cNvPr id="21" name="Elemento grafico 38" descr="Uomo">
            <a:extLst>
              <a:ext uri="{FF2B5EF4-FFF2-40B4-BE49-F238E27FC236}">
                <a16:creationId xmlns:a16="http://schemas.microsoft.com/office/drawing/2014/main" id="{38D393CA-E297-4DFC-8924-B93F182181B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198427" y="3621506"/>
            <a:ext cx="790575" cy="792930"/>
          </a:xfrm>
          <a:prstGeom prst="rect">
            <a:avLst/>
          </a:prstGeom>
        </p:spPr>
      </p:pic>
      <p:pic>
        <p:nvPicPr>
          <p:cNvPr id="22" name="Elemento grafico 51" descr="Badge dipendente">
            <a:extLst>
              <a:ext uri="{FF2B5EF4-FFF2-40B4-BE49-F238E27FC236}">
                <a16:creationId xmlns:a16="http://schemas.microsoft.com/office/drawing/2014/main" id="{8686F25E-8CD8-4FBD-87C7-EBE3BEFF062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562542" y="3820711"/>
            <a:ext cx="163709" cy="165874"/>
          </a:xfrm>
          <a:prstGeom prst="rect">
            <a:avLst/>
          </a:prstGeom>
        </p:spPr>
      </p:pic>
      <p:pic>
        <p:nvPicPr>
          <p:cNvPr id="58" name="Elemento grafico 38" descr="Uomo">
            <a:extLst>
              <a:ext uri="{FF2B5EF4-FFF2-40B4-BE49-F238E27FC236}">
                <a16:creationId xmlns:a16="http://schemas.microsoft.com/office/drawing/2014/main" id="{C5E6CE6B-3F18-487A-ABC3-70171BBDBF3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803140" y="3274560"/>
            <a:ext cx="790575" cy="792930"/>
          </a:xfrm>
          <a:prstGeom prst="rect">
            <a:avLst/>
          </a:prstGeom>
        </p:spPr>
      </p:pic>
      <p:pic>
        <p:nvPicPr>
          <p:cNvPr id="59" name="Elemento grafico 51" descr="Badge dipendente">
            <a:extLst>
              <a:ext uri="{FF2B5EF4-FFF2-40B4-BE49-F238E27FC236}">
                <a16:creationId xmlns:a16="http://schemas.microsoft.com/office/drawing/2014/main" id="{B9C6675D-6B84-4070-BECC-FC0176067AB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167255" y="3473765"/>
            <a:ext cx="163709" cy="165874"/>
          </a:xfrm>
          <a:prstGeom prst="rect">
            <a:avLst/>
          </a:prstGeom>
        </p:spPr>
      </p:pic>
      <p:pic>
        <p:nvPicPr>
          <p:cNvPr id="64" name="Elemento grafico 38" descr="Uomo">
            <a:extLst>
              <a:ext uri="{FF2B5EF4-FFF2-40B4-BE49-F238E27FC236}">
                <a16:creationId xmlns:a16="http://schemas.microsoft.com/office/drawing/2014/main" id="{C6B28A7E-57AC-4807-BE05-B81A7A011D1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439025" y="3652892"/>
            <a:ext cx="790575" cy="792930"/>
          </a:xfrm>
          <a:prstGeom prst="rect">
            <a:avLst/>
          </a:prstGeom>
        </p:spPr>
      </p:pic>
      <p:pic>
        <p:nvPicPr>
          <p:cNvPr id="65" name="Elemento grafico 51" descr="Badge dipendente">
            <a:extLst>
              <a:ext uri="{FF2B5EF4-FFF2-40B4-BE49-F238E27FC236}">
                <a16:creationId xmlns:a16="http://schemas.microsoft.com/office/drawing/2014/main" id="{DBDB9F32-07B1-4078-BC4B-8942775FA31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803140" y="3852097"/>
            <a:ext cx="163709" cy="165874"/>
          </a:xfrm>
          <a:prstGeom prst="rect">
            <a:avLst/>
          </a:prstGeom>
        </p:spPr>
      </p:pic>
      <p:pic>
        <p:nvPicPr>
          <p:cNvPr id="77" name="Elemento grafico 38" descr="Uomo">
            <a:extLst>
              <a:ext uri="{FF2B5EF4-FFF2-40B4-BE49-F238E27FC236}">
                <a16:creationId xmlns:a16="http://schemas.microsoft.com/office/drawing/2014/main" id="{BC4F24EC-1998-47F5-A199-575B451D821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521348" y="5115340"/>
            <a:ext cx="1291813" cy="1295661"/>
          </a:xfrm>
          <a:prstGeom prst="rect">
            <a:avLst/>
          </a:prstGeom>
        </p:spPr>
      </p:pic>
      <p:pic>
        <p:nvPicPr>
          <p:cNvPr id="78" name="Elemento grafico 51" descr="Badge dipendente">
            <a:extLst>
              <a:ext uri="{FF2B5EF4-FFF2-40B4-BE49-F238E27FC236}">
                <a16:creationId xmlns:a16="http://schemas.microsoft.com/office/drawing/2014/main" id="{EBC969E5-EFA8-4828-8AC9-79F014E2238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126461" y="5475340"/>
            <a:ext cx="237725" cy="240869"/>
          </a:xfrm>
          <a:prstGeom prst="rect">
            <a:avLst/>
          </a:prstGeom>
        </p:spPr>
      </p:pic>
      <p:sp>
        <p:nvSpPr>
          <p:cNvPr id="79" name="object 3">
            <a:extLst>
              <a:ext uri="{FF2B5EF4-FFF2-40B4-BE49-F238E27FC236}">
                <a16:creationId xmlns:a16="http://schemas.microsoft.com/office/drawing/2014/main" id="{177EA1EC-1AB7-45ED-AB60-5E556F0F3FB0}"/>
              </a:ext>
            </a:extLst>
          </p:cNvPr>
          <p:cNvSpPr txBox="1"/>
          <p:nvPr/>
        </p:nvSpPr>
        <p:spPr>
          <a:xfrm>
            <a:off x="343765" y="1905000"/>
            <a:ext cx="7010400" cy="486094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spcBef>
                <a:spcPts val="105"/>
              </a:spcBef>
              <a:tabLst>
                <a:tab pos="354965" algn="l"/>
                <a:tab pos="355600" algn="l"/>
              </a:tabLst>
            </a:pPr>
            <a:r>
              <a:rPr lang="it-IT" sz="2800" spc="-10" dirty="0" err="1">
                <a:latin typeface="Calibri"/>
                <a:cs typeface="Calibri"/>
              </a:rPr>
              <a:t>There</a:t>
            </a:r>
            <a:r>
              <a:rPr lang="it-IT" sz="2800" spc="-10" dirty="0">
                <a:latin typeface="Calibri"/>
                <a:cs typeface="Calibri"/>
              </a:rPr>
              <a:t> are 2 </a:t>
            </a:r>
            <a:r>
              <a:rPr lang="it-IT" sz="2800" spc="-10" dirty="0" err="1">
                <a:latin typeface="Calibri"/>
                <a:cs typeface="Calibri"/>
              </a:rPr>
              <a:t>types</a:t>
            </a:r>
            <a:r>
              <a:rPr lang="it-IT" sz="2800" spc="-10" dirty="0">
                <a:latin typeface="Calibri"/>
                <a:cs typeface="Calibri"/>
              </a:rPr>
              <a:t> of </a:t>
            </a:r>
            <a:r>
              <a:rPr lang="it-IT" sz="2800" spc="-10" dirty="0" err="1">
                <a:latin typeface="Calibri"/>
                <a:cs typeface="Calibri"/>
              </a:rPr>
              <a:t>Monthly</a:t>
            </a:r>
            <a:r>
              <a:rPr lang="it-IT" sz="2800" spc="-10" dirty="0">
                <a:latin typeface="Calibri"/>
                <a:cs typeface="Calibri"/>
              </a:rPr>
              <a:t> Reporting Forms:</a:t>
            </a:r>
          </a:p>
          <a:p>
            <a:pPr marL="12700" marR="5080" algn="just">
              <a:spcBef>
                <a:spcPts val="105"/>
              </a:spcBef>
              <a:tabLst>
                <a:tab pos="354965" algn="l"/>
                <a:tab pos="355600" algn="l"/>
              </a:tabLst>
            </a:pPr>
            <a:endParaRPr lang="it-IT" sz="2800" spc="-10" dirty="0">
              <a:latin typeface="Calibri"/>
              <a:cs typeface="Calibri"/>
            </a:endParaRPr>
          </a:p>
          <a:p>
            <a:pPr marL="12700" marR="5080" algn="just">
              <a:spcBef>
                <a:spcPts val="105"/>
              </a:spcBef>
              <a:tabLst>
                <a:tab pos="354965" algn="l"/>
                <a:tab pos="355600" algn="l"/>
              </a:tabLst>
            </a:pPr>
            <a:endParaRPr lang="it-IT" sz="1500" spc="-10" dirty="0">
              <a:latin typeface="Calibri"/>
              <a:cs typeface="Calibri"/>
            </a:endParaRPr>
          </a:p>
          <a:p>
            <a:pPr marL="527050" marR="5080" indent="-514350" algn="just">
              <a:spcBef>
                <a:spcPts val="105"/>
              </a:spcBef>
              <a:buFont typeface="+mj-lt"/>
              <a:buAutoNum type="alphaUcPeriod"/>
              <a:tabLst>
                <a:tab pos="354965" algn="l"/>
                <a:tab pos="355600" algn="l"/>
              </a:tabLst>
            </a:pPr>
            <a:r>
              <a:rPr lang="it-IT" sz="2800" b="1" spc="-10" dirty="0">
                <a:latin typeface="Calibri"/>
                <a:cs typeface="Calibri"/>
              </a:rPr>
              <a:t>BHW/HHP/CHV </a:t>
            </a:r>
            <a:r>
              <a:rPr lang="it-IT" sz="2800" b="1" spc="-10" dirty="0" err="1">
                <a:latin typeface="Calibri"/>
                <a:cs typeface="Calibri"/>
              </a:rPr>
              <a:t>Monthly</a:t>
            </a:r>
            <a:r>
              <a:rPr lang="it-IT" sz="2800" b="1" spc="-10" dirty="0">
                <a:latin typeface="Calibri"/>
                <a:cs typeface="Calibri"/>
              </a:rPr>
              <a:t> Report</a:t>
            </a:r>
            <a:r>
              <a:rPr lang="it-IT" sz="2800" spc="-10" dirty="0">
                <a:latin typeface="Calibri"/>
                <a:cs typeface="Calibri"/>
              </a:rPr>
              <a:t>, </a:t>
            </a:r>
            <a:r>
              <a:rPr lang="it-IT" sz="2800" spc="-10" dirty="0" err="1">
                <a:latin typeface="Calibri"/>
                <a:cs typeface="Calibri"/>
              </a:rPr>
              <a:t>filled</a:t>
            </a:r>
            <a:r>
              <a:rPr lang="it-IT" sz="2800" spc="-10" dirty="0">
                <a:latin typeface="Calibri"/>
                <a:cs typeface="Calibri"/>
              </a:rPr>
              <a:t> and </a:t>
            </a:r>
            <a:r>
              <a:rPr lang="it-IT" sz="2800" spc="-10" dirty="0" err="1">
                <a:latin typeface="Calibri"/>
                <a:cs typeface="Calibri"/>
              </a:rPr>
              <a:t>submitted</a:t>
            </a:r>
            <a:r>
              <a:rPr lang="it-IT" sz="2800" spc="-10" dirty="0">
                <a:latin typeface="Calibri"/>
                <a:cs typeface="Calibri"/>
              </a:rPr>
              <a:t> </a:t>
            </a:r>
            <a:r>
              <a:rPr lang="it-IT" sz="2800" b="1" spc="-10" dirty="0">
                <a:latin typeface="Calibri"/>
                <a:cs typeface="Calibri"/>
              </a:rPr>
              <a:t>by the </a:t>
            </a:r>
            <a:r>
              <a:rPr lang="it-IT" sz="2800" b="1" spc="-10" dirty="0" err="1">
                <a:latin typeface="Calibri"/>
                <a:cs typeface="Calibri"/>
              </a:rPr>
              <a:t>volunteers</a:t>
            </a:r>
            <a:r>
              <a:rPr lang="it-IT" sz="2800" b="1" spc="-10" dirty="0">
                <a:latin typeface="Calibri"/>
                <a:cs typeface="Calibri"/>
              </a:rPr>
              <a:t> </a:t>
            </a:r>
            <a:r>
              <a:rPr lang="it-IT" sz="2800" spc="-10" dirty="0">
                <a:latin typeface="Calibri"/>
                <a:cs typeface="Calibri"/>
              </a:rPr>
              <a:t>by the </a:t>
            </a:r>
            <a:r>
              <a:rPr lang="it-IT" sz="2800" b="1" spc="-10" dirty="0">
                <a:latin typeface="Calibri"/>
                <a:cs typeface="Calibri"/>
              </a:rPr>
              <a:t>5th of the </a:t>
            </a:r>
            <a:r>
              <a:rPr lang="it-IT" sz="2800" b="1" spc="-10" dirty="0" err="1">
                <a:latin typeface="Calibri"/>
                <a:cs typeface="Calibri"/>
              </a:rPr>
              <a:t>month</a:t>
            </a:r>
            <a:r>
              <a:rPr lang="it-IT" sz="2800" b="1" spc="-10" dirty="0">
                <a:latin typeface="Calibri"/>
                <a:cs typeface="Calibri"/>
              </a:rPr>
              <a:t> </a:t>
            </a:r>
            <a:r>
              <a:rPr lang="it-IT" sz="2800" spc="-10" dirty="0">
                <a:latin typeface="Calibri"/>
                <a:cs typeface="Calibri"/>
              </a:rPr>
              <a:t>following the </a:t>
            </a:r>
            <a:r>
              <a:rPr lang="it-IT" sz="2800" spc="-10" dirty="0" err="1">
                <a:latin typeface="Calibri"/>
                <a:cs typeface="Calibri"/>
              </a:rPr>
              <a:t>reported</a:t>
            </a:r>
            <a:r>
              <a:rPr lang="it-IT" sz="2800" spc="-10" dirty="0">
                <a:latin typeface="Calibri"/>
                <a:cs typeface="Calibri"/>
              </a:rPr>
              <a:t> </a:t>
            </a:r>
            <a:r>
              <a:rPr lang="it-IT" sz="2800" spc="-10" dirty="0" err="1">
                <a:latin typeface="Calibri"/>
                <a:cs typeface="Calibri"/>
              </a:rPr>
              <a:t>month</a:t>
            </a:r>
            <a:endParaRPr lang="it-IT" sz="2800" spc="-10" dirty="0">
              <a:latin typeface="Calibri"/>
              <a:cs typeface="Calibri"/>
            </a:endParaRPr>
          </a:p>
          <a:p>
            <a:pPr marL="527050" marR="5080" indent="-514350" algn="just">
              <a:spcBef>
                <a:spcPts val="105"/>
              </a:spcBef>
              <a:buFont typeface="+mj-lt"/>
              <a:buAutoNum type="alphaUcPeriod"/>
              <a:tabLst>
                <a:tab pos="354965" algn="l"/>
                <a:tab pos="355600" algn="l"/>
              </a:tabLst>
            </a:pPr>
            <a:endParaRPr lang="it-IT" sz="1500" spc="-10" dirty="0">
              <a:latin typeface="Calibri"/>
              <a:cs typeface="Calibri"/>
            </a:endParaRPr>
          </a:p>
          <a:p>
            <a:pPr marL="527050" marR="5080" indent="-514350" algn="just">
              <a:spcBef>
                <a:spcPts val="105"/>
              </a:spcBef>
              <a:buAutoNum type="alphaUcPeriod"/>
              <a:tabLst>
                <a:tab pos="354965" algn="l"/>
                <a:tab pos="355600" algn="l"/>
              </a:tabLst>
            </a:pPr>
            <a:endParaRPr lang="it-IT" sz="2800" spc="-10" dirty="0">
              <a:latin typeface="Calibri"/>
              <a:cs typeface="Calibri"/>
            </a:endParaRPr>
          </a:p>
          <a:p>
            <a:pPr marL="527050" marR="5080" indent="-514350" algn="just">
              <a:spcBef>
                <a:spcPts val="105"/>
              </a:spcBef>
              <a:buAutoNum type="alphaUcPeriod"/>
              <a:tabLst>
                <a:tab pos="354965" algn="l"/>
                <a:tab pos="355600" algn="l"/>
              </a:tabLst>
            </a:pPr>
            <a:r>
              <a:rPr lang="it-IT" sz="2800" b="1" spc="-10" dirty="0">
                <a:latin typeface="Calibri"/>
                <a:cs typeface="Calibri"/>
              </a:rPr>
              <a:t>BHT Supervisor </a:t>
            </a:r>
            <a:r>
              <a:rPr lang="it-IT" sz="2800" b="1" spc="-10" dirty="0" err="1">
                <a:latin typeface="Calibri"/>
                <a:cs typeface="Calibri"/>
              </a:rPr>
              <a:t>Monthly</a:t>
            </a:r>
            <a:r>
              <a:rPr lang="it-IT" sz="2800" b="1" spc="-10" dirty="0">
                <a:cs typeface="Calibri"/>
              </a:rPr>
              <a:t> Report (</a:t>
            </a:r>
            <a:r>
              <a:rPr lang="it-IT" sz="2800" b="1" spc="-10" dirty="0" err="1">
                <a:cs typeface="Calibri"/>
              </a:rPr>
              <a:t>aggregated</a:t>
            </a:r>
            <a:r>
              <a:rPr lang="it-IT" sz="2800" b="1" spc="-10" dirty="0">
                <a:cs typeface="Calibri"/>
              </a:rPr>
              <a:t>)</a:t>
            </a:r>
            <a:r>
              <a:rPr lang="it-IT" sz="2800" spc="-10" dirty="0">
                <a:cs typeface="Calibri"/>
              </a:rPr>
              <a:t>, </a:t>
            </a:r>
            <a:r>
              <a:rPr lang="it-IT" sz="2800" spc="-10" dirty="0" err="1">
                <a:cs typeface="Calibri"/>
              </a:rPr>
              <a:t>filled</a:t>
            </a:r>
            <a:r>
              <a:rPr lang="it-IT" sz="2800" spc="-10" dirty="0">
                <a:cs typeface="Calibri"/>
              </a:rPr>
              <a:t> and </a:t>
            </a:r>
            <a:r>
              <a:rPr lang="it-IT" sz="2800" spc="-10" dirty="0" err="1">
                <a:cs typeface="Calibri"/>
              </a:rPr>
              <a:t>submitted</a:t>
            </a:r>
            <a:r>
              <a:rPr lang="it-IT" sz="2800" spc="-10" dirty="0">
                <a:cs typeface="Calibri"/>
              </a:rPr>
              <a:t> </a:t>
            </a:r>
            <a:r>
              <a:rPr lang="it-IT" sz="2800" b="1" spc="-10" dirty="0">
                <a:cs typeface="Calibri"/>
              </a:rPr>
              <a:t>by the Supervisor </a:t>
            </a:r>
            <a:r>
              <a:rPr lang="it-IT" sz="2800" spc="-10" dirty="0">
                <a:cs typeface="Calibri"/>
              </a:rPr>
              <a:t>by the </a:t>
            </a:r>
            <a:r>
              <a:rPr lang="it-IT" sz="2800" b="1" spc="-10" dirty="0">
                <a:cs typeface="Calibri"/>
              </a:rPr>
              <a:t>6th of the </a:t>
            </a:r>
            <a:r>
              <a:rPr lang="it-IT" sz="2800" b="1" spc="-10" dirty="0" err="1">
                <a:cs typeface="Calibri"/>
              </a:rPr>
              <a:t>month</a:t>
            </a:r>
            <a:r>
              <a:rPr lang="it-IT" sz="2800" b="1" spc="-10" dirty="0">
                <a:cs typeface="Calibri"/>
              </a:rPr>
              <a:t> </a:t>
            </a:r>
            <a:r>
              <a:rPr lang="it-IT" sz="2800" spc="-10" dirty="0">
                <a:cs typeface="Calibri"/>
              </a:rPr>
              <a:t>following the </a:t>
            </a:r>
            <a:r>
              <a:rPr lang="it-IT" sz="2800" spc="-10" dirty="0" err="1">
                <a:cs typeface="Calibri"/>
              </a:rPr>
              <a:t>reported</a:t>
            </a:r>
            <a:r>
              <a:rPr lang="it-IT" sz="2800" spc="-10" dirty="0">
                <a:cs typeface="Calibri"/>
              </a:rPr>
              <a:t> </a:t>
            </a:r>
            <a:r>
              <a:rPr lang="it-IT" sz="2800" spc="-10" dirty="0" err="1">
                <a:cs typeface="Calibri"/>
              </a:rPr>
              <a:t>month</a:t>
            </a:r>
            <a:endParaRPr lang="it-IT" sz="2800" spc="-1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72573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92308" y="192459"/>
            <a:ext cx="6513314" cy="136768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3. BHW / HHP / CHV </a:t>
            </a:r>
            <a:r>
              <a:rPr lang="it-IT" spc="-5" dirty="0" err="1"/>
              <a:t>Monthly</a:t>
            </a:r>
            <a:r>
              <a:rPr lang="it-IT" spc="-5" dirty="0"/>
              <a:t> Reporting Form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35F45C52-BA6D-494F-AF82-355725CADA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568" y="1954998"/>
            <a:ext cx="8910863" cy="4379542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D2F73F26-972F-4420-AF23-8A33F54ED5C5}"/>
              </a:ext>
            </a:extLst>
          </p:cNvPr>
          <p:cNvSpPr txBox="1"/>
          <p:nvPr/>
        </p:nvSpPr>
        <p:spPr>
          <a:xfrm>
            <a:off x="381000" y="4343400"/>
            <a:ext cx="6421132" cy="2126864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Fill all these fields as required, indicating in which State, County, Payam, Boma assigned to the volunteer  he/she has conducted his/her activities. The Month &amp; Year reported.</a:t>
            </a:r>
          </a:p>
          <a:p>
            <a:pPr>
              <a:lnSpc>
                <a:spcPct val="150000"/>
              </a:lnSpc>
            </a:pPr>
            <a:r>
              <a:rPr lang="en-US" b="1" dirty="0"/>
              <a:t>Note: </a:t>
            </a:r>
            <a:r>
              <a:rPr lang="en-US" dirty="0"/>
              <a:t>Since a volunteer is assigned to cover a specific area within a specific Boma, these details do not change every month.</a:t>
            </a: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3221E40F-1A74-42FD-8F4E-69476F006221}"/>
              </a:ext>
            </a:extLst>
          </p:cNvPr>
          <p:cNvSpPr/>
          <p:nvPr/>
        </p:nvSpPr>
        <p:spPr>
          <a:xfrm>
            <a:off x="116568" y="3200401"/>
            <a:ext cx="8802813" cy="82419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8" name="Connettore 2 17">
            <a:extLst>
              <a:ext uri="{FF2B5EF4-FFF2-40B4-BE49-F238E27FC236}">
                <a16:creationId xmlns:a16="http://schemas.microsoft.com/office/drawing/2014/main" id="{4DB0FFC3-9170-44B2-B315-A578C73C6A92}"/>
              </a:ext>
            </a:extLst>
          </p:cNvPr>
          <p:cNvCxnSpPr>
            <a:cxnSpLocks/>
            <a:stCxn id="16" idx="3"/>
          </p:cNvCxnSpPr>
          <p:nvPr/>
        </p:nvCxnSpPr>
        <p:spPr>
          <a:xfrm flipV="1">
            <a:off x="6802132" y="4024597"/>
            <a:ext cx="665468" cy="1382235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6516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92308" y="192459"/>
            <a:ext cx="6513314" cy="136768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3. BHW / HHP / CHV </a:t>
            </a:r>
            <a:r>
              <a:rPr lang="it-IT" spc="-5" dirty="0" err="1"/>
              <a:t>Monthly</a:t>
            </a:r>
            <a:r>
              <a:rPr lang="it-IT" spc="-5" dirty="0"/>
              <a:t> Reporting Form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35F45C52-BA6D-494F-AF82-355725CADA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568" y="1954998"/>
            <a:ext cx="8910863" cy="4379542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D2F73F26-972F-4420-AF23-8A33F54ED5C5}"/>
              </a:ext>
            </a:extLst>
          </p:cNvPr>
          <p:cNvSpPr txBox="1"/>
          <p:nvPr/>
        </p:nvSpPr>
        <p:spPr>
          <a:xfrm>
            <a:off x="381000" y="1945059"/>
            <a:ext cx="6421132" cy="2126864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Insert (by coloring the circles) the total number of </a:t>
            </a:r>
            <a:r>
              <a:rPr lang="en-US" b="1" dirty="0"/>
              <a:t>new Family Folders created during the reported month </a:t>
            </a:r>
            <a:r>
              <a:rPr lang="en-US" dirty="0"/>
              <a:t>for households with suspected/confirmed cases of Epilepsy / Nodding Syndrome. To be counted, Family Folders need to be filled on all their sections (i.e. Sections A.1, A.2 and A.3)</a:t>
            </a: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3221E40F-1A74-42FD-8F4E-69476F006221}"/>
              </a:ext>
            </a:extLst>
          </p:cNvPr>
          <p:cNvSpPr/>
          <p:nvPr/>
        </p:nvSpPr>
        <p:spPr>
          <a:xfrm>
            <a:off x="129820" y="4495799"/>
            <a:ext cx="8802813" cy="384407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8" name="Connettore 2 17">
            <a:extLst>
              <a:ext uri="{FF2B5EF4-FFF2-40B4-BE49-F238E27FC236}">
                <a16:creationId xmlns:a16="http://schemas.microsoft.com/office/drawing/2014/main" id="{4DB0FFC3-9170-44B2-B315-A578C73C6A92}"/>
              </a:ext>
            </a:extLst>
          </p:cNvPr>
          <p:cNvCxnSpPr>
            <a:cxnSpLocks/>
            <a:stCxn id="16" idx="3"/>
          </p:cNvCxnSpPr>
          <p:nvPr/>
        </p:nvCxnSpPr>
        <p:spPr>
          <a:xfrm>
            <a:off x="6802132" y="3008491"/>
            <a:ext cx="513068" cy="1487308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4611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92308" y="192459"/>
            <a:ext cx="6513314" cy="136768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3. BHW / HHP / CHV </a:t>
            </a:r>
            <a:r>
              <a:rPr lang="it-IT" spc="-5" dirty="0" err="1"/>
              <a:t>Monthly</a:t>
            </a:r>
            <a:r>
              <a:rPr lang="it-IT" spc="-5" dirty="0"/>
              <a:t> Reporting Form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35F45C52-BA6D-494F-AF82-355725CADA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568" y="1954998"/>
            <a:ext cx="8910863" cy="4379542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D2F73F26-972F-4420-AF23-8A33F54ED5C5}"/>
              </a:ext>
            </a:extLst>
          </p:cNvPr>
          <p:cNvSpPr txBox="1"/>
          <p:nvPr/>
        </p:nvSpPr>
        <p:spPr>
          <a:xfrm>
            <a:off x="381000" y="1945059"/>
            <a:ext cx="6421132" cy="2585323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Tally</a:t>
            </a:r>
            <a:r>
              <a:rPr lang="en-US" dirty="0"/>
              <a:t> the total number of people found during the reported period as: having more than 1 convulsion / seizure / fit over the last 12 months, and at least 48 hours apart. </a:t>
            </a:r>
          </a:p>
          <a:p>
            <a:endParaRPr lang="en-US" dirty="0"/>
          </a:p>
          <a:p>
            <a:r>
              <a:rPr lang="en-US" b="1" dirty="0"/>
              <a:t>Disaggregate the tally by gender and age. </a:t>
            </a:r>
          </a:p>
          <a:p>
            <a:endParaRPr lang="en-US" dirty="0"/>
          </a:p>
          <a:p>
            <a:r>
              <a:rPr lang="en-US" dirty="0"/>
              <a:t>This total number should be derived from “</a:t>
            </a:r>
            <a:r>
              <a:rPr lang="en-US" u="sng" dirty="0"/>
              <a:t>SECTION A.3: FAMILY MEMBERS WITH SUSPECTED EPILEPSY / NODDING SYNDROME</a:t>
            </a:r>
            <a:r>
              <a:rPr lang="en-US" dirty="0"/>
              <a:t>” of</a:t>
            </a:r>
          </a:p>
          <a:p>
            <a:r>
              <a:rPr lang="it-IT" dirty="0"/>
              <a:t>the </a:t>
            </a:r>
            <a:r>
              <a:rPr lang="it-IT" b="1" dirty="0"/>
              <a:t>Family Folder</a:t>
            </a:r>
            <a:r>
              <a:rPr lang="it-IT" dirty="0"/>
              <a:t>.</a:t>
            </a:r>
            <a:endParaRPr lang="en-US" dirty="0"/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3221E40F-1A74-42FD-8F4E-69476F006221}"/>
              </a:ext>
            </a:extLst>
          </p:cNvPr>
          <p:cNvSpPr/>
          <p:nvPr/>
        </p:nvSpPr>
        <p:spPr>
          <a:xfrm>
            <a:off x="143072" y="4838559"/>
            <a:ext cx="8802813" cy="80024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8" name="Connettore 2 17">
            <a:extLst>
              <a:ext uri="{FF2B5EF4-FFF2-40B4-BE49-F238E27FC236}">
                <a16:creationId xmlns:a16="http://schemas.microsoft.com/office/drawing/2014/main" id="{4DB0FFC3-9170-44B2-B315-A578C73C6A92}"/>
              </a:ext>
            </a:extLst>
          </p:cNvPr>
          <p:cNvCxnSpPr>
            <a:cxnSpLocks/>
            <a:stCxn id="16" idx="3"/>
          </p:cNvCxnSpPr>
          <p:nvPr/>
        </p:nvCxnSpPr>
        <p:spPr>
          <a:xfrm>
            <a:off x="6802132" y="3237721"/>
            <a:ext cx="589268" cy="1600838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2093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92308" y="192459"/>
            <a:ext cx="6513314" cy="136768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3. BHW / HHP / CHV </a:t>
            </a:r>
            <a:r>
              <a:rPr lang="it-IT" spc="-5" dirty="0" err="1"/>
              <a:t>Monthly</a:t>
            </a:r>
            <a:r>
              <a:rPr lang="it-IT" spc="-5" dirty="0"/>
              <a:t> Reporting Form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35F45C52-BA6D-494F-AF82-355725CADA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568" y="1954998"/>
            <a:ext cx="8910863" cy="4379542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D2F73F26-972F-4420-AF23-8A33F54ED5C5}"/>
              </a:ext>
            </a:extLst>
          </p:cNvPr>
          <p:cNvSpPr txBox="1"/>
          <p:nvPr/>
        </p:nvSpPr>
        <p:spPr>
          <a:xfrm>
            <a:off x="381000" y="1945059"/>
            <a:ext cx="6421132" cy="2308324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Tally</a:t>
            </a:r>
            <a:r>
              <a:rPr lang="en-US" dirty="0"/>
              <a:t> the total number of people found during the reported period as: head nodding. </a:t>
            </a:r>
          </a:p>
          <a:p>
            <a:endParaRPr lang="en-US" dirty="0"/>
          </a:p>
          <a:p>
            <a:r>
              <a:rPr lang="en-US" b="1" dirty="0"/>
              <a:t>Disaggregate the tally by gender and age. </a:t>
            </a:r>
          </a:p>
          <a:p>
            <a:endParaRPr lang="en-US" dirty="0"/>
          </a:p>
          <a:p>
            <a:r>
              <a:rPr lang="en-US" dirty="0"/>
              <a:t>This total number should be derived from “</a:t>
            </a:r>
            <a:r>
              <a:rPr lang="en-US" u="sng" dirty="0"/>
              <a:t>SECTION A.3: FAMILY MEMBERS WITH SUSPECTED EPILEPSY / NODDING SYNDROME</a:t>
            </a:r>
            <a:r>
              <a:rPr lang="en-US" dirty="0"/>
              <a:t>” of</a:t>
            </a:r>
          </a:p>
          <a:p>
            <a:r>
              <a:rPr lang="it-IT" dirty="0"/>
              <a:t>the </a:t>
            </a:r>
            <a:r>
              <a:rPr lang="it-IT" b="1" dirty="0"/>
              <a:t>Family Folder</a:t>
            </a:r>
            <a:r>
              <a:rPr lang="it-IT" dirty="0"/>
              <a:t>.</a:t>
            </a:r>
            <a:endParaRPr lang="en-US" dirty="0"/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3221E40F-1A74-42FD-8F4E-69476F006221}"/>
              </a:ext>
            </a:extLst>
          </p:cNvPr>
          <p:cNvSpPr/>
          <p:nvPr/>
        </p:nvSpPr>
        <p:spPr>
          <a:xfrm>
            <a:off x="170592" y="5567429"/>
            <a:ext cx="8802813" cy="80024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8" name="Connettore 2 17">
            <a:extLst>
              <a:ext uri="{FF2B5EF4-FFF2-40B4-BE49-F238E27FC236}">
                <a16:creationId xmlns:a16="http://schemas.microsoft.com/office/drawing/2014/main" id="{4DB0FFC3-9170-44B2-B315-A578C73C6A92}"/>
              </a:ext>
            </a:extLst>
          </p:cNvPr>
          <p:cNvCxnSpPr>
            <a:cxnSpLocks/>
            <a:stCxn id="16" idx="3"/>
          </p:cNvCxnSpPr>
          <p:nvPr/>
        </p:nvCxnSpPr>
        <p:spPr>
          <a:xfrm>
            <a:off x="6802132" y="3099221"/>
            <a:ext cx="818015" cy="2468208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525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DC53C227-627C-429D-AABF-400EDF58F2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653" y="4279591"/>
            <a:ext cx="8927872" cy="2151898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92308" y="192459"/>
            <a:ext cx="6513314" cy="136768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3. BHW / HHP / CHV </a:t>
            </a:r>
            <a:r>
              <a:rPr lang="it-IT" spc="-5" dirty="0" err="1"/>
              <a:t>Monthly</a:t>
            </a:r>
            <a:r>
              <a:rPr lang="it-IT" spc="-5" dirty="0"/>
              <a:t> Reporting Form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D2F73F26-972F-4420-AF23-8A33F54ED5C5}"/>
              </a:ext>
            </a:extLst>
          </p:cNvPr>
          <p:cNvSpPr txBox="1"/>
          <p:nvPr/>
        </p:nvSpPr>
        <p:spPr>
          <a:xfrm>
            <a:off x="380999" y="1945059"/>
            <a:ext cx="8492697" cy="2031325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Tally</a:t>
            </a:r>
            <a:r>
              <a:rPr lang="en-US" dirty="0"/>
              <a:t> the total number of referrals made during the reported period for suspected epilepsy cases, disaggregated by gender and age. </a:t>
            </a:r>
          </a:p>
          <a:p>
            <a:endParaRPr lang="en-US" dirty="0"/>
          </a:p>
          <a:p>
            <a:r>
              <a:rPr lang="en-US" dirty="0"/>
              <a:t>This number shall be derived by checking if any of the 2 relevant options under the section “REASONS FOR REFERRAL” &amp; sub-section “SUSPECTED EPILEPSY” of the </a:t>
            </a:r>
            <a:r>
              <a:rPr lang="en-US" b="1" dirty="0"/>
              <a:t>Referral Forms released during the reported period </a:t>
            </a:r>
            <a:r>
              <a:rPr lang="en-US" dirty="0"/>
              <a:t>has been ticked (i.e. Convulsions /</a:t>
            </a:r>
            <a:r>
              <a:rPr lang="it-IT" dirty="0" err="1"/>
              <a:t>seizures</a:t>
            </a:r>
            <a:r>
              <a:rPr lang="it-IT" dirty="0"/>
              <a:t> / </a:t>
            </a:r>
            <a:r>
              <a:rPr lang="it-IT" dirty="0" err="1"/>
              <a:t>fits</a:t>
            </a:r>
            <a:r>
              <a:rPr lang="it-IT" dirty="0"/>
              <a:t>; Head </a:t>
            </a:r>
            <a:r>
              <a:rPr lang="it-IT" dirty="0" err="1"/>
              <a:t>nodding</a:t>
            </a:r>
            <a:r>
              <a:rPr lang="it-IT" dirty="0"/>
              <a:t>).</a:t>
            </a:r>
            <a:endParaRPr lang="en-US" dirty="0"/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3221E40F-1A74-42FD-8F4E-69476F006221}"/>
              </a:ext>
            </a:extLst>
          </p:cNvPr>
          <p:cNvSpPr/>
          <p:nvPr/>
        </p:nvSpPr>
        <p:spPr>
          <a:xfrm>
            <a:off x="170593" y="4279591"/>
            <a:ext cx="8927872" cy="117412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8" name="Connettore 2 17">
            <a:extLst>
              <a:ext uri="{FF2B5EF4-FFF2-40B4-BE49-F238E27FC236}">
                <a16:creationId xmlns:a16="http://schemas.microsoft.com/office/drawing/2014/main" id="{4DB0FFC3-9170-44B2-B315-A578C73C6A92}"/>
              </a:ext>
            </a:extLst>
          </p:cNvPr>
          <p:cNvCxnSpPr>
            <a:cxnSpLocks/>
            <a:stCxn id="16" idx="2"/>
          </p:cNvCxnSpPr>
          <p:nvPr/>
        </p:nvCxnSpPr>
        <p:spPr>
          <a:xfrm>
            <a:off x="4627348" y="3976384"/>
            <a:ext cx="478052" cy="303207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1222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DC53C227-627C-429D-AABF-400EDF58F2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653" y="4279591"/>
            <a:ext cx="8927872" cy="2151898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92308" y="192459"/>
            <a:ext cx="6513314" cy="136768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3. BHW / HHP / CHV </a:t>
            </a:r>
            <a:r>
              <a:rPr lang="it-IT" spc="-5" dirty="0" err="1"/>
              <a:t>Monthly</a:t>
            </a:r>
            <a:r>
              <a:rPr lang="it-IT" spc="-5" dirty="0"/>
              <a:t> Reporting Form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D2F73F26-972F-4420-AF23-8A33F54ED5C5}"/>
              </a:ext>
            </a:extLst>
          </p:cNvPr>
          <p:cNvSpPr txBox="1"/>
          <p:nvPr/>
        </p:nvSpPr>
        <p:spPr>
          <a:xfrm>
            <a:off x="380999" y="1945059"/>
            <a:ext cx="8492697" cy="2031325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Tally</a:t>
            </a:r>
            <a:r>
              <a:rPr lang="en-US" dirty="0"/>
              <a:t> the total number of referrals made during the reported period for reasons other than suspected epilepsy, disaggregated by gender and age. </a:t>
            </a:r>
          </a:p>
          <a:p>
            <a:endParaRPr lang="en-US" dirty="0"/>
          </a:p>
          <a:p>
            <a:r>
              <a:rPr lang="en-US" dirty="0"/>
              <a:t>This number shall be derived by checking if any of the options under the section “REASONS FOR REFERRAL” &amp; outside sub-section “SUSPECTED EPILEPSY” of the </a:t>
            </a:r>
            <a:r>
              <a:rPr lang="en-US" b="1" dirty="0"/>
              <a:t>Referral Forms released during the reported period </a:t>
            </a:r>
            <a:r>
              <a:rPr lang="en-US" dirty="0"/>
              <a:t>has been ticked (e.g. acute malnutrition, </a:t>
            </a:r>
            <a:r>
              <a:rPr lang="it-IT" dirty="0" err="1"/>
              <a:t>newborn</a:t>
            </a:r>
            <a:r>
              <a:rPr lang="it-IT" dirty="0"/>
              <a:t> </a:t>
            </a:r>
            <a:r>
              <a:rPr lang="it-IT" dirty="0" err="1"/>
              <a:t>danger</a:t>
            </a:r>
            <a:r>
              <a:rPr lang="it-IT" dirty="0"/>
              <a:t> </a:t>
            </a:r>
            <a:r>
              <a:rPr lang="it-IT" dirty="0" err="1"/>
              <a:t>sign</a:t>
            </a:r>
            <a:r>
              <a:rPr lang="it-IT" dirty="0"/>
              <a:t>, </a:t>
            </a:r>
            <a:r>
              <a:rPr lang="it-IT" dirty="0" err="1"/>
              <a:t>malaria,pneumonia</a:t>
            </a:r>
            <a:r>
              <a:rPr lang="it-IT" dirty="0"/>
              <a:t>, </a:t>
            </a:r>
            <a:r>
              <a:rPr lang="it-IT" dirty="0" err="1"/>
              <a:t>diarrhoea</a:t>
            </a:r>
            <a:r>
              <a:rPr lang="it-IT" dirty="0"/>
              <a:t>…).</a:t>
            </a:r>
            <a:endParaRPr lang="en-US" dirty="0"/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3221E40F-1A74-42FD-8F4E-69476F006221}"/>
              </a:ext>
            </a:extLst>
          </p:cNvPr>
          <p:cNvSpPr/>
          <p:nvPr/>
        </p:nvSpPr>
        <p:spPr>
          <a:xfrm>
            <a:off x="160653" y="5437146"/>
            <a:ext cx="8927872" cy="117412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8" name="Connettore 2 17">
            <a:extLst>
              <a:ext uri="{FF2B5EF4-FFF2-40B4-BE49-F238E27FC236}">
                <a16:creationId xmlns:a16="http://schemas.microsoft.com/office/drawing/2014/main" id="{4DB0FFC3-9170-44B2-B315-A578C73C6A92}"/>
              </a:ext>
            </a:extLst>
          </p:cNvPr>
          <p:cNvCxnSpPr>
            <a:cxnSpLocks/>
            <a:stCxn id="16" idx="2"/>
            <a:endCxn id="17" idx="0"/>
          </p:cNvCxnSpPr>
          <p:nvPr/>
        </p:nvCxnSpPr>
        <p:spPr>
          <a:xfrm flipH="1">
            <a:off x="4624589" y="3976384"/>
            <a:ext cx="2759" cy="1460762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3370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5F7A0E0C-BD5B-4E57-A1AC-3E5E2FA74B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523" y="1958311"/>
            <a:ext cx="8894988" cy="4422510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92308" y="192459"/>
            <a:ext cx="6513314" cy="136768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3. BHW / HHP / CHV </a:t>
            </a:r>
            <a:r>
              <a:rPr lang="it-IT" spc="-5" dirty="0" err="1"/>
              <a:t>Monthly</a:t>
            </a:r>
            <a:r>
              <a:rPr lang="it-IT" spc="-5" dirty="0"/>
              <a:t> Reporting Form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D2F73F26-972F-4420-AF23-8A33F54ED5C5}"/>
              </a:ext>
            </a:extLst>
          </p:cNvPr>
          <p:cNvSpPr txBox="1"/>
          <p:nvPr/>
        </p:nvSpPr>
        <p:spPr>
          <a:xfrm>
            <a:off x="543239" y="4378372"/>
            <a:ext cx="8492697" cy="1200329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Insert the total number of household visits conducted during the month. </a:t>
            </a:r>
          </a:p>
          <a:p>
            <a:endParaRPr lang="en-US" dirty="0"/>
          </a:p>
          <a:p>
            <a:r>
              <a:rPr lang="en-US" dirty="0"/>
              <a:t>This number corresponds to the number of visits recorded for the month under the column “</a:t>
            </a:r>
            <a:r>
              <a:rPr lang="en-US" b="1" dirty="0"/>
              <a:t>VISIT DATE</a:t>
            </a:r>
            <a:r>
              <a:rPr lang="en-US" dirty="0"/>
              <a:t>” of all </a:t>
            </a:r>
            <a:r>
              <a:rPr lang="en-US" b="1" dirty="0"/>
              <a:t>Household Visit Forms </a:t>
            </a:r>
            <a:r>
              <a:rPr lang="en-US" dirty="0"/>
              <a:t>used.</a:t>
            </a: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3221E40F-1A74-42FD-8F4E-69476F006221}"/>
              </a:ext>
            </a:extLst>
          </p:cNvPr>
          <p:cNvSpPr/>
          <p:nvPr/>
        </p:nvSpPr>
        <p:spPr>
          <a:xfrm>
            <a:off x="108064" y="1958311"/>
            <a:ext cx="8927872" cy="59617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8" name="Connettore 2 17">
            <a:extLst>
              <a:ext uri="{FF2B5EF4-FFF2-40B4-BE49-F238E27FC236}">
                <a16:creationId xmlns:a16="http://schemas.microsoft.com/office/drawing/2014/main" id="{4DB0FFC3-9170-44B2-B315-A578C73C6A92}"/>
              </a:ext>
            </a:extLst>
          </p:cNvPr>
          <p:cNvCxnSpPr>
            <a:cxnSpLocks/>
            <a:stCxn id="16" idx="0"/>
          </p:cNvCxnSpPr>
          <p:nvPr/>
        </p:nvCxnSpPr>
        <p:spPr>
          <a:xfrm flipH="1" flipV="1">
            <a:off x="4558576" y="2564426"/>
            <a:ext cx="231012" cy="1813946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5984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CC41AC53-6BBB-4FA9-A03B-B40FC9BB6F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981200"/>
            <a:ext cx="7093529" cy="4876800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" y="531013"/>
            <a:ext cx="7467599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1. Family Folder – </a:t>
            </a:r>
            <a:r>
              <a:rPr lang="it-IT" spc="-5" dirty="0" err="1"/>
              <a:t>Section</a:t>
            </a:r>
            <a:r>
              <a:rPr lang="it-IT" spc="-5" dirty="0"/>
              <a:t> A1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5AF784BA-6C11-4D58-A342-76E224D00835}"/>
              </a:ext>
            </a:extLst>
          </p:cNvPr>
          <p:cNvSpPr/>
          <p:nvPr/>
        </p:nvSpPr>
        <p:spPr>
          <a:xfrm>
            <a:off x="5334001" y="2133600"/>
            <a:ext cx="2514598" cy="4572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38" name="Connettore 2 37">
            <a:extLst>
              <a:ext uri="{FF2B5EF4-FFF2-40B4-BE49-F238E27FC236}">
                <a16:creationId xmlns:a16="http://schemas.microsoft.com/office/drawing/2014/main" id="{9B000139-504C-4F7A-8287-04053D3FF144}"/>
              </a:ext>
            </a:extLst>
          </p:cNvPr>
          <p:cNvCxnSpPr>
            <a:cxnSpLocks/>
            <a:endCxn id="5" idx="1"/>
          </p:cNvCxnSpPr>
          <p:nvPr/>
        </p:nvCxnSpPr>
        <p:spPr>
          <a:xfrm flipV="1">
            <a:off x="4114799" y="2362200"/>
            <a:ext cx="1219202" cy="533400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BC8DEC53-EEB4-40F7-9645-DB92E7414CCB}"/>
              </a:ext>
            </a:extLst>
          </p:cNvPr>
          <p:cNvSpPr txBox="1"/>
          <p:nvPr/>
        </p:nvSpPr>
        <p:spPr>
          <a:xfrm>
            <a:off x="609599" y="2895600"/>
            <a:ext cx="7239000" cy="3693319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Record the household number here. The household number takes this form: first three letters in the name of the state (capitals)/first three letters in the name of the county (capitals)/first three letters in the name of the </a:t>
            </a:r>
            <a:r>
              <a:rPr lang="en-US" dirty="0" err="1"/>
              <a:t>payam</a:t>
            </a:r>
            <a:r>
              <a:rPr lang="en-US" dirty="0"/>
              <a:t>(capitals)/first three letters in the name of the boma(capitals)/first three letters in the name of the village/three-digit number in serialized form for households provided by the BHW assigned to this household. For example; if the household numbered 008 lies in </a:t>
            </a:r>
            <a:r>
              <a:rPr lang="en-US" dirty="0" err="1"/>
              <a:t>Pagak</a:t>
            </a:r>
            <a:r>
              <a:rPr lang="en-US" dirty="0"/>
              <a:t> village, </a:t>
            </a:r>
            <a:r>
              <a:rPr lang="en-US" dirty="0" err="1"/>
              <a:t>Pagak</a:t>
            </a:r>
            <a:r>
              <a:rPr lang="en-US" dirty="0"/>
              <a:t> boma, </a:t>
            </a:r>
            <a:r>
              <a:rPr lang="en-US" dirty="0" err="1"/>
              <a:t>Nyongkuach</a:t>
            </a:r>
            <a:r>
              <a:rPr lang="en-US" dirty="0"/>
              <a:t> </a:t>
            </a:r>
            <a:r>
              <a:rPr lang="en-US" dirty="0" err="1"/>
              <a:t>payam</a:t>
            </a:r>
            <a:r>
              <a:rPr lang="en-US" dirty="0"/>
              <a:t>, </a:t>
            </a:r>
            <a:r>
              <a:rPr lang="en-US" dirty="0" err="1"/>
              <a:t>Baliet</a:t>
            </a:r>
            <a:r>
              <a:rPr lang="en-US" dirty="0"/>
              <a:t> county and Upper Nile state, the household number will be written as </a:t>
            </a:r>
            <a:r>
              <a:rPr lang="en-US" b="1" dirty="0"/>
              <a:t>UPP/BAL/NYO/PAG/PAG/008</a:t>
            </a:r>
            <a:r>
              <a:rPr lang="en-US" dirty="0"/>
              <a:t>.</a:t>
            </a:r>
          </a:p>
          <a:p>
            <a:pPr algn="just"/>
            <a:r>
              <a:rPr lang="en-US" b="1" dirty="0">
                <a:highlight>
                  <a:srgbClr val="FFFF00"/>
                </a:highlight>
              </a:rPr>
              <a:t>Households which are enrolled under the BHI already have an assigned number like the one in the example; the CHV must therefore get that number from the BHW who cares for the family and copy that number into his NSA Family Folder.</a:t>
            </a:r>
            <a:endParaRPr lang="it-IT" b="1" dirty="0">
              <a:highlight>
                <a:srgbClr val="FFFF00"/>
              </a:highlight>
            </a:endParaRPr>
          </a:p>
        </p:txBody>
      </p:sp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DD406AC8-E915-43B3-A83E-E2024A80A339}"/>
              </a:ext>
            </a:extLst>
          </p:cNvPr>
          <p:cNvSpPr txBox="1"/>
          <p:nvPr/>
        </p:nvSpPr>
        <p:spPr>
          <a:xfrm>
            <a:off x="5410200" y="2212187"/>
            <a:ext cx="2362200" cy="307777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400" b="1" dirty="0"/>
              <a:t>UPP/BAL/NYO/PAG/PAG/008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1189855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 animBg="1"/>
      <p:bldP spid="43" grpId="0" animBg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5F7A0E0C-BD5B-4E57-A1AC-3E5E2FA74B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523" y="1958311"/>
            <a:ext cx="8894988" cy="4422510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92308" y="192459"/>
            <a:ext cx="6513314" cy="136768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3. BHW / HHP / CHV </a:t>
            </a:r>
            <a:r>
              <a:rPr lang="it-IT" spc="-5" dirty="0" err="1"/>
              <a:t>Monthly</a:t>
            </a:r>
            <a:r>
              <a:rPr lang="it-IT" spc="-5" dirty="0"/>
              <a:t> Reporting Form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D2F73F26-972F-4420-AF23-8A33F54ED5C5}"/>
              </a:ext>
            </a:extLst>
          </p:cNvPr>
          <p:cNvSpPr txBox="1"/>
          <p:nvPr/>
        </p:nvSpPr>
        <p:spPr>
          <a:xfrm>
            <a:off x="543239" y="4378372"/>
            <a:ext cx="8492697" cy="2308324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Tally</a:t>
            </a:r>
            <a:r>
              <a:rPr lang="en-US" dirty="0"/>
              <a:t> the total number of </a:t>
            </a:r>
            <a:r>
              <a:rPr lang="en-US" b="1" dirty="0"/>
              <a:t>people with epilepsy and with epilepsy/Nodding Syndrome who have received a household visit by the BHW / HHP / CHV</a:t>
            </a:r>
            <a:r>
              <a:rPr lang="en-US" dirty="0"/>
              <a:t> during the reported month.</a:t>
            </a:r>
          </a:p>
          <a:p>
            <a:endParaRPr lang="en-US" dirty="0"/>
          </a:p>
          <a:p>
            <a:r>
              <a:rPr lang="en-US" b="1" dirty="0"/>
              <a:t>Disaggregate it by gender and age. </a:t>
            </a:r>
          </a:p>
          <a:p>
            <a:endParaRPr lang="en-US" dirty="0"/>
          </a:p>
          <a:p>
            <a:r>
              <a:rPr lang="en-US" dirty="0"/>
              <a:t>This number is derived from the column “VISIT DATE” &amp; the column “S/N” of all </a:t>
            </a:r>
            <a:r>
              <a:rPr lang="en-US" b="1" dirty="0"/>
              <a:t>Household Visit Forms </a:t>
            </a:r>
            <a:r>
              <a:rPr lang="en-US" dirty="0"/>
              <a:t>used.</a:t>
            </a: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3221E40F-1A74-42FD-8F4E-69476F006221}"/>
              </a:ext>
            </a:extLst>
          </p:cNvPr>
          <p:cNvSpPr/>
          <p:nvPr/>
        </p:nvSpPr>
        <p:spPr>
          <a:xfrm>
            <a:off x="121489" y="2572166"/>
            <a:ext cx="8927872" cy="99438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8" name="Connettore 2 17">
            <a:extLst>
              <a:ext uri="{FF2B5EF4-FFF2-40B4-BE49-F238E27FC236}">
                <a16:creationId xmlns:a16="http://schemas.microsoft.com/office/drawing/2014/main" id="{4DB0FFC3-9170-44B2-B315-A578C73C6A92}"/>
              </a:ext>
            </a:extLst>
          </p:cNvPr>
          <p:cNvCxnSpPr>
            <a:cxnSpLocks/>
            <a:stCxn id="16" idx="0"/>
            <a:endCxn id="17" idx="2"/>
          </p:cNvCxnSpPr>
          <p:nvPr/>
        </p:nvCxnSpPr>
        <p:spPr>
          <a:xfrm flipH="1" flipV="1">
            <a:off x="4585425" y="3566546"/>
            <a:ext cx="204163" cy="811826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2812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5F7A0E0C-BD5B-4E57-A1AC-3E5E2FA74B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523" y="1958311"/>
            <a:ext cx="8894988" cy="4422510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92308" y="192459"/>
            <a:ext cx="6513314" cy="136768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3. BHW / HHP / CHV </a:t>
            </a:r>
            <a:r>
              <a:rPr lang="it-IT" spc="-5" dirty="0" err="1"/>
              <a:t>Monthly</a:t>
            </a:r>
            <a:r>
              <a:rPr lang="it-IT" spc="-5" dirty="0"/>
              <a:t> Reporting Form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D2F73F26-972F-4420-AF23-8A33F54ED5C5}"/>
              </a:ext>
            </a:extLst>
          </p:cNvPr>
          <p:cNvSpPr txBox="1"/>
          <p:nvPr/>
        </p:nvSpPr>
        <p:spPr>
          <a:xfrm>
            <a:off x="523780" y="4724400"/>
            <a:ext cx="8492697" cy="2031325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Tally</a:t>
            </a:r>
            <a:r>
              <a:rPr lang="en-US" dirty="0"/>
              <a:t> the total number of people with epilepsy and with epilepsy/Nodding Syndrome who</a:t>
            </a:r>
          </a:p>
          <a:p>
            <a:r>
              <a:rPr lang="en-US" dirty="0"/>
              <a:t>showed not to have any AED pill during the household visit by the BHW / HHP / CHV</a:t>
            </a:r>
          </a:p>
          <a:p>
            <a:r>
              <a:rPr lang="en-US" dirty="0"/>
              <a:t>during the reported month Disaggregate it by gender and age. </a:t>
            </a:r>
          </a:p>
          <a:p>
            <a:endParaRPr lang="en-US" dirty="0"/>
          </a:p>
          <a:p>
            <a:r>
              <a:rPr lang="en-US" dirty="0"/>
              <a:t>This number is derived from the </a:t>
            </a:r>
            <a:r>
              <a:rPr lang="en-US" b="1" dirty="0"/>
              <a:t>column “AEDs REMAINING” of all Household Visit Forms </a:t>
            </a:r>
            <a:r>
              <a:rPr lang="en-US" dirty="0"/>
              <a:t>used during the reported </a:t>
            </a:r>
            <a:r>
              <a:rPr lang="it-IT" dirty="0" err="1"/>
              <a:t>month</a:t>
            </a:r>
            <a:r>
              <a:rPr lang="it-IT" dirty="0"/>
              <a:t>. </a:t>
            </a:r>
            <a:r>
              <a:rPr lang="it-IT" b="1" dirty="0" err="1"/>
              <a:t>Where</a:t>
            </a:r>
            <a:r>
              <a:rPr lang="it-IT" b="1" dirty="0"/>
              <a:t> «0» (zero) </a:t>
            </a:r>
            <a:r>
              <a:rPr lang="it-IT" b="1" dirty="0" err="1"/>
              <a:t>is</a:t>
            </a:r>
            <a:r>
              <a:rPr lang="it-IT" b="1" dirty="0"/>
              <a:t> </a:t>
            </a:r>
            <a:r>
              <a:rPr lang="it-IT" b="1" dirty="0" err="1"/>
              <a:t>reported</a:t>
            </a:r>
            <a:r>
              <a:rPr lang="it-IT" b="1" dirty="0"/>
              <a:t>, </a:t>
            </a:r>
            <a:r>
              <a:rPr lang="it-IT" b="1" dirty="0" err="1"/>
              <a:t>then</a:t>
            </a:r>
            <a:r>
              <a:rPr lang="it-IT" b="1" dirty="0"/>
              <a:t> </a:t>
            </a:r>
            <a:r>
              <a:rPr lang="it-IT" b="1" dirty="0" err="1"/>
              <a:t>this</a:t>
            </a:r>
            <a:r>
              <a:rPr lang="it-IT" b="1" dirty="0"/>
              <a:t> </a:t>
            </a:r>
            <a:r>
              <a:rPr lang="it-IT" b="1" dirty="0" err="1"/>
              <a:t>patient</a:t>
            </a:r>
            <a:r>
              <a:rPr lang="it-IT" b="1" dirty="0"/>
              <a:t> </a:t>
            </a:r>
            <a:r>
              <a:rPr lang="it-IT" b="1" dirty="0" err="1"/>
              <a:t>is</a:t>
            </a:r>
            <a:r>
              <a:rPr lang="it-IT" b="1" dirty="0"/>
              <a:t> </a:t>
            </a:r>
            <a:r>
              <a:rPr lang="it-IT" b="1" dirty="0" err="1"/>
              <a:t>counted</a:t>
            </a:r>
            <a:r>
              <a:rPr lang="it-IT" b="1" dirty="0"/>
              <a:t> </a:t>
            </a:r>
            <a:r>
              <a:rPr lang="it-IT" b="1" dirty="0" err="1"/>
              <a:t>as</a:t>
            </a:r>
            <a:r>
              <a:rPr lang="it-IT" b="1" dirty="0"/>
              <a:t> </a:t>
            </a:r>
            <a:r>
              <a:rPr lang="it-IT" b="1" dirty="0" err="1"/>
              <a:t>not</a:t>
            </a:r>
            <a:r>
              <a:rPr lang="it-IT" b="1" dirty="0"/>
              <a:t> </a:t>
            </a:r>
            <a:r>
              <a:rPr lang="it-IT" b="1" dirty="0" err="1"/>
              <a:t>having</a:t>
            </a:r>
            <a:r>
              <a:rPr lang="it-IT" b="1" dirty="0"/>
              <a:t> </a:t>
            </a:r>
            <a:r>
              <a:rPr lang="it-IT" b="1" dirty="0" err="1"/>
              <a:t>any</a:t>
            </a:r>
            <a:r>
              <a:rPr lang="it-IT" b="1" dirty="0"/>
              <a:t> AED </a:t>
            </a:r>
            <a:r>
              <a:rPr lang="it-IT" b="1" dirty="0" err="1"/>
              <a:t>pill</a:t>
            </a:r>
            <a:r>
              <a:rPr lang="it-IT" b="1" dirty="0"/>
              <a:t>.</a:t>
            </a:r>
            <a:endParaRPr lang="en-US" b="1" dirty="0"/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3221E40F-1A74-42FD-8F4E-69476F006221}"/>
              </a:ext>
            </a:extLst>
          </p:cNvPr>
          <p:cNvSpPr/>
          <p:nvPr/>
        </p:nvSpPr>
        <p:spPr>
          <a:xfrm>
            <a:off x="186311" y="3566546"/>
            <a:ext cx="8927872" cy="99438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8" name="Connettore 2 17">
            <a:extLst>
              <a:ext uri="{FF2B5EF4-FFF2-40B4-BE49-F238E27FC236}">
                <a16:creationId xmlns:a16="http://schemas.microsoft.com/office/drawing/2014/main" id="{4DB0FFC3-9170-44B2-B315-A578C73C6A92}"/>
              </a:ext>
            </a:extLst>
          </p:cNvPr>
          <p:cNvCxnSpPr>
            <a:cxnSpLocks/>
            <a:stCxn id="16" idx="0"/>
            <a:endCxn id="17" idx="2"/>
          </p:cNvCxnSpPr>
          <p:nvPr/>
        </p:nvCxnSpPr>
        <p:spPr>
          <a:xfrm flipH="1" flipV="1">
            <a:off x="4650247" y="4560926"/>
            <a:ext cx="119882" cy="163474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1123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5F7A0E0C-BD5B-4E57-A1AC-3E5E2FA74B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523" y="1958311"/>
            <a:ext cx="8894988" cy="4422510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92308" y="192459"/>
            <a:ext cx="6513314" cy="136768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3. BHW / HHP / CHV </a:t>
            </a:r>
            <a:r>
              <a:rPr lang="it-IT" spc="-5" dirty="0" err="1"/>
              <a:t>Monthly</a:t>
            </a:r>
            <a:r>
              <a:rPr lang="it-IT" spc="-5" dirty="0"/>
              <a:t> Reporting Form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D2F73F26-972F-4420-AF23-8A33F54ED5C5}"/>
              </a:ext>
            </a:extLst>
          </p:cNvPr>
          <p:cNvSpPr txBox="1"/>
          <p:nvPr/>
        </p:nvSpPr>
        <p:spPr>
          <a:xfrm>
            <a:off x="575650" y="1429422"/>
            <a:ext cx="8492697" cy="2308324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Tally the total number of people </a:t>
            </a:r>
            <a:r>
              <a:rPr lang="en-US" dirty="0"/>
              <a:t>with epilepsy and with epilepsy/Nodding Syndrome </a:t>
            </a:r>
            <a:r>
              <a:rPr lang="en-US" b="1" dirty="0"/>
              <a:t>who</a:t>
            </a:r>
            <a:r>
              <a:rPr lang="en-US" dirty="0"/>
              <a:t>, during the reported month, </a:t>
            </a:r>
            <a:r>
              <a:rPr lang="en-US" b="1" dirty="0"/>
              <a:t>reported experiencing Adverse Effects </a:t>
            </a:r>
            <a:r>
              <a:rPr lang="en-US" dirty="0"/>
              <a:t>from their current AED treatment. </a:t>
            </a:r>
          </a:p>
          <a:p>
            <a:endParaRPr lang="en-US" dirty="0"/>
          </a:p>
          <a:p>
            <a:r>
              <a:rPr lang="en-US" b="1" dirty="0"/>
              <a:t>Disaggregate it by gender and age. </a:t>
            </a:r>
          </a:p>
          <a:p>
            <a:endParaRPr lang="en-US" dirty="0"/>
          </a:p>
          <a:p>
            <a:r>
              <a:rPr lang="en-US" dirty="0"/>
              <a:t>This number is derived from the </a:t>
            </a:r>
            <a:r>
              <a:rPr lang="en-US" b="1" dirty="0"/>
              <a:t>column “ADVERSE EFFECTS” of all Household Visit Forms used</a:t>
            </a:r>
            <a:r>
              <a:rPr lang="en-US" dirty="0"/>
              <a:t>.</a:t>
            </a: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3221E40F-1A74-42FD-8F4E-69476F006221}"/>
              </a:ext>
            </a:extLst>
          </p:cNvPr>
          <p:cNvSpPr/>
          <p:nvPr/>
        </p:nvSpPr>
        <p:spPr>
          <a:xfrm>
            <a:off x="143788" y="4434198"/>
            <a:ext cx="8927872" cy="99438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8" name="Connettore 2 17">
            <a:extLst>
              <a:ext uri="{FF2B5EF4-FFF2-40B4-BE49-F238E27FC236}">
                <a16:creationId xmlns:a16="http://schemas.microsoft.com/office/drawing/2014/main" id="{4DB0FFC3-9170-44B2-B315-A578C73C6A92}"/>
              </a:ext>
            </a:extLst>
          </p:cNvPr>
          <p:cNvCxnSpPr>
            <a:cxnSpLocks/>
            <a:stCxn id="16" idx="2"/>
          </p:cNvCxnSpPr>
          <p:nvPr/>
        </p:nvCxnSpPr>
        <p:spPr>
          <a:xfrm flipH="1">
            <a:off x="4607727" y="3737746"/>
            <a:ext cx="214272" cy="696452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3997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5F7A0E0C-BD5B-4E57-A1AC-3E5E2FA74B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523" y="1958311"/>
            <a:ext cx="8894988" cy="4422510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92308" y="192459"/>
            <a:ext cx="6513314" cy="136768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3. BHW / HHP / CHV </a:t>
            </a:r>
            <a:r>
              <a:rPr lang="it-IT" spc="-5" dirty="0" err="1"/>
              <a:t>Monthly</a:t>
            </a:r>
            <a:r>
              <a:rPr lang="it-IT" spc="-5" dirty="0"/>
              <a:t> Reporting Form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D2F73F26-972F-4420-AF23-8A33F54ED5C5}"/>
              </a:ext>
            </a:extLst>
          </p:cNvPr>
          <p:cNvSpPr txBox="1"/>
          <p:nvPr/>
        </p:nvSpPr>
        <p:spPr>
          <a:xfrm>
            <a:off x="545241" y="2054087"/>
            <a:ext cx="8492697" cy="2308324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Tally the total number of people </a:t>
            </a:r>
            <a:r>
              <a:rPr lang="en-US" dirty="0"/>
              <a:t>with epilepsy and with epilepsy/Nodding Syndrome </a:t>
            </a:r>
            <a:r>
              <a:rPr lang="en-US" b="1" dirty="0"/>
              <a:t>who</a:t>
            </a:r>
            <a:r>
              <a:rPr lang="en-US" dirty="0"/>
              <a:t>, during the reported month, </a:t>
            </a:r>
            <a:r>
              <a:rPr lang="en-US" b="1" dirty="0"/>
              <a:t>reported visiting a health facility </a:t>
            </a:r>
            <a:r>
              <a:rPr lang="en-US" dirty="0"/>
              <a:t>since the last household visit by the BHW / HHP / CHV. </a:t>
            </a:r>
          </a:p>
          <a:p>
            <a:endParaRPr lang="en-US" dirty="0"/>
          </a:p>
          <a:p>
            <a:r>
              <a:rPr lang="en-US" b="1" dirty="0"/>
              <a:t>Disaggregate it by gender and age. </a:t>
            </a:r>
          </a:p>
          <a:p>
            <a:endParaRPr lang="en-US" dirty="0"/>
          </a:p>
          <a:p>
            <a:r>
              <a:rPr lang="en-US" dirty="0"/>
              <a:t>This number is derived from all values above zero under the </a:t>
            </a:r>
            <a:r>
              <a:rPr lang="en-US" b="1" dirty="0"/>
              <a:t>column “No. OF VISITS TO HFs SINCE LAST HH VISIT” of all Household Visit Forms </a:t>
            </a:r>
            <a:r>
              <a:rPr lang="en-US" dirty="0"/>
              <a:t>used.</a:t>
            </a: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3221E40F-1A74-42FD-8F4E-69476F006221}"/>
              </a:ext>
            </a:extLst>
          </p:cNvPr>
          <p:cNvSpPr/>
          <p:nvPr/>
        </p:nvSpPr>
        <p:spPr>
          <a:xfrm>
            <a:off x="104924" y="5386441"/>
            <a:ext cx="8927872" cy="99438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8" name="Connettore 2 17">
            <a:extLst>
              <a:ext uri="{FF2B5EF4-FFF2-40B4-BE49-F238E27FC236}">
                <a16:creationId xmlns:a16="http://schemas.microsoft.com/office/drawing/2014/main" id="{4DB0FFC3-9170-44B2-B315-A578C73C6A92}"/>
              </a:ext>
            </a:extLst>
          </p:cNvPr>
          <p:cNvCxnSpPr>
            <a:cxnSpLocks/>
            <a:stCxn id="16" idx="2"/>
            <a:endCxn id="17" idx="0"/>
          </p:cNvCxnSpPr>
          <p:nvPr/>
        </p:nvCxnSpPr>
        <p:spPr>
          <a:xfrm flipH="1">
            <a:off x="4568860" y="4362411"/>
            <a:ext cx="222730" cy="1024030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6785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B620CBA5-BD35-4EA6-92E3-FEED7740F6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925" y="3888138"/>
            <a:ext cx="8822871" cy="1389200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92308" y="192459"/>
            <a:ext cx="6513314" cy="136768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3. BHW / HHP / CHV </a:t>
            </a:r>
            <a:r>
              <a:rPr lang="it-IT" spc="-5" dirty="0" err="1"/>
              <a:t>Monthly</a:t>
            </a:r>
            <a:r>
              <a:rPr lang="it-IT" spc="-5" dirty="0"/>
              <a:t> Reporting Form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D2F73F26-972F-4420-AF23-8A33F54ED5C5}"/>
              </a:ext>
            </a:extLst>
          </p:cNvPr>
          <p:cNvSpPr txBox="1"/>
          <p:nvPr/>
        </p:nvSpPr>
        <p:spPr>
          <a:xfrm>
            <a:off x="545241" y="2054087"/>
            <a:ext cx="8492697" cy="880369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The volunteer can provide here any concerns, suggestions, complaints emerged during the reported period. </a:t>
            </a: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3221E40F-1A74-42FD-8F4E-69476F006221}"/>
              </a:ext>
            </a:extLst>
          </p:cNvPr>
          <p:cNvSpPr/>
          <p:nvPr/>
        </p:nvSpPr>
        <p:spPr>
          <a:xfrm>
            <a:off x="157424" y="3880584"/>
            <a:ext cx="8927872" cy="50474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8" name="Connettore 2 17">
            <a:extLst>
              <a:ext uri="{FF2B5EF4-FFF2-40B4-BE49-F238E27FC236}">
                <a16:creationId xmlns:a16="http://schemas.microsoft.com/office/drawing/2014/main" id="{4DB0FFC3-9170-44B2-B315-A578C73C6A92}"/>
              </a:ext>
            </a:extLst>
          </p:cNvPr>
          <p:cNvCxnSpPr>
            <a:cxnSpLocks/>
            <a:stCxn id="16" idx="2"/>
            <a:endCxn id="17" idx="0"/>
          </p:cNvCxnSpPr>
          <p:nvPr/>
        </p:nvCxnSpPr>
        <p:spPr>
          <a:xfrm flipH="1">
            <a:off x="4621360" y="2934456"/>
            <a:ext cx="170230" cy="946128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9670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B620CBA5-BD35-4EA6-92E3-FEED7740F6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925" y="3888138"/>
            <a:ext cx="8822871" cy="1389200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92308" y="192459"/>
            <a:ext cx="6513314" cy="136768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3. BHW / HHP / CHV </a:t>
            </a:r>
            <a:r>
              <a:rPr lang="it-IT" spc="-5" dirty="0" err="1"/>
              <a:t>Monthly</a:t>
            </a:r>
            <a:r>
              <a:rPr lang="it-IT" spc="-5" dirty="0"/>
              <a:t> Reporting Form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D2F73F26-972F-4420-AF23-8A33F54ED5C5}"/>
              </a:ext>
            </a:extLst>
          </p:cNvPr>
          <p:cNvSpPr txBox="1"/>
          <p:nvPr/>
        </p:nvSpPr>
        <p:spPr>
          <a:xfrm>
            <a:off x="545241" y="2054087"/>
            <a:ext cx="4560159" cy="464871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This part is filled by the volunteer’s Supervisor</a:t>
            </a: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3221E40F-1A74-42FD-8F4E-69476F006221}"/>
              </a:ext>
            </a:extLst>
          </p:cNvPr>
          <p:cNvSpPr/>
          <p:nvPr/>
        </p:nvSpPr>
        <p:spPr>
          <a:xfrm>
            <a:off x="229380" y="4648199"/>
            <a:ext cx="8927872" cy="45720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8" name="Connettore 2 17">
            <a:extLst>
              <a:ext uri="{FF2B5EF4-FFF2-40B4-BE49-F238E27FC236}">
                <a16:creationId xmlns:a16="http://schemas.microsoft.com/office/drawing/2014/main" id="{4DB0FFC3-9170-44B2-B315-A578C73C6A92}"/>
              </a:ext>
            </a:extLst>
          </p:cNvPr>
          <p:cNvCxnSpPr>
            <a:cxnSpLocks/>
            <a:stCxn id="16" idx="2"/>
            <a:endCxn id="17" idx="0"/>
          </p:cNvCxnSpPr>
          <p:nvPr/>
        </p:nvCxnSpPr>
        <p:spPr>
          <a:xfrm>
            <a:off x="2825321" y="2518958"/>
            <a:ext cx="1867995" cy="2129241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4566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10" descr="Immagine che contiene disegnando&#10;&#10;Descrizione generata automaticamente">
            <a:extLst>
              <a:ext uri="{FF2B5EF4-FFF2-40B4-BE49-F238E27FC236}">
                <a16:creationId xmlns:a16="http://schemas.microsoft.com/office/drawing/2014/main" id="{D63581C2-576D-4E2F-9A14-6B57648A2C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3632133"/>
            <a:ext cx="1182865" cy="1473268"/>
          </a:xfrm>
          <a:prstGeom prst="rect">
            <a:avLst/>
          </a:prstGeom>
        </p:spPr>
      </p:pic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249957DC-A09E-440E-9481-1AAFE08B52DA}"/>
              </a:ext>
            </a:extLst>
          </p:cNvPr>
          <p:cNvSpPr txBox="1"/>
          <p:nvPr/>
        </p:nvSpPr>
        <p:spPr>
          <a:xfrm>
            <a:off x="7371876" y="4165533"/>
            <a:ext cx="9414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/>
              <a:t>Rep F.</a:t>
            </a:r>
          </a:p>
          <a:p>
            <a:r>
              <a:rPr lang="it-IT" sz="2400" b="1" dirty="0"/>
              <a:t>copy</a:t>
            </a: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sp>
        <p:nvSpPr>
          <p:cNvPr id="21" name="object 3">
            <a:extLst>
              <a:ext uri="{FF2B5EF4-FFF2-40B4-BE49-F238E27FC236}">
                <a16:creationId xmlns:a16="http://schemas.microsoft.com/office/drawing/2014/main" id="{76FBF09C-B6D1-4ADC-9B21-C8976B0456E9}"/>
              </a:ext>
            </a:extLst>
          </p:cNvPr>
          <p:cNvSpPr txBox="1"/>
          <p:nvPr/>
        </p:nvSpPr>
        <p:spPr>
          <a:xfrm>
            <a:off x="267805" y="2037634"/>
            <a:ext cx="5548394" cy="32487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50000"/>
              </a:lnSpc>
              <a:spcBef>
                <a:spcPts val="105"/>
              </a:spcBef>
              <a:tabLst>
                <a:tab pos="354965" algn="l"/>
                <a:tab pos="355600" algn="l"/>
              </a:tabLst>
            </a:pPr>
            <a:r>
              <a:rPr lang="it-IT" sz="2000" spc="-10" dirty="0" err="1">
                <a:cs typeface="Calibri"/>
              </a:rPr>
              <a:t>Each</a:t>
            </a:r>
            <a:r>
              <a:rPr lang="it-IT" sz="2000" spc="-10" dirty="0">
                <a:cs typeface="Calibri"/>
              </a:rPr>
              <a:t> BHW/HHP/CHV </a:t>
            </a:r>
            <a:r>
              <a:rPr lang="it-IT" sz="2000" spc="-10" dirty="0" err="1">
                <a:cs typeface="Calibri"/>
              </a:rPr>
              <a:t>Monthly</a:t>
            </a:r>
            <a:r>
              <a:rPr lang="it-IT" sz="2000" spc="-10" dirty="0">
                <a:cs typeface="Calibri"/>
              </a:rPr>
              <a:t> Reporting Form </a:t>
            </a:r>
            <a:r>
              <a:rPr lang="it-IT" sz="2000" spc="-10" dirty="0" err="1">
                <a:cs typeface="Calibri"/>
              </a:rPr>
              <a:t>has</a:t>
            </a:r>
            <a:r>
              <a:rPr lang="it-IT" sz="2000" spc="-10" dirty="0">
                <a:cs typeface="Calibri"/>
              </a:rPr>
              <a:t> 2 pages:</a:t>
            </a:r>
          </a:p>
          <a:p>
            <a:pPr marL="355600" marR="5080" indent="-342900" algn="just">
              <a:lnSpc>
                <a:spcPct val="150000"/>
              </a:lnSpc>
              <a:spcBef>
                <a:spcPts val="105"/>
              </a:spcBef>
              <a:buFontTx/>
              <a:buChar char="-"/>
              <a:tabLst>
                <a:tab pos="354965" algn="l"/>
                <a:tab pos="355600" algn="l"/>
              </a:tabLst>
            </a:pPr>
            <a:endParaRPr lang="it-IT" sz="2000" spc="-10" dirty="0">
              <a:latin typeface="Calibri"/>
              <a:cs typeface="Calibri"/>
            </a:endParaRPr>
          </a:p>
          <a:p>
            <a:pPr marL="355600" marR="5080" indent="-342900" algn="just">
              <a:lnSpc>
                <a:spcPct val="150000"/>
              </a:lnSpc>
              <a:spcBef>
                <a:spcPts val="105"/>
              </a:spcBef>
              <a:buFontTx/>
              <a:buChar char="-"/>
              <a:tabLst>
                <a:tab pos="354965" algn="l"/>
                <a:tab pos="355600" algn="l"/>
              </a:tabLst>
            </a:pPr>
            <a:r>
              <a:rPr lang="it-IT" sz="2000" spc="-10" dirty="0">
                <a:latin typeface="Calibri"/>
                <a:cs typeface="Calibri"/>
              </a:rPr>
              <a:t>The 1st, with the </a:t>
            </a:r>
            <a:r>
              <a:rPr lang="it-IT" sz="2000" spc="-10" dirty="0" err="1">
                <a:latin typeface="Calibri"/>
                <a:cs typeface="Calibri"/>
              </a:rPr>
              <a:t>form</a:t>
            </a:r>
            <a:r>
              <a:rPr lang="it-IT" sz="2000" spc="-10" dirty="0">
                <a:latin typeface="Calibri"/>
                <a:cs typeface="Calibri"/>
              </a:rPr>
              <a:t> in </a:t>
            </a:r>
            <a:r>
              <a:rPr lang="it-IT" sz="2000" b="1" spc="-10" dirty="0">
                <a:latin typeface="Calibri"/>
                <a:cs typeface="Calibri"/>
              </a:rPr>
              <a:t>WHITE</a:t>
            </a:r>
          </a:p>
          <a:p>
            <a:pPr marL="355600" marR="5080" indent="-342900" algn="just">
              <a:lnSpc>
                <a:spcPct val="150000"/>
              </a:lnSpc>
              <a:spcBef>
                <a:spcPts val="105"/>
              </a:spcBef>
              <a:buFontTx/>
              <a:buChar char="-"/>
              <a:tabLst>
                <a:tab pos="354965" algn="l"/>
                <a:tab pos="355600" algn="l"/>
              </a:tabLst>
            </a:pPr>
            <a:endParaRPr lang="it-IT" sz="2000" b="1" spc="-10" dirty="0">
              <a:latin typeface="Calibri"/>
              <a:cs typeface="Calibri"/>
            </a:endParaRPr>
          </a:p>
          <a:p>
            <a:pPr marL="355600" marR="5080" indent="-342900" algn="just">
              <a:lnSpc>
                <a:spcPct val="150000"/>
              </a:lnSpc>
              <a:spcBef>
                <a:spcPts val="105"/>
              </a:spcBef>
              <a:buFontTx/>
              <a:buChar char="-"/>
              <a:tabLst>
                <a:tab pos="354965" algn="l"/>
                <a:tab pos="355600" algn="l"/>
              </a:tabLst>
            </a:pPr>
            <a:r>
              <a:rPr lang="it-IT" sz="2000" spc="-10" dirty="0">
                <a:latin typeface="Calibri"/>
                <a:cs typeface="Calibri"/>
              </a:rPr>
              <a:t>The 2nd, with the </a:t>
            </a:r>
            <a:r>
              <a:rPr lang="it-IT" sz="2000" spc="-10" dirty="0" err="1">
                <a:latin typeface="Calibri"/>
                <a:cs typeface="Calibri"/>
              </a:rPr>
              <a:t>form</a:t>
            </a:r>
            <a:r>
              <a:rPr lang="it-IT" sz="2000" spc="-10" dirty="0">
                <a:latin typeface="Calibri"/>
                <a:cs typeface="Calibri"/>
              </a:rPr>
              <a:t> copy in </a:t>
            </a:r>
            <a:r>
              <a:rPr lang="it-IT" sz="2000" b="1" spc="-10" dirty="0">
                <a:latin typeface="Calibri"/>
                <a:cs typeface="Calibri"/>
              </a:rPr>
              <a:t>YELLOW (</a:t>
            </a:r>
            <a:r>
              <a:rPr lang="it-IT" sz="2000" b="1" spc="-10" dirty="0" err="1">
                <a:latin typeface="Calibri"/>
                <a:cs typeface="Calibri"/>
              </a:rPr>
              <a:t>autocopy</a:t>
            </a:r>
            <a:r>
              <a:rPr lang="it-IT" sz="2000" b="1" spc="-10" dirty="0">
                <a:latin typeface="Calibri"/>
                <a:cs typeface="Calibri"/>
              </a:rPr>
              <a:t>)</a:t>
            </a:r>
          </a:p>
        </p:txBody>
      </p:sp>
      <p:pic>
        <p:nvPicPr>
          <p:cNvPr id="15" name="Immagine 14" descr="Immagine che contiene disegnando&#10;&#10;Descrizione generata automaticamente">
            <a:extLst>
              <a:ext uri="{FF2B5EF4-FFF2-40B4-BE49-F238E27FC236}">
                <a16:creationId xmlns:a16="http://schemas.microsoft.com/office/drawing/2014/main" id="{B2E750B4-044A-4E0F-8C2E-B83E8200441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4222" y="2695578"/>
            <a:ext cx="1182865" cy="1473268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7F431F02-79B2-4DEA-89DF-1D2698737535}"/>
              </a:ext>
            </a:extLst>
          </p:cNvPr>
          <p:cNvSpPr txBox="1"/>
          <p:nvPr/>
        </p:nvSpPr>
        <p:spPr>
          <a:xfrm>
            <a:off x="6753810" y="3332395"/>
            <a:ext cx="9414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/>
              <a:t>Rep F.</a:t>
            </a:r>
          </a:p>
        </p:txBody>
      </p:sp>
      <p:sp>
        <p:nvSpPr>
          <p:cNvPr id="16" name="object 2">
            <a:extLst>
              <a:ext uri="{FF2B5EF4-FFF2-40B4-BE49-F238E27FC236}">
                <a16:creationId xmlns:a16="http://schemas.microsoft.com/office/drawing/2014/main" id="{6471C672-1EF0-44AD-A986-5151D5E9B792}"/>
              </a:ext>
            </a:extLst>
          </p:cNvPr>
          <p:cNvSpPr txBox="1">
            <a:spLocks/>
          </p:cNvSpPr>
          <p:nvPr/>
        </p:nvSpPr>
        <p:spPr>
          <a:xfrm>
            <a:off x="986990" y="100394"/>
            <a:ext cx="6513314" cy="136768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>
            <a:lvl1pPr>
              <a:defRPr sz="4400" b="0" i="0">
                <a:solidFill>
                  <a:schemeClr val="bg1"/>
                </a:solidFill>
                <a:latin typeface="Calibri"/>
                <a:ea typeface="+mj-ea"/>
                <a:cs typeface="Calibri"/>
              </a:defRPr>
            </a:lvl1pPr>
          </a:lstStyle>
          <a:p>
            <a:pPr marL="12700">
              <a:spcBef>
                <a:spcPts val="105"/>
              </a:spcBef>
            </a:pPr>
            <a:r>
              <a:rPr lang="en-US" kern="0" spc="-5" dirty="0"/>
              <a:t>3. BHW / HHP / CHV Monthly Reporting Form</a:t>
            </a:r>
            <a:endParaRPr lang="en-US" kern="0" spc="-15" dirty="0"/>
          </a:p>
        </p:txBody>
      </p:sp>
    </p:spTree>
    <p:extLst>
      <p:ext uri="{BB962C8B-B14F-4D97-AF65-F5344CB8AC3E}">
        <p14:creationId xmlns:p14="http://schemas.microsoft.com/office/powerpoint/2010/main" val="567503700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sp>
        <p:nvSpPr>
          <p:cNvPr id="21" name="object 3">
            <a:extLst>
              <a:ext uri="{FF2B5EF4-FFF2-40B4-BE49-F238E27FC236}">
                <a16:creationId xmlns:a16="http://schemas.microsoft.com/office/drawing/2014/main" id="{76FBF09C-B6D1-4ADC-9B21-C8976B0456E9}"/>
              </a:ext>
            </a:extLst>
          </p:cNvPr>
          <p:cNvSpPr txBox="1"/>
          <p:nvPr/>
        </p:nvSpPr>
        <p:spPr>
          <a:xfrm>
            <a:off x="233305" y="1893152"/>
            <a:ext cx="8677389" cy="401302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50000"/>
              </a:lnSpc>
              <a:spcBef>
                <a:spcPts val="105"/>
              </a:spcBef>
              <a:tabLst>
                <a:tab pos="354965" algn="l"/>
                <a:tab pos="355600" algn="l"/>
              </a:tabLst>
            </a:pPr>
            <a:r>
              <a:rPr lang="it-IT" sz="2000" spc="-10" dirty="0">
                <a:latin typeface="Calibri"/>
                <a:cs typeface="Calibri"/>
              </a:rPr>
              <a:t>The BHW/HHP/CHV </a:t>
            </a:r>
            <a:r>
              <a:rPr lang="it-IT" sz="2000" spc="-10" dirty="0" err="1">
                <a:latin typeface="Calibri"/>
                <a:cs typeface="Calibri"/>
              </a:rPr>
              <a:t>Monthly</a:t>
            </a:r>
            <a:r>
              <a:rPr lang="it-IT" sz="2000" spc="-10" dirty="0">
                <a:latin typeface="Calibri"/>
                <a:cs typeface="Calibri"/>
              </a:rPr>
              <a:t> Reporting Form in </a:t>
            </a:r>
            <a:r>
              <a:rPr lang="it-IT" sz="2000" b="1" spc="-10" dirty="0">
                <a:latin typeface="Calibri"/>
                <a:cs typeface="Calibri"/>
              </a:rPr>
              <a:t>YELLOW </a:t>
            </a:r>
            <a:r>
              <a:rPr lang="it-IT" sz="2000" b="1" spc="-10" dirty="0" err="1">
                <a:latin typeface="Calibri"/>
                <a:cs typeface="Calibri"/>
              </a:rPr>
              <a:t>is</a:t>
            </a:r>
            <a:r>
              <a:rPr lang="it-IT" sz="2000" b="1" spc="-10" dirty="0">
                <a:latin typeface="Calibri"/>
                <a:cs typeface="Calibri"/>
              </a:rPr>
              <a:t> </a:t>
            </a:r>
            <a:r>
              <a:rPr lang="it-IT" sz="2000" b="1" spc="-10" dirty="0" err="1">
                <a:latin typeface="Calibri"/>
                <a:cs typeface="Calibri"/>
              </a:rPr>
              <a:t>submitted</a:t>
            </a:r>
            <a:r>
              <a:rPr lang="it-IT" sz="2000" b="1" spc="-10" dirty="0">
                <a:latin typeface="Calibri"/>
                <a:cs typeface="Calibri"/>
              </a:rPr>
              <a:t> to the Supervisor (by 5th of the </a:t>
            </a:r>
            <a:r>
              <a:rPr lang="it-IT" sz="2000" b="1" spc="-10" dirty="0" err="1">
                <a:latin typeface="Calibri"/>
                <a:cs typeface="Calibri"/>
              </a:rPr>
              <a:t>month</a:t>
            </a:r>
            <a:r>
              <a:rPr lang="it-IT" sz="2000" b="1" spc="-10" dirty="0">
                <a:latin typeface="Calibri"/>
                <a:cs typeface="Calibri"/>
              </a:rPr>
              <a:t>)</a:t>
            </a:r>
          </a:p>
          <a:p>
            <a:pPr marL="12700" marR="5080" algn="just">
              <a:lnSpc>
                <a:spcPct val="150000"/>
              </a:lnSpc>
              <a:spcBef>
                <a:spcPts val="105"/>
              </a:spcBef>
              <a:tabLst>
                <a:tab pos="354965" algn="l"/>
                <a:tab pos="355600" algn="l"/>
              </a:tabLst>
            </a:pPr>
            <a:endParaRPr lang="it-IT" sz="2000" b="1" spc="-10" dirty="0">
              <a:latin typeface="Calibri"/>
              <a:cs typeface="Calibri"/>
            </a:endParaRPr>
          </a:p>
          <a:p>
            <a:pPr marL="12700" marR="5080" algn="just">
              <a:lnSpc>
                <a:spcPct val="150000"/>
              </a:lnSpc>
              <a:spcBef>
                <a:spcPts val="105"/>
              </a:spcBef>
              <a:tabLst>
                <a:tab pos="354965" algn="l"/>
                <a:tab pos="355600" algn="l"/>
              </a:tabLst>
            </a:pPr>
            <a:endParaRPr lang="it-IT" sz="2000" b="1" spc="-10" dirty="0">
              <a:latin typeface="Calibri"/>
              <a:cs typeface="Calibri"/>
            </a:endParaRPr>
          </a:p>
          <a:p>
            <a:pPr marL="12700" marR="5080" algn="just">
              <a:lnSpc>
                <a:spcPct val="150000"/>
              </a:lnSpc>
              <a:spcBef>
                <a:spcPts val="105"/>
              </a:spcBef>
              <a:tabLst>
                <a:tab pos="354965" algn="l"/>
                <a:tab pos="355600" algn="l"/>
              </a:tabLst>
            </a:pPr>
            <a:endParaRPr lang="it-IT" sz="2000" b="1" spc="-10" dirty="0">
              <a:latin typeface="Calibri"/>
              <a:cs typeface="Calibri"/>
            </a:endParaRPr>
          </a:p>
          <a:p>
            <a:pPr marL="12700" marR="5080" algn="just">
              <a:lnSpc>
                <a:spcPct val="150000"/>
              </a:lnSpc>
              <a:spcBef>
                <a:spcPts val="105"/>
              </a:spcBef>
              <a:tabLst>
                <a:tab pos="354965" algn="l"/>
                <a:tab pos="355600" algn="l"/>
              </a:tabLst>
            </a:pPr>
            <a:endParaRPr lang="it-IT" sz="1200" spc="-10" dirty="0">
              <a:latin typeface="Calibri"/>
              <a:cs typeface="Calibri"/>
            </a:endParaRPr>
          </a:p>
          <a:p>
            <a:pPr marL="12700" marR="5080" algn="just">
              <a:lnSpc>
                <a:spcPct val="150000"/>
              </a:lnSpc>
              <a:spcBef>
                <a:spcPts val="105"/>
              </a:spcBef>
              <a:tabLst>
                <a:tab pos="354965" algn="l"/>
                <a:tab pos="355600" algn="l"/>
              </a:tabLst>
            </a:pPr>
            <a:r>
              <a:rPr lang="it-IT" sz="2000" spc="-10" dirty="0">
                <a:cs typeface="Calibri"/>
              </a:rPr>
              <a:t>The BHW/HHP/CHV </a:t>
            </a:r>
            <a:r>
              <a:rPr lang="it-IT" sz="2000" spc="-10" dirty="0" err="1">
                <a:cs typeface="Calibri"/>
              </a:rPr>
              <a:t>Monthly</a:t>
            </a:r>
            <a:r>
              <a:rPr lang="it-IT" sz="2000" spc="-10" dirty="0">
                <a:cs typeface="Calibri"/>
              </a:rPr>
              <a:t> Reporting Form </a:t>
            </a:r>
            <a:r>
              <a:rPr lang="it-IT" sz="2000" spc="-10" dirty="0">
                <a:latin typeface="Calibri"/>
                <a:cs typeface="Calibri"/>
              </a:rPr>
              <a:t>in </a:t>
            </a:r>
            <a:r>
              <a:rPr lang="it-IT" sz="2000" b="1" spc="-10" dirty="0">
                <a:latin typeface="Calibri"/>
                <a:cs typeface="Calibri"/>
              </a:rPr>
              <a:t>WHITE stays in the booklet with the </a:t>
            </a:r>
            <a:r>
              <a:rPr lang="it-IT" sz="2000" b="1" spc="-10" dirty="0" err="1">
                <a:latin typeface="Calibri"/>
                <a:cs typeface="Calibri"/>
              </a:rPr>
              <a:t>Volunteer</a:t>
            </a:r>
            <a:endParaRPr lang="it-IT" sz="2000" b="1" spc="-10" dirty="0">
              <a:latin typeface="Calibri"/>
              <a:cs typeface="Calibri"/>
            </a:endParaRPr>
          </a:p>
          <a:p>
            <a:pPr marL="12700" marR="5080" algn="just">
              <a:lnSpc>
                <a:spcPct val="150000"/>
              </a:lnSpc>
              <a:spcBef>
                <a:spcPts val="105"/>
              </a:spcBef>
              <a:tabLst>
                <a:tab pos="354965" algn="l"/>
                <a:tab pos="355600" algn="l"/>
              </a:tabLst>
            </a:pPr>
            <a:endParaRPr lang="it-IT" sz="2000" b="1" spc="-10" dirty="0">
              <a:latin typeface="Calibri"/>
              <a:cs typeface="Calibri"/>
            </a:endParaRPr>
          </a:p>
        </p:txBody>
      </p:sp>
      <p:pic>
        <p:nvPicPr>
          <p:cNvPr id="11" name="Immagine 10" descr="Immagine che contiene disegnando&#10;&#10;Descrizione generata automaticamente">
            <a:extLst>
              <a:ext uri="{FF2B5EF4-FFF2-40B4-BE49-F238E27FC236}">
                <a16:creationId xmlns:a16="http://schemas.microsoft.com/office/drawing/2014/main" id="{D63581C2-576D-4E2F-9A14-6B57648A2C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5159" y="2946332"/>
            <a:ext cx="1182865" cy="1473268"/>
          </a:xfrm>
          <a:prstGeom prst="rect">
            <a:avLst/>
          </a:prstGeom>
        </p:spPr>
      </p:pic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249957DC-A09E-440E-9481-1AAFE08B52DA}"/>
              </a:ext>
            </a:extLst>
          </p:cNvPr>
          <p:cNvSpPr txBox="1"/>
          <p:nvPr/>
        </p:nvSpPr>
        <p:spPr>
          <a:xfrm>
            <a:off x="2308035" y="3436203"/>
            <a:ext cx="9656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/>
              <a:t>Rep. F</a:t>
            </a:r>
          </a:p>
          <a:p>
            <a:r>
              <a:rPr lang="it-IT" sz="2400" b="1" dirty="0"/>
              <a:t>copy</a:t>
            </a:r>
          </a:p>
        </p:txBody>
      </p:sp>
      <p:pic>
        <p:nvPicPr>
          <p:cNvPr id="16" name="Elemento grafico 38" descr="Uomo">
            <a:extLst>
              <a:ext uri="{FF2B5EF4-FFF2-40B4-BE49-F238E27FC236}">
                <a16:creationId xmlns:a16="http://schemas.microsoft.com/office/drawing/2014/main" id="{25F67F77-921E-4D77-9883-074D5AB8820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014630" y="5259942"/>
            <a:ext cx="1295400" cy="1299259"/>
          </a:xfrm>
          <a:prstGeom prst="rect">
            <a:avLst/>
          </a:prstGeom>
        </p:spPr>
      </p:pic>
      <p:pic>
        <p:nvPicPr>
          <p:cNvPr id="18" name="Elemento grafico 51" descr="Badge dipendente">
            <a:extLst>
              <a:ext uri="{FF2B5EF4-FFF2-40B4-BE49-F238E27FC236}">
                <a16:creationId xmlns:a16="http://schemas.microsoft.com/office/drawing/2014/main" id="{B96B0C3D-552A-496F-98B6-5D68084ECC9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639204" y="5649162"/>
            <a:ext cx="205129" cy="207842"/>
          </a:xfrm>
          <a:prstGeom prst="rect">
            <a:avLst/>
          </a:prstGeom>
        </p:spPr>
      </p:pic>
      <p:pic>
        <p:nvPicPr>
          <p:cNvPr id="19" name="Elemento grafico 18" descr="Cartella aperta">
            <a:extLst>
              <a:ext uri="{FF2B5EF4-FFF2-40B4-BE49-F238E27FC236}">
                <a16:creationId xmlns:a16="http://schemas.microsoft.com/office/drawing/2014/main" id="{51293884-33E6-459B-95D5-8FA9907EFFF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207708" y="5401524"/>
            <a:ext cx="1170929" cy="1170929"/>
          </a:xfrm>
          <a:prstGeom prst="rect">
            <a:avLst/>
          </a:prstGeom>
        </p:spPr>
      </p:pic>
      <p:sp>
        <p:nvSpPr>
          <p:cNvPr id="4" name="Freccia circolare in giù 3">
            <a:extLst>
              <a:ext uri="{FF2B5EF4-FFF2-40B4-BE49-F238E27FC236}">
                <a16:creationId xmlns:a16="http://schemas.microsoft.com/office/drawing/2014/main" id="{2D86574B-8F97-4250-BD00-B5D385EAEA46}"/>
              </a:ext>
            </a:extLst>
          </p:cNvPr>
          <p:cNvSpPr/>
          <p:nvPr/>
        </p:nvSpPr>
        <p:spPr>
          <a:xfrm>
            <a:off x="3478075" y="5144102"/>
            <a:ext cx="2133600" cy="712902"/>
          </a:xfrm>
          <a:prstGeom prst="curved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0E62E5B0-9C2A-4480-B7EB-51EC53AD633A}"/>
              </a:ext>
            </a:extLst>
          </p:cNvPr>
          <p:cNvSpPr txBox="1"/>
          <p:nvPr/>
        </p:nvSpPr>
        <p:spPr>
          <a:xfrm>
            <a:off x="6718577" y="5577887"/>
            <a:ext cx="12699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/>
              <a:t>BHW / HHP / CHV</a:t>
            </a:r>
          </a:p>
        </p:txBody>
      </p:sp>
      <p:cxnSp>
        <p:nvCxnSpPr>
          <p:cNvPr id="24" name="Connettore 2 23">
            <a:extLst>
              <a:ext uri="{FF2B5EF4-FFF2-40B4-BE49-F238E27FC236}">
                <a16:creationId xmlns:a16="http://schemas.microsoft.com/office/drawing/2014/main" id="{35EE9E9A-B0AC-47A2-A64D-6A0656040466}"/>
              </a:ext>
            </a:extLst>
          </p:cNvPr>
          <p:cNvCxnSpPr>
            <a:cxnSpLocks/>
          </p:cNvCxnSpPr>
          <p:nvPr/>
        </p:nvCxnSpPr>
        <p:spPr>
          <a:xfrm>
            <a:off x="3694872" y="3672634"/>
            <a:ext cx="2388442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25" name="Elemento grafico 38" descr="Uomo">
            <a:extLst>
              <a:ext uri="{FF2B5EF4-FFF2-40B4-BE49-F238E27FC236}">
                <a16:creationId xmlns:a16="http://schemas.microsoft.com/office/drawing/2014/main" id="{DB9F36D7-1772-4094-BABA-58E000C8D0E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113464" y="2816331"/>
            <a:ext cx="1291813" cy="1295661"/>
          </a:xfrm>
          <a:prstGeom prst="rect">
            <a:avLst/>
          </a:prstGeom>
        </p:spPr>
      </p:pic>
      <p:pic>
        <p:nvPicPr>
          <p:cNvPr id="27" name="Elemento grafico 51" descr="Badge dipendente">
            <a:extLst>
              <a:ext uri="{FF2B5EF4-FFF2-40B4-BE49-F238E27FC236}">
                <a16:creationId xmlns:a16="http://schemas.microsoft.com/office/drawing/2014/main" id="{2845003D-9904-4C15-838A-CD81CA0F661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718577" y="3176331"/>
            <a:ext cx="237725" cy="240869"/>
          </a:xfrm>
          <a:prstGeom prst="rect">
            <a:avLst/>
          </a:prstGeom>
        </p:spPr>
      </p:pic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71CE4025-4878-472A-AD32-E6FC50BEE00B}"/>
              </a:ext>
            </a:extLst>
          </p:cNvPr>
          <p:cNvSpPr txBox="1"/>
          <p:nvPr/>
        </p:nvSpPr>
        <p:spPr>
          <a:xfrm>
            <a:off x="7013987" y="3212521"/>
            <a:ext cx="12918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/>
              <a:t>Appointed</a:t>
            </a:r>
            <a:r>
              <a:rPr lang="it-IT" b="1" dirty="0"/>
              <a:t> Supervisor</a:t>
            </a:r>
          </a:p>
        </p:txBody>
      </p:sp>
      <p:sp>
        <p:nvSpPr>
          <p:cNvPr id="22" name="object 2">
            <a:extLst>
              <a:ext uri="{FF2B5EF4-FFF2-40B4-BE49-F238E27FC236}">
                <a16:creationId xmlns:a16="http://schemas.microsoft.com/office/drawing/2014/main" id="{C0FB945D-58EC-42F6-BE46-FD06A5A73A78}"/>
              </a:ext>
            </a:extLst>
          </p:cNvPr>
          <p:cNvSpPr txBox="1">
            <a:spLocks/>
          </p:cNvSpPr>
          <p:nvPr/>
        </p:nvSpPr>
        <p:spPr>
          <a:xfrm>
            <a:off x="986990" y="100394"/>
            <a:ext cx="6513314" cy="136768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>
            <a:lvl1pPr>
              <a:defRPr sz="4400" b="0" i="0">
                <a:solidFill>
                  <a:schemeClr val="bg1"/>
                </a:solidFill>
                <a:latin typeface="Calibri"/>
                <a:ea typeface="+mj-ea"/>
                <a:cs typeface="Calibri"/>
              </a:defRPr>
            </a:lvl1pPr>
          </a:lstStyle>
          <a:p>
            <a:pPr marL="12700">
              <a:spcBef>
                <a:spcPts val="105"/>
              </a:spcBef>
            </a:pPr>
            <a:r>
              <a:rPr lang="en-US" kern="0" spc="-5" dirty="0"/>
              <a:t>3. BHW / HHP / CHV Monthly Reporting Form</a:t>
            </a:r>
            <a:endParaRPr lang="en-US" kern="0" spc="-15" dirty="0"/>
          </a:p>
        </p:txBody>
      </p:sp>
      <p:pic>
        <p:nvPicPr>
          <p:cNvPr id="29" name="Immagine 28" descr="Immagine che contiene disegnando&#10;&#10;Descrizione generata automaticamente">
            <a:extLst>
              <a:ext uri="{FF2B5EF4-FFF2-40B4-BE49-F238E27FC236}">
                <a16:creationId xmlns:a16="http://schemas.microsoft.com/office/drawing/2014/main" id="{EE740BCA-ACAA-40C3-9126-DE20A02650BD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5523" y="5125113"/>
            <a:ext cx="1182865" cy="1473268"/>
          </a:xfrm>
          <a:prstGeom prst="rect">
            <a:avLst/>
          </a:prstGeom>
        </p:spPr>
      </p:pic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0F4A3382-B638-4A52-8974-1E2EF295B9E5}"/>
              </a:ext>
            </a:extLst>
          </p:cNvPr>
          <p:cNvSpPr txBox="1"/>
          <p:nvPr/>
        </p:nvSpPr>
        <p:spPr>
          <a:xfrm>
            <a:off x="2355111" y="5761930"/>
            <a:ext cx="9414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/>
              <a:t>Rep F.</a:t>
            </a:r>
          </a:p>
        </p:txBody>
      </p:sp>
    </p:spTree>
    <p:extLst>
      <p:ext uri="{BB962C8B-B14F-4D97-AF65-F5344CB8AC3E}">
        <p14:creationId xmlns:p14="http://schemas.microsoft.com/office/powerpoint/2010/main" val="291982346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sp>
        <p:nvSpPr>
          <p:cNvPr id="21" name="object 3">
            <a:extLst>
              <a:ext uri="{FF2B5EF4-FFF2-40B4-BE49-F238E27FC236}">
                <a16:creationId xmlns:a16="http://schemas.microsoft.com/office/drawing/2014/main" id="{76FBF09C-B6D1-4ADC-9B21-C8976B0456E9}"/>
              </a:ext>
            </a:extLst>
          </p:cNvPr>
          <p:cNvSpPr txBox="1"/>
          <p:nvPr/>
        </p:nvSpPr>
        <p:spPr>
          <a:xfrm>
            <a:off x="233305" y="1893152"/>
            <a:ext cx="8677389" cy="183806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50000"/>
              </a:lnSpc>
              <a:spcBef>
                <a:spcPts val="105"/>
              </a:spcBef>
              <a:tabLst>
                <a:tab pos="354965" algn="l"/>
                <a:tab pos="355600" algn="l"/>
              </a:tabLst>
            </a:pPr>
            <a:r>
              <a:rPr lang="it-IT" sz="2000" spc="-10" dirty="0">
                <a:latin typeface="Calibri"/>
                <a:cs typeface="Calibri"/>
              </a:rPr>
              <a:t>The BHT Supervisor </a:t>
            </a:r>
            <a:r>
              <a:rPr lang="it-IT" sz="2000" spc="-10" dirty="0" err="1">
                <a:latin typeface="Calibri"/>
                <a:cs typeface="Calibri"/>
              </a:rPr>
              <a:t>Monthly</a:t>
            </a:r>
            <a:r>
              <a:rPr lang="it-IT" sz="2000" spc="-10" dirty="0">
                <a:latin typeface="Calibri"/>
                <a:cs typeface="Calibri"/>
              </a:rPr>
              <a:t> Reporting Form </a:t>
            </a:r>
            <a:r>
              <a:rPr lang="it-IT" sz="2000" spc="-10" dirty="0" err="1">
                <a:latin typeface="Calibri"/>
                <a:cs typeface="Calibri"/>
              </a:rPr>
              <a:t>is</a:t>
            </a:r>
            <a:r>
              <a:rPr lang="it-IT" sz="2000" spc="-10" dirty="0">
                <a:latin typeface="Calibri"/>
                <a:cs typeface="Calibri"/>
              </a:rPr>
              <a:t> </a:t>
            </a:r>
            <a:r>
              <a:rPr lang="it-IT" sz="2000" spc="-10" dirty="0" err="1">
                <a:cs typeface="Calibri"/>
              </a:rPr>
              <a:t>filled</a:t>
            </a:r>
            <a:r>
              <a:rPr lang="it-IT" sz="2000" spc="-10" dirty="0">
                <a:cs typeface="Calibri"/>
              </a:rPr>
              <a:t> and </a:t>
            </a:r>
            <a:r>
              <a:rPr lang="it-IT" sz="2000" spc="-10" dirty="0" err="1">
                <a:cs typeface="Calibri"/>
              </a:rPr>
              <a:t>submitted</a:t>
            </a:r>
            <a:r>
              <a:rPr lang="it-IT" sz="2000" spc="-10" dirty="0">
                <a:cs typeface="Calibri"/>
              </a:rPr>
              <a:t> </a:t>
            </a:r>
            <a:r>
              <a:rPr lang="it-IT" sz="2000" b="1" spc="-10" dirty="0">
                <a:cs typeface="Calibri"/>
              </a:rPr>
              <a:t>by the Supervisor </a:t>
            </a:r>
            <a:r>
              <a:rPr lang="it-IT" sz="2000" spc="-10" dirty="0">
                <a:cs typeface="Calibri"/>
              </a:rPr>
              <a:t>by the </a:t>
            </a:r>
            <a:r>
              <a:rPr lang="it-IT" sz="2000" b="1" spc="-10" dirty="0">
                <a:cs typeface="Calibri"/>
              </a:rPr>
              <a:t>6th of the </a:t>
            </a:r>
            <a:r>
              <a:rPr lang="it-IT" sz="2000" b="1" spc="-10" dirty="0" err="1">
                <a:cs typeface="Calibri"/>
              </a:rPr>
              <a:t>month</a:t>
            </a:r>
            <a:r>
              <a:rPr lang="it-IT" sz="2000" b="1" spc="-10" dirty="0">
                <a:cs typeface="Calibri"/>
              </a:rPr>
              <a:t> to the NSA Field </a:t>
            </a:r>
            <a:r>
              <a:rPr lang="it-IT" sz="2000" b="1" spc="-10" dirty="0" err="1">
                <a:cs typeface="Calibri"/>
              </a:rPr>
              <a:t>Officer</a:t>
            </a:r>
            <a:r>
              <a:rPr lang="it-IT" sz="2000" b="1" spc="-10" dirty="0">
                <a:cs typeface="Calibri"/>
              </a:rPr>
              <a:t>.</a:t>
            </a:r>
            <a:endParaRPr lang="it-IT" sz="2000" b="1" spc="-10" dirty="0">
              <a:latin typeface="Calibri"/>
              <a:cs typeface="Calibri"/>
            </a:endParaRPr>
          </a:p>
          <a:p>
            <a:pPr marL="12700" marR="5080" algn="just">
              <a:lnSpc>
                <a:spcPct val="150000"/>
              </a:lnSpc>
              <a:spcBef>
                <a:spcPts val="105"/>
              </a:spcBef>
              <a:tabLst>
                <a:tab pos="354965" algn="l"/>
                <a:tab pos="355600" algn="l"/>
              </a:tabLst>
            </a:pPr>
            <a:endParaRPr lang="it-IT" sz="2000" b="1" spc="-10" dirty="0">
              <a:latin typeface="Calibri"/>
              <a:cs typeface="Calibri"/>
            </a:endParaRPr>
          </a:p>
          <a:p>
            <a:pPr marL="12700" marR="5080" algn="just">
              <a:lnSpc>
                <a:spcPct val="150000"/>
              </a:lnSpc>
              <a:spcBef>
                <a:spcPts val="105"/>
              </a:spcBef>
              <a:tabLst>
                <a:tab pos="354965" algn="l"/>
                <a:tab pos="355600" algn="l"/>
              </a:tabLst>
            </a:pPr>
            <a:endParaRPr lang="it-IT" sz="2000" b="1" spc="-10" dirty="0">
              <a:latin typeface="Calibri"/>
              <a:cs typeface="Calibri"/>
            </a:endParaRPr>
          </a:p>
        </p:txBody>
      </p:sp>
      <p:pic>
        <p:nvPicPr>
          <p:cNvPr id="25" name="Elemento grafico 38" descr="Uomo">
            <a:extLst>
              <a:ext uri="{FF2B5EF4-FFF2-40B4-BE49-F238E27FC236}">
                <a16:creationId xmlns:a16="http://schemas.microsoft.com/office/drawing/2014/main" id="{DB9F36D7-1772-4094-BABA-58E000C8D0E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051026" y="3048000"/>
            <a:ext cx="1899341" cy="1904999"/>
          </a:xfrm>
          <a:prstGeom prst="rect">
            <a:avLst/>
          </a:prstGeom>
        </p:spPr>
      </p:pic>
      <p:pic>
        <p:nvPicPr>
          <p:cNvPr id="27" name="Elemento grafico 51" descr="Badge dipendente">
            <a:extLst>
              <a:ext uri="{FF2B5EF4-FFF2-40B4-BE49-F238E27FC236}">
                <a16:creationId xmlns:a16="http://schemas.microsoft.com/office/drawing/2014/main" id="{2845003D-9904-4C15-838A-CD81CA0F661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778025" y="3529967"/>
            <a:ext cx="265213" cy="268721"/>
          </a:xfrm>
          <a:prstGeom prst="rect">
            <a:avLst/>
          </a:prstGeom>
        </p:spPr>
      </p:pic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71CE4025-4878-472A-AD32-E6FC50BEE00B}"/>
              </a:ext>
            </a:extLst>
          </p:cNvPr>
          <p:cNvSpPr txBox="1"/>
          <p:nvPr/>
        </p:nvSpPr>
        <p:spPr>
          <a:xfrm>
            <a:off x="4443516" y="3529967"/>
            <a:ext cx="13680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/>
              <a:t>Appointed</a:t>
            </a:r>
            <a:r>
              <a:rPr lang="it-IT" b="1" dirty="0"/>
              <a:t> Supervisor</a:t>
            </a:r>
          </a:p>
        </p:txBody>
      </p:sp>
      <p:sp>
        <p:nvSpPr>
          <p:cNvPr id="22" name="object 2">
            <a:extLst>
              <a:ext uri="{FF2B5EF4-FFF2-40B4-BE49-F238E27FC236}">
                <a16:creationId xmlns:a16="http://schemas.microsoft.com/office/drawing/2014/main" id="{C0FB945D-58EC-42F6-BE46-FD06A5A73A78}"/>
              </a:ext>
            </a:extLst>
          </p:cNvPr>
          <p:cNvSpPr txBox="1">
            <a:spLocks/>
          </p:cNvSpPr>
          <p:nvPr/>
        </p:nvSpPr>
        <p:spPr>
          <a:xfrm>
            <a:off x="986990" y="100394"/>
            <a:ext cx="6513314" cy="136768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>
            <a:lvl1pPr>
              <a:defRPr sz="4400" b="0" i="0">
                <a:solidFill>
                  <a:schemeClr val="bg1"/>
                </a:solidFill>
                <a:latin typeface="Calibri"/>
                <a:ea typeface="+mj-ea"/>
                <a:cs typeface="Calibri"/>
              </a:defRPr>
            </a:lvl1pPr>
          </a:lstStyle>
          <a:p>
            <a:pPr marL="12700">
              <a:spcBef>
                <a:spcPts val="105"/>
              </a:spcBef>
            </a:pPr>
            <a:r>
              <a:rPr lang="en-US" kern="0" spc="-5" dirty="0"/>
              <a:t>3. BHT Supervisor Monthly Reporting Form</a:t>
            </a:r>
            <a:endParaRPr lang="en-US" kern="0" spc="-15" dirty="0"/>
          </a:p>
        </p:txBody>
      </p:sp>
      <p:sp>
        <p:nvSpPr>
          <p:cNvPr id="20" name="object 3">
            <a:extLst>
              <a:ext uri="{FF2B5EF4-FFF2-40B4-BE49-F238E27FC236}">
                <a16:creationId xmlns:a16="http://schemas.microsoft.com/office/drawing/2014/main" id="{46DA955F-CF7E-42F7-9F93-DA4782C56301}"/>
              </a:ext>
            </a:extLst>
          </p:cNvPr>
          <p:cNvSpPr txBox="1"/>
          <p:nvPr/>
        </p:nvSpPr>
        <p:spPr>
          <a:xfrm>
            <a:off x="252114" y="5105401"/>
            <a:ext cx="8677389" cy="229973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50000"/>
              </a:lnSpc>
              <a:spcBef>
                <a:spcPts val="105"/>
              </a:spcBef>
              <a:tabLst>
                <a:tab pos="354965" algn="l"/>
                <a:tab pos="355600" algn="l"/>
              </a:tabLst>
            </a:pPr>
            <a:r>
              <a:rPr lang="it-IT" sz="2000" spc="-10" dirty="0">
                <a:latin typeface="Calibri"/>
                <a:cs typeface="Calibri"/>
              </a:rPr>
              <a:t>The Supervisor </a:t>
            </a:r>
            <a:r>
              <a:rPr lang="it-IT" sz="2000" spc="-10" dirty="0" err="1">
                <a:latin typeface="Calibri"/>
                <a:cs typeface="Calibri"/>
              </a:rPr>
              <a:t>collects</a:t>
            </a:r>
            <a:r>
              <a:rPr lang="it-IT" sz="2000" spc="-10" dirty="0">
                <a:latin typeface="Calibri"/>
                <a:cs typeface="Calibri"/>
              </a:rPr>
              <a:t> </a:t>
            </a:r>
            <a:r>
              <a:rPr lang="it-IT" sz="2000" spc="-10" dirty="0" err="1">
                <a:latin typeface="Calibri"/>
                <a:cs typeface="Calibri"/>
              </a:rPr>
              <a:t>all</a:t>
            </a:r>
            <a:r>
              <a:rPr lang="it-IT" sz="2000" spc="-10" dirty="0">
                <a:latin typeface="Calibri"/>
                <a:cs typeface="Calibri"/>
              </a:rPr>
              <a:t> </a:t>
            </a:r>
            <a:r>
              <a:rPr lang="it-IT" sz="2000" spc="-10" dirty="0" err="1">
                <a:latin typeface="Calibri"/>
                <a:cs typeface="Calibri"/>
              </a:rPr>
              <a:t>supervised</a:t>
            </a:r>
            <a:r>
              <a:rPr lang="it-IT" sz="2000" spc="-10" dirty="0">
                <a:latin typeface="Calibri"/>
                <a:cs typeface="Calibri"/>
              </a:rPr>
              <a:t> </a:t>
            </a:r>
            <a:r>
              <a:rPr lang="it-IT" sz="2000" spc="-10" dirty="0" err="1">
                <a:latin typeface="Calibri"/>
                <a:cs typeface="Calibri"/>
              </a:rPr>
              <a:t>volunteers</a:t>
            </a:r>
            <a:r>
              <a:rPr lang="it-IT" sz="2000" spc="-10" dirty="0">
                <a:latin typeface="Calibri"/>
                <a:cs typeface="Calibri"/>
              </a:rPr>
              <a:t>’ </a:t>
            </a:r>
            <a:r>
              <a:rPr lang="it-IT" sz="2000" spc="-10" dirty="0" err="1">
                <a:latin typeface="Calibri"/>
                <a:cs typeface="Calibri"/>
              </a:rPr>
              <a:t>monthly</a:t>
            </a:r>
            <a:r>
              <a:rPr lang="it-IT" sz="2000" spc="-10" dirty="0">
                <a:latin typeface="Calibri"/>
                <a:cs typeface="Calibri"/>
              </a:rPr>
              <a:t> reports, </a:t>
            </a:r>
            <a:r>
              <a:rPr lang="it-IT" sz="2000" spc="-10" dirty="0" err="1">
                <a:latin typeface="Calibri"/>
                <a:cs typeface="Calibri"/>
              </a:rPr>
              <a:t>aggregates</a:t>
            </a:r>
            <a:r>
              <a:rPr lang="it-IT" sz="2000" spc="-10" dirty="0">
                <a:latin typeface="Calibri"/>
                <a:cs typeface="Calibri"/>
              </a:rPr>
              <a:t> (sums) </a:t>
            </a:r>
            <a:r>
              <a:rPr lang="it-IT" sz="2000" spc="-10" dirty="0" err="1">
                <a:latin typeface="Calibri"/>
                <a:cs typeface="Calibri"/>
              </a:rPr>
              <a:t>all</a:t>
            </a:r>
            <a:r>
              <a:rPr lang="it-IT" sz="2000" spc="-10" dirty="0">
                <a:latin typeface="Calibri"/>
                <a:cs typeface="Calibri"/>
              </a:rPr>
              <a:t> the </a:t>
            </a:r>
            <a:r>
              <a:rPr lang="it-IT" sz="2000" spc="-10" dirty="0" err="1">
                <a:latin typeface="Calibri"/>
                <a:cs typeface="Calibri"/>
              </a:rPr>
              <a:t>tallies</a:t>
            </a:r>
            <a:r>
              <a:rPr lang="it-IT" sz="2000" spc="-10" dirty="0">
                <a:latin typeface="Calibri"/>
                <a:cs typeface="Calibri"/>
              </a:rPr>
              <a:t> </a:t>
            </a:r>
            <a:r>
              <a:rPr lang="it-IT" sz="2000" spc="-10" dirty="0" err="1">
                <a:latin typeface="Calibri"/>
                <a:cs typeface="Calibri"/>
              </a:rPr>
              <a:t>reported</a:t>
            </a:r>
            <a:r>
              <a:rPr lang="it-IT" sz="2000" spc="-10" dirty="0">
                <a:latin typeface="Calibri"/>
                <a:cs typeface="Calibri"/>
              </a:rPr>
              <a:t> in </a:t>
            </a:r>
            <a:r>
              <a:rPr lang="it-IT" sz="2000" spc="-10" dirty="0" err="1">
                <a:latin typeface="Calibri"/>
                <a:cs typeface="Calibri"/>
              </a:rPr>
              <a:t>those</a:t>
            </a:r>
            <a:r>
              <a:rPr lang="it-IT" sz="2000" spc="-10" dirty="0">
                <a:latin typeface="Calibri"/>
                <a:cs typeface="Calibri"/>
              </a:rPr>
              <a:t> reports and indicate the </a:t>
            </a:r>
            <a:r>
              <a:rPr lang="it-IT" sz="2000" spc="-10" dirty="0" err="1">
                <a:latin typeface="Calibri"/>
                <a:cs typeface="Calibri"/>
              </a:rPr>
              <a:t>total</a:t>
            </a:r>
            <a:r>
              <a:rPr lang="it-IT" sz="2000" spc="-10" dirty="0">
                <a:latin typeface="Calibri"/>
                <a:cs typeface="Calibri"/>
              </a:rPr>
              <a:t> </a:t>
            </a:r>
            <a:r>
              <a:rPr lang="it-IT" sz="2000" spc="-10" dirty="0" err="1">
                <a:latin typeface="Calibri"/>
                <a:cs typeface="Calibri"/>
              </a:rPr>
              <a:t>numeric</a:t>
            </a:r>
            <a:r>
              <a:rPr lang="it-IT" sz="2000" spc="-10" dirty="0">
                <a:latin typeface="Calibri"/>
                <a:cs typeface="Calibri"/>
              </a:rPr>
              <a:t> </a:t>
            </a:r>
            <a:r>
              <a:rPr lang="it-IT" sz="2000" spc="-10" dirty="0" err="1">
                <a:latin typeface="Calibri"/>
                <a:cs typeface="Calibri"/>
              </a:rPr>
              <a:t>values</a:t>
            </a:r>
            <a:r>
              <a:rPr lang="it-IT" sz="2000" spc="-10" dirty="0">
                <a:latin typeface="Calibri"/>
                <a:cs typeface="Calibri"/>
              </a:rPr>
              <a:t> in </a:t>
            </a:r>
            <a:r>
              <a:rPr lang="it-IT" sz="2000" spc="-10" dirty="0" err="1">
                <a:latin typeface="Calibri"/>
                <a:cs typeface="Calibri"/>
              </a:rPr>
              <a:t>his</a:t>
            </a:r>
            <a:r>
              <a:rPr lang="it-IT" sz="2000" spc="-10" dirty="0">
                <a:latin typeface="Calibri"/>
                <a:cs typeface="Calibri"/>
              </a:rPr>
              <a:t>/</a:t>
            </a:r>
            <a:r>
              <a:rPr lang="it-IT" sz="2000" spc="-10" dirty="0" err="1">
                <a:latin typeface="Calibri"/>
                <a:cs typeface="Calibri"/>
              </a:rPr>
              <a:t>her</a:t>
            </a:r>
            <a:r>
              <a:rPr lang="it-IT" sz="2000" spc="-10" dirty="0">
                <a:latin typeface="Calibri"/>
                <a:cs typeface="Calibri"/>
              </a:rPr>
              <a:t> </a:t>
            </a:r>
            <a:r>
              <a:rPr lang="it-IT" sz="2000" spc="-10" dirty="0" err="1">
                <a:latin typeface="Calibri"/>
                <a:cs typeface="Calibri"/>
              </a:rPr>
              <a:t>monthly</a:t>
            </a:r>
            <a:r>
              <a:rPr lang="it-IT" sz="2000" spc="-10" dirty="0">
                <a:latin typeface="Calibri"/>
                <a:cs typeface="Calibri"/>
              </a:rPr>
              <a:t> , </a:t>
            </a:r>
            <a:r>
              <a:rPr lang="it-IT" sz="2000" spc="-10" dirty="0" err="1">
                <a:latin typeface="Calibri"/>
                <a:cs typeface="Calibri"/>
              </a:rPr>
              <a:t>as</a:t>
            </a:r>
            <a:r>
              <a:rPr lang="it-IT" sz="2000" spc="-10" dirty="0">
                <a:latin typeface="Calibri"/>
                <a:cs typeface="Calibri"/>
              </a:rPr>
              <a:t> </a:t>
            </a:r>
            <a:r>
              <a:rPr lang="it-IT" sz="2000" spc="-10" dirty="0" err="1">
                <a:latin typeface="Calibri"/>
                <a:cs typeface="Calibri"/>
              </a:rPr>
              <a:t>required</a:t>
            </a:r>
            <a:r>
              <a:rPr lang="it-IT" sz="2000" spc="-10" dirty="0">
                <a:latin typeface="Calibri"/>
                <a:cs typeface="Calibri"/>
              </a:rPr>
              <a:t>. </a:t>
            </a:r>
            <a:endParaRPr lang="it-IT" sz="2000" b="1" spc="-10" dirty="0">
              <a:latin typeface="Calibri"/>
              <a:cs typeface="Calibri"/>
            </a:endParaRPr>
          </a:p>
          <a:p>
            <a:pPr marL="12700" marR="5080" algn="just">
              <a:lnSpc>
                <a:spcPct val="150000"/>
              </a:lnSpc>
              <a:spcBef>
                <a:spcPts val="105"/>
              </a:spcBef>
              <a:tabLst>
                <a:tab pos="354965" algn="l"/>
                <a:tab pos="355600" algn="l"/>
              </a:tabLst>
            </a:pPr>
            <a:endParaRPr lang="it-IT" sz="2000" b="1" spc="-10" dirty="0">
              <a:latin typeface="Calibri"/>
              <a:cs typeface="Calibri"/>
            </a:endParaRPr>
          </a:p>
          <a:p>
            <a:pPr marL="12700" marR="5080" algn="just">
              <a:lnSpc>
                <a:spcPct val="150000"/>
              </a:lnSpc>
              <a:spcBef>
                <a:spcPts val="105"/>
              </a:spcBef>
              <a:tabLst>
                <a:tab pos="354965" algn="l"/>
                <a:tab pos="355600" algn="l"/>
              </a:tabLst>
            </a:pPr>
            <a:endParaRPr lang="it-IT" sz="2000" b="1" spc="-1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40322074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sp>
        <p:nvSpPr>
          <p:cNvPr id="22" name="object 2">
            <a:extLst>
              <a:ext uri="{FF2B5EF4-FFF2-40B4-BE49-F238E27FC236}">
                <a16:creationId xmlns:a16="http://schemas.microsoft.com/office/drawing/2014/main" id="{C0FB945D-58EC-42F6-BE46-FD06A5A73A78}"/>
              </a:ext>
            </a:extLst>
          </p:cNvPr>
          <p:cNvSpPr txBox="1">
            <a:spLocks/>
          </p:cNvSpPr>
          <p:nvPr/>
        </p:nvSpPr>
        <p:spPr>
          <a:xfrm>
            <a:off x="986990" y="100394"/>
            <a:ext cx="6513314" cy="136768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>
            <a:lvl1pPr>
              <a:defRPr sz="4400" b="0" i="0">
                <a:solidFill>
                  <a:schemeClr val="bg1"/>
                </a:solidFill>
                <a:latin typeface="Calibri"/>
                <a:ea typeface="+mj-ea"/>
                <a:cs typeface="Calibri"/>
              </a:defRPr>
            </a:lvl1pPr>
          </a:lstStyle>
          <a:p>
            <a:pPr marL="12700">
              <a:spcBef>
                <a:spcPts val="105"/>
              </a:spcBef>
            </a:pPr>
            <a:r>
              <a:rPr lang="en-US" kern="0" spc="-5" dirty="0"/>
              <a:t>3. BHT Supervisor Monthly Reporting Form</a:t>
            </a:r>
            <a:endParaRPr lang="en-US" kern="0" spc="-15" dirty="0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91E77777-DFC4-4A3B-98B6-76E4D837977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9355" b="-8045"/>
          <a:stretch/>
        </p:blipFill>
        <p:spPr>
          <a:xfrm>
            <a:off x="304800" y="2438399"/>
            <a:ext cx="3810000" cy="225599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71A2345F-C76D-4A8F-BBF0-039336B707E5}"/>
              </a:ext>
            </a:extLst>
          </p:cNvPr>
          <p:cNvSpPr txBox="1"/>
          <p:nvPr/>
        </p:nvSpPr>
        <p:spPr>
          <a:xfrm>
            <a:off x="304800" y="1969210"/>
            <a:ext cx="2821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Volunteer</a:t>
            </a:r>
            <a:r>
              <a:rPr lang="it-IT" dirty="0"/>
              <a:t> 1 </a:t>
            </a:r>
            <a:r>
              <a:rPr lang="it-IT" dirty="0" err="1"/>
              <a:t>monthly</a:t>
            </a:r>
            <a:r>
              <a:rPr lang="it-IT" dirty="0"/>
              <a:t> report:</a:t>
            </a:r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E9569883-45E9-49A5-8459-0455C18E272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9355"/>
          <a:stretch/>
        </p:blipFill>
        <p:spPr>
          <a:xfrm>
            <a:off x="304800" y="3333000"/>
            <a:ext cx="3810000" cy="208800"/>
          </a:xfrm>
          <a:prstGeom prst="rect">
            <a:avLst/>
          </a:prstGeom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B873B4C9-FBDB-42BA-9EC4-1C2D25CB82FC}"/>
              </a:ext>
            </a:extLst>
          </p:cNvPr>
          <p:cNvSpPr txBox="1"/>
          <p:nvPr/>
        </p:nvSpPr>
        <p:spPr>
          <a:xfrm>
            <a:off x="304800" y="2863810"/>
            <a:ext cx="2821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Volunteer</a:t>
            </a:r>
            <a:r>
              <a:rPr lang="it-IT" dirty="0"/>
              <a:t> 2 </a:t>
            </a:r>
            <a:r>
              <a:rPr lang="it-IT" dirty="0" err="1"/>
              <a:t>monthly</a:t>
            </a:r>
            <a:r>
              <a:rPr lang="it-IT" dirty="0"/>
              <a:t> report:</a:t>
            </a:r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6FB6141E-B9E6-4FC6-ACB1-1352A3469A8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9355"/>
          <a:stretch/>
        </p:blipFill>
        <p:spPr>
          <a:xfrm>
            <a:off x="304800" y="4210801"/>
            <a:ext cx="3810000" cy="208800"/>
          </a:xfrm>
          <a:prstGeom prst="rect">
            <a:avLst/>
          </a:prstGeom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0A62A6B9-976A-4BF1-8145-D21763A12A37}"/>
              </a:ext>
            </a:extLst>
          </p:cNvPr>
          <p:cNvSpPr txBox="1"/>
          <p:nvPr/>
        </p:nvSpPr>
        <p:spPr>
          <a:xfrm>
            <a:off x="304800" y="3741611"/>
            <a:ext cx="2821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Volunteer</a:t>
            </a:r>
            <a:r>
              <a:rPr lang="it-IT" dirty="0"/>
              <a:t> 3 </a:t>
            </a:r>
            <a:r>
              <a:rPr lang="it-IT" dirty="0" err="1"/>
              <a:t>monthly</a:t>
            </a:r>
            <a:r>
              <a:rPr lang="it-IT" dirty="0"/>
              <a:t> report:</a:t>
            </a:r>
          </a:p>
        </p:txBody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EC38E5FC-E783-41B7-BA64-2684B136C35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9355"/>
          <a:stretch/>
        </p:blipFill>
        <p:spPr>
          <a:xfrm>
            <a:off x="304800" y="5127978"/>
            <a:ext cx="3810000" cy="208800"/>
          </a:xfrm>
          <a:prstGeom prst="rect">
            <a:avLst/>
          </a:prstGeom>
        </p:spPr>
      </p:pic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46EF3C20-1D66-453A-949E-E618E10CF463}"/>
              </a:ext>
            </a:extLst>
          </p:cNvPr>
          <p:cNvSpPr txBox="1"/>
          <p:nvPr/>
        </p:nvSpPr>
        <p:spPr>
          <a:xfrm>
            <a:off x="304800" y="4658788"/>
            <a:ext cx="2821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Volunteer</a:t>
            </a:r>
            <a:r>
              <a:rPr lang="it-IT" dirty="0"/>
              <a:t> 4 </a:t>
            </a:r>
            <a:r>
              <a:rPr lang="it-IT" dirty="0" err="1"/>
              <a:t>monthly</a:t>
            </a:r>
            <a:r>
              <a:rPr lang="it-IT" dirty="0"/>
              <a:t> report:</a:t>
            </a:r>
          </a:p>
        </p:txBody>
      </p:sp>
      <p:pic>
        <p:nvPicPr>
          <p:cNvPr id="23" name="Immagine 22">
            <a:extLst>
              <a:ext uri="{FF2B5EF4-FFF2-40B4-BE49-F238E27FC236}">
                <a16:creationId xmlns:a16="http://schemas.microsoft.com/office/drawing/2014/main" id="{9A2FB25A-9623-4DEC-93B2-55CB2275C30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9355"/>
          <a:stretch/>
        </p:blipFill>
        <p:spPr>
          <a:xfrm>
            <a:off x="304800" y="6090492"/>
            <a:ext cx="3810000" cy="208800"/>
          </a:xfrm>
          <a:prstGeom prst="rect">
            <a:avLst/>
          </a:prstGeom>
        </p:spPr>
      </p:pic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1C9416ED-9A95-4BA7-9130-3FC308867EE9}"/>
              </a:ext>
            </a:extLst>
          </p:cNvPr>
          <p:cNvSpPr txBox="1"/>
          <p:nvPr/>
        </p:nvSpPr>
        <p:spPr>
          <a:xfrm>
            <a:off x="304800" y="5621302"/>
            <a:ext cx="2821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Volunteer</a:t>
            </a:r>
            <a:r>
              <a:rPr lang="it-IT" dirty="0"/>
              <a:t> 5 </a:t>
            </a:r>
            <a:r>
              <a:rPr lang="it-IT" dirty="0" err="1"/>
              <a:t>monthly</a:t>
            </a:r>
            <a:r>
              <a:rPr lang="it-IT" dirty="0"/>
              <a:t> report:</a:t>
            </a:r>
          </a:p>
        </p:txBody>
      </p:sp>
      <p:sp>
        <p:nvSpPr>
          <p:cNvPr id="4" name="Ovale 3">
            <a:extLst>
              <a:ext uri="{FF2B5EF4-FFF2-40B4-BE49-F238E27FC236}">
                <a16:creationId xmlns:a16="http://schemas.microsoft.com/office/drawing/2014/main" id="{313DBF65-1DC7-472F-A9AA-24994CB6F614}"/>
              </a:ext>
            </a:extLst>
          </p:cNvPr>
          <p:cNvSpPr/>
          <p:nvPr/>
        </p:nvSpPr>
        <p:spPr>
          <a:xfrm>
            <a:off x="2971800" y="2456385"/>
            <a:ext cx="76201" cy="9985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Ovale 25">
            <a:extLst>
              <a:ext uri="{FF2B5EF4-FFF2-40B4-BE49-F238E27FC236}">
                <a16:creationId xmlns:a16="http://schemas.microsoft.com/office/drawing/2014/main" id="{B11E6632-E838-4F1A-9350-54F308FCD3E3}"/>
              </a:ext>
            </a:extLst>
          </p:cNvPr>
          <p:cNvSpPr/>
          <p:nvPr/>
        </p:nvSpPr>
        <p:spPr>
          <a:xfrm>
            <a:off x="3088112" y="2455294"/>
            <a:ext cx="76201" cy="9985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Ovale 28">
            <a:extLst>
              <a:ext uri="{FF2B5EF4-FFF2-40B4-BE49-F238E27FC236}">
                <a16:creationId xmlns:a16="http://schemas.microsoft.com/office/drawing/2014/main" id="{8115C139-2EC3-46AC-80E6-39D647F0836D}"/>
              </a:ext>
            </a:extLst>
          </p:cNvPr>
          <p:cNvSpPr/>
          <p:nvPr/>
        </p:nvSpPr>
        <p:spPr>
          <a:xfrm>
            <a:off x="3204424" y="2455294"/>
            <a:ext cx="76201" cy="9985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Ovale 29">
            <a:extLst>
              <a:ext uri="{FF2B5EF4-FFF2-40B4-BE49-F238E27FC236}">
                <a16:creationId xmlns:a16="http://schemas.microsoft.com/office/drawing/2014/main" id="{1121BFF9-A3FB-4528-B273-470570AE6263}"/>
              </a:ext>
            </a:extLst>
          </p:cNvPr>
          <p:cNvSpPr/>
          <p:nvPr/>
        </p:nvSpPr>
        <p:spPr>
          <a:xfrm>
            <a:off x="3320736" y="2455294"/>
            <a:ext cx="76201" cy="9985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Ovale 30">
            <a:extLst>
              <a:ext uri="{FF2B5EF4-FFF2-40B4-BE49-F238E27FC236}">
                <a16:creationId xmlns:a16="http://schemas.microsoft.com/office/drawing/2014/main" id="{6992A259-D410-40E9-9B59-B1BBAE7EB7DB}"/>
              </a:ext>
            </a:extLst>
          </p:cNvPr>
          <p:cNvSpPr/>
          <p:nvPr/>
        </p:nvSpPr>
        <p:spPr>
          <a:xfrm>
            <a:off x="2973294" y="3356569"/>
            <a:ext cx="76201" cy="9985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Ovale 31">
            <a:extLst>
              <a:ext uri="{FF2B5EF4-FFF2-40B4-BE49-F238E27FC236}">
                <a16:creationId xmlns:a16="http://schemas.microsoft.com/office/drawing/2014/main" id="{63FEA67F-48CE-4333-BC3F-FF3E1F752D93}"/>
              </a:ext>
            </a:extLst>
          </p:cNvPr>
          <p:cNvSpPr/>
          <p:nvPr/>
        </p:nvSpPr>
        <p:spPr>
          <a:xfrm>
            <a:off x="3097176" y="3350985"/>
            <a:ext cx="76201" cy="9985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Ovale 32">
            <a:extLst>
              <a:ext uri="{FF2B5EF4-FFF2-40B4-BE49-F238E27FC236}">
                <a16:creationId xmlns:a16="http://schemas.microsoft.com/office/drawing/2014/main" id="{A3E222A1-C591-4B31-A695-435A54D03758}"/>
              </a:ext>
            </a:extLst>
          </p:cNvPr>
          <p:cNvSpPr/>
          <p:nvPr/>
        </p:nvSpPr>
        <p:spPr>
          <a:xfrm>
            <a:off x="3221059" y="3354720"/>
            <a:ext cx="76201" cy="9985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Ovale 33">
            <a:extLst>
              <a:ext uri="{FF2B5EF4-FFF2-40B4-BE49-F238E27FC236}">
                <a16:creationId xmlns:a16="http://schemas.microsoft.com/office/drawing/2014/main" id="{83F4A726-C371-4BE3-A440-4E9B21BAF71C}"/>
              </a:ext>
            </a:extLst>
          </p:cNvPr>
          <p:cNvSpPr/>
          <p:nvPr/>
        </p:nvSpPr>
        <p:spPr>
          <a:xfrm>
            <a:off x="3442060" y="3350985"/>
            <a:ext cx="76201" cy="9985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" name="Ovale 34">
            <a:extLst>
              <a:ext uri="{FF2B5EF4-FFF2-40B4-BE49-F238E27FC236}">
                <a16:creationId xmlns:a16="http://schemas.microsoft.com/office/drawing/2014/main" id="{652DAF4D-D802-4593-AA04-A1113A030FE3}"/>
              </a:ext>
            </a:extLst>
          </p:cNvPr>
          <p:cNvSpPr/>
          <p:nvPr/>
        </p:nvSpPr>
        <p:spPr>
          <a:xfrm>
            <a:off x="3009900" y="4227600"/>
            <a:ext cx="76201" cy="9985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" name="Ovale 35">
            <a:extLst>
              <a:ext uri="{FF2B5EF4-FFF2-40B4-BE49-F238E27FC236}">
                <a16:creationId xmlns:a16="http://schemas.microsoft.com/office/drawing/2014/main" id="{7EB1E980-1FC9-44F3-8163-9DA17A13201B}"/>
              </a:ext>
            </a:extLst>
          </p:cNvPr>
          <p:cNvSpPr/>
          <p:nvPr/>
        </p:nvSpPr>
        <p:spPr>
          <a:xfrm>
            <a:off x="2971799" y="5144587"/>
            <a:ext cx="76201" cy="9985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7" name="Ovale 36">
            <a:extLst>
              <a:ext uri="{FF2B5EF4-FFF2-40B4-BE49-F238E27FC236}">
                <a16:creationId xmlns:a16="http://schemas.microsoft.com/office/drawing/2014/main" id="{AC1C6451-1D97-4336-B001-BDB5B98361E3}"/>
              </a:ext>
            </a:extLst>
          </p:cNvPr>
          <p:cNvSpPr/>
          <p:nvPr/>
        </p:nvSpPr>
        <p:spPr>
          <a:xfrm>
            <a:off x="3116729" y="4223717"/>
            <a:ext cx="76201" cy="9985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8" name="Ovale 37">
            <a:extLst>
              <a:ext uri="{FF2B5EF4-FFF2-40B4-BE49-F238E27FC236}">
                <a16:creationId xmlns:a16="http://schemas.microsoft.com/office/drawing/2014/main" id="{1CC6CA4B-8E7D-4864-B957-1B62C584353B}"/>
              </a:ext>
            </a:extLst>
          </p:cNvPr>
          <p:cNvSpPr/>
          <p:nvPr/>
        </p:nvSpPr>
        <p:spPr>
          <a:xfrm>
            <a:off x="3097176" y="5132520"/>
            <a:ext cx="76201" cy="9985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9" name="Ovale 38">
            <a:extLst>
              <a:ext uri="{FF2B5EF4-FFF2-40B4-BE49-F238E27FC236}">
                <a16:creationId xmlns:a16="http://schemas.microsoft.com/office/drawing/2014/main" id="{A9818DCA-1859-4690-9F0B-ECC5C2707E8D}"/>
              </a:ext>
            </a:extLst>
          </p:cNvPr>
          <p:cNvSpPr/>
          <p:nvPr/>
        </p:nvSpPr>
        <p:spPr>
          <a:xfrm>
            <a:off x="3343447" y="3350985"/>
            <a:ext cx="76201" cy="9985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0" name="Ovale 39">
            <a:extLst>
              <a:ext uri="{FF2B5EF4-FFF2-40B4-BE49-F238E27FC236}">
                <a16:creationId xmlns:a16="http://schemas.microsoft.com/office/drawing/2014/main" id="{6B724E15-2295-47C6-9E2E-AB363731DAB3}"/>
              </a:ext>
            </a:extLst>
          </p:cNvPr>
          <p:cNvSpPr/>
          <p:nvPr/>
        </p:nvSpPr>
        <p:spPr>
          <a:xfrm>
            <a:off x="3795930" y="6112834"/>
            <a:ext cx="76201" cy="9985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1" name="Ovale 40">
            <a:extLst>
              <a:ext uri="{FF2B5EF4-FFF2-40B4-BE49-F238E27FC236}">
                <a16:creationId xmlns:a16="http://schemas.microsoft.com/office/drawing/2014/main" id="{74023FBE-A93A-48EA-A6A1-47A5ED0E6FE5}"/>
              </a:ext>
            </a:extLst>
          </p:cNvPr>
          <p:cNvSpPr/>
          <p:nvPr/>
        </p:nvSpPr>
        <p:spPr>
          <a:xfrm>
            <a:off x="3667366" y="6112834"/>
            <a:ext cx="76201" cy="9985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2" name="Ovale 41">
            <a:extLst>
              <a:ext uri="{FF2B5EF4-FFF2-40B4-BE49-F238E27FC236}">
                <a16:creationId xmlns:a16="http://schemas.microsoft.com/office/drawing/2014/main" id="{E79421A2-5519-4829-9873-B79D58481E29}"/>
              </a:ext>
            </a:extLst>
          </p:cNvPr>
          <p:cNvSpPr/>
          <p:nvPr/>
        </p:nvSpPr>
        <p:spPr>
          <a:xfrm>
            <a:off x="3554120" y="5158201"/>
            <a:ext cx="76201" cy="9985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3" name="Ovale 42">
            <a:extLst>
              <a:ext uri="{FF2B5EF4-FFF2-40B4-BE49-F238E27FC236}">
                <a16:creationId xmlns:a16="http://schemas.microsoft.com/office/drawing/2014/main" id="{E4734B73-6905-47C7-85E8-57757E691957}"/>
              </a:ext>
            </a:extLst>
          </p:cNvPr>
          <p:cNvSpPr/>
          <p:nvPr/>
        </p:nvSpPr>
        <p:spPr>
          <a:xfrm>
            <a:off x="3442060" y="5161266"/>
            <a:ext cx="76201" cy="9985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4" name="Ovale 43">
            <a:extLst>
              <a:ext uri="{FF2B5EF4-FFF2-40B4-BE49-F238E27FC236}">
                <a16:creationId xmlns:a16="http://schemas.microsoft.com/office/drawing/2014/main" id="{C0DE46D0-4250-4064-8BC3-82AF1B4AFAE0}"/>
              </a:ext>
            </a:extLst>
          </p:cNvPr>
          <p:cNvSpPr/>
          <p:nvPr/>
        </p:nvSpPr>
        <p:spPr>
          <a:xfrm>
            <a:off x="3337471" y="5155386"/>
            <a:ext cx="76201" cy="9985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5" name="Ovale 44">
            <a:extLst>
              <a:ext uri="{FF2B5EF4-FFF2-40B4-BE49-F238E27FC236}">
                <a16:creationId xmlns:a16="http://schemas.microsoft.com/office/drawing/2014/main" id="{40255832-1B69-43D3-88AE-6CA9BA0DFD29}"/>
              </a:ext>
            </a:extLst>
          </p:cNvPr>
          <p:cNvSpPr/>
          <p:nvPr/>
        </p:nvSpPr>
        <p:spPr>
          <a:xfrm>
            <a:off x="3217124" y="5142564"/>
            <a:ext cx="76201" cy="9985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6" name="Ovale 45">
            <a:extLst>
              <a:ext uri="{FF2B5EF4-FFF2-40B4-BE49-F238E27FC236}">
                <a16:creationId xmlns:a16="http://schemas.microsoft.com/office/drawing/2014/main" id="{34D815A4-5E2A-45D8-90C9-D028922F7DA6}"/>
              </a:ext>
            </a:extLst>
          </p:cNvPr>
          <p:cNvSpPr/>
          <p:nvPr/>
        </p:nvSpPr>
        <p:spPr>
          <a:xfrm>
            <a:off x="3563523" y="6114738"/>
            <a:ext cx="76201" cy="9985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7" name="Ovale 46">
            <a:extLst>
              <a:ext uri="{FF2B5EF4-FFF2-40B4-BE49-F238E27FC236}">
                <a16:creationId xmlns:a16="http://schemas.microsoft.com/office/drawing/2014/main" id="{49DB796B-0FA5-43A8-BB12-0278C84680E5}"/>
              </a:ext>
            </a:extLst>
          </p:cNvPr>
          <p:cNvSpPr/>
          <p:nvPr/>
        </p:nvSpPr>
        <p:spPr>
          <a:xfrm>
            <a:off x="3453485" y="6095034"/>
            <a:ext cx="76201" cy="9985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8" name="Ovale 47">
            <a:extLst>
              <a:ext uri="{FF2B5EF4-FFF2-40B4-BE49-F238E27FC236}">
                <a16:creationId xmlns:a16="http://schemas.microsoft.com/office/drawing/2014/main" id="{BCFBBD27-F841-478C-A753-2D84870426A0}"/>
              </a:ext>
            </a:extLst>
          </p:cNvPr>
          <p:cNvSpPr/>
          <p:nvPr/>
        </p:nvSpPr>
        <p:spPr>
          <a:xfrm>
            <a:off x="3232065" y="4226271"/>
            <a:ext cx="76201" cy="9985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9" name="Ovale 48">
            <a:extLst>
              <a:ext uri="{FF2B5EF4-FFF2-40B4-BE49-F238E27FC236}">
                <a16:creationId xmlns:a16="http://schemas.microsoft.com/office/drawing/2014/main" id="{33D4318D-4EAB-4627-9CA9-B170C489D51C}"/>
              </a:ext>
            </a:extLst>
          </p:cNvPr>
          <p:cNvSpPr/>
          <p:nvPr/>
        </p:nvSpPr>
        <p:spPr>
          <a:xfrm>
            <a:off x="3676639" y="5151906"/>
            <a:ext cx="76201" cy="9985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0" name="Ovale 49">
            <a:extLst>
              <a:ext uri="{FF2B5EF4-FFF2-40B4-BE49-F238E27FC236}">
                <a16:creationId xmlns:a16="http://schemas.microsoft.com/office/drawing/2014/main" id="{22E445CC-A459-417F-9058-F915B6EDD979}"/>
              </a:ext>
            </a:extLst>
          </p:cNvPr>
          <p:cNvSpPr/>
          <p:nvPr/>
        </p:nvSpPr>
        <p:spPr>
          <a:xfrm>
            <a:off x="3343447" y="6102505"/>
            <a:ext cx="76201" cy="9985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1" name="Ovale 50">
            <a:extLst>
              <a:ext uri="{FF2B5EF4-FFF2-40B4-BE49-F238E27FC236}">
                <a16:creationId xmlns:a16="http://schemas.microsoft.com/office/drawing/2014/main" id="{1C313FE3-D661-412F-B98B-4D336FEEC23C}"/>
              </a:ext>
            </a:extLst>
          </p:cNvPr>
          <p:cNvSpPr/>
          <p:nvPr/>
        </p:nvSpPr>
        <p:spPr>
          <a:xfrm>
            <a:off x="3223848" y="6104376"/>
            <a:ext cx="76201" cy="9985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2" name="Ovale 51">
            <a:extLst>
              <a:ext uri="{FF2B5EF4-FFF2-40B4-BE49-F238E27FC236}">
                <a16:creationId xmlns:a16="http://schemas.microsoft.com/office/drawing/2014/main" id="{609CA29E-190B-4D85-A9CA-DC14E0D51A5A}"/>
              </a:ext>
            </a:extLst>
          </p:cNvPr>
          <p:cNvSpPr/>
          <p:nvPr/>
        </p:nvSpPr>
        <p:spPr>
          <a:xfrm>
            <a:off x="3106558" y="6105092"/>
            <a:ext cx="76201" cy="9985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3" name="Ovale 52">
            <a:extLst>
              <a:ext uri="{FF2B5EF4-FFF2-40B4-BE49-F238E27FC236}">
                <a16:creationId xmlns:a16="http://schemas.microsoft.com/office/drawing/2014/main" id="{8B18CD3C-608C-44CA-84FF-A480604BDA27}"/>
              </a:ext>
            </a:extLst>
          </p:cNvPr>
          <p:cNvSpPr/>
          <p:nvPr/>
        </p:nvSpPr>
        <p:spPr>
          <a:xfrm>
            <a:off x="2994211" y="6102505"/>
            <a:ext cx="76201" cy="9985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4" name="CasellaDiTesto 53">
            <a:extLst>
              <a:ext uri="{FF2B5EF4-FFF2-40B4-BE49-F238E27FC236}">
                <a16:creationId xmlns:a16="http://schemas.microsoft.com/office/drawing/2014/main" id="{191AE7C7-968C-4FDF-98EF-5731F9C6F026}"/>
              </a:ext>
            </a:extLst>
          </p:cNvPr>
          <p:cNvSpPr txBox="1"/>
          <p:nvPr/>
        </p:nvSpPr>
        <p:spPr>
          <a:xfrm>
            <a:off x="4223881" y="2338542"/>
            <a:ext cx="470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= 4</a:t>
            </a:r>
          </a:p>
        </p:txBody>
      </p:sp>
      <p:sp>
        <p:nvSpPr>
          <p:cNvPr id="55" name="CasellaDiTesto 54">
            <a:extLst>
              <a:ext uri="{FF2B5EF4-FFF2-40B4-BE49-F238E27FC236}">
                <a16:creationId xmlns:a16="http://schemas.microsoft.com/office/drawing/2014/main" id="{4CE8A9F1-07DA-4B1D-ACDF-0F640F00AEA1}"/>
              </a:ext>
            </a:extLst>
          </p:cNvPr>
          <p:cNvSpPr txBox="1"/>
          <p:nvPr/>
        </p:nvSpPr>
        <p:spPr>
          <a:xfrm>
            <a:off x="4219687" y="3233142"/>
            <a:ext cx="470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= 5</a:t>
            </a:r>
          </a:p>
        </p:txBody>
      </p:sp>
      <p:sp>
        <p:nvSpPr>
          <p:cNvPr id="56" name="CasellaDiTesto 55">
            <a:extLst>
              <a:ext uri="{FF2B5EF4-FFF2-40B4-BE49-F238E27FC236}">
                <a16:creationId xmlns:a16="http://schemas.microsoft.com/office/drawing/2014/main" id="{D4FBBD7C-0595-49EB-AE47-6AC46CC1DCF1}"/>
              </a:ext>
            </a:extLst>
          </p:cNvPr>
          <p:cNvSpPr txBox="1"/>
          <p:nvPr/>
        </p:nvSpPr>
        <p:spPr>
          <a:xfrm>
            <a:off x="4226948" y="4050269"/>
            <a:ext cx="470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= 3</a:t>
            </a:r>
          </a:p>
        </p:txBody>
      </p:sp>
      <p:sp>
        <p:nvSpPr>
          <p:cNvPr id="57" name="CasellaDiTesto 56">
            <a:extLst>
              <a:ext uri="{FF2B5EF4-FFF2-40B4-BE49-F238E27FC236}">
                <a16:creationId xmlns:a16="http://schemas.microsoft.com/office/drawing/2014/main" id="{2E4ECD9B-711E-459B-AE2F-C25AD39D6BB7}"/>
              </a:ext>
            </a:extLst>
          </p:cNvPr>
          <p:cNvSpPr txBox="1"/>
          <p:nvPr/>
        </p:nvSpPr>
        <p:spPr>
          <a:xfrm>
            <a:off x="4240605" y="5017169"/>
            <a:ext cx="470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= 7</a:t>
            </a:r>
          </a:p>
        </p:txBody>
      </p:sp>
      <p:sp>
        <p:nvSpPr>
          <p:cNvPr id="58" name="CasellaDiTesto 57">
            <a:extLst>
              <a:ext uri="{FF2B5EF4-FFF2-40B4-BE49-F238E27FC236}">
                <a16:creationId xmlns:a16="http://schemas.microsoft.com/office/drawing/2014/main" id="{9B756E32-084D-46D2-BD7D-27D404ADEB60}"/>
              </a:ext>
            </a:extLst>
          </p:cNvPr>
          <p:cNvSpPr txBox="1"/>
          <p:nvPr/>
        </p:nvSpPr>
        <p:spPr>
          <a:xfrm>
            <a:off x="4191000" y="5960297"/>
            <a:ext cx="470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= 8</a:t>
            </a:r>
          </a:p>
        </p:txBody>
      </p:sp>
      <p:sp>
        <p:nvSpPr>
          <p:cNvPr id="5" name="Parentesi graffa chiusa 4">
            <a:extLst>
              <a:ext uri="{FF2B5EF4-FFF2-40B4-BE49-F238E27FC236}">
                <a16:creationId xmlns:a16="http://schemas.microsoft.com/office/drawing/2014/main" id="{1EA69651-C66A-431A-8302-4C1F74B34B28}"/>
              </a:ext>
            </a:extLst>
          </p:cNvPr>
          <p:cNvSpPr/>
          <p:nvPr/>
        </p:nvSpPr>
        <p:spPr>
          <a:xfrm>
            <a:off x="4757281" y="2338542"/>
            <a:ext cx="179637" cy="3874150"/>
          </a:xfrm>
          <a:prstGeom prst="rightBrac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9" name="CasellaDiTesto 58">
            <a:extLst>
              <a:ext uri="{FF2B5EF4-FFF2-40B4-BE49-F238E27FC236}">
                <a16:creationId xmlns:a16="http://schemas.microsoft.com/office/drawing/2014/main" id="{41227EA0-61C1-43A9-899F-945D67C1FA16}"/>
              </a:ext>
            </a:extLst>
          </p:cNvPr>
          <p:cNvSpPr txBox="1"/>
          <p:nvPr/>
        </p:nvSpPr>
        <p:spPr>
          <a:xfrm>
            <a:off x="5033199" y="4065018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= 27</a:t>
            </a:r>
          </a:p>
        </p:txBody>
      </p:sp>
      <p:cxnSp>
        <p:nvCxnSpPr>
          <p:cNvPr id="60" name="Connettore a gomito 59">
            <a:extLst>
              <a:ext uri="{FF2B5EF4-FFF2-40B4-BE49-F238E27FC236}">
                <a16:creationId xmlns:a16="http://schemas.microsoft.com/office/drawing/2014/main" id="{D97CF2C9-470B-4036-8CB9-2B723A7D3B90}"/>
              </a:ext>
            </a:extLst>
          </p:cNvPr>
          <p:cNvCxnSpPr>
            <a:cxnSpLocks/>
            <a:stCxn id="59" idx="3"/>
          </p:cNvCxnSpPr>
          <p:nvPr/>
        </p:nvCxnSpPr>
        <p:spPr>
          <a:xfrm>
            <a:off x="5620219" y="4249684"/>
            <a:ext cx="3142781" cy="766302"/>
          </a:xfrm>
          <a:prstGeom prst="bentConnector3">
            <a:avLst>
              <a:gd name="adj1" fmla="val 100213"/>
            </a:avLst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62" name="Immagine 61">
            <a:extLst>
              <a:ext uri="{FF2B5EF4-FFF2-40B4-BE49-F238E27FC236}">
                <a16:creationId xmlns:a16="http://schemas.microsoft.com/office/drawing/2014/main" id="{E94F8077-AC3F-4109-9925-AC6C8DAF93B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33199" y="5058124"/>
            <a:ext cx="4125150" cy="406000"/>
          </a:xfrm>
          <a:prstGeom prst="rect">
            <a:avLst/>
          </a:prstGeom>
        </p:spPr>
      </p:pic>
      <p:sp>
        <p:nvSpPr>
          <p:cNvPr id="65" name="CasellaDiTesto 64">
            <a:extLst>
              <a:ext uri="{FF2B5EF4-FFF2-40B4-BE49-F238E27FC236}">
                <a16:creationId xmlns:a16="http://schemas.microsoft.com/office/drawing/2014/main" id="{7E0095D6-DD5D-4746-A2B9-CC9DCCADF381}"/>
              </a:ext>
            </a:extLst>
          </p:cNvPr>
          <p:cNvSpPr txBox="1"/>
          <p:nvPr/>
        </p:nvSpPr>
        <p:spPr>
          <a:xfrm>
            <a:off x="5058659" y="4688792"/>
            <a:ext cx="2724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Supervisor </a:t>
            </a:r>
            <a:r>
              <a:rPr lang="it-IT" dirty="0" err="1"/>
              <a:t>monthly</a:t>
            </a:r>
            <a:r>
              <a:rPr lang="it-IT" dirty="0"/>
              <a:t> report:</a:t>
            </a:r>
          </a:p>
        </p:txBody>
      </p:sp>
      <p:sp>
        <p:nvSpPr>
          <p:cNvPr id="66" name="CasellaDiTesto 65">
            <a:extLst>
              <a:ext uri="{FF2B5EF4-FFF2-40B4-BE49-F238E27FC236}">
                <a16:creationId xmlns:a16="http://schemas.microsoft.com/office/drawing/2014/main" id="{EC658CED-515E-4511-BA69-37223FF12134}"/>
              </a:ext>
            </a:extLst>
          </p:cNvPr>
          <p:cNvSpPr txBox="1"/>
          <p:nvPr/>
        </p:nvSpPr>
        <p:spPr>
          <a:xfrm>
            <a:off x="8458200" y="5136930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 27</a:t>
            </a:r>
          </a:p>
        </p:txBody>
      </p:sp>
      <p:sp>
        <p:nvSpPr>
          <p:cNvPr id="67" name="Rettangolo 66">
            <a:extLst>
              <a:ext uri="{FF2B5EF4-FFF2-40B4-BE49-F238E27FC236}">
                <a16:creationId xmlns:a16="http://schemas.microsoft.com/office/drawing/2014/main" id="{F869430D-C878-4E3A-B597-FE50A9DB3901}"/>
              </a:ext>
            </a:extLst>
          </p:cNvPr>
          <p:cNvSpPr/>
          <p:nvPr/>
        </p:nvSpPr>
        <p:spPr>
          <a:xfrm>
            <a:off x="4997250" y="4648199"/>
            <a:ext cx="4160001" cy="97310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81121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/>
      <p:bldP spid="17" grpId="0"/>
      <p:bldP spid="19" grpId="0"/>
      <p:bldP spid="24" grpId="0"/>
      <p:bldP spid="4" grpId="0" animBg="1"/>
      <p:bldP spid="26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/>
      <p:bldP spid="55" grpId="0"/>
      <p:bldP spid="56" grpId="0"/>
      <p:bldP spid="57" grpId="0"/>
      <p:bldP spid="58" grpId="0"/>
      <p:bldP spid="5" grpId="0" animBg="1"/>
      <p:bldP spid="59" grpId="0"/>
      <p:bldP spid="65" grpId="0"/>
      <p:bldP spid="66" grpId="0"/>
      <p:bldP spid="6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magine 11">
            <a:extLst>
              <a:ext uri="{FF2B5EF4-FFF2-40B4-BE49-F238E27FC236}">
                <a16:creationId xmlns:a16="http://schemas.microsoft.com/office/drawing/2014/main" id="{93A1971A-E1FC-413C-9796-1ECCA8E467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981200"/>
            <a:ext cx="7093529" cy="4876800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" y="531013"/>
            <a:ext cx="7467599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pc="-5" dirty="0"/>
              <a:t>1. Family Folder – </a:t>
            </a:r>
            <a:r>
              <a:rPr lang="it-IT" spc="-5" dirty="0" err="1"/>
              <a:t>Section</a:t>
            </a:r>
            <a:r>
              <a:rPr lang="it-IT" spc="-5" dirty="0"/>
              <a:t> A1</a:t>
            </a:r>
            <a:endParaRPr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BC8DEC53-EEB4-40F7-9645-DB92E7414CCB}"/>
              </a:ext>
            </a:extLst>
          </p:cNvPr>
          <p:cNvSpPr txBox="1"/>
          <p:nvPr/>
        </p:nvSpPr>
        <p:spPr>
          <a:xfrm>
            <a:off x="914400" y="3784156"/>
            <a:ext cx="4419601" cy="369332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Record date of registration of the household.</a:t>
            </a:r>
            <a:endParaRPr lang="it-IT" b="1" dirty="0">
              <a:highlight>
                <a:srgbClr val="FFFF00"/>
              </a:highlight>
            </a:endParaRP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55A2A79B-0BC4-4B95-8847-95A2A5DF13AC}"/>
              </a:ext>
            </a:extLst>
          </p:cNvPr>
          <p:cNvSpPr/>
          <p:nvPr/>
        </p:nvSpPr>
        <p:spPr>
          <a:xfrm>
            <a:off x="3501779" y="2809395"/>
            <a:ext cx="1142999" cy="3810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4" name="Connettore 2 13">
            <a:extLst>
              <a:ext uri="{FF2B5EF4-FFF2-40B4-BE49-F238E27FC236}">
                <a16:creationId xmlns:a16="http://schemas.microsoft.com/office/drawing/2014/main" id="{C4A06D6F-BF27-40C0-9E4A-5303E26D3CB3}"/>
              </a:ext>
            </a:extLst>
          </p:cNvPr>
          <p:cNvCxnSpPr>
            <a:cxnSpLocks/>
            <a:endCxn id="13" idx="1"/>
          </p:cNvCxnSpPr>
          <p:nvPr/>
        </p:nvCxnSpPr>
        <p:spPr>
          <a:xfrm flipV="1">
            <a:off x="2971800" y="2999895"/>
            <a:ext cx="529979" cy="784262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5629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13" grpId="0" animBg="1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10" descr="Immagine che contiene disegnando&#10;&#10;Descrizione generata automaticamente">
            <a:extLst>
              <a:ext uri="{FF2B5EF4-FFF2-40B4-BE49-F238E27FC236}">
                <a16:creationId xmlns:a16="http://schemas.microsoft.com/office/drawing/2014/main" id="{D63581C2-576D-4E2F-9A14-6B57648A2C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3632133"/>
            <a:ext cx="1182865" cy="1473268"/>
          </a:xfrm>
          <a:prstGeom prst="rect">
            <a:avLst/>
          </a:prstGeom>
        </p:spPr>
      </p:pic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249957DC-A09E-440E-9481-1AAFE08B52DA}"/>
              </a:ext>
            </a:extLst>
          </p:cNvPr>
          <p:cNvSpPr txBox="1"/>
          <p:nvPr/>
        </p:nvSpPr>
        <p:spPr>
          <a:xfrm>
            <a:off x="7371876" y="4165533"/>
            <a:ext cx="9414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/>
              <a:t>Rep F.</a:t>
            </a:r>
          </a:p>
          <a:p>
            <a:r>
              <a:rPr lang="it-IT" sz="2400" b="1" dirty="0"/>
              <a:t>copy</a:t>
            </a: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sp>
        <p:nvSpPr>
          <p:cNvPr id="21" name="object 3">
            <a:extLst>
              <a:ext uri="{FF2B5EF4-FFF2-40B4-BE49-F238E27FC236}">
                <a16:creationId xmlns:a16="http://schemas.microsoft.com/office/drawing/2014/main" id="{76FBF09C-B6D1-4ADC-9B21-C8976B0456E9}"/>
              </a:ext>
            </a:extLst>
          </p:cNvPr>
          <p:cNvSpPr txBox="1"/>
          <p:nvPr/>
        </p:nvSpPr>
        <p:spPr>
          <a:xfrm>
            <a:off x="267805" y="2037634"/>
            <a:ext cx="5548394" cy="32487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50000"/>
              </a:lnSpc>
              <a:spcBef>
                <a:spcPts val="105"/>
              </a:spcBef>
              <a:tabLst>
                <a:tab pos="354965" algn="l"/>
                <a:tab pos="355600" algn="l"/>
              </a:tabLst>
            </a:pPr>
            <a:r>
              <a:rPr lang="it-IT" sz="2000" spc="-10" dirty="0" err="1">
                <a:cs typeface="Calibri"/>
              </a:rPr>
              <a:t>Each</a:t>
            </a:r>
            <a:r>
              <a:rPr lang="it-IT" sz="2000" spc="-10" dirty="0">
                <a:cs typeface="Calibri"/>
              </a:rPr>
              <a:t> BHT Supervisor </a:t>
            </a:r>
            <a:r>
              <a:rPr lang="it-IT" sz="2000" spc="-10" dirty="0" err="1">
                <a:cs typeface="Calibri"/>
              </a:rPr>
              <a:t>Monthly</a:t>
            </a:r>
            <a:r>
              <a:rPr lang="it-IT" sz="2000" spc="-10" dirty="0">
                <a:cs typeface="Calibri"/>
              </a:rPr>
              <a:t> Reporting Form </a:t>
            </a:r>
            <a:r>
              <a:rPr lang="it-IT" sz="2000" spc="-10" dirty="0" err="1">
                <a:cs typeface="Calibri"/>
              </a:rPr>
              <a:t>has</a:t>
            </a:r>
            <a:r>
              <a:rPr lang="it-IT" sz="2000" spc="-10" dirty="0">
                <a:cs typeface="Calibri"/>
              </a:rPr>
              <a:t> 2 pages:</a:t>
            </a:r>
          </a:p>
          <a:p>
            <a:pPr marL="355600" marR="5080" indent="-342900" algn="just">
              <a:lnSpc>
                <a:spcPct val="150000"/>
              </a:lnSpc>
              <a:spcBef>
                <a:spcPts val="105"/>
              </a:spcBef>
              <a:buFontTx/>
              <a:buChar char="-"/>
              <a:tabLst>
                <a:tab pos="354965" algn="l"/>
                <a:tab pos="355600" algn="l"/>
              </a:tabLst>
            </a:pPr>
            <a:endParaRPr lang="it-IT" sz="2000" spc="-10" dirty="0">
              <a:latin typeface="Calibri"/>
              <a:cs typeface="Calibri"/>
            </a:endParaRPr>
          </a:p>
          <a:p>
            <a:pPr marL="355600" marR="5080" indent="-342900" algn="just">
              <a:lnSpc>
                <a:spcPct val="150000"/>
              </a:lnSpc>
              <a:spcBef>
                <a:spcPts val="105"/>
              </a:spcBef>
              <a:buFontTx/>
              <a:buChar char="-"/>
              <a:tabLst>
                <a:tab pos="354965" algn="l"/>
                <a:tab pos="355600" algn="l"/>
              </a:tabLst>
            </a:pPr>
            <a:r>
              <a:rPr lang="it-IT" sz="2000" spc="-10" dirty="0">
                <a:latin typeface="Calibri"/>
                <a:cs typeface="Calibri"/>
              </a:rPr>
              <a:t>The 1st, with the </a:t>
            </a:r>
            <a:r>
              <a:rPr lang="it-IT" sz="2000" spc="-10" dirty="0" err="1">
                <a:latin typeface="Calibri"/>
                <a:cs typeface="Calibri"/>
              </a:rPr>
              <a:t>form</a:t>
            </a:r>
            <a:r>
              <a:rPr lang="it-IT" sz="2000" spc="-10" dirty="0">
                <a:latin typeface="Calibri"/>
                <a:cs typeface="Calibri"/>
              </a:rPr>
              <a:t> in </a:t>
            </a:r>
            <a:r>
              <a:rPr lang="it-IT" sz="2000" b="1" spc="-10" dirty="0">
                <a:latin typeface="Calibri"/>
                <a:cs typeface="Calibri"/>
              </a:rPr>
              <a:t>WHITE</a:t>
            </a:r>
          </a:p>
          <a:p>
            <a:pPr marL="355600" marR="5080" indent="-342900" algn="just">
              <a:lnSpc>
                <a:spcPct val="150000"/>
              </a:lnSpc>
              <a:spcBef>
                <a:spcPts val="105"/>
              </a:spcBef>
              <a:buFontTx/>
              <a:buChar char="-"/>
              <a:tabLst>
                <a:tab pos="354965" algn="l"/>
                <a:tab pos="355600" algn="l"/>
              </a:tabLst>
            </a:pPr>
            <a:endParaRPr lang="it-IT" sz="2000" b="1" spc="-10" dirty="0">
              <a:latin typeface="Calibri"/>
              <a:cs typeface="Calibri"/>
            </a:endParaRPr>
          </a:p>
          <a:p>
            <a:pPr marL="355600" marR="5080" indent="-342900" algn="just">
              <a:lnSpc>
                <a:spcPct val="150000"/>
              </a:lnSpc>
              <a:spcBef>
                <a:spcPts val="105"/>
              </a:spcBef>
              <a:buFontTx/>
              <a:buChar char="-"/>
              <a:tabLst>
                <a:tab pos="354965" algn="l"/>
                <a:tab pos="355600" algn="l"/>
              </a:tabLst>
            </a:pPr>
            <a:r>
              <a:rPr lang="it-IT" sz="2000" spc="-10" dirty="0">
                <a:latin typeface="Calibri"/>
                <a:cs typeface="Calibri"/>
              </a:rPr>
              <a:t>The 2nd, with the </a:t>
            </a:r>
            <a:r>
              <a:rPr lang="it-IT" sz="2000" spc="-10" dirty="0" err="1">
                <a:latin typeface="Calibri"/>
                <a:cs typeface="Calibri"/>
              </a:rPr>
              <a:t>form</a:t>
            </a:r>
            <a:r>
              <a:rPr lang="it-IT" sz="2000" spc="-10" dirty="0">
                <a:latin typeface="Calibri"/>
                <a:cs typeface="Calibri"/>
              </a:rPr>
              <a:t> copy in </a:t>
            </a:r>
            <a:r>
              <a:rPr lang="it-IT" sz="2000" b="1" spc="-10" dirty="0">
                <a:latin typeface="Calibri"/>
                <a:cs typeface="Calibri"/>
              </a:rPr>
              <a:t>YELLOW (</a:t>
            </a:r>
            <a:r>
              <a:rPr lang="it-IT" sz="2000" b="1" spc="-10" dirty="0" err="1">
                <a:latin typeface="Calibri"/>
                <a:cs typeface="Calibri"/>
              </a:rPr>
              <a:t>autocopy</a:t>
            </a:r>
            <a:r>
              <a:rPr lang="it-IT" sz="2000" b="1" spc="-10" dirty="0">
                <a:latin typeface="Calibri"/>
                <a:cs typeface="Calibri"/>
              </a:rPr>
              <a:t>)</a:t>
            </a:r>
          </a:p>
        </p:txBody>
      </p:sp>
      <p:pic>
        <p:nvPicPr>
          <p:cNvPr id="15" name="Immagine 14" descr="Immagine che contiene disegnando&#10;&#10;Descrizione generata automaticamente">
            <a:extLst>
              <a:ext uri="{FF2B5EF4-FFF2-40B4-BE49-F238E27FC236}">
                <a16:creationId xmlns:a16="http://schemas.microsoft.com/office/drawing/2014/main" id="{B2E750B4-044A-4E0F-8C2E-B83E8200441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4222" y="2695578"/>
            <a:ext cx="1182865" cy="1473268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7F431F02-79B2-4DEA-89DF-1D2698737535}"/>
              </a:ext>
            </a:extLst>
          </p:cNvPr>
          <p:cNvSpPr txBox="1"/>
          <p:nvPr/>
        </p:nvSpPr>
        <p:spPr>
          <a:xfrm>
            <a:off x="6753810" y="3332395"/>
            <a:ext cx="9414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/>
              <a:t>Rep F.</a:t>
            </a:r>
          </a:p>
        </p:txBody>
      </p:sp>
      <p:sp>
        <p:nvSpPr>
          <p:cNvPr id="16" name="object 2">
            <a:extLst>
              <a:ext uri="{FF2B5EF4-FFF2-40B4-BE49-F238E27FC236}">
                <a16:creationId xmlns:a16="http://schemas.microsoft.com/office/drawing/2014/main" id="{6471C672-1EF0-44AD-A986-5151D5E9B792}"/>
              </a:ext>
            </a:extLst>
          </p:cNvPr>
          <p:cNvSpPr txBox="1">
            <a:spLocks/>
          </p:cNvSpPr>
          <p:nvPr/>
        </p:nvSpPr>
        <p:spPr>
          <a:xfrm>
            <a:off x="986990" y="100394"/>
            <a:ext cx="6513314" cy="136768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>
            <a:lvl1pPr>
              <a:defRPr sz="4400" b="0" i="0">
                <a:solidFill>
                  <a:schemeClr val="bg1"/>
                </a:solidFill>
                <a:latin typeface="Calibri"/>
                <a:ea typeface="+mj-ea"/>
                <a:cs typeface="Calibri"/>
              </a:defRPr>
            </a:lvl1pPr>
          </a:lstStyle>
          <a:p>
            <a:pPr marL="12700">
              <a:spcBef>
                <a:spcPts val="105"/>
              </a:spcBef>
            </a:pPr>
            <a:r>
              <a:rPr lang="en-US" kern="0" spc="-5" dirty="0"/>
              <a:t>3. BHT Supervisor Monthly Reporting Form</a:t>
            </a:r>
            <a:endParaRPr lang="en-US" kern="0" spc="-15" dirty="0"/>
          </a:p>
        </p:txBody>
      </p:sp>
    </p:spTree>
    <p:extLst>
      <p:ext uri="{BB962C8B-B14F-4D97-AF65-F5344CB8AC3E}">
        <p14:creationId xmlns:p14="http://schemas.microsoft.com/office/powerpoint/2010/main" val="860784746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  <p:sp>
        <p:nvSpPr>
          <p:cNvPr id="21" name="object 3">
            <a:extLst>
              <a:ext uri="{FF2B5EF4-FFF2-40B4-BE49-F238E27FC236}">
                <a16:creationId xmlns:a16="http://schemas.microsoft.com/office/drawing/2014/main" id="{76FBF09C-B6D1-4ADC-9B21-C8976B0456E9}"/>
              </a:ext>
            </a:extLst>
          </p:cNvPr>
          <p:cNvSpPr txBox="1"/>
          <p:nvPr/>
        </p:nvSpPr>
        <p:spPr>
          <a:xfrm>
            <a:off x="233305" y="1825326"/>
            <a:ext cx="8677389" cy="384118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50000"/>
              </a:lnSpc>
              <a:spcBef>
                <a:spcPts val="105"/>
              </a:spcBef>
              <a:tabLst>
                <a:tab pos="354965" algn="l"/>
                <a:tab pos="355600" algn="l"/>
              </a:tabLst>
            </a:pPr>
            <a:r>
              <a:rPr lang="it-IT" sz="2000" spc="-10" dirty="0">
                <a:latin typeface="Calibri"/>
                <a:cs typeface="Calibri"/>
              </a:rPr>
              <a:t>The BHT Supervisor </a:t>
            </a:r>
            <a:r>
              <a:rPr lang="it-IT" sz="2000" spc="-10" dirty="0" err="1">
                <a:latin typeface="Calibri"/>
                <a:cs typeface="Calibri"/>
              </a:rPr>
              <a:t>Monthly</a:t>
            </a:r>
            <a:r>
              <a:rPr lang="it-IT" sz="2000" spc="-10" dirty="0">
                <a:latin typeface="Calibri"/>
                <a:cs typeface="Calibri"/>
              </a:rPr>
              <a:t> Reporting Form in </a:t>
            </a:r>
            <a:r>
              <a:rPr lang="it-IT" sz="2000" b="1" spc="-10" dirty="0">
                <a:latin typeface="Calibri"/>
                <a:cs typeface="Calibri"/>
              </a:rPr>
              <a:t>YELLOW </a:t>
            </a:r>
            <a:r>
              <a:rPr lang="it-IT" sz="2000" b="1" spc="-10" dirty="0" err="1">
                <a:latin typeface="Calibri"/>
                <a:cs typeface="Calibri"/>
              </a:rPr>
              <a:t>is</a:t>
            </a:r>
            <a:r>
              <a:rPr lang="it-IT" sz="2000" b="1" spc="-10" dirty="0">
                <a:latin typeface="Calibri"/>
                <a:cs typeface="Calibri"/>
              </a:rPr>
              <a:t> </a:t>
            </a:r>
            <a:r>
              <a:rPr lang="it-IT" sz="2000" b="1" spc="-10" dirty="0" err="1">
                <a:latin typeface="Calibri"/>
                <a:cs typeface="Calibri"/>
              </a:rPr>
              <a:t>submitted</a:t>
            </a:r>
            <a:r>
              <a:rPr lang="it-IT" sz="2000" b="1" spc="-10" dirty="0">
                <a:latin typeface="Calibri"/>
                <a:cs typeface="Calibri"/>
              </a:rPr>
              <a:t> by the Supervisor to the NSA Field </a:t>
            </a:r>
            <a:r>
              <a:rPr lang="it-IT" sz="2000" b="1" spc="-10" dirty="0" err="1">
                <a:latin typeface="Calibri"/>
                <a:cs typeface="Calibri"/>
              </a:rPr>
              <a:t>Officer</a:t>
            </a:r>
            <a:r>
              <a:rPr lang="it-IT" sz="2000" b="1" spc="-10" dirty="0">
                <a:latin typeface="Calibri"/>
                <a:cs typeface="Calibri"/>
              </a:rPr>
              <a:t> (i.e. the </a:t>
            </a:r>
            <a:r>
              <a:rPr lang="it-IT" sz="2000" b="1" spc="-10" dirty="0" err="1">
                <a:latin typeface="Calibri"/>
                <a:cs typeface="Calibri"/>
              </a:rPr>
              <a:t>Recipient</a:t>
            </a:r>
            <a:r>
              <a:rPr lang="it-IT" sz="2000" b="1" spc="-10" dirty="0">
                <a:latin typeface="Calibri"/>
                <a:cs typeface="Calibri"/>
              </a:rPr>
              <a:t>) (by 6th of the </a:t>
            </a:r>
            <a:r>
              <a:rPr lang="it-IT" sz="2000" b="1" spc="-10" dirty="0" err="1">
                <a:latin typeface="Calibri"/>
                <a:cs typeface="Calibri"/>
              </a:rPr>
              <a:t>month</a:t>
            </a:r>
            <a:r>
              <a:rPr lang="it-IT" sz="2000" b="1" spc="-10" dirty="0">
                <a:latin typeface="Calibri"/>
                <a:cs typeface="Calibri"/>
              </a:rPr>
              <a:t>)</a:t>
            </a:r>
          </a:p>
          <a:p>
            <a:pPr marL="12700" marR="5080" algn="just">
              <a:lnSpc>
                <a:spcPct val="150000"/>
              </a:lnSpc>
              <a:spcBef>
                <a:spcPts val="105"/>
              </a:spcBef>
              <a:tabLst>
                <a:tab pos="354965" algn="l"/>
                <a:tab pos="355600" algn="l"/>
              </a:tabLst>
            </a:pPr>
            <a:endParaRPr lang="it-IT" sz="2000" b="1" spc="-10" dirty="0">
              <a:latin typeface="Calibri"/>
              <a:cs typeface="Calibri"/>
            </a:endParaRPr>
          </a:p>
          <a:p>
            <a:pPr marL="12700" marR="5080" algn="just">
              <a:lnSpc>
                <a:spcPct val="150000"/>
              </a:lnSpc>
              <a:spcBef>
                <a:spcPts val="105"/>
              </a:spcBef>
              <a:tabLst>
                <a:tab pos="354965" algn="l"/>
                <a:tab pos="355600" algn="l"/>
              </a:tabLst>
            </a:pPr>
            <a:endParaRPr lang="it-IT" sz="2000" b="1" spc="-10" dirty="0">
              <a:latin typeface="Calibri"/>
              <a:cs typeface="Calibri"/>
            </a:endParaRPr>
          </a:p>
          <a:p>
            <a:pPr marL="12700" marR="5080" algn="just">
              <a:lnSpc>
                <a:spcPct val="150000"/>
              </a:lnSpc>
              <a:spcBef>
                <a:spcPts val="105"/>
              </a:spcBef>
              <a:tabLst>
                <a:tab pos="354965" algn="l"/>
                <a:tab pos="355600" algn="l"/>
              </a:tabLst>
            </a:pPr>
            <a:endParaRPr lang="it-IT" sz="2000" b="1" spc="-10" dirty="0">
              <a:latin typeface="Calibri"/>
              <a:cs typeface="Calibri"/>
            </a:endParaRPr>
          </a:p>
          <a:p>
            <a:pPr marL="12700" marR="5080" algn="just">
              <a:lnSpc>
                <a:spcPct val="150000"/>
              </a:lnSpc>
              <a:spcBef>
                <a:spcPts val="105"/>
              </a:spcBef>
              <a:tabLst>
                <a:tab pos="354965" algn="l"/>
                <a:tab pos="355600" algn="l"/>
              </a:tabLst>
            </a:pPr>
            <a:endParaRPr lang="it-IT" sz="1200" spc="-10" dirty="0">
              <a:latin typeface="Calibri"/>
              <a:cs typeface="Calibri"/>
            </a:endParaRPr>
          </a:p>
          <a:p>
            <a:pPr marL="12700" marR="5080" algn="just">
              <a:lnSpc>
                <a:spcPct val="150000"/>
              </a:lnSpc>
              <a:spcBef>
                <a:spcPts val="105"/>
              </a:spcBef>
              <a:tabLst>
                <a:tab pos="354965" algn="l"/>
                <a:tab pos="355600" algn="l"/>
              </a:tabLst>
            </a:pPr>
            <a:endParaRPr lang="it-IT" sz="1200" spc="-10" dirty="0">
              <a:latin typeface="Calibri"/>
              <a:cs typeface="Calibri"/>
            </a:endParaRPr>
          </a:p>
          <a:p>
            <a:pPr marL="12700" marR="5080" algn="just">
              <a:lnSpc>
                <a:spcPct val="150000"/>
              </a:lnSpc>
              <a:spcBef>
                <a:spcPts val="105"/>
              </a:spcBef>
              <a:tabLst>
                <a:tab pos="354965" algn="l"/>
                <a:tab pos="355600" algn="l"/>
              </a:tabLst>
            </a:pPr>
            <a:r>
              <a:rPr lang="it-IT" sz="2000" spc="-10" dirty="0">
                <a:cs typeface="Calibri"/>
              </a:rPr>
              <a:t>The BHT Reporting Form </a:t>
            </a:r>
            <a:r>
              <a:rPr lang="it-IT" sz="2000" spc="-10" dirty="0">
                <a:latin typeface="Calibri"/>
                <a:cs typeface="Calibri"/>
              </a:rPr>
              <a:t>in </a:t>
            </a:r>
            <a:r>
              <a:rPr lang="it-IT" sz="2000" b="1" spc="-10" dirty="0">
                <a:latin typeface="Calibri"/>
                <a:cs typeface="Calibri"/>
              </a:rPr>
              <a:t>WHITE stays in the booklet with the Supervisor</a:t>
            </a:r>
          </a:p>
          <a:p>
            <a:pPr marL="12700" marR="5080" algn="just">
              <a:lnSpc>
                <a:spcPct val="150000"/>
              </a:lnSpc>
              <a:spcBef>
                <a:spcPts val="105"/>
              </a:spcBef>
              <a:tabLst>
                <a:tab pos="354965" algn="l"/>
                <a:tab pos="355600" algn="l"/>
              </a:tabLst>
            </a:pPr>
            <a:endParaRPr lang="it-IT" sz="2000" b="1" spc="-10" dirty="0">
              <a:latin typeface="Calibri"/>
              <a:cs typeface="Calibri"/>
            </a:endParaRPr>
          </a:p>
        </p:txBody>
      </p:sp>
      <p:pic>
        <p:nvPicPr>
          <p:cNvPr id="11" name="Immagine 10" descr="Immagine che contiene disegnando&#10;&#10;Descrizione generata automaticamente">
            <a:extLst>
              <a:ext uri="{FF2B5EF4-FFF2-40B4-BE49-F238E27FC236}">
                <a16:creationId xmlns:a16="http://schemas.microsoft.com/office/drawing/2014/main" id="{D63581C2-576D-4E2F-9A14-6B57648A2C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5159" y="2946332"/>
            <a:ext cx="1182865" cy="1473268"/>
          </a:xfrm>
          <a:prstGeom prst="rect">
            <a:avLst/>
          </a:prstGeom>
        </p:spPr>
      </p:pic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249957DC-A09E-440E-9481-1AAFE08B52DA}"/>
              </a:ext>
            </a:extLst>
          </p:cNvPr>
          <p:cNvSpPr txBox="1"/>
          <p:nvPr/>
        </p:nvSpPr>
        <p:spPr>
          <a:xfrm>
            <a:off x="2308035" y="3436203"/>
            <a:ext cx="9656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/>
              <a:t>Rep. F</a:t>
            </a:r>
          </a:p>
          <a:p>
            <a:r>
              <a:rPr lang="it-IT" sz="2400" b="1" dirty="0"/>
              <a:t>copy</a:t>
            </a:r>
          </a:p>
        </p:txBody>
      </p:sp>
      <p:pic>
        <p:nvPicPr>
          <p:cNvPr id="19" name="Elemento grafico 18" descr="Cartella aperta">
            <a:extLst>
              <a:ext uri="{FF2B5EF4-FFF2-40B4-BE49-F238E27FC236}">
                <a16:creationId xmlns:a16="http://schemas.microsoft.com/office/drawing/2014/main" id="{51293884-33E6-459B-95D5-8FA9907EFFF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207708" y="5610871"/>
            <a:ext cx="1170929" cy="1170929"/>
          </a:xfrm>
          <a:prstGeom prst="rect">
            <a:avLst/>
          </a:prstGeom>
        </p:spPr>
      </p:pic>
      <p:sp>
        <p:nvSpPr>
          <p:cNvPr id="4" name="Freccia circolare in giù 3">
            <a:extLst>
              <a:ext uri="{FF2B5EF4-FFF2-40B4-BE49-F238E27FC236}">
                <a16:creationId xmlns:a16="http://schemas.microsoft.com/office/drawing/2014/main" id="{2D86574B-8F97-4250-BD00-B5D385EAEA46}"/>
              </a:ext>
            </a:extLst>
          </p:cNvPr>
          <p:cNvSpPr/>
          <p:nvPr/>
        </p:nvSpPr>
        <p:spPr>
          <a:xfrm>
            <a:off x="3478075" y="5353449"/>
            <a:ext cx="2133600" cy="712902"/>
          </a:xfrm>
          <a:prstGeom prst="curved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cxnSp>
        <p:nvCxnSpPr>
          <p:cNvPr id="24" name="Connettore 2 23">
            <a:extLst>
              <a:ext uri="{FF2B5EF4-FFF2-40B4-BE49-F238E27FC236}">
                <a16:creationId xmlns:a16="http://schemas.microsoft.com/office/drawing/2014/main" id="{35EE9E9A-B0AC-47A2-A64D-6A0656040466}"/>
              </a:ext>
            </a:extLst>
          </p:cNvPr>
          <p:cNvCxnSpPr>
            <a:cxnSpLocks/>
          </p:cNvCxnSpPr>
          <p:nvPr/>
        </p:nvCxnSpPr>
        <p:spPr>
          <a:xfrm>
            <a:off x="3694872" y="3672634"/>
            <a:ext cx="2388442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25" name="Elemento grafico 38" descr="Uomo">
            <a:extLst>
              <a:ext uri="{FF2B5EF4-FFF2-40B4-BE49-F238E27FC236}">
                <a16:creationId xmlns:a16="http://schemas.microsoft.com/office/drawing/2014/main" id="{DB9F36D7-1772-4094-BABA-58E000C8D0E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089182" y="5409939"/>
            <a:ext cx="1291813" cy="1295661"/>
          </a:xfrm>
          <a:prstGeom prst="rect">
            <a:avLst/>
          </a:prstGeom>
        </p:spPr>
      </p:pic>
      <p:pic>
        <p:nvPicPr>
          <p:cNvPr id="27" name="Elemento grafico 51" descr="Badge dipendente">
            <a:extLst>
              <a:ext uri="{FF2B5EF4-FFF2-40B4-BE49-F238E27FC236}">
                <a16:creationId xmlns:a16="http://schemas.microsoft.com/office/drawing/2014/main" id="{2845003D-9904-4C15-838A-CD81CA0F661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694295" y="5769939"/>
            <a:ext cx="237725" cy="240869"/>
          </a:xfrm>
          <a:prstGeom prst="rect">
            <a:avLst/>
          </a:prstGeom>
        </p:spPr>
      </p:pic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71CE4025-4878-472A-AD32-E6FC50BEE00B}"/>
              </a:ext>
            </a:extLst>
          </p:cNvPr>
          <p:cNvSpPr txBox="1"/>
          <p:nvPr/>
        </p:nvSpPr>
        <p:spPr>
          <a:xfrm>
            <a:off x="6989705" y="5806129"/>
            <a:ext cx="12918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/>
              <a:t>Appointed</a:t>
            </a:r>
            <a:r>
              <a:rPr lang="it-IT" b="1" dirty="0"/>
              <a:t> Supervisor</a:t>
            </a:r>
          </a:p>
        </p:txBody>
      </p:sp>
      <p:sp>
        <p:nvSpPr>
          <p:cNvPr id="22" name="object 2">
            <a:extLst>
              <a:ext uri="{FF2B5EF4-FFF2-40B4-BE49-F238E27FC236}">
                <a16:creationId xmlns:a16="http://schemas.microsoft.com/office/drawing/2014/main" id="{C0FB945D-58EC-42F6-BE46-FD06A5A73A78}"/>
              </a:ext>
            </a:extLst>
          </p:cNvPr>
          <p:cNvSpPr txBox="1">
            <a:spLocks/>
          </p:cNvSpPr>
          <p:nvPr/>
        </p:nvSpPr>
        <p:spPr>
          <a:xfrm>
            <a:off x="986990" y="100394"/>
            <a:ext cx="6513314" cy="136768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>
            <a:lvl1pPr>
              <a:defRPr sz="4400" b="0" i="0">
                <a:solidFill>
                  <a:schemeClr val="bg1"/>
                </a:solidFill>
                <a:latin typeface="Calibri"/>
                <a:ea typeface="+mj-ea"/>
                <a:cs typeface="Calibri"/>
              </a:defRPr>
            </a:lvl1pPr>
          </a:lstStyle>
          <a:p>
            <a:pPr marL="12700">
              <a:spcBef>
                <a:spcPts val="105"/>
              </a:spcBef>
            </a:pPr>
            <a:r>
              <a:rPr lang="en-US" kern="0" spc="-5" dirty="0"/>
              <a:t>3. BHT Supervisor Monthly Reporting Form</a:t>
            </a:r>
            <a:endParaRPr lang="en-US" kern="0" spc="-15" dirty="0"/>
          </a:p>
        </p:txBody>
      </p:sp>
      <p:pic>
        <p:nvPicPr>
          <p:cNvPr id="29" name="Immagine 28" descr="Immagine che contiene disegnando&#10;&#10;Descrizione generata automaticamente">
            <a:extLst>
              <a:ext uri="{FF2B5EF4-FFF2-40B4-BE49-F238E27FC236}">
                <a16:creationId xmlns:a16="http://schemas.microsoft.com/office/drawing/2014/main" id="{EE740BCA-ACAA-40C3-9126-DE20A02650B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5308532"/>
            <a:ext cx="1182865" cy="1473268"/>
          </a:xfrm>
          <a:prstGeom prst="rect">
            <a:avLst/>
          </a:prstGeom>
        </p:spPr>
      </p:pic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0F4A3382-B638-4A52-8974-1E2EF295B9E5}"/>
              </a:ext>
            </a:extLst>
          </p:cNvPr>
          <p:cNvSpPr txBox="1"/>
          <p:nvPr/>
        </p:nvSpPr>
        <p:spPr>
          <a:xfrm>
            <a:off x="2355111" y="5761930"/>
            <a:ext cx="9414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/>
              <a:t>Rep F.</a:t>
            </a:r>
          </a:p>
        </p:txBody>
      </p:sp>
      <p:pic>
        <p:nvPicPr>
          <p:cNvPr id="20" name="Immagine 19">
            <a:extLst>
              <a:ext uri="{FF2B5EF4-FFF2-40B4-BE49-F238E27FC236}">
                <a16:creationId xmlns:a16="http://schemas.microsoft.com/office/drawing/2014/main" id="{C44CBC65-1CE0-4615-9CDE-356C4166089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2226" y="3047375"/>
            <a:ext cx="704852" cy="704852"/>
          </a:xfrm>
          <a:prstGeom prst="rect">
            <a:avLst/>
          </a:prstGeom>
        </p:spPr>
      </p:pic>
      <p:pic>
        <p:nvPicPr>
          <p:cNvPr id="31" name="Elemento grafico 38" descr="Uomo">
            <a:extLst>
              <a:ext uri="{FF2B5EF4-FFF2-40B4-BE49-F238E27FC236}">
                <a16:creationId xmlns:a16="http://schemas.microsoft.com/office/drawing/2014/main" id="{47BC647D-B8B4-47AE-9022-000A562464CD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5850818" y="2914649"/>
            <a:ext cx="1291813" cy="1295661"/>
          </a:xfrm>
          <a:prstGeom prst="rect">
            <a:avLst/>
          </a:prstGeom>
        </p:spPr>
      </p:pic>
      <p:pic>
        <p:nvPicPr>
          <p:cNvPr id="32" name="Elemento grafico 51" descr="Badge dipendente">
            <a:extLst>
              <a:ext uri="{FF2B5EF4-FFF2-40B4-BE49-F238E27FC236}">
                <a16:creationId xmlns:a16="http://schemas.microsoft.com/office/drawing/2014/main" id="{B82AEE2A-FDB7-4B99-A151-A68C310FD73E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456570" y="3303637"/>
            <a:ext cx="237725" cy="240869"/>
          </a:xfrm>
          <a:prstGeom prst="rect">
            <a:avLst/>
          </a:prstGeom>
        </p:spPr>
      </p:pic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EA75EA01-B20E-4006-A50F-32669F6F6670}"/>
              </a:ext>
            </a:extLst>
          </p:cNvPr>
          <p:cNvSpPr txBox="1"/>
          <p:nvPr/>
        </p:nvSpPr>
        <p:spPr>
          <a:xfrm>
            <a:off x="6968841" y="3696615"/>
            <a:ext cx="9829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/>
              <a:t>NSA Field </a:t>
            </a:r>
            <a:r>
              <a:rPr lang="it-IT" sz="1400" b="1" dirty="0" err="1"/>
              <a:t>Officer</a:t>
            </a:r>
            <a:endParaRPr lang="it-IT" sz="1400" b="1" dirty="0"/>
          </a:p>
        </p:txBody>
      </p:sp>
    </p:spTree>
    <p:extLst>
      <p:ext uri="{BB962C8B-B14F-4D97-AF65-F5344CB8AC3E}">
        <p14:creationId xmlns:p14="http://schemas.microsoft.com/office/powerpoint/2010/main" val="1499416867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99F042E9-1B5D-41C7-9DB5-A653597C3F8C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502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66800" y="3083713"/>
            <a:ext cx="6400800" cy="124457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lang="it-IT" sz="8000" spc="-5" dirty="0"/>
              <a:t> END</a:t>
            </a:r>
            <a:endParaRPr sz="8000" spc="-15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C586A6B-FD55-4BAC-A976-D000F209B8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04800"/>
            <a:ext cx="644097" cy="64409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A7FCC-499A-4DB5-BE19-F6C1E09282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-2" r="12920" b="-142"/>
          <a:stretch/>
        </p:blipFill>
        <p:spPr>
          <a:xfrm>
            <a:off x="8229600" y="948897"/>
            <a:ext cx="644097" cy="480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5482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4558</TotalTime>
  <Words>6316</Words>
  <Application>Microsoft Office PowerPoint</Application>
  <PresentationFormat>Presentazione su schermo (4:3)</PresentationFormat>
  <Paragraphs>704</Paragraphs>
  <Slides>92</Slides>
  <Notes>92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92</vt:i4>
      </vt:variant>
    </vt:vector>
  </HeadingPairs>
  <TitlesOfParts>
    <vt:vector size="95" baseType="lpstr">
      <vt:lpstr>Arial</vt:lpstr>
      <vt:lpstr>Calibri</vt:lpstr>
      <vt:lpstr>Office Theme</vt:lpstr>
      <vt:lpstr>NSA tools for BHWs/HHPs/CHVs</vt:lpstr>
      <vt:lpstr>Session outline</vt:lpstr>
      <vt:lpstr>NSA tools</vt:lpstr>
      <vt:lpstr>1. Family Folder &amp; HH Visit Forms</vt:lpstr>
      <vt:lpstr>1. Family Folder &amp; HH Visit Form</vt:lpstr>
      <vt:lpstr>1. Family Folder &amp; HH Visit Form</vt:lpstr>
      <vt:lpstr>1. Family Folder &amp; HH Visit Form</vt:lpstr>
      <vt:lpstr>1. Family Folder – Section A1</vt:lpstr>
      <vt:lpstr>1. Family Folder – Section A1</vt:lpstr>
      <vt:lpstr>1. Family Folder – Section A1</vt:lpstr>
      <vt:lpstr>1. Family Folder – Section A1</vt:lpstr>
      <vt:lpstr>1. Family Folder – Section A2</vt:lpstr>
      <vt:lpstr>1. Family Folder – Section A2</vt:lpstr>
      <vt:lpstr>1. Family Folder – Section A2</vt:lpstr>
      <vt:lpstr>1. Family Folder – Section A2</vt:lpstr>
      <vt:lpstr>1. Family Folder – Section A2</vt:lpstr>
      <vt:lpstr>1. Family Folder – Section A2</vt:lpstr>
      <vt:lpstr>1. Family Folder – Section A2</vt:lpstr>
      <vt:lpstr>1. Family Folder – Section A2</vt:lpstr>
      <vt:lpstr>1. Family Folder – Section A2</vt:lpstr>
      <vt:lpstr>1. Family Folder – Section A2</vt:lpstr>
      <vt:lpstr>1. Family Folder – Section A3</vt:lpstr>
      <vt:lpstr>1. Family Folder – Section A3</vt:lpstr>
      <vt:lpstr>1. Family Folder – Section A3</vt:lpstr>
      <vt:lpstr>1. Family Folder – Section A3</vt:lpstr>
      <vt:lpstr>1. Family Folder – Section A3</vt:lpstr>
      <vt:lpstr>1. Family Folder – Section A3</vt:lpstr>
      <vt:lpstr>1. Family Folder – Section A3</vt:lpstr>
      <vt:lpstr>1. Family Folder – Section A3</vt:lpstr>
      <vt:lpstr>1. Family Folder – Section A3</vt:lpstr>
      <vt:lpstr>1. HH Visit Forms – Section 2A&amp;B</vt:lpstr>
      <vt:lpstr>Presentazione standard di PowerPoint</vt:lpstr>
      <vt:lpstr>1. HH Visit Forms – Section 2A</vt:lpstr>
      <vt:lpstr>1. HH Visit Forms – Section 2B</vt:lpstr>
      <vt:lpstr>Presentazione standard di PowerPoint</vt:lpstr>
      <vt:lpstr>Presentazione standard di PowerPoint</vt:lpstr>
      <vt:lpstr>1. HH Visit Forms – Section 2B</vt:lpstr>
      <vt:lpstr>1. HH Visit Forms – Section 2B</vt:lpstr>
      <vt:lpstr>1. HH Visit Forms – Section 2B</vt:lpstr>
      <vt:lpstr>1. HH Visit Forms – Section 2B</vt:lpstr>
      <vt:lpstr>1. HH Visit Forms – Section 2C</vt:lpstr>
      <vt:lpstr>1. HH Visit Forms – Section 2B</vt:lpstr>
      <vt:lpstr>1. HH Visit Forms – Section 2C</vt:lpstr>
      <vt:lpstr>1. HH Visit Forms – Section 2C</vt:lpstr>
      <vt:lpstr>1. HH Visit Forms – Section 2C</vt:lpstr>
      <vt:lpstr>1. HH Visit Forms – Section 2C</vt:lpstr>
      <vt:lpstr>1. HH Visit Forms – Section 2C</vt:lpstr>
      <vt:lpstr>1. HH Visit Forms – Section 2C</vt:lpstr>
      <vt:lpstr>1. HH Visit Forms – Section 2C</vt:lpstr>
      <vt:lpstr>1. HH Visit Forms – Section 2C</vt:lpstr>
      <vt:lpstr>1. HH Visit Forms – Section 2C</vt:lpstr>
      <vt:lpstr>1. HH Visit Forms – Section 2C</vt:lpstr>
      <vt:lpstr>1. HH Visit Forms – Section 2C</vt:lpstr>
      <vt:lpstr>1. HH Visit Forms – Section 2C</vt:lpstr>
      <vt:lpstr>1. HH Visit Forms – Section 2C</vt:lpstr>
      <vt:lpstr>1. HH Visit Forms – Section 2C</vt:lpstr>
      <vt:lpstr>2. Referral Form</vt:lpstr>
      <vt:lpstr>Referral by BHWs/HHPs/CHVs</vt:lpstr>
      <vt:lpstr>2. Referral Form</vt:lpstr>
      <vt:lpstr>2. Referral Form</vt:lpstr>
      <vt:lpstr>2. Referral Form</vt:lpstr>
      <vt:lpstr>2. Referral Form</vt:lpstr>
      <vt:lpstr>2. Referral Form</vt:lpstr>
      <vt:lpstr>2. Referral Form</vt:lpstr>
      <vt:lpstr>2. Referral Form</vt:lpstr>
      <vt:lpstr>2. Referral Form</vt:lpstr>
      <vt:lpstr>2. Referral Form</vt:lpstr>
      <vt:lpstr>2. Referral Form</vt:lpstr>
      <vt:lpstr>2. Referral Form</vt:lpstr>
      <vt:lpstr>3. Monthly Reporting Forms </vt:lpstr>
      <vt:lpstr>Supervision / Reporting structure </vt:lpstr>
      <vt:lpstr>3. Monthly Reporting Forms</vt:lpstr>
      <vt:lpstr>3. BHW / HHP / CHV Monthly Reporting Form</vt:lpstr>
      <vt:lpstr>3. BHW / HHP / CHV Monthly Reporting Form</vt:lpstr>
      <vt:lpstr>3. BHW / HHP / CHV Monthly Reporting Form</vt:lpstr>
      <vt:lpstr>3. BHW / HHP / CHV Monthly Reporting Form</vt:lpstr>
      <vt:lpstr>3. BHW / HHP / CHV Monthly Reporting Form</vt:lpstr>
      <vt:lpstr>3. BHW / HHP / CHV Monthly Reporting Form</vt:lpstr>
      <vt:lpstr>3. BHW / HHP / CHV Monthly Reporting Form</vt:lpstr>
      <vt:lpstr>3. BHW / HHP / CHV Monthly Reporting Form</vt:lpstr>
      <vt:lpstr>3. BHW / HHP / CHV Monthly Reporting Form</vt:lpstr>
      <vt:lpstr>3. BHW / HHP / CHV Monthly Reporting Form</vt:lpstr>
      <vt:lpstr>3. BHW / HHP / CHV Monthly Reporting Form</vt:lpstr>
      <vt:lpstr>3. BHW / HHP / CHV Monthly Reporting Form</vt:lpstr>
      <vt:lpstr>3. BHW / HHP / CHV Monthly Reporting Form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 END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Epilepsy</dc:title>
  <dc:creator>Georgina Campbell</dc:creator>
  <cp:lastModifiedBy>Jacopo Rovarini</cp:lastModifiedBy>
  <cp:revision>171</cp:revision>
  <dcterms:created xsi:type="dcterms:W3CDTF">2020-07-24T12:49:34Z</dcterms:created>
  <dcterms:modified xsi:type="dcterms:W3CDTF">2020-08-14T11:00:19Z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2017-09-27T00:00:00Z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2020-07-24T00:00:00Z</vt:filetime>
  </property>
</Properties>
</file>