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327" r:id="rId4"/>
    <p:sldId id="337" r:id="rId5"/>
    <p:sldId id="338" r:id="rId6"/>
    <p:sldId id="339" r:id="rId7"/>
    <p:sldId id="340" r:id="rId8"/>
    <p:sldId id="341" r:id="rId9"/>
    <p:sldId id="342" r:id="rId10"/>
    <p:sldId id="343" r:id="rId11"/>
    <p:sldId id="344" r:id="rId12"/>
    <p:sldId id="346" r:id="rId13"/>
    <p:sldId id="345" r:id="rId14"/>
    <p:sldId id="347" r:id="rId15"/>
    <p:sldId id="348" r:id="rId16"/>
    <p:sldId id="349" r:id="rId17"/>
    <p:sldId id="351" r:id="rId18"/>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9102"/>
    <a:srgbClr val="CDBF03"/>
    <a:srgbClr val="009242"/>
    <a:srgbClr val="E6E6E6"/>
    <a:srgbClr val="000000"/>
    <a:srgbClr val="F2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812" autoAdjust="0"/>
  </p:normalViewPr>
  <p:slideViewPr>
    <p:cSldViewPr>
      <p:cViewPr varScale="1">
        <p:scale>
          <a:sx n="90" d="100"/>
          <a:sy n="90" d="100"/>
        </p:scale>
        <p:origin x="2214"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11/08/2020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washingtongroup-disability.com/wp-content/uploads/2016/01/The-Washington-Group-Short-Set-of-Questions-on-Disability.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light-for-the-world.org/sites/lfdw_org/files/download_files/towards_inclusion_a4_web.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a:t>
            </a:fld>
            <a:endParaRPr lang="it-IT"/>
          </a:p>
        </p:txBody>
      </p:sp>
    </p:spTree>
    <p:extLst>
      <p:ext uri="{BB962C8B-B14F-4D97-AF65-F5344CB8AC3E}">
        <p14:creationId xmlns:p14="http://schemas.microsoft.com/office/powerpoint/2010/main" val="2097459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b="0" dirty="0"/>
              <a:t>Print out the Washington Group Short Set of </a:t>
            </a:r>
            <a:r>
              <a:rPr lang="it-IT" b="0" dirty="0" err="1"/>
              <a:t>Questions</a:t>
            </a:r>
            <a:r>
              <a:rPr lang="it-IT" b="0" dirty="0"/>
              <a:t> on </a:t>
            </a:r>
            <a:r>
              <a:rPr lang="it-IT" b="0" dirty="0" err="1"/>
              <a:t>Disability</a:t>
            </a:r>
            <a:r>
              <a:rPr lang="it-IT" b="0" dirty="0"/>
              <a:t> from the following link: </a:t>
            </a:r>
            <a:r>
              <a:rPr lang="it-IT" dirty="0">
                <a:hlinkClick r:id="rId3"/>
              </a:rPr>
              <a:t>http://www.washingtongroup-disability.com/wp-content/uploads/2016/01/The-Washington-Group-Short-Set-of-Questions-on-Disability.pdf</a:t>
            </a:r>
            <a:endParaRPr lang="it-IT" dirty="0"/>
          </a:p>
          <a:p>
            <a:endParaRPr lang="it-IT" b="0" dirty="0"/>
          </a:p>
          <a:p>
            <a:r>
              <a:rPr lang="it-IT" b="0" dirty="0"/>
              <a:t>A </a:t>
            </a:r>
            <a:r>
              <a:rPr lang="it-IT" b="0" dirty="0" err="1"/>
              <a:t>few</a:t>
            </a:r>
            <a:r>
              <a:rPr lang="it-IT" b="0" dirty="0"/>
              <a:t> </a:t>
            </a:r>
            <a:r>
              <a:rPr lang="it-IT" b="0" dirty="0" err="1"/>
              <a:t>couples</a:t>
            </a:r>
            <a:r>
              <a:rPr lang="it-IT" b="0" dirty="0"/>
              <a:t> can </a:t>
            </a:r>
            <a:r>
              <a:rPr lang="it-IT" b="0" dirty="0" err="1"/>
              <a:t>then</a:t>
            </a:r>
            <a:r>
              <a:rPr lang="it-IT" b="0" dirty="0"/>
              <a:t> share the </a:t>
            </a:r>
            <a:r>
              <a:rPr lang="it-IT" b="0" dirty="0" err="1"/>
              <a:t>results</a:t>
            </a:r>
            <a:r>
              <a:rPr lang="it-IT" b="0" dirty="0"/>
              <a:t> of </a:t>
            </a:r>
            <a:r>
              <a:rPr lang="it-IT" b="0" dirty="0" err="1"/>
              <a:t>their</a:t>
            </a:r>
            <a:r>
              <a:rPr lang="it-IT" b="0" dirty="0"/>
              <a:t> </a:t>
            </a:r>
            <a:r>
              <a:rPr lang="it-IT" b="0" dirty="0" err="1"/>
              <a:t>questionnaires</a:t>
            </a:r>
            <a:r>
              <a:rPr lang="it-IT" b="0" dirty="0"/>
              <a:t>. The </a:t>
            </a:r>
            <a:r>
              <a:rPr lang="it-IT" b="0" dirty="0" err="1"/>
              <a:t>whole</a:t>
            </a:r>
            <a:r>
              <a:rPr lang="it-IT" b="0" dirty="0"/>
              <a:t> </a:t>
            </a:r>
            <a:r>
              <a:rPr lang="it-IT" b="0" dirty="0" err="1"/>
              <a:t>exercise</a:t>
            </a:r>
            <a:r>
              <a:rPr lang="it-IT" b="0" dirty="0"/>
              <a:t> </a:t>
            </a:r>
            <a:r>
              <a:rPr lang="it-IT" b="0" dirty="0" err="1"/>
              <a:t>shall</a:t>
            </a:r>
            <a:r>
              <a:rPr lang="it-IT" b="0" dirty="0"/>
              <a:t> </a:t>
            </a:r>
            <a:r>
              <a:rPr lang="it-IT" b="0" dirty="0" err="1"/>
              <a:t>not</a:t>
            </a:r>
            <a:r>
              <a:rPr lang="it-IT" b="0" dirty="0"/>
              <a:t> take </a:t>
            </a:r>
            <a:r>
              <a:rPr lang="it-IT" b="0" dirty="0" err="1"/>
              <a:t>longer</a:t>
            </a:r>
            <a:r>
              <a:rPr lang="it-IT" b="0" dirty="0"/>
              <a:t> </a:t>
            </a:r>
            <a:r>
              <a:rPr lang="it-IT" b="0" dirty="0" err="1"/>
              <a:t>than</a:t>
            </a:r>
            <a:r>
              <a:rPr lang="it-IT" b="0" dirty="0"/>
              <a:t> 20 minutes.</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554150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Health for All was a global health objective set by WHO during the 1978 primary health care conference in Alma-Ata. Thirty years later, communities globally have yet to achieve this objective and many groups of people, including people with disabilities, still experience poorer states of health than others.</a:t>
            </a:r>
          </a:p>
          <a:p>
            <a:r>
              <a:rPr lang="en-US" sz="1200" b="0" i="0" u="none" strike="noStrike" kern="1200" baseline="0" dirty="0">
                <a:solidFill>
                  <a:schemeClr val="tx1"/>
                </a:solidFill>
                <a:latin typeface="+mn-lt"/>
                <a:ea typeface="+mn-ea"/>
                <a:cs typeface="+mn-cs"/>
              </a:rPr>
              <a:t>To ensure that people with disabilities achieve good levels of health it is important to </a:t>
            </a:r>
            <a:r>
              <a:rPr lang="it-IT" sz="1200" b="0" i="0" u="none" strike="noStrike" kern="1200" baseline="0" dirty="0" err="1">
                <a:solidFill>
                  <a:schemeClr val="tx1"/>
                </a:solidFill>
                <a:latin typeface="+mn-lt"/>
                <a:ea typeface="+mn-ea"/>
                <a:cs typeface="+mn-cs"/>
              </a:rPr>
              <a:t>remember</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that</a:t>
            </a:r>
            <a:r>
              <a:rPr lang="it-IT"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people with disabilities need health services for general health-care needs (e.g. health promotion and prevention services and medical care) like the rest of the population, including different needs in different phases of life;</a:t>
            </a:r>
          </a:p>
          <a:p>
            <a:r>
              <a:rPr lang="en-US" sz="1200" b="0" i="0" u="none" strike="noStrike" kern="1200" baseline="0" dirty="0">
                <a:solidFill>
                  <a:schemeClr val="tx1"/>
                </a:solidFill>
                <a:latin typeface="+mn-lt"/>
                <a:ea typeface="+mn-ea"/>
                <a:cs typeface="+mn-cs"/>
              </a:rPr>
              <a:t>• while not all people with disabilities have health problems related to their impairments, many will require specific health-care services, including rehabilitation, on a regular or occasional basis and for limited or lifelong periods.</a:t>
            </a:r>
            <a:endParaRPr lang="it-IT" dirty="0"/>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211260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Many</a:t>
            </a:r>
            <a:r>
              <a:rPr lang="it-IT" dirty="0"/>
              <a:t> </a:t>
            </a:r>
            <a:r>
              <a:rPr lang="it-IT" dirty="0" err="1"/>
              <a:t>subjects</a:t>
            </a:r>
            <a:r>
              <a:rPr lang="it-IT" dirty="0"/>
              <a:t> can </a:t>
            </a:r>
            <a:r>
              <a:rPr lang="it-IT" dirty="0" err="1"/>
              <a:t>contribute</a:t>
            </a:r>
            <a:r>
              <a:rPr lang="it-IT" dirty="0"/>
              <a:t> to </a:t>
            </a:r>
            <a:r>
              <a:rPr lang="it-IT" dirty="0" err="1"/>
              <a:t>promote</a:t>
            </a:r>
            <a:r>
              <a:rPr lang="it-IT" dirty="0"/>
              <a:t> access to </a:t>
            </a:r>
            <a:r>
              <a:rPr lang="it-IT" dirty="0" err="1"/>
              <a:t>healthcare</a:t>
            </a:r>
            <a:r>
              <a:rPr lang="it-IT" dirty="0"/>
              <a:t> by </a:t>
            </a:r>
            <a:r>
              <a:rPr lang="it-IT" dirty="0" err="1"/>
              <a:t>PWDs</a:t>
            </a:r>
            <a:r>
              <a:rPr lang="it-IT" dirty="0"/>
              <a:t>, </a:t>
            </a:r>
            <a:r>
              <a:rPr lang="it-IT" dirty="0" err="1"/>
              <a:t>including</a:t>
            </a:r>
            <a:r>
              <a:rPr lang="it-IT" dirty="0"/>
              <a:t> – and </a:t>
            </a:r>
            <a:r>
              <a:rPr lang="it-IT" dirty="0" err="1"/>
              <a:t>primarily</a:t>
            </a:r>
            <a:r>
              <a:rPr lang="it-IT" dirty="0"/>
              <a:t> – families and communities, </a:t>
            </a:r>
            <a:r>
              <a:rPr lang="it-IT" dirty="0" err="1"/>
              <a:t>together</a:t>
            </a:r>
            <a:r>
              <a:rPr lang="it-IT" dirty="0"/>
              <a:t> with </a:t>
            </a:r>
            <a:r>
              <a:rPr lang="it-IT" dirty="0" err="1"/>
              <a:t>their</a:t>
            </a:r>
            <a:r>
              <a:rPr lang="it-IT" dirty="0"/>
              <a:t> agents (e.g. </a:t>
            </a:r>
            <a:r>
              <a:rPr lang="it-IT" dirty="0" err="1"/>
              <a:t>Household</a:t>
            </a:r>
            <a:r>
              <a:rPr lang="it-IT" dirty="0"/>
              <a:t> Health Promoters, Boma Health Workers, etc.). </a:t>
            </a:r>
            <a:r>
              <a:rPr lang="it-IT" dirty="0" err="1"/>
              <a:t>This</a:t>
            </a:r>
            <a:r>
              <a:rPr lang="it-IT" dirty="0"/>
              <a:t> </a:t>
            </a:r>
            <a:r>
              <a:rPr lang="it-IT" dirty="0" err="1"/>
              <a:t>is</a:t>
            </a:r>
            <a:r>
              <a:rPr lang="it-IT" dirty="0"/>
              <a:t> </a:t>
            </a:r>
            <a:r>
              <a:rPr lang="it-IT" dirty="0" err="1"/>
              <a:t>not</a:t>
            </a:r>
            <a:r>
              <a:rPr lang="it-IT" dirty="0"/>
              <a:t> a </a:t>
            </a:r>
            <a:r>
              <a:rPr lang="it-IT" dirty="0" err="1"/>
              <a:t>responsibility</a:t>
            </a:r>
            <a:r>
              <a:rPr lang="it-IT" dirty="0"/>
              <a:t> </a:t>
            </a:r>
            <a:r>
              <a:rPr lang="it-IT" dirty="0" err="1"/>
              <a:t>which</a:t>
            </a:r>
            <a:r>
              <a:rPr lang="it-IT" dirty="0"/>
              <a:t> </a:t>
            </a:r>
            <a:r>
              <a:rPr lang="it-IT" dirty="0" err="1"/>
              <a:t>is</a:t>
            </a:r>
            <a:r>
              <a:rPr lang="it-IT" dirty="0"/>
              <a:t> </a:t>
            </a:r>
            <a:r>
              <a:rPr lang="it-IT" dirty="0" err="1"/>
              <a:t>delegated</a:t>
            </a:r>
            <a:r>
              <a:rPr lang="it-IT" dirty="0"/>
              <a:t> </a:t>
            </a:r>
            <a:r>
              <a:rPr lang="it-IT" dirty="0" err="1"/>
              <a:t>entirely</a:t>
            </a:r>
            <a:r>
              <a:rPr lang="it-IT" dirty="0"/>
              <a:t> and </a:t>
            </a:r>
            <a:r>
              <a:rPr lang="it-IT" dirty="0" err="1"/>
              <a:t>solely</a:t>
            </a:r>
            <a:r>
              <a:rPr lang="it-IT" dirty="0"/>
              <a:t> to the government / </a:t>
            </a:r>
            <a:r>
              <a:rPr lang="it-IT" dirty="0" err="1"/>
              <a:t>Ministry</a:t>
            </a:r>
            <a:r>
              <a:rPr lang="it-IT" dirty="0"/>
              <a:t> of Health.</a:t>
            </a:r>
          </a:p>
          <a:p>
            <a:r>
              <a:rPr lang="en-US" sz="1200" b="0" i="0" u="none" strike="noStrike" kern="1200" baseline="0" dirty="0">
                <a:solidFill>
                  <a:schemeClr val="tx1"/>
                </a:solidFill>
                <a:latin typeface="+mn-lt"/>
                <a:ea typeface="+mn-ea"/>
                <a:cs typeface="+mn-cs"/>
              </a:rPr>
              <a:t>Primary health care is essential heath care made universally accessible to individuals and families at a cost they can afford. It is the first level of contact with the national health system for individuals, families and communities and brings health care as close as possible to where people live and work.</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BEFORE SHOWING THE PICTURE, ASK THE TRAINEES HOW THEY CAN PROMOTE/SUPPORT ACCESS TO HC BY PWD</a:t>
            </a:r>
          </a:p>
          <a:p>
            <a:endParaRPr lang="en-US" sz="1200" b="0" i="0" u="none" strike="noStrike" kern="1200" baseline="0" dirty="0">
              <a:solidFill>
                <a:schemeClr val="tx1"/>
              </a:solidFill>
              <a:latin typeface="+mn-lt"/>
              <a:ea typeface="+mn-ea"/>
              <a:cs typeface="+mn-cs"/>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22730203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poor health that people with disabilities may experience is not necessarily a direct result of having a disability. Instead it can be linked to difficulties in accessing services and programs. It is estimated that only a small percentage of people with disabilities in low-income countries have access to rehabilitation and appropriate basic </a:t>
            </a:r>
            <a:r>
              <a:rPr lang="en-US" dirty="0"/>
              <a:t>services. The barriers to health-care services that people with disabilities and their family members may face include:</a:t>
            </a:r>
          </a:p>
          <a:p>
            <a:r>
              <a:rPr lang="en-US" dirty="0"/>
              <a:t>• absent or inappropriate policies and legislation – where policy and legislation do exist, they may not be implemented or enforced and can be discriminatory and/or obstructive regarding the provision of health services to people with disabilities;</a:t>
            </a:r>
          </a:p>
          <a:p>
            <a:r>
              <a:rPr lang="en-US" dirty="0"/>
              <a:t>• economic barriers – health interventions such as assessments, treatments and medications often require out-of-pocket payments, presenting difficulties for people with disabilities and their families who are likely to have limited income for health care;</a:t>
            </a:r>
          </a:p>
          <a:p>
            <a:r>
              <a:rPr lang="en-US" dirty="0"/>
              <a:t>• physical and geographical barriers – lack of accessible transport and inaccessible buildings and medical equipment are examples of common barriers, as well as the limited health-care resources of rural areas (where many people with disabilities live) and the long distances to reach services in big cities;</a:t>
            </a:r>
          </a:p>
          <a:p>
            <a:r>
              <a:rPr lang="en-US" dirty="0"/>
              <a:t>• communication and information barriers – communicating with health workers may be difficult, e.g. a person who is deaf might find it difficult to communicate his/her symptoms to a doctor and health information is often not available in accessible formats, such as picture formats for people with intellectual impairment;</a:t>
            </a:r>
          </a:p>
          <a:p>
            <a:r>
              <a:rPr lang="en-US" dirty="0"/>
              <a:t>• poor attitudes and knowledge of health workers about people with disabilities – health personnel may have inappropriate attitudes, be prejudiced or insensitive and lack awareness and often lack the knowledge, understanding and skills to manage health issues for people with disabilities;</a:t>
            </a:r>
          </a:p>
          <a:p>
            <a:r>
              <a:rPr lang="en-US" dirty="0"/>
              <a:t>• poor knowledge and attitudes of people with disabilities about general health care and services – people with disabilities may be reluctant to use health services; many also have limited knowledge about their rights and health issues and about what health services are available.</a:t>
            </a:r>
            <a:endParaRPr lang="it-IT" dirty="0"/>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3583919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3381162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“Inclusive education” has become a widely recognized concept and is increasingly being implemented in education systems throughout the world. It refers to education that welcomes all people, including those with disabilities, to participate fully in regular community schools or centers of learning. Similarly, the concept of inclusive health is now being promoted to ensure health </a:t>
            </a:r>
            <a:r>
              <a:rPr lang="it-IT" sz="1200" b="0" i="0" u="none" strike="noStrike" kern="1200" baseline="0" dirty="0">
                <a:solidFill>
                  <a:schemeClr val="tx1"/>
                </a:solidFill>
                <a:latin typeface="+mn-lt"/>
                <a:ea typeface="+mn-ea"/>
                <a:cs typeface="+mn-cs"/>
              </a:rPr>
              <a:t>systems </a:t>
            </a:r>
            <a:r>
              <a:rPr lang="it-IT" sz="1200" b="0" i="0" u="none" strike="noStrike" kern="1200" baseline="0" dirty="0" err="1">
                <a:solidFill>
                  <a:schemeClr val="tx1"/>
                </a:solidFill>
                <a:latin typeface="+mn-lt"/>
                <a:ea typeface="+mn-ea"/>
                <a:cs typeface="+mn-cs"/>
              </a:rPr>
              <a:t>recognize</a:t>
            </a:r>
            <a:r>
              <a:rPr lang="it-IT" sz="1200" b="0" i="0" u="none" strike="noStrike" kern="1200" baseline="0" dirty="0">
                <a:solidFill>
                  <a:schemeClr val="tx1"/>
                </a:solidFill>
                <a:latin typeface="+mn-lt"/>
                <a:ea typeface="+mn-ea"/>
                <a:cs typeface="+mn-cs"/>
              </a:rPr>
              <a:t> and </a:t>
            </a:r>
            <a:r>
              <a:rPr lang="it-IT" sz="1200" b="0" i="0" u="none" strike="noStrike" kern="1200" baseline="0" dirty="0" err="1">
                <a:solidFill>
                  <a:schemeClr val="tx1"/>
                </a:solidFill>
                <a:latin typeface="+mn-lt"/>
                <a:ea typeface="+mn-ea"/>
                <a:cs typeface="+mn-cs"/>
              </a:rPr>
              <a:t>accommodate</a:t>
            </a:r>
            <a:r>
              <a:rPr lang="it-IT"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the needs of people with disabilities in their policies, planning and services delivery. It builds on the primary health care “Health for All” concept, that health care should be “… accessible to individuals and families in the community through their full participation and at a cost that the community and the country </a:t>
            </a:r>
            <a:r>
              <a:rPr lang="it-IT" sz="1200" b="0" i="0" u="none" strike="noStrike" kern="1200" baseline="0" dirty="0">
                <a:solidFill>
                  <a:schemeClr val="tx1"/>
                </a:solidFill>
                <a:latin typeface="+mn-lt"/>
                <a:ea typeface="+mn-ea"/>
                <a:cs typeface="+mn-cs"/>
              </a:rPr>
              <a:t>can </a:t>
            </a:r>
            <a:r>
              <a:rPr lang="it-IT" sz="1200" b="0" i="0" u="none" strike="noStrike" kern="1200" baseline="0" dirty="0" err="1">
                <a:solidFill>
                  <a:schemeClr val="tx1"/>
                </a:solidFill>
                <a:latin typeface="+mn-lt"/>
                <a:ea typeface="+mn-ea"/>
                <a:cs typeface="+mn-cs"/>
              </a:rPr>
              <a:t>afford</a:t>
            </a:r>
            <a:r>
              <a:rPr lang="it-IT" sz="1200" b="0" i="0" u="none" strike="noStrike" kern="1200" baseline="0" dirty="0">
                <a:solidFill>
                  <a:schemeClr val="tx1"/>
                </a:solidFill>
                <a:latin typeface="+mn-lt"/>
                <a:ea typeface="+mn-ea"/>
                <a:cs typeface="+mn-cs"/>
              </a:rPr>
              <a:t>…”.</a:t>
            </a:r>
          </a:p>
          <a:p>
            <a:endParaRPr lang="it-IT"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Inclusive health </a:t>
            </a:r>
            <a:r>
              <a:rPr lang="en-US" sz="1200" b="0" i="0" u="none" strike="noStrike" kern="1200" baseline="0" dirty="0">
                <a:solidFill>
                  <a:schemeClr val="tx1"/>
                </a:solidFill>
                <a:latin typeface="+mn-lt"/>
                <a:ea typeface="+mn-ea"/>
                <a:cs typeface="+mn-cs"/>
              </a:rPr>
              <a:t>means that all individuals can access health care irrespective of impairment, gender, age, color, race, religion and socioeconomic status. To ensure this, health-care service providers need to have positive attitudes towards disability and people with disabilities and have appropriate skills, e.g. communication skills to accommodate the needs of people with different impairments.</a:t>
            </a:r>
          </a:p>
          <a:p>
            <a:r>
              <a:rPr lang="en-US" sz="1200" b="0" i="0" u="none" strike="noStrike" kern="1200" baseline="0" dirty="0">
                <a:solidFill>
                  <a:schemeClr val="tx1"/>
                </a:solidFill>
                <a:latin typeface="+mn-lt"/>
                <a:ea typeface="+mn-ea"/>
                <a:cs typeface="+mn-cs"/>
              </a:rPr>
              <a:t>The whole environment needs to change so that nobody is actively, or passively, discriminated against; one way of achieving this is by ensuring that people with disabilities and disabled people’s organizations (DPOs) are active participants in the planning and strengthening of health-care and rehabilitation services.</a:t>
            </a:r>
          </a:p>
          <a:p>
            <a:endParaRPr lang="en-US" sz="1200" b="0" i="0" u="none" strike="noStrike" kern="1200" baseline="0" dirty="0">
              <a:solidFill>
                <a:schemeClr val="tx1"/>
              </a:solidFill>
              <a:latin typeface="+mn-lt"/>
              <a:ea typeface="+mn-ea"/>
              <a:cs typeface="+mn-cs"/>
            </a:endParaRPr>
          </a:p>
          <a:p>
            <a:r>
              <a:rPr lang="en-US" dirty="0"/>
              <a:t>ACAP was conceived to address this complexity proposing a simple, nontechnical, easy to measure, frame work, to encourage all organizations to adopt</a:t>
            </a:r>
          </a:p>
          <a:p>
            <a:r>
              <a:rPr lang="en-US" dirty="0"/>
              <a:t>inclusive approach. Ref: </a:t>
            </a:r>
            <a:r>
              <a:rPr lang="it-IT" dirty="0">
                <a:hlinkClick r:id="rId3"/>
              </a:rPr>
              <a:t>https://www.light-for-the-world.org/sites/lfdw_org/files/download_files/towards_inclusion_a4_web.pdf</a:t>
            </a:r>
            <a:endParaRPr lang="it-IT" dirty="0"/>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3000585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Explain</a:t>
            </a:r>
            <a:r>
              <a:rPr lang="it-IT" dirty="0"/>
              <a:t> and </a:t>
            </a:r>
            <a:r>
              <a:rPr lang="it-IT" dirty="0" err="1"/>
              <a:t>expand</a:t>
            </a:r>
            <a:r>
              <a:rPr lang="it-IT" dirty="0"/>
              <a:t> on the </a:t>
            </a:r>
            <a:r>
              <a:rPr lang="it-IT" dirty="0" err="1"/>
              <a:t>different</a:t>
            </a:r>
            <a:r>
              <a:rPr lang="it-IT" dirty="0"/>
              <a:t> </a:t>
            </a:r>
            <a:r>
              <a:rPr lang="it-IT" dirty="0" err="1"/>
              <a:t>categories</a:t>
            </a:r>
            <a:r>
              <a:rPr lang="it-IT" dirty="0"/>
              <a:t>: </a:t>
            </a:r>
            <a:r>
              <a:rPr lang="it-IT" dirty="0" err="1"/>
              <a:t>Exclusion</a:t>
            </a:r>
            <a:r>
              <a:rPr lang="it-IT" dirty="0"/>
              <a:t> VS </a:t>
            </a:r>
            <a:r>
              <a:rPr lang="it-IT" dirty="0" err="1"/>
              <a:t>Segregation</a:t>
            </a:r>
            <a:r>
              <a:rPr lang="it-IT" dirty="0"/>
              <a:t> VS Integration VS </a:t>
            </a:r>
            <a:r>
              <a:rPr lang="it-IT" dirty="0" err="1"/>
              <a:t>Inclusion</a:t>
            </a:r>
            <a:r>
              <a:rPr lang="it-IT" dirty="0"/>
              <a:t>. </a:t>
            </a:r>
          </a:p>
          <a:p>
            <a:r>
              <a:rPr lang="it-IT" dirty="0" err="1"/>
              <a:t>Discuss</a:t>
            </a:r>
            <a:r>
              <a:rPr lang="it-IT" dirty="0"/>
              <a:t> with the </a:t>
            </a:r>
            <a:r>
              <a:rPr lang="it-IT" dirty="0" err="1"/>
              <a:t>trainees</a:t>
            </a:r>
            <a:r>
              <a:rPr lang="it-IT" dirty="0"/>
              <a:t> the </a:t>
            </a:r>
            <a:r>
              <a:rPr lang="it-IT" dirty="0" err="1"/>
              <a:t>differences</a:t>
            </a:r>
            <a:r>
              <a:rPr lang="it-IT" dirty="0"/>
              <a:t> </a:t>
            </a:r>
            <a:r>
              <a:rPr lang="it-IT" dirty="0" err="1"/>
              <a:t>between</a:t>
            </a:r>
            <a:r>
              <a:rPr lang="it-IT" dirty="0"/>
              <a:t> </a:t>
            </a:r>
            <a:r>
              <a:rPr lang="it-IT" dirty="0" err="1"/>
              <a:t>exclusion</a:t>
            </a:r>
            <a:r>
              <a:rPr lang="it-IT" dirty="0"/>
              <a:t>/</a:t>
            </a:r>
            <a:r>
              <a:rPr lang="it-IT" dirty="0" err="1"/>
              <a:t>segregation</a:t>
            </a:r>
            <a:r>
              <a:rPr lang="it-IT" dirty="0"/>
              <a:t>/</a:t>
            </a:r>
            <a:r>
              <a:rPr lang="it-IT" dirty="0" err="1"/>
              <a:t>integration</a:t>
            </a:r>
            <a:r>
              <a:rPr lang="it-IT" dirty="0"/>
              <a:t>/</a:t>
            </a:r>
            <a:r>
              <a:rPr lang="it-IT" dirty="0" err="1"/>
              <a:t>inclusion</a:t>
            </a:r>
            <a:r>
              <a:rPr lang="it-IT" dirty="0"/>
              <a:t> and </a:t>
            </a:r>
            <a:r>
              <a:rPr lang="it-IT" dirty="0" err="1"/>
              <a:t>what</a:t>
            </a:r>
            <a:r>
              <a:rPr lang="it-IT" dirty="0"/>
              <a:t> «</a:t>
            </a:r>
            <a:r>
              <a:rPr lang="it-IT" dirty="0" err="1"/>
              <a:t>inclusion</a:t>
            </a:r>
            <a:r>
              <a:rPr lang="it-IT" dirty="0"/>
              <a:t>» </a:t>
            </a:r>
            <a:r>
              <a:rPr lang="it-IT" dirty="0" err="1"/>
              <a:t>practically</a:t>
            </a:r>
            <a:r>
              <a:rPr lang="it-IT" dirty="0"/>
              <a:t> </a:t>
            </a:r>
            <a:r>
              <a:rPr lang="it-IT" dirty="0" err="1"/>
              <a:t>means</a:t>
            </a:r>
            <a:r>
              <a:rPr lang="it-IT" dirty="0"/>
              <a:t> in </a:t>
            </a:r>
            <a:r>
              <a:rPr lang="it-IT" dirty="0" err="1"/>
              <a:t>their</a:t>
            </a:r>
            <a:r>
              <a:rPr lang="it-IT" dirty="0"/>
              <a:t> work </a:t>
            </a:r>
            <a:r>
              <a:rPr lang="it-IT" dirty="0" err="1"/>
              <a:t>as</a:t>
            </a:r>
            <a:r>
              <a:rPr lang="it-IT" dirty="0"/>
              <a:t> community </a:t>
            </a:r>
            <a:r>
              <a:rPr lang="it-IT" dirty="0" err="1"/>
              <a:t>health</a:t>
            </a:r>
            <a:r>
              <a:rPr lang="it-IT" dirty="0"/>
              <a:t> </a:t>
            </a:r>
            <a:r>
              <a:rPr lang="it-IT" dirty="0" err="1"/>
              <a:t>volunteers</a:t>
            </a:r>
            <a:r>
              <a:rPr lang="it-IT" dirty="0"/>
              <a:t>. Record </a:t>
            </a:r>
            <a:r>
              <a:rPr lang="it-IT" dirty="0" err="1"/>
              <a:t>their</a:t>
            </a:r>
            <a:r>
              <a:rPr lang="it-IT" dirty="0"/>
              <a:t> </a:t>
            </a:r>
            <a:r>
              <a:rPr lang="it-IT" dirty="0" err="1"/>
              <a:t>answers</a:t>
            </a:r>
            <a:r>
              <a:rPr lang="it-IT" dirty="0"/>
              <a:t> and inputs. The </a:t>
            </a:r>
            <a:r>
              <a:rPr lang="it-IT" dirty="0" err="1"/>
              <a:t>max</a:t>
            </a:r>
            <a:r>
              <a:rPr lang="it-IT" dirty="0"/>
              <a:t> duration of </a:t>
            </a:r>
            <a:r>
              <a:rPr lang="it-IT" dirty="0" err="1"/>
              <a:t>this</a:t>
            </a:r>
            <a:r>
              <a:rPr lang="it-IT" dirty="0"/>
              <a:t> </a:t>
            </a:r>
            <a:r>
              <a:rPr lang="it-IT" dirty="0" err="1"/>
              <a:t>exercise</a:t>
            </a:r>
            <a:r>
              <a:rPr lang="it-IT" dirty="0"/>
              <a:t> </a:t>
            </a:r>
            <a:r>
              <a:rPr lang="it-IT" dirty="0" err="1"/>
              <a:t>shall</a:t>
            </a:r>
            <a:r>
              <a:rPr lang="it-IT" dirty="0"/>
              <a:t> be 10 minutes.</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16</a:t>
            </a:fld>
            <a:endParaRPr lang="it-IT"/>
          </a:p>
        </p:txBody>
      </p:sp>
    </p:spTree>
    <p:extLst>
      <p:ext uri="{BB962C8B-B14F-4D97-AF65-F5344CB8AC3E}">
        <p14:creationId xmlns:p14="http://schemas.microsoft.com/office/powerpoint/2010/main" val="2809983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key concepts.</a:t>
            </a: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17</a:t>
            </a:fld>
            <a:endParaRPr lang="it-IT"/>
          </a:p>
        </p:txBody>
      </p:sp>
    </p:spTree>
    <p:extLst>
      <p:ext uri="{BB962C8B-B14F-4D97-AF65-F5344CB8AC3E}">
        <p14:creationId xmlns:p14="http://schemas.microsoft.com/office/powerpoint/2010/main" val="1613533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Ask</a:t>
            </a:r>
            <a:r>
              <a:rPr lang="it-IT" dirty="0"/>
              <a:t> the audience </a:t>
            </a:r>
            <a:r>
              <a:rPr lang="it-IT" dirty="0" err="1"/>
              <a:t>these</a:t>
            </a:r>
            <a:r>
              <a:rPr lang="it-IT" dirty="0"/>
              <a:t> </a:t>
            </a:r>
            <a:r>
              <a:rPr lang="it-IT" dirty="0" err="1"/>
              <a:t>two</a:t>
            </a:r>
            <a:r>
              <a:rPr lang="it-IT" dirty="0"/>
              <a:t> </a:t>
            </a:r>
            <a:r>
              <a:rPr lang="it-IT" dirty="0" err="1"/>
              <a:t>questions</a:t>
            </a:r>
            <a:r>
              <a:rPr lang="it-IT" dirty="0"/>
              <a:t>. Record the </a:t>
            </a:r>
            <a:r>
              <a:rPr lang="it-IT" dirty="0" err="1"/>
              <a:t>answers</a:t>
            </a:r>
            <a:r>
              <a:rPr lang="it-IT" dirty="0"/>
              <a:t>. Relate to </a:t>
            </a:r>
            <a:r>
              <a:rPr lang="it-IT" dirty="0" err="1"/>
              <a:t>these</a:t>
            </a:r>
            <a:r>
              <a:rPr lang="it-IT" dirty="0"/>
              <a:t> </a:t>
            </a:r>
            <a:r>
              <a:rPr lang="it-IT" dirty="0" err="1"/>
              <a:t>answers</a:t>
            </a:r>
            <a:r>
              <a:rPr lang="it-IT" dirty="0"/>
              <a:t> </a:t>
            </a:r>
            <a:r>
              <a:rPr lang="it-IT" dirty="0" err="1"/>
              <a:t>when</a:t>
            </a:r>
            <a:r>
              <a:rPr lang="it-IT" dirty="0"/>
              <a:t> </a:t>
            </a:r>
            <a:r>
              <a:rPr lang="it-IT" dirty="0" err="1"/>
              <a:t>presenting</a:t>
            </a:r>
            <a:r>
              <a:rPr lang="it-IT" dirty="0"/>
              <a:t> the </a:t>
            </a:r>
            <a:r>
              <a:rPr lang="it-IT" dirty="0" err="1"/>
              <a:t>next</a:t>
            </a:r>
            <a:r>
              <a:rPr lang="it-IT" dirty="0"/>
              <a:t> </a:t>
            </a:r>
            <a:r>
              <a:rPr lang="it-IT" dirty="0" err="1"/>
              <a:t>two</a:t>
            </a:r>
            <a:r>
              <a:rPr lang="it-IT" dirty="0"/>
              <a:t> slides.</a:t>
            </a: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48422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MAIN SOURCE: Community-Based Rehabilitation Guidelines, WHO</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 understand how disability is currently viewed, it is helpful to look at the way the concept of disability has evolved over time. Historically, disability was largely understood in mythological or religious terms, e.g. people with disabilities were considered to be possessed by devils or spirits; disability was also often seen as a punishment for past wrongdoing. These views are still present today in many traditional societies.</a:t>
            </a:r>
          </a:p>
          <a:p>
            <a:r>
              <a:rPr lang="en-US" sz="1200" b="0" i="0" u="none" strike="noStrike" kern="1200" baseline="0" dirty="0">
                <a:solidFill>
                  <a:schemeClr val="tx1"/>
                </a:solidFill>
                <a:latin typeface="+mn-lt"/>
                <a:ea typeface="+mn-ea"/>
                <a:cs typeface="+mn-cs"/>
              </a:rPr>
              <a:t>In the nineteenth and twentieth centuries, developments in science and medicine helped to create an understanding that disability has a biological or medical basis, with impairments in body function and structure being associated with different health conditions. This medical model views disability as a problem of the individual and is primarily focused on cure and the provision of medical care by professionals.</a:t>
            </a:r>
          </a:p>
          <a:p>
            <a:r>
              <a:rPr lang="en-US" sz="1200" b="0" i="0" u="none" strike="noStrike" kern="1200" baseline="0" dirty="0">
                <a:solidFill>
                  <a:schemeClr val="tx1"/>
                </a:solidFill>
                <a:latin typeface="+mn-lt"/>
                <a:ea typeface="+mn-ea"/>
                <a:cs typeface="+mn-cs"/>
              </a:rPr>
              <a:t>Later, in the 1960s and 1970s, the individual and medical view of disability was challenged and a range of social approaches were developed, e.g. the social model of disability. These approaches shifted attention away from the medical aspects of disability and instead focused on the social barriers and discrimination that people with disabilities face. Disability was redefined as a societal problem rather than an individual problem and solutions became focused on removing barriers and social change, not </a:t>
            </a:r>
            <a:r>
              <a:rPr lang="it-IT" sz="1200" b="0" i="0" u="none" strike="noStrike" kern="1200" baseline="0" dirty="0">
                <a:solidFill>
                  <a:schemeClr val="tx1"/>
                </a:solidFill>
                <a:latin typeface="+mn-lt"/>
                <a:ea typeface="+mn-ea"/>
                <a:cs typeface="+mn-cs"/>
              </a:rPr>
              <a:t>just </a:t>
            </a:r>
            <a:r>
              <a:rPr lang="it-IT" sz="1200" b="0" i="0" u="none" strike="noStrike" kern="1200" baseline="0" dirty="0" err="1">
                <a:solidFill>
                  <a:schemeClr val="tx1"/>
                </a:solidFill>
                <a:latin typeface="+mn-lt"/>
                <a:ea typeface="+mn-ea"/>
                <a:cs typeface="+mn-cs"/>
              </a:rPr>
              <a:t>medical</a:t>
            </a:r>
            <a:r>
              <a:rPr lang="it-IT" sz="1200" b="0" i="0" u="none" strike="noStrike" kern="1200" baseline="0" dirty="0">
                <a:solidFill>
                  <a:schemeClr val="tx1"/>
                </a:solidFill>
                <a:latin typeface="+mn-lt"/>
                <a:ea typeface="+mn-ea"/>
                <a:cs typeface="+mn-cs"/>
              </a:rPr>
              <a:t> cure.</a:t>
            </a:r>
          </a:p>
          <a:p>
            <a:endParaRPr lang="it-IT"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Central to this change in understanding of disability was the disabled people’s movement, which began in the late 1960s in North America and Europe and has since spread throughout the world. The well known slogan “Nothing about us without us” symbolizes the amount of influence the movement has had. Disabled people’s organizations are focused on achieving full participation </a:t>
            </a:r>
            <a:r>
              <a:rPr lang="it-IT" sz="1200" b="0" i="0" u="none" strike="noStrike" kern="1200" baseline="0" dirty="0">
                <a:solidFill>
                  <a:schemeClr val="tx1"/>
                </a:solidFill>
                <a:latin typeface="+mn-lt"/>
                <a:ea typeface="+mn-ea"/>
                <a:cs typeface="+mn-cs"/>
              </a:rPr>
              <a:t>and </a:t>
            </a:r>
            <a:r>
              <a:rPr lang="it-IT" sz="1200" b="0" i="0" u="none" strike="noStrike" kern="1200" baseline="0" dirty="0" err="1">
                <a:solidFill>
                  <a:schemeClr val="tx1"/>
                </a:solidFill>
                <a:latin typeface="+mn-lt"/>
                <a:ea typeface="+mn-ea"/>
                <a:cs typeface="+mn-cs"/>
              </a:rPr>
              <a:t>equalization</a:t>
            </a:r>
            <a:r>
              <a:rPr lang="it-IT" sz="1200" b="0" i="0" u="none" strike="noStrike" kern="1200" baseline="0" dirty="0">
                <a:solidFill>
                  <a:schemeClr val="tx1"/>
                </a:solidFill>
                <a:latin typeface="+mn-lt"/>
                <a:ea typeface="+mn-ea"/>
                <a:cs typeface="+mn-cs"/>
              </a:rPr>
              <a:t> of </a:t>
            </a:r>
            <a:r>
              <a:rPr lang="en-US" sz="1200" b="0" i="0" u="none" strike="noStrike" kern="1200" baseline="0" dirty="0">
                <a:solidFill>
                  <a:schemeClr val="tx1"/>
                </a:solidFill>
                <a:latin typeface="+mn-lt"/>
                <a:ea typeface="+mn-ea"/>
                <a:cs typeface="+mn-cs"/>
              </a:rPr>
              <a:t>opportunities for, by and with persons </a:t>
            </a:r>
            <a:r>
              <a:rPr lang="it-IT" sz="1200" b="0" i="0" u="none" strike="noStrike" kern="1200" baseline="0" dirty="0">
                <a:solidFill>
                  <a:schemeClr val="tx1"/>
                </a:solidFill>
                <a:latin typeface="+mn-lt"/>
                <a:ea typeface="+mn-ea"/>
                <a:cs typeface="+mn-cs"/>
              </a:rPr>
              <a:t>with </a:t>
            </a:r>
            <a:r>
              <a:rPr lang="it-IT" sz="1200" b="0" i="0" u="none" strike="noStrike" kern="1200" baseline="0" dirty="0" err="1">
                <a:solidFill>
                  <a:schemeClr val="tx1"/>
                </a:solidFill>
                <a:latin typeface="+mn-lt"/>
                <a:ea typeface="+mn-ea"/>
                <a:cs typeface="+mn-cs"/>
              </a:rPr>
              <a:t>disabilities</a:t>
            </a:r>
            <a:r>
              <a:rPr lang="it-IT" sz="1200" b="0" i="0" u="none" strike="noStrike" kern="1200" baseline="0" dirty="0">
                <a:solidFill>
                  <a:schemeClr val="tx1"/>
                </a:solidFill>
                <a:latin typeface="+mn-lt"/>
                <a:ea typeface="+mn-ea"/>
                <a:cs typeface="+mn-cs"/>
              </a:rPr>
              <a:t>. </a:t>
            </a:r>
          </a:p>
          <a:p>
            <a:r>
              <a:rPr lang="it-IT" sz="1200" b="0" i="0" u="none" strike="noStrike" kern="1200" baseline="0" dirty="0" err="1">
                <a:solidFill>
                  <a:schemeClr val="tx1"/>
                </a:solidFill>
                <a:latin typeface="+mn-lt"/>
                <a:ea typeface="+mn-ea"/>
                <a:cs typeface="+mn-cs"/>
              </a:rPr>
              <a:t>They</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played</a:t>
            </a:r>
            <a:r>
              <a:rPr lang="it-IT"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 key role in developing the Convention on the Rights of Persons with Disabilities, which promotes a shift towards a human </a:t>
            </a:r>
            <a:r>
              <a:rPr lang="it-IT" sz="1200" b="0" i="0" u="none" strike="noStrike" kern="1200" baseline="0" dirty="0" err="1">
                <a:solidFill>
                  <a:schemeClr val="tx1"/>
                </a:solidFill>
                <a:latin typeface="+mn-lt"/>
                <a:ea typeface="+mn-ea"/>
                <a:cs typeface="+mn-cs"/>
              </a:rPr>
              <a:t>rights</a:t>
            </a:r>
            <a:r>
              <a:rPr lang="it-IT" sz="1200" b="0" i="0" u="none" strike="noStrike" kern="1200" baseline="0" dirty="0">
                <a:solidFill>
                  <a:schemeClr val="tx1"/>
                </a:solidFill>
                <a:latin typeface="+mn-lt"/>
                <a:ea typeface="+mn-ea"/>
                <a:cs typeface="+mn-cs"/>
              </a:rPr>
              <a:t> model of </a:t>
            </a:r>
            <a:r>
              <a:rPr lang="it-IT" sz="1200" b="0" i="0" u="none" strike="noStrike" kern="1200" baseline="0" dirty="0" err="1">
                <a:solidFill>
                  <a:schemeClr val="tx1"/>
                </a:solidFill>
                <a:latin typeface="+mn-lt"/>
                <a:ea typeface="+mn-ea"/>
                <a:cs typeface="+mn-cs"/>
              </a:rPr>
              <a:t>disability</a:t>
            </a:r>
            <a:r>
              <a:rPr lang="it-IT" sz="1200" b="0" i="0" u="none" strike="noStrike" kern="1200" baseline="0" dirty="0">
                <a:solidFill>
                  <a:schemeClr val="tx1"/>
                </a:solidFill>
                <a:latin typeface="+mn-lt"/>
                <a:ea typeface="+mn-ea"/>
                <a:cs typeface="+mn-cs"/>
              </a:rPr>
              <a:t>.</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3132516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There are many different definitions of disability according to the different perspectives mentioned above. The most recent definitions of disability come from the: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International Classification of Functioning, Disability and Health (ICF), which states that disability is an “umbrella term for impairments, activity limitations or participation restrictions” (</a:t>
            </a:r>
            <a:r>
              <a:rPr lang="en-US" sz="1200" b="0" i="1" u="none" strike="noStrike" kern="1200" baseline="0" dirty="0">
                <a:solidFill>
                  <a:schemeClr val="tx1"/>
                </a:solidFill>
                <a:latin typeface="+mn-lt"/>
                <a:ea typeface="+mn-ea"/>
                <a:cs typeface="+mn-cs"/>
              </a:rPr>
              <a:t>2</a:t>
            </a:r>
            <a:r>
              <a:rPr lang="en-US" sz="1200" b="0" i="0" u="none" strike="noStrike" kern="1200" baseline="0" dirty="0">
                <a:solidFill>
                  <a:schemeClr val="tx1"/>
                </a:solidFill>
                <a:latin typeface="+mn-lt"/>
                <a:ea typeface="+mn-ea"/>
                <a:cs typeface="+mn-cs"/>
              </a:rPr>
              <a:t>), which result from the interaction between the person with a health condition and environmental factors (e.g. the physical environment, attitudes), and personal factors (e.g. age or gender).</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Convention on the Rights of Persons with Disabilities, which states that disability is an evolving concept and “results from the interaction between persons with impairments and attitudinal and environmental barriers that hinders their full and effective participation in society on an equal basis with others” (</a:t>
            </a:r>
            <a:r>
              <a:rPr lang="en-US" sz="1200" b="0" i="1" u="none" strike="noStrike" kern="1200" baseline="0" dirty="0">
                <a:solidFill>
                  <a:schemeClr val="tx1"/>
                </a:solidFill>
                <a:latin typeface="+mn-lt"/>
                <a:ea typeface="+mn-ea"/>
                <a:cs typeface="+mn-cs"/>
              </a:rPr>
              <a:t>1</a:t>
            </a:r>
            <a:r>
              <a:rPr lang="en-US" sz="1200" b="0" i="0" u="none" strike="noStrike" kern="1200" baseline="0" dirty="0">
                <a:solidFill>
                  <a:schemeClr val="tx1"/>
                </a:solidFill>
                <a:latin typeface="+mn-lt"/>
                <a:ea typeface="+mn-ea"/>
                <a:cs typeface="+mn-cs"/>
              </a:rPr>
              <a:t>).</a:t>
            </a: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405668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People’s experiences of disability are extremely varied. There are different kinds of impairments and people are affected in different ways. Some people have one impairment, others multiple; some are born with an impairment, while others may acquire an impairment during the course of their life. For example, a child born with a congenital condition, such as cerebral palsy, a young soldier who loses his leg to a landmine, a middle-aged woman who develops diabetes and loses her vision, an older person with dementia may all be described as people who have disabilities. The Convention on the Rights of Persons with Disabilities describes people with disabilities as “…those who have long-term physical, mental, intellectual or sensory impairments…” (</a:t>
            </a:r>
            <a:r>
              <a:rPr lang="en-US" sz="1200" b="0" i="1" u="none" strike="noStrike" kern="1200" baseline="0" dirty="0">
                <a:solidFill>
                  <a:schemeClr val="tx1"/>
                </a:solidFill>
                <a:latin typeface="+mn-lt"/>
                <a:ea typeface="+mn-ea"/>
                <a:cs typeface="+mn-cs"/>
              </a:rPr>
              <a:t>1</a:t>
            </a:r>
            <a:r>
              <a:rPr lang="en-US" sz="1200" b="0" i="0" u="none" strike="noStrike" kern="1200" baseline="0" dirty="0">
                <a:solidFill>
                  <a:schemeClr val="tx1"/>
                </a:solidFill>
                <a:latin typeface="+mn-lt"/>
                <a:ea typeface="+mn-ea"/>
                <a:cs typeface="+mn-cs"/>
              </a:rPr>
              <a:t>).</a:t>
            </a:r>
            <a:endParaRPr lang="it-IT" dirty="0"/>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1645875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Ask</a:t>
            </a:r>
            <a:r>
              <a:rPr lang="it-IT" dirty="0"/>
              <a:t> </a:t>
            </a:r>
            <a:r>
              <a:rPr lang="it-IT" dirty="0" err="1"/>
              <a:t>participants</a:t>
            </a:r>
            <a:r>
              <a:rPr lang="it-IT" dirty="0"/>
              <a:t> </a:t>
            </a:r>
            <a:r>
              <a:rPr lang="it-IT" dirty="0" err="1"/>
              <a:t>if</a:t>
            </a:r>
            <a:r>
              <a:rPr lang="it-IT" dirty="0"/>
              <a:t> </a:t>
            </a:r>
            <a:r>
              <a:rPr lang="it-IT" dirty="0" err="1"/>
              <a:t>any</a:t>
            </a:r>
            <a:r>
              <a:rPr lang="it-IT" dirty="0"/>
              <a:t> </a:t>
            </a:r>
            <a:r>
              <a:rPr lang="it-IT" dirty="0" err="1"/>
              <a:t>other</a:t>
            </a:r>
            <a:r>
              <a:rPr lang="it-IT" dirty="0"/>
              <a:t> </a:t>
            </a:r>
            <a:r>
              <a:rPr lang="it-IT" dirty="0" err="1"/>
              <a:t>example</a:t>
            </a:r>
            <a:r>
              <a:rPr lang="it-IT" dirty="0"/>
              <a:t> crosses </a:t>
            </a:r>
            <a:r>
              <a:rPr lang="it-IT" dirty="0" err="1"/>
              <a:t>their</a:t>
            </a:r>
            <a:r>
              <a:rPr lang="it-IT" dirty="0"/>
              <a:t> mind. </a:t>
            </a:r>
            <a:r>
              <a:rPr lang="it-IT" dirty="0" err="1"/>
              <a:t>Engage</a:t>
            </a:r>
            <a:r>
              <a:rPr lang="it-IT" dirty="0"/>
              <a:t> with the </a:t>
            </a:r>
            <a:r>
              <a:rPr lang="it-IT" dirty="0" err="1"/>
              <a:t>participants</a:t>
            </a:r>
            <a:r>
              <a:rPr lang="it-IT" dirty="0"/>
              <a:t> on the </a:t>
            </a:r>
            <a:r>
              <a:rPr lang="it-IT" dirty="0" err="1"/>
              <a:t>examples</a:t>
            </a:r>
            <a:r>
              <a:rPr lang="it-IT" dirty="0"/>
              <a:t> </a:t>
            </a:r>
            <a:r>
              <a:rPr lang="it-IT" dirty="0" err="1"/>
              <a:t>they</a:t>
            </a:r>
            <a:r>
              <a:rPr lang="it-IT" dirty="0"/>
              <a:t> </a:t>
            </a:r>
            <a:r>
              <a:rPr lang="it-IT" dirty="0" err="1"/>
              <a:t>have</a:t>
            </a:r>
            <a:r>
              <a:rPr lang="it-IT" dirty="0"/>
              <a:t> </a:t>
            </a:r>
            <a:r>
              <a:rPr lang="it-IT" dirty="0" err="1"/>
              <a:t>given</a:t>
            </a:r>
            <a:r>
              <a:rPr lang="it-IT" dirty="0"/>
              <a:t>. 10 minutes </a:t>
            </a:r>
            <a:r>
              <a:rPr lang="it-IT" dirty="0" err="1"/>
              <a:t>max</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1447617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 Approximately 10% of the world’s population lives with a disability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People with disabilities constitute the world’s largest minority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An estimated 80% of people with disabilities live in developing countries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An estimated 15-20% of the world’s poorest people are disabled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No rehabilitation services are available to people with disabilities in 62 countries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Only 5–15% of people with disabilities can access assistive devices in the developing </a:t>
            </a:r>
            <a:r>
              <a:rPr lang="it-IT" sz="1200" b="0" i="0" u="none" strike="noStrike" kern="1200" baseline="0" dirty="0">
                <a:solidFill>
                  <a:schemeClr val="tx1"/>
                </a:solidFill>
                <a:latin typeface="+mn-lt"/>
                <a:ea typeface="+mn-ea"/>
                <a:cs typeface="+mn-cs"/>
              </a:rPr>
              <a:t>world (</a:t>
            </a:r>
            <a:r>
              <a:rPr lang="it-IT" sz="1200" b="0" i="1" u="none" strike="noStrike" kern="1200" baseline="0" dirty="0">
                <a:solidFill>
                  <a:schemeClr val="tx1"/>
                </a:solidFill>
                <a:latin typeface="+mn-lt"/>
                <a:ea typeface="+mn-ea"/>
                <a:cs typeface="+mn-cs"/>
              </a:rPr>
              <a:t></a:t>
            </a:r>
            <a:r>
              <a:rPr lang="it-IT"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Children with disabilities are much less likely to attend school than others. For example, in Malawi and the Republic of Tanzania, the probability of children never having attended school is </a:t>
            </a:r>
            <a:r>
              <a:rPr lang="en-US" sz="1200" b="1" i="0" u="none" strike="noStrike" kern="1200" baseline="0" dirty="0">
                <a:solidFill>
                  <a:schemeClr val="tx1"/>
                </a:solidFill>
                <a:latin typeface="+mn-lt"/>
                <a:ea typeface="+mn-ea"/>
                <a:cs typeface="+mn-cs"/>
              </a:rPr>
              <a:t>doubled</a:t>
            </a:r>
            <a:r>
              <a:rPr lang="en-US" sz="1200" b="0" i="0" u="none" strike="noStrike" kern="1200" baseline="0" dirty="0">
                <a:solidFill>
                  <a:schemeClr val="tx1"/>
                </a:solidFill>
                <a:latin typeface="+mn-lt"/>
                <a:ea typeface="+mn-ea"/>
                <a:cs typeface="+mn-cs"/>
              </a:rPr>
              <a:t> if they have disabilities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People with disabilities tend to experience higher unemployment and have lower earnings than people without disabilities (</a:t>
            </a:r>
            <a:r>
              <a:rPr lang="en-US" sz="1200" b="0" i="1"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3701412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Give</a:t>
            </a:r>
            <a:r>
              <a:rPr lang="it-IT" dirty="0"/>
              <a:t> </a:t>
            </a:r>
            <a:r>
              <a:rPr lang="it-IT" dirty="0" err="1"/>
              <a:t>examples</a:t>
            </a:r>
            <a:r>
              <a:rPr lang="it-IT" dirty="0"/>
              <a:t> for </a:t>
            </a:r>
            <a:r>
              <a:rPr lang="it-IT" dirty="0" err="1"/>
              <a:t>each</a:t>
            </a:r>
            <a:r>
              <a:rPr lang="it-IT" dirty="0"/>
              <a:t> </a:t>
            </a:r>
            <a:r>
              <a:rPr lang="it-IT" dirty="0" err="1"/>
              <a:t>type</a:t>
            </a:r>
            <a:r>
              <a:rPr lang="it-IT" dirty="0"/>
              <a:t>/sub-group. </a:t>
            </a:r>
            <a:r>
              <a:rPr lang="it-IT" dirty="0" err="1"/>
              <a:t>This</a:t>
            </a:r>
            <a:r>
              <a:rPr lang="it-IT" dirty="0"/>
              <a:t> </a:t>
            </a:r>
            <a:r>
              <a:rPr lang="it-IT" dirty="0" err="1"/>
              <a:t>categorization</a:t>
            </a:r>
            <a:r>
              <a:rPr lang="it-IT" dirty="0"/>
              <a:t> </a:t>
            </a:r>
            <a:r>
              <a:rPr lang="it-IT" dirty="0" err="1"/>
              <a:t>derives</a:t>
            </a:r>
            <a:r>
              <a:rPr lang="it-IT" dirty="0"/>
              <a:t> from the </a:t>
            </a:r>
            <a:r>
              <a:rPr lang="en-US" sz="1200" b="1" i="0" kern="1200" dirty="0">
                <a:solidFill>
                  <a:schemeClr val="tx1"/>
                </a:solidFill>
                <a:effectLst/>
                <a:latin typeface="+mn-lt"/>
                <a:ea typeface="+mn-ea"/>
                <a:cs typeface="+mn-cs"/>
              </a:rPr>
              <a:t>The International Classification of Functioning, Disability and Health (ICF).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Mobility: a person with one leg only. Vision: a blind person. Hearing: a deaf person. Psychological: depression. Invisible: Epilepsy can be classified as an invisible disability.</a:t>
            </a:r>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3451792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8/11/2020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s://www.google.nl/url?sa=i&amp;rct=j&amp;q=&amp;esrc=s&amp;source=images&amp;cd=&amp;ved=0ahUKEwimhJ7i5pHUAhULw7wKHeQHCtsQjRwIBw&amp;url=https://learningneverstops.wordpress.com/2013/04/24/inclusion-integration-segregation-exclusion/&amp;psig=AFQjCNFutNMLZmX2qWYvS1l-1p_AeC2v5w&amp;ust=1496033883282187&amp;cad=rjt" TargetMode="Externa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9C9102"/>
          </a:solidFill>
        </p:spPr>
        <p:txBody>
          <a:bodyPr wrap="square" lIns="0" tIns="0" rIns="0" bIns="0" rtlCol="0"/>
          <a:lstStyle/>
          <a:p>
            <a:endParaRPr/>
          </a:p>
        </p:txBody>
      </p:sp>
      <p:sp>
        <p:nvSpPr>
          <p:cNvPr id="3" name="object 3"/>
          <p:cNvSpPr txBox="1">
            <a:spLocks noGrp="1"/>
          </p:cNvSpPr>
          <p:nvPr>
            <p:ph type="title"/>
          </p:nvPr>
        </p:nvSpPr>
        <p:spPr>
          <a:xfrm>
            <a:off x="2329029" y="2997397"/>
            <a:ext cx="4485941" cy="690574"/>
          </a:xfrm>
          <a:prstGeom prst="rect">
            <a:avLst/>
          </a:prstGeom>
        </p:spPr>
        <p:txBody>
          <a:bodyPr vert="horz" wrap="square" lIns="0" tIns="13335" rIns="0" bIns="0" rtlCol="0">
            <a:spAutoFit/>
          </a:bodyPr>
          <a:lstStyle/>
          <a:p>
            <a:pPr marL="12700" algn="ctr">
              <a:lnSpc>
                <a:spcPct val="100000"/>
              </a:lnSpc>
              <a:spcBef>
                <a:spcPts val="105"/>
              </a:spcBef>
            </a:pPr>
            <a:r>
              <a:rPr lang="it-IT" spc="-5" dirty="0" err="1"/>
              <a:t>Disability</a:t>
            </a:r>
            <a:endParaRPr dirty="0"/>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3">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914400" y="265056"/>
            <a:ext cx="6050787" cy="1367682"/>
          </a:xfrm>
          <a:prstGeom prst="rect">
            <a:avLst/>
          </a:prstGeom>
        </p:spPr>
        <p:txBody>
          <a:bodyPr vert="horz" wrap="square" lIns="0" tIns="13335" rIns="0" bIns="0" rtlCol="0">
            <a:spAutoFit/>
          </a:bodyPr>
          <a:lstStyle/>
          <a:p>
            <a:r>
              <a:rPr lang="en-US" b="1" dirty="0">
                <a:latin typeface="Garamond" panose="02020404030301010803" pitchFamily="18" charset="0"/>
              </a:rPr>
              <a:t>Disability severity and function impairment</a:t>
            </a:r>
          </a:p>
        </p:txBody>
      </p:sp>
      <p:sp>
        <p:nvSpPr>
          <p:cNvPr id="3" name="object 3"/>
          <p:cNvSpPr txBox="1"/>
          <p:nvPr/>
        </p:nvSpPr>
        <p:spPr>
          <a:xfrm>
            <a:off x="474448" y="2275375"/>
            <a:ext cx="8077200" cy="4322337"/>
          </a:xfrm>
          <a:prstGeom prst="rect">
            <a:avLst/>
          </a:prstGeom>
        </p:spPr>
        <p:txBody>
          <a:bodyPr vert="horz" wrap="square" lIns="0" tIns="13335" rIns="0" bIns="0" rtlCol="0">
            <a:spAutoFit/>
          </a:bodyPr>
          <a:lstStyle/>
          <a:p>
            <a:r>
              <a:rPr lang="en-US" sz="2000" dirty="0"/>
              <a:t>Different disabilities can:</a:t>
            </a:r>
          </a:p>
          <a:p>
            <a:pPr marL="342900" indent="-342900">
              <a:buFont typeface="+mj-lt"/>
              <a:buAutoNum type="alphaLcParenR"/>
            </a:pPr>
            <a:r>
              <a:rPr lang="en-US" sz="2000" dirty="0"/>
              <a:t>Be more or less severe;</a:t>
            </a:r>
          </a:p>
          <a:p>
            <a:pPr marL="342900" indent="-342900">
              <a:buFont typeface="+mj-lt"/>
              <a:buAutoNum type="alphaLcParenR"/>
            </a:pPr>
            <a:r>
              <a:rPr lang="en-US" sz="2000" dirty="0"/>
              <a:t>Impair more or less the functions performed by a person – with functions ranging from simple, daily actions to more complex tasks.</a:t>
            </a:r>
          </a:p>
          <a:p>
            <a:pPr marL="285750" indent="-285750">
              <a:buFontTx/>
              <a:buChar char="-"/>
            </a:pPr>
            <a:endParaRPr lang="en-US" sz="2000" dirty="0"/>
          </a:p>
          <a:p>
            <a:pPr marL="285750" indent="-285750">
              <a:buFontTx/>
              <a:buChar char="-"/>
            </a:pPr>
            <a:endParaRPr lang="en-US" sz="2000" dirty="0"/>
          </a:p>
          <a:p>
            <a:r>
              <a:rPr lang="en-US" sz="2000" i="1" dirty="0"/>
              <a:t>Exercise: </a:t>
            </a:r>
          </a:p>
          <a:p>
            <a:endParaRPr lang="en-US" sz="2000" dirty="0"/>
          </a:p>
          <a:p>
            <a:r>
              <a:rPr lang="en-US" sz="2000" dirty="0"/>
              <a:t>The group is divided into couples. In each couple, one trainee thinks about a person with disability that s/he knows, while the other trainee poses the questions contained in the </a:t>
            </a:r>
            <a:r>
              <a:rPr lang="en-US" sz="2000" b="1" dirty="0"/>
              <a:t>Washington Group Short Set of Questions on Disability.</a:t>
            </a:r>
            <a:r>
              <a:rPr lang="en-US" sz="2000" dirty="0"/>
              <a:t> The first trainee responds as if s/he was the person with disability, the second trainee records the answers.</a:t>
            </a:r>
          </a:p>
          <a:p>
            <a:pPr marL="285750" indent="-285750">
              <a:buFontTx/>
              <a:buChar char="-"/>
            </a:pPr>
            <a:endParaRPr lang="en-US" sz="2000"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325001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r>
              <a:rPr lang="en-US" b="1" dirty="0">
                <a:latin typeface="Garamond" panose="02020404030301010803" pitchFamily="18" charset="0"/>
              </a:rPr>
              <a:t>Disability and Health</a:t>
            </a:r>
          </a:p>
        </p:txBody>
      </p:sp>
      <p:sp>
        <p:nvSpPr>
          <p:cNvPr id="3" name="object 3"/>
          <p:cNvSpPr txBox="1"/>
          <p:nvPr/>
        </p:nvSpPr>
        <p:spPr>
          <a:xfrm>
            <a:off x="474448" y="2275375"/>
            <a:ext cx="8077200" cy="3706784"/>
          </a:xfrm>
          <a:prstGeom prst="rect">
            <a:avLst/>
          </a:prstGeom>
        </p:spPr>
        <p:txBody>
          <a:bodyPr vert="horz" wrap="square" lIns="0" tIns="13335" rIns="0" bIns="0" rtlCol="0">
            <a:spAutoFit/>
          </a:bodyPr>
          <a:lstStyle/>
          <a:p>
            <a:r>
              <a:rPr lang="en-US" sz="2000" dirty="0"/>
              <a:t>Many groups of people, including people with disabilities, still experience poorer states of health than others, and less access to health services than others.</a:t>
            </a:r>
          </a:p>
          <a:p>
            <a:endParaRPr lang="en-US" sz="2000" dirty="0"/>
          </a:p>
          <a:p>
            <a:r>
              <a:rPr lang="en-US" sz="2000" dirty="0"/>
              <a:t>To ensure that people with disabilities achieve good levels of health it is important to </a:t>
            </a:r>
            <a:r>
              <a:rPr lang="it-IT" sz="2000" dirty="0" err="1"/>
              <a:t>remember</a:t>
            </a:r>
            <a:r>
              <a:rPr lang="it-IT" sz="2000" dirty="0"/>
              <a:t> </a:t>
            </a:r>
            <a:r>
              <a:rPr lang="it-IT" sz="2000" dirty="0" err="1"/>
              <a:t>that</a:t>
            </a:r>
            <a:r>
              <a:rPr lang="it-IT" sz="2000" dirty="0"/>
              <a:t>:</a:t>
            </a:r>
          </a:p>
          <a:p>
            <a:endParaRPr lang="it-IT" sz="2000" dirty="0"/>
          </a:p>
          <a:p>
            <a:pPr marL="342900" indent="-342900">
              <a:buFont typeface="+mj-lt"/>
              <a:buAutoNum type="arabicPeriod"/>
            </a:pPr>
            <a:r>
              <a:rPr lang="en-US" sz="2000" b="1" dirty="0"/>
              <a:t>people with disabilities need health services for general health-care needs like the rest of the population</a:t>
            </a:r>
            <a:r>
              <a:rPr lang="en-US" sz="2000" dirty="0"/>
              <a:t>;</a:t>
            </a:r>
          </a:p>
          <a:p>
            <a:pPr marL="342900" indent="-342900">
              <a:buFont typeface="+mj-lt"/>
              <a:buAutoNum type="arabicPeriod"/>
            </a:pPr>
            <a:endParaRPr lang="en-US" sz="2000" dirty="0"/>
          </a:p>
          <a:p>
            <a:pPr marL="342900" indent="-342900">
              <a:buFont typeface="+mj-lt"/>
              <a:buAutoNum type="arabicPeriod"/>
            </a:pPr>
            <a:r>
              <a:rPr lang="en-US" sz="2000" b="1" dirty="0"/>
              <a:t>while not all people with disabilities have health problems related to their impairments, many will require specific health-care services</a:t>
            </a:r>
            <a:r>
              <a:rPr lang="en-US" sz="2000" dirty="0"/>
              <a:t>.</a:t>
            </a:r>
            <a:endParaRPr lang="it-IT" sz="2000"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011315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85801" y="531013"/>
            <a:ext cx="6858000" cy="690574"/>
          </a:xfrm>
          <a:prstGeom prst="rect">
            <a:avLst/>
          </a:prstGeom>
        </p:spPr>
        <p:txBody>
          <a:bodyPr vert="horz" wrap="square" lIns="0" tIns="13335" rIns="0" bIns="0" rtlCol="0">
            <a:spAutoFit/>
          </a:bodyPr>
          <a:lstStyle/>
          <a:p>
            <a:r>
              <a:rPr lang="en-US" b="1" dirty="0">
                <a:latin typeface="Garamond" panose="02020404030301010803" pitchFamily="18" charset="0"/>
              </a:rPr>
              <a:t>Disability and Health (</a:t>
            </a:r>
            <a:r>
              <a:rPr lang="en-US" b="1" dirty="0" err="1">
                <a:latin typeface="Garamond" panose="02020404030301010803" pitchFamily="18" charset="0"/>
              </a:rPr>
              <a:t>Ctd</a:t>
            </a:r>
            <a:r>
              <a:rPr lang="en-US" b="1" dirty="0">
                <a:latin typeface="Garamond" panose="02020404030301010803" pitchFamily="18" charset="0"/>
              </a:rPr>
              <a:t>)</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284480" y="2473803"/>
            <a:ext cx="2743200" cy="2475678"/>
          </a:xfrm>
          <a:prstGeom prst="rect">
            <a:avLst/>
          </a:prstGeom>
        </p:spPr>
        <p:txBody>
          <a:bodyPr vert="horz" wrap="square" lIns="0" tIns="13335" rIns="0" bIns="0" rtlCol="0">
            <a:spAutoFit/>
          </a:bodyPr>
          <a:lstStyle/>
          <a:p>
            <a:r>
              <a:rPr lang="en-US" sz="2000" dirty="0"/>
              <a:t>Who can support access to health services for people with disabilities?</a:t>
            </a:r>
          </a:p>
          <a:p>
            <a:endParaRPr lang="en-US" sz="2000" dirty="0"/>
          </a:p>
          <a:p>
            <a:endParaRPr lang="en-US" sz="2000" dirty="0"/>
          </a:p>
          <a:p>
            <a:r>
              <a:rPr lang="en-US" sz="2000" dirty="0"/>
              <a:t>How can a community member or a community health worker act?</a:t>
            </a:r>
          </a:p>
        </p:txBody>
      </p:sp>
      <p:pic>
        <p:nvPicPr>
          <p:cNvPr id="10" name="Picture 2" descr="Risultato immagini per hands support logo">
            <a:extLst>
              <a:ext uri="{FF2B5EF4-FFF2-40B4-BE49-F238E27FC236}">
                <a16:creationId xmlns:a16="http://schemas.microsoft.com/office/drawing/2014/main" id="{34F64508-60EE-487C-87D1-4694C92EBBB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8950" y="2373700"/>
            <a:ext cx="6115050" cy="4484300"/>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378CF4A2-423D-44BA-B101-43CA27AC04C8}"/>
              </a:ext>
            </a:extLst>
          </p:cNvPr>
          <p:cNvSpPr txBox="1"/>
          <p:nvPr/>
        </p:nvSpPr>
        <p:spPr>
          <a:xfrm>
            <a:off x="5282406" y="3365245"/>
            <a:ext cx="1783194" cy="369332"/>
          </a:xfrm>
          <a:prstGeom prst="rect">
            <a:avLst/>
          </a:prstGeom>
          <a:noFill/>
        </p:spPr>
        <p:txBody>
          <a:bodyPr wrap="square" rtlCol="0">
            <a:spAutoFit/>
          </a:bodyPr>
          <a:lstStyle/>
          <a:p>
            <a:r>
              <a:rPr lang="it-IT" b="1" dirty="0"/>
              <a:t>Government</a:t>
            </a:r>
          </a:p>
        </p:txBody>
      </p:sp>
      <p:sp>
        <p:nvSpPr>
          <p:cNvPr id="13" name="CasellaDiTesto 12">
            <a:extLst>
              <a:ext uri="{FF2B5EF4-FFF2-40B4-BE49-F238E27FC236}">
                <a16:creationId xmlns:a16="http://schemas.microsoft.com/office/drawing/2014/main" id="{528B4CB4-435E-4AEE-AFC5-C9F3685B2CCF}"/>
              </a:ext>
            </a:extLst>
          </p:cNvPr>
          <p:cNvSpPr txBox="1"/>
          <p:nvPr/>
        </p:nvSpPr>
        <p:spPr>
          <a:xfrm>
            <a:off x="3800474" y="3878433"/>
            <a:ext cx="1304925" cy="369332"/>
          </a:xfrm>
          <a:prstGeom prst="rect">
            <a:avLst/>
          </a:prstGeom>
          <a:noFill/>
        </p:spPr>
        <p:txBody>
          <a:bodyPr wrap="square" rtlCol="0">
            <a:spAutoFit/>
          </a:bodyPr>
          <a:lstStyle/>
          <a:p>
            <a:r>
              <a:rPr lang="it-IT" b="1" dirty="0"/>
              <a:t>Community</a:t>
            </a:r>
          </a:p>
        </p:txBody>
      </p:sp>
      <p:sp>
        <p:nvSpPr>
          <p:cNvPr id="14" name="CasellaDiTesto 13">
            <a:extLst>
              <a:ext uri="{FF2B5EF4-FFF2-40B4-BE49-F238E27FC236}">
                <a16:creationId xmlns:a16="http://schemas.microsoft.com/office/drawing/2014/main" id="{C3B7D670-9C4E-4680-AD03-26DDFD5667D6}"/>
              </a:ext>
            </a:extLst>
          </p:cNvPr>
          <p:cNvSpPr txBox="1"/>
          <p:nvPr/>
        </p:nvSpPr>
        <p:spPr>
          <a:xfrm>
            <a:off x="7414374" y="3878433"/>
            <a:ext cx="1032044" cy="369332"/>
          </a:xfrm>
          <a:prstGeom prst="rect">
            <a:avLst/>
          </a:prstGeom>
          <a:noFill/>
        </p:spPr>
        <p:txBody>
          <a:bodyPr wrap="square" rtlCol="0">
            <a:spAutoFit/>
          </a:bodyPr>
          <a:lstStyle/>
          <a:p>
            <a:r>
              <a:rPr lang="it-IT" b="1" dirty="0"/>
              <a:t>Families</a:t>
            </a:r>
          </a:p>
        </p:txBody>
      </p:sp>
      <p:sp>
        <p:nvSpPr>
          <p:cNvPr id="15" name="CasellaDiTesto 14">
            <a:extLst>
              <a:ext uri="{FF2B5EF4-FFF2-40B4-BE49-F238E27FC236}">
                <a16:creationId xmlns:a16="http://schemas.microsoft.com/office/drawing/2014/main" id="{82122B66-5208-47CA-8ECF-F71434A41911}"/>
              </a:ext>
            </a:extLst>
          </p:cNvPr>
          <p:cNvSpPr txBox="1"/>
          <p:nvPr/>
        </p:nvSpPr>
        <p:spPr>
          <a:xfrm>
            <a:off x="4762305" y="4742290"/>
            <a:ext cx="1431191" cy="369332"/>
          </a:xfrm>
          <a:prstGeom prst="rect">
            <a:avLst/>
          </a:prstGeom>
          <a:noFill/>
        </p:spPr>
        <p:txBody>
          <a:bodyPr wrap="square" rtlCol="0">
            <a:spAutoFit/>
          </a:bodyPr>
          <a:lstStyle/>
          <a:p>
            <a:r>
              <a:rPr lang="it-IT" b="1" dirty="0" err="1"/>
              <a:t>Individuals</a:t>
            </a:r>
            <a:endParaRPr lang="it-IT" b="1" dirty="0"/>
          </a:p>
        </p:txBody>
      </p:sp>
      <p:sp>
        <p:nvSpPr>
          <p:cNvPr id="16" name="CasellaDiTesto 15">
            <a:extLst>
              <a:ext uri="{FF2B5EF4-FFF2-40B4-BE49-F238E27FC236}">
                <a16:creationId xmlns:a16="http://schemas.microsoft.com/office/drawing/2014/main" id="{969DD72C-3A55-4571-9DA5-B469FC0F5BA8}"/>
              </a:ext>
            </a:extLst>
          </p:cNvPr>
          <p:cNvSpPr txBox="1"/>
          <p:nvPr/>
        </p:nvSpPr>
        <p:spPr>
          <a:xfrm>
            <a:off x="8095649" y="5354039"/>
            <a:ext cx="950085" cy="369332"/>
          </a:xfrm>
          <a:prstGeom prst="rect">
            <a:avLst/>
          </a:prstGeom>
          <a:noFill/>
        </p:spPr>
        <p:txBody>
          <a:bodyPr wrap="square" rtlCol="0">
            <a:spAutoFit/>
          </a:bodyPr>
          <a:lstStyle/>
          <a:p>
            <a:r>
              <a:rPr lang="it-IT" b="1" dirty="0" err="1"/>
              <a:t>NGOs</a:t>
            </a:r>
            <a:endParaRPr lang="it-IT" b="1" dirty="0"/>
          </a:p>
        </p:txBody>
      </p:sp>
      <p:sp>
        <p:nvSpPr>
          <p:cNvPr id="17" name="CasellaDiTesto 16">
            <a:extLst>
              <a:ext uri="{FF2B5EF4-FFF2-40B4-BE49-F238E27FC236}">
                <a16:creationId xmlns:a16="http://schemas.microsoft.com/office/drawing/2014/main" id="{7DC90A61-B851-4E81-9ED7-0335DD42F0C8}"/>
              </a:ext>
            </a:extLst>
          </p:cNvPr>
          <p:cNvSpPr txBox="1"/>
          <p:nvPr/>
        </p:nvSpPr>
        <p:spPr>
          <a:xfrm>
            <a:off x="3190724" y="5257257"/>
            <a:ext cx="1059816" cy="523220"/>
          </a:xfrm>
          <a:prstGeom prst="rect">
            <a:avLst/>
          </a:prstGeom>
          <a:noFill/>
        </p:spPr>
        <p:txBody>
          <a:bodyPr wrap="square" rtlCol="0">
            <a:spAutoFit/>
          </a:bodyPr>
          <a:lstStyle/>
          <a:p>
            <a:pPr algn="ctr"/>
            <a:r>
              <a:rPr lang="it-IT" sz="1400" b="1" dirty="0" err="1"/>
              <a:t>Traditional</a:t>
            </a:r>
            <a:r>
              <a:rPr lang="it-IT" sz="1400" b="1" dirty="0"/>
              <a:t> </a:t>
            </a:r>
          </a:p>
          <a:p>
            <a:pPr algn="ctr"/>
            <a:r>
              <a:rPr lang="it-IT" sz="1400" b="1" dirty="0"/>
              <a:t>leaders</a:t>
            </a:r>
          </a:p>
        </p:txBody>
      </p:sp>
      <p:sp>
        <p:nvSpPr>
          <p:cNvPr id="18" name="CasellaDiTesto 17">
            <a:extLst>
              <a:ext uri="{FF2B5EF4-FFF2-40B4-BE49-F238E27FC236}">
                <a16:creationId xmlns:a16="http://schemas.microsoft.com/office/drawing/2014/main" id="{4702F9FE-C64A-4469-8038-ABBF9EE18EA2}"/>
              </a:ext>
            </a:extLst>
          </p:cNvPr>
          <p:cNvSpPr txBox="1"/>
          <p:nvPr/>
        </p:nvSpPr>
        <p:spPr>
          <a:xfrm>
            <a:off x="6781800" y="5943600"/>
            <a:ext cx="1143000" cy="923330"/>
          </a:xfrm>
          <a:prstGeom prst="rect">
            <a:avLst/>
          </a:prstGeom>
          <a:noFill/>
        </p:spPr>
        <p:txBody>
          <a:bodyPr wrap="square" rtlCol="0">
            <a:spAutoFit/>
          </a:bodyPr>
          <a:lstStyle/>
          <a:p>
            <a:r>
              <a:rPr lang="it-IT" b="1" dirty="0"/>
              <a:t>Private HC </a:t>
            </a:r>
          </a:p>
          <a:p>
            <a:r>
              <a:rPr lang="it-IT" b="1" dirty="0"/>
              <a:t>providers</a:t>
            </a:r>
          </a:p>
        </p:txBody>
      </p:sp>
    </p:spTree>
    <p:extLst>
      <p:ext uri="{BB962C8B-B14F-4D97-AF65-F5344CB8AC3E}">
        <p14:creationId xmlns:p14="http://schemas.microsoft.com/office/powerpoint/2010/main" val="160183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533400" y="238822"/>
            <a:ext cx="6606794" cy="1244571"/>
          </a:xfrm>
          <a:prstGeom prst="rect">
            <a:avLst/>
          </a:prstGeom>
        </p:spPr>
        <p:txBody>
          <a:bodyPr vert="horz" wrap="square" lIns="0" tIns="13335" rIns="0" bIns="0" rtlCol="0">
            <a:spAutoFit/>
          </a:bodyPr>
          <a:lstStyle/>
          <a:p>
            <a:r>
              <a:rPr lang="en-US" sz="4000" b="1" dirty="0">
                <a:latin typeface="Garamond" panose="02020404030301010803" pitchFamily="18" charset="0"/>
              </a:rPr>
              <a:t>Barriers to health-care services for people with disabilities</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CasellaDiTesto 9">
            <a:extLst>
              <a:ext uri="{FF2B5EF4-FFF2-40B4-BE49-F238E27FC236}">
                <a16:creationId xmlns:a16="http://schemas.microsoft.com/office/drawing/2014/main" id="{9389225B-365E-4117-A920-004126679861}"/>
              </a:ext>
            </a:extLst>
          </p:cNvPr>
          <p:cNvSpPr txBox="1"/>
          <p:nvPr/>
        </p:nvSpPr>
        <p:spPr>
          <a:xfrm>
            <a:off x="228601" y="2145211"/>
            <a:ext cx="4876800" cy="4801314"/>
          </a:xfrm>
          <a:prstGeom prst="rect">
            <a:avLst/>
          </a:prstGeom>
          <a:noFill/>
        </p:spPr>
        <p:txBody>
          <a:bodyPr wrap="square" rtlCol="0">
            <a:spAutoFit/>
          </a:bodyPr>
          <a:lstStyle/>
          <a:p>
            <a:r>
              <a:rPr lang="en-US" b="1" dirty="0"/>
              <a:t>Having disability ≠ poor health!</a:t>
            </a:r>
          </a:p>
          <a:p>
            <a:endParaRPr lang="en-US" dirty="0"/>
          </a:p>
          <a:p>
            <a:r>
              <a:rPr lang="en-US" dirty="0">
                <a:sym typeface="Wingdings" panose="05000000000000000000" pitchFamily="2" charset="2"/>
              </a:rPr>
              <a:t> </a:t>
            </a:r>
            <a:r>
              <a:rPr lang="en-US" dirty="0"/>
              <a:t>Instead their poor health can be linked to difficulties in accessing services and programs. </a:t>
            </a:r>
          </a:p>
          <a:p>
            <a:endParaRPr lang="en-US" dirty="0"/>
          </a:p>
          <a:p>
            <a:r>
              <a:rPr lang="en-US" dirty="0"/>
              <a:t>The barriers to health-care services that people with disabilities and their family members may face include:</a:t>
            </a:r>
          </a:p>
          <a:p>
            <a:pPr marL="285750" indent="-285750">
              <a:buFont typeface="Arial" panose="020B0604020202020204" pitchFamily="34" charset="0"/>
              <a:buChar char="•"/>
            </a:pPr>
            <a:r>
              <a:rPr lang="en-US" dirty="0"/>
              <a:t>economic barriers</a:t>
            </a:r>
          </a:p>
          <a:p>
            <a:pPr marL="285750" indent="-285750">
              <a:buFont typeface="Arial" panose="020B0604020202020204" pitchFamily="34" charset="0"/>
              <a:buChar char="•"/>
            </a:pPr>
            <a:r>
              <a:rPr lang="en-US" b="1" dirty="0"/>
              <a:t>physical and geographical barriers</a:t>
            </a:r>
          </a:p>
          <a:p>
            <a:pPr marL="285750" indent="-285750">
              <a:buFont typeface="Arial" panose="020B0604020202020204" pitchFamily="34" charset="0"/>
              <a:buChar char="•"/>
            </a:pPr>
            <a:r>
              <a:rPr lang="en-US" b="1" dirty="0"/>
              <a:t>communication and information barriers</a:t>
            </a:r>
          </a:p>
          <a:p>
            <a:pPr marL="285750" indent="-285750">
              <a:buFont typeface="Arial" panose="020B0604020202020204" pitchFamily="34" charset="0"/>
              <a:buChar char="•"/>
            </a:pPr>
            <a:r>
              <a:rPr lang="en-US" b="1" dirty="0"/>
              <a:t>poor attitudes and knowledge of (community) health workers </a:t>
            </a:r>
            <a:r>
              <a:rPr lang="en-US" dirty="0"/>
              <a:t>about people with disabilities</a:t>
            </a:r>
          </a:p>
          <a:p>
            <a:pPr marL="285750" indent="-285750">
              <a:buFont typeface="Arial" panose="020B0604020202020204" pitchFamily="34" charset="0"/>
              <a:buChar char="•"/>
            </a:pPr>
            <a:r>
              <a:rPr lang="en-US" dirty="0"/>
              <a:t>poor knowledge and attitudes of people with disabilities about general health care and services</a:t>
            </a:r>
          </a:p>
          <a:p>
            <a:pPr marL="285750" indent="-285750">
              <a:buFont typeface="Arial" panose="020B0604020202020204" pitchFamily="34" charset="0"/>
              <a:buChar char="•"/>
            </a:pPr>
            <a:endParaRPr lang="en-US" dirty="0"/>
          </a:p>
        </p:txBody>
      </p:sp>
      <p:pic>
        <p:nvPicPr>
          <p:cNvPr id="12" name="Picture 2" descr="Risultato immagini per barrier">
            <a:extLst>
              <a:ext uri="{FF2B5EF4-FFF2-40B4-BE49-F238E27FC236}">
                <a16:creationId xmlns:a16="http://schemas.microsoft.com/office/drawing/2014/main" id="{4CEDB026-70B6-4572-933A-9B0DEA035A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1" y="2895600"/>
            <a:ext cx="3900418" cy="2925314"/>
          </a:xfrm>
          <a:prstGeom prst="rect">
            <a:avLst/>
          </a:prstGeom>
          <a:noFill/>
          <a:extLst>
            <a:ext uri="{909E8E84-426E-40DD-AFC4-6F175D3DCCD1}">
              <a14:hiddenFill xmlns:a14="http://schemas.microsoft.com/office/drawing/2010/main">
                <a:solidFill>
                  <a:srgbClr val="FFFFFF"/>
                </a:solidFill>
              </a14:hiddenFill>
            </a:ext>
          </a:extLst>
        </p:spPr>
      </p:pic>
      <p:sp>
        <p:nvSpPr>
          <p:cNvPr id="13" name="Rettangolo 12">
            <a:extLst>
              <a:ext uri="{FF2B5EF4-FFF2-40B4-BE49-F238E27FC236}">
                <a16:creationId xmlns:a16="http://schemas.microsoft.com/office/drawing/2014/main" id="{91A3E5D0-D5E6-49E2-84F0-D7C54297B54B}"/>
              </a:ext>
            </a:extLst>
          </p:cNvPr>
          <p:cNvSpPr/>
          <p:nvPr/>
        </p:nvSpPr>
        <p:spPr>
          <a:xfrm>
            <a:off x="5305507" y="3810880"/>
            <a:ext cx="777040" cy="17157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4" name="Croce 13">
            <a:extLst>
              <a:ext uri="{FF2B5EF4-FFF2-40B4-BE49-F238E27FC236}">
                <a16:creationId xmlns:a16="http://schemas.microsoft.com/office/drawing/2014/main" id="{7A917AF7-39FB-4A64-BB1D-69C7673E0783}"/>
              </a:ext>
            </a:extLst>
          </p:cNvPr>
          <p:cNvSpPr/>
          <p:nvPr/>
        </p:nvSpPr>
        <p:spPr>
          <a:xfrm>
            <a:off x="5384333" y="4295760"/>
            <a:ext cx="639915" cy="662900"/>
          </a:xfrm>
          <a:prstGeom prst="plus">
            <a:avLst>
              <a:gd name="adj" fmla="val 3970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47724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505047" y="254014"/>
            <a:ext cx="6606794" cy="1244571"/>
          </a:xfrm>
          <a:prstGeom prst="rect">
            <a:avLst/>
          </a:prstGeom>
          <a:solidFill>
            <a:srgbClr val="9C9102"/>
          </a:solidFill>
        </p:spPr>
        <p:txBody>
          <a:bodyPr vert="horz" wrap="square" lIns="0" tIns="13335" rIns="0" bIns="0" rtlCol="0">
            <a:spAutoFit/>
          </a:bodyPr>
          <a:lstStyle/>
          <a:p>
            <a:r>
              <a:rPr lang="en-US" sz="4000" b="1" dirty="0">
                <a:latin typeface="Garamond" panose="02020404030301010803" pitchFamily="18" charset="0"/>
              </a:rPr>
              <a:t>Barriers to health-care services for people with disabilities</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CasellaDiTesto 9">
            <a:extLst>
              <a:ext uri="{FF2B5EF4-FFF2-40B4-BE49-F238E27FC236}">
                <a16:creationId xmlns:a16="http://schemas.microsoft.com/office/drawing/2014/main" id="{B8DB2B29-1395-486A-9D5F-182AD966C5CE}"/>
              </a:ext>
            </a:extLst>
          </p:cNvPr>
          <p:cNvSpPr txBox="1"/>
          <p:nvPr/>
        </p:nvSpPr>
        <p:spPr>
          <a:xfrm>
            <a:off x="228601" y="2142682"/>
            <a:ext cx="8763000" cy="646331"/>
          </a:xfrm>
          <a:prstGeom prst="rect">
            <a:avLst/>
          </a:prstGeom>
          <a:noFill/>
        </p:spPr>
        <p:txBody>
          <a:bodyPr wrap="square" rtlCol="0">
            <a:spAutoFit/>
          </a:bodyPr>
          <a:lstStyle/>
          <a:p>
            <a:r>
              <a:rPr lang="en-US" dirty="0"/>
              <a:t>What are the main barriers to health-care services for people with disabilities </a:t>
            </a:r>
            <a:r>
              <a:rPr lang="en-US" b="1" dirty="0"/>
              <a:t>in your community</a:t>
            </a:r>
            <a:r>
              <a:rPr lang="en-US" dirty="0"/>
              <a:t>?</a:t>
            </a:r>
          </a:p>
        </p:txBody>
      </p:sp>
      <p:sp>
        <p:nvSpPr>
          <p:cNvPr id="12" name="CasellaDiTesto 11">
            <a:extLst>
              <a:ext uri="{FF2B5EF4-FFF2-40B4-BE49-F238E27FC236}">
                <a16:creationId xmlns:a16="http://schemas.microsoft.com/office/drawing/2014/main" id="{73C30064-7C99-4949-93C8-3D07C38645CB}"/>
              </a:ext>
            </a:extLst>
          </p:cNvPr>
          <p:cNvSpPr txBox="1"/>
          <p:nvPr/>
        </p:nvSpPr>
        <p:spPr>
          <a:xfrm rot="18824377">
            <a:off x="3899239" y="3650235"/>
            <a:ext cx="1540287" cy="461665"/>
          </a:xfrm>
          <a:prstGeom prst="rect">
            <a:avLst/>
          </a:prstGeom>
          <a:noFill/>
        </p:spPr>
        <p:txBody>
          <a:bodyPr wrap="square" rtlCol="0">
            <a:spAutoFit/>
          </a:bodyPr>
          <a:lstStyle/>
          <a:p>
            <a:r>
              <a:rPr lang="it-IT" sz="2400" b="1" dirty="0" err="1">
                <a:solidFill>
                  <a:srgbClr val="0070C0"/>
                </a:solidFill>
              </a:rPr>
              <a:t>Poverty</a:t>
            </a:r>
            <a:endParaRPr lang="it-IT" sz="2400" b="1" dirty="0">
              <a:solidFill>
                <a:srgbClr val="0070C0"/>
              </a:solidFill>
            </a:endParaRPr>
          </a:p>
        </p:txBody>
      </p:sp>
      <p:sp>
        <p:nvSpPr>
          <p:cNvPr id="13" name="CasellaDiTesto 12">
            <a:extLst>
              <a:ext uri="{FF2B5EF4-FFF2-40B4-BE49-F238E27FC236}">
                <a16:creationId xmlns:a16="http://schemas.microsoft.com/office/drawing/2014/main" id="{7D68D9BC-2AFE-4AE5-9142-789C09D7ED46}"/>
              </a:ext>
            </a:extLst>
          </p:cNvPr>
          <p:cNvSpPr txBox="1"/>
          <p:nvPr/>
        </p:nvSpPr>
        <p:spPr>
          <a:xfrm rot="18824377">
            <a:off x="5963978" y="3565584"/>
            <a:ext cx="1892304" cy="461665"/>
          </a:xfrm>
          <a:prstGeom prst="rect">
            <a:avLst/>
          </a:prstGeom>
          <a:noFill/>
        </p:spPr>
        <p:txBody>
          <a:bodyPr wrap="square" rtlCol="0">
            <a:spAutoFit/>
          </a:bodyPr>
          <a:lstStyle/>
          <a:p>
            <a:r>
              <a:rPr lang="it-IT" sz="2400" b="1" dirty="0">
                <a:solidFill>
                  <a:srgbClr val="0070C0"/>
                </a:solidFill>
              </a:rPr>
              <a:t>Knowledge</a:t>
            </a:r>
          </a:p>
        </p:txBody>
      </p:sp>
      <p:sp>
        <p:nvSpPr>
          <p:cNvPr id="14" name="CasellaDiTesto 13">
            <a:extLst>
              <a:ext uri="{FF2B5EF4-FFF2-40B4-BE49-F238E27FC236}">
                <a16:creationId xmlns:a16="http://schemas.microsoft.com/office/drawing/2014/main" id="{AC8C0E98-9435-4F2D-94DE-6B0B342CA45F}"/>
              </a:ext>
            </a:extLst>
          </p:cNvPr>
          <p:cNvSpPr txBox="1"/>
          <p:nvPr/>
        </p:nvSpPr>
        <p:spPr>
          <a:xfrm rot="18824377">
            <a:off x="-31633" y="3448293"/>
            <a:ext cx="1892304" cy="461665"/>
          </a:xfrm>
          <a:prstGeom prst="rect">
            <a:avLst/>
          </a:prstGeom>
          <a:noFill/>
        </p:spPr>
        <p:txBody>
          <a:bodyPr wrap="square" rtlCol="0">
            <a:spAutoFit/>
          </a:bodyPr>
          <a:lstStyle/>
          <a:p>
            <a:r>
              <a:rPr lang="it-IT" sz="2400" b="1" dirty="0" err="1">
                <a:solidFill>
                  <a:srgbClr val="0070C0"/>
                </a:solidFill>
              </a:rPr>
              <a:t>Distance</a:t>
            </a:r>
            <a:endParaRPr lang="it-IT" sz="2400" b="1" dirty="0">
              <a:solidFill>
                <a:srgbClr val="0070C0"/>
              </a:solidFill>
            </a:endParaRPr>
          </a:p>
        </p:txBody>
      </p:sp>
      <p:sp>
        <p:nvSpPr>
          <p:cNvPr id="15" name="CasellaDiTesto 14">
            <a:extLst>
              <a:ext uri="{FF2B5EF4-FFF2-40B4-BE49-F238E27FC236}">
                <a16:creationId xmlns:a16="http://schemas.microsoft.com/office/drawing/2014/main" id="{D30724CE-D9E2-42D7-9E54-0E319D2DEEBD}"/>
              </a:ext>
            </a:extLst>
          </p:cNvPr>
          <p:cNvSpPr txBox="1"/>
          <p:nvPr/>
        </p:nvSpPr>
        <p:spPr>
          <a:xfrm rot="2234407">
            <a:off x="2591458" y="5446124"/>
            <a:ext cx="1456861" cy="830997"/>
          </a:xfrm>
          <a:prstGeom prst="rect">
            <a:avLst/>
          </a:prstGeom>
          <a:noFill/>
        </p:spPr>
        <p:txBody>
          <a:bodyPr wrap="square" rtlCol="0">
            <a:spAutoFit/>
          </a:bodyPr>
          <a:lstStyle/>
          <a:p>
            <a:r>
              <a:rPr lang="it-IT" sz="2400" b="1" dirty="0" err="1">
                <a:solidFill>
                  <a:srgbClr val="0070C0"/>
                </a:solidFill>
              </a:rPr>
              <a:t>Lack</a:t>
            </a:r>
            <a:r>
              <a:rPr lang="it-IT" sz="2400" b="1" dirty="0">
                <a:solidFill>
                  <a:srgbClr val="0070C0"/>
                </a:solidFill>
              </a:rPr>
              <a:t> of services</a:t>
            </a:r>
          </a:p>
        </p:txBody>
      </p:sp>
      <p:sp>
        <p:nvSpPr>
          <p:cNvPr id="16" name="CasellaDiTesto 15">
            <a:extLst>
              <a:ext uri="{FF2B5EF4-FFF2-40B4-BE49-F238E27FC236}">
                <a16:creationId xmlns:a16="http://schemas.microsoft.com/office/drawing/2014/main" id="{B52E3458-2ECA-4ABD-9ABB-926BCFDDF5C2}"/>
              </a:ext>
            </a:extLst>
          </p:cNvPr>
          <p:cNvSpPr txBox="1"/>
          <p:nvPr/>
        </p:nvSpPr>
        <p:spPr>
          <a:xfrm rot="2328244">
            <a:off x="3905976" y="5372227"/>
            <a:ext cx="1892304" cy="461665"/>
          </a:xfrm>
          <a:prstGeom prst="rect">
            <a:avLst/>
          </a:prstGeom>
          <a:noFill/>
        </p:spPr>
        <p:txBody>
          <a:bodyPr wrap="square" rtlCol="0">
            <a:spAutoFit/>
          </a:bodyPr>
          <a:lstStyle/>
          <a:p>
            <a:r>
              <a:rPr lang="it-IT" sz="2400" b="1" dirty="0">
                <a:solidFill>
                  <a:srgbClr val="0070C0"/>
                </a:solidFill>
              </a:rPr>
              <a:t>Stigma</a:t>
            </a:r>
          </a:p>
        </p:txBody>
      </p:sp>
      <p:sp>
        <p:nvSpPr>
          <p:cNvPr id="17" name="CasellaDiTesto 16">
            <a:extLst>
              <a:ext uri="{FF2B5EF4-FFF2-40B4-BE49-F238E27FC236}">
                <a16:creationId xmlns:a16="http://schemas.microsoft.com/office/drawing/2014/main" id="{6F96D184-A7E3-4A2D-AC08-63BA5CBBECFA}"/>
              </a:ext>
            </a:extLst>
          </p:cNvPr>
          <p:cNvSpPr txBox="1"/>
          <p:nvPr/>
        </p:nvSpPr>
        <p:spPr>
          <a:xfrm rot="18824377">
            <a:off x="1927910" y="3381859"/>
            <a:ext cx="2449556" cy="461665"/>
          </a:xfrm>
          <a:prstGeom prst="rect">
            <a:avLst/>
          </a:prstGeom>
          <a:noFill/>
        </p:spPr>
        <p:txBody>
          <a:bodyPr wrap="square" rtlCol="0">
            <a:spAutoFit/>
          </a:bodyPr>
          <a:lstStyle/>
          <a:p>
            <a:r>
              <a:rPr lang="it-IT" sz="2400" b="1" dirty="0" err="1">
                <a:solidFill>
                  <a:srgbClr val="0070C0"/>
                </a:solidFill>
              </a:rPr>
              <a:t>Discrimination</a:t>
            </a:r>
            <a:endParaRPr lang="it-IT" sz="2400" b="1" dirty="0">
              <a:solidFill>
                <a:srgbClr val="0070C0"/>
              </a:solidFill>
            </a:endParaRPr>
          </a:p>
        </p:txBody>
      </p:sp>
      <p:sp>
        <p:nvSpPr>
          <p:cNvPr id="18" name="CasellaDiTesto 17">
            <a:extLst>
              <a:ext uri="{FF2B5EF4-FFF2-40B4-BE49-F238E27FC236}">
                <a16:creationId xmlns:a16="http://schemas.microsoft.com/office/drawing/2014/main" id="{73EF70FC-AA3F-4C37-9AEC-49AB84CB0025}"/>
              </a:ext>
            </a:extLst>
          </p:cNvPr>
          <p:cNvSpPr txBox="1"/>
          <p:nvPr/>
        </p:nvSpPr>
        <p:spPr>
          <a:xfrm rot="2542686">
            <a:off x="6559740" y="5507247"/>
            <a:ext cx="2449556" cy="461665"/>
          </a:xfrm>
          <a:prstGeom prst="rect">
            <a:avLst/>
          </a:prstGeom>
          <a:noFill/>
        </p:spPr>
        <p:txBody>
          <a:bodyPr wrap="square" rtlCol="0">
            <a:spAutoFit/>
          </a:bodyPr>
          <a:lstStyle/>
          <a:p>
            <a:r>
              <a:rPr lang="it-IT" sz="2400" b="1" dirty="0">
                <a:solidFill>
                  <a:srgbClr val="0070C0"/>
                </a:solidFill>
              </a:rPr>
              <a:t>Cultural </a:t>
            </a:r>
            <a:r>
              <a:rPr lang="it-IT" sz="2400" b="1" dirty="0" err="1">
                <a:solidFill>
                  <a:srgbClr val="0070C0"/>
                </a:solidFill>
              </a:rPr>
              <a:t>beliefs</a:t>
            </a:r>
            <a:endParaRPr lang="it-IT" sz="2400" b="1" dirty="0">
              <a:solidFill>
                <a:srgbClr val="0070C0"/>
              </a:solidFill>
            </a:endParaRPr>
          </a:p>
        </p:txBody>
      </p:sp>
      <p:sp>
        <p:nvSpPr>
          <p:cNvPr id="19" name="CasellaDiTesto 18">
            <a:extLst>
              <a:ext uri="{FF2B5EF4-FFF2-40B4-BE49-F238E27FC236}">
                <a16:creationId xmlns:a16="http://schemas.microsoft.com/office/drawing/2014/main" id="{83C7B5CE-05C5-4B66-8287-7A7310C843B2}"/>
              </a:ext>
            </a:extLst>
          </p:cNvPr>
          <p:cNvSpPr txBox="1"/>
          <p:nvPr/>
        </p:nvSpPr>
        <p:spPr>
          <a:xfrm rot="18824377">
            <a:off x="5265091" y="5347270"/>
            <a:ext cx="1893691" cy="830997"/>
          </a:xfrm>
          <a:prstGeom prst="rect">
            <a:avLst/>
          </a:prstGeom>
          <a:noFill/>
        </p:spPr>
        <p:txBody>
          <a:bodyPr wrap="square" rtlCol="0">
            <a:spAutoFit/>
          </a:bodyPr>
          <a:lstStyle/>
          <a:p>
            <a:r>
              <a:rPr lang="it-IT" sz="2400" b="1" dirty="0" err="1">
                <a:solidFill>
                  <a:srgbClr val="0070C0"/>
                </a:solidFill>
              </a:rPr>
              <a:t>Lack</a:t>
            </a:r>
            <a:r>
              <a:rPr lang="it-IT" sz="2400" b="1" dirty="0">
                <a:solidFill>
                  <a:srgbClr val="0070C0"/>
                </a:solidFill>
              </a:rPr>
              <a:t> of </a:t>
            </a:r>
            <a:r>
              <a:rPr lang="it-IT" sz="2400" b="1" dirty="0" err="1">
                <a:solidFill>
                  <a:srgbClr val="0070C0"/>
                </a:solidFill>
              </a:rPr>
              <a:t>Awareness</a:t>
            </a:r>
            <a:endParaRPr lang="it-IT" sz="2400" b="1" dirty="0">
              <a:solidFill>
                <a:srgbClr val="0070C0"/>
              </a:solidFill>
            </a:endParaRPr>
          </a:p>
        </p:txBody>
      </p:sp>
      <p:sp>
        <p:nvSpPr>
          <p:cNvPr id="20" name="CasellaDiTesto 19">
            <a:extLst>
              <a:ext uri="{FF2B5EF4-FFF2-40B4-BE49-F238E27FC236}">
                <a16:creationId xmlns:a16="http://schemas.microsoft.com/office/drawing/2014/main" id="{4BECB15F-4FB1-49D3-AC88-502049F79701}"/>
              </a:ext>
            </a:extLst>
          </p:cNvPr>
          <p:cNvSpPr txBox="1"/>
          <p:nvPr/>
        </p:nvSpPr>
        <p:spPr>
          <a:xfrm rot="18824377">
            <a:off x="7588678" y="3958914"/>
            <a:ext cx="1664115" cy="461665"/>
          </a:xfrm>
          <a:prstGeom prst="rect">
            <a:avLst/>
          </a:prstGeom>
          <a:noFill/>
        </p:spPr>
        <p:txBody>
          <a:bodyPr wrap="square" rtlCol="0">
            <a:spAutoFit/>
          </a:bodyPr>
          <a:lstStyle/>
          <a:p>
            <a:r>
              <a:rPr lang="it-IT" sz="2400" b="1" dirty="0" err="1">
                <a:solidFill>
                  <a:srgbClr val="0070C0"/>
                </a:solidFill>
              </a:rPr>
              <a:t>Insecurity</a:t>
            </a:r>
            <a:endParaRPr lang="it-IT" sz="2400" b="1" dirty="0">
              <a:solidFill>
                <a:srgbClr val="0070C0"/>
              </a:solidFill>
            </a:endParaRPr>
          </a:p>
        </p:txBody>
      </p:sp>
      <p:sp>
        <p:nvSpPr>
          <p:cNvPr id="21" name="CasellaDiTesto 20">
            <a:extLst>
              <a:ext uri="{FF2B5EF4-FFF2-40B4-BE49-F238E27FC236}">
                <a16:creationId xmlns:a16="http://schemas.microsoft.com/office/drawing/2014/main" id="{1E5DB3DD-32C9-47B7-BDFF-724E69C68E36}"/>
              </a:ext>
            </a:extLst>
          </p:cNvPr>
          <p:cNvSpPr txBox="1"/>
          <p:nvPr/>
        </p:nvSpPr>
        <p:spPr>
          <a:xfrm rot="2234407">
            <a:off x="645215" y="5493605"/>
            <a:ext cx="1456861" cy="830997"/>
          </a:xfrm>
          <a:prstGeom prst="rect">
            <a:avLst/>
          </a:prstGeom>
          <a:noFill/>
        </p:spPr>
        <p:txBody>
          <a:bodyPr wrap="square" rtlCol="0">
            <a:spAutoFit/>
          </a:bodyPr>
          <a:lstStyle/>
          <a:p>
            <a:r>
              <a:rPr lang="it-IT" sz="2400" b="1" dirty="0" err="1">
                <a:solidFill>
                  <a:srgbClr val="0070C0"/>
                </a:solidFill>
              </a:rPr>
              <a:t>Lack</a:t>
            </a:r>
            <a:r>
              <a:rPr lang="it-IT" sz="2400" b="1" dirty="0">
                <a:solidFill>
                  <a:srgbClr val="0070C0"/>
                </a:solidFill>
              </a:rPr>
              <a:t> of </a:t>
            </a:r>
            <a:r>
              <a:rPr lang="it-IT" sz="2400" b="1" dirty="0" err="1">
                <a:solidFill>
                  <a:srgbClr val="0070C0"/>
                </a:solidFill>
              </a:rPr>
              <a:t>HWs</a:t>
            </a:r>
            <a:endParaRPr lang="it-IT" sz="2400" b="1" dirty="0">
              <a:solidFill>
                <a:srgbClr val="0070C0"/>
              </a:solidFill>
            </a:endParaRPr>
          </a:p>
        </p:txBody>
      </p:sp>
    </p:spTree>
    <p:extLst>
      <p:ext uri="{BB962C8B-B14F-4D97-AF65-F5344CB8AC3E}">
        <p14:creationId xmlns:p14="http://schemas.microsoft.com/office/powerpoint/2010/main" val="133149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Effect transition="in" filter="fade">
                                      <p:cBhvr>
                                        <p:cTn id="27" dur="500"/>
                                        <p:tgtEl>
                                          <p:spTgt spid="1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fade">
                                      <p:cBhvr>
                                        <p:cTn id="37" dur="500"/>
                                        <p:tgtEl>
                                          <p:spTgt spid="1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animEffect transition="in" filter="fade">
                                      <p:cBhvr>
                                        <p:cTn id="42" dur="500"/>
                                        <p:tgtEl>
                                          <p:spTgt spid="2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fade">
                                      <p:cBhvr>
                                        <p:cTn id="47" dur="500"/>
                                        <p:tgtEl>
                                          <p:spTgt spid="1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7"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78774" y="304800"/>
            <a:ext cx="6050787" cy="1367682"/>
          </a:xfrm>
          <a:prstGeom prst="rect">
            <a:avLst/>
          </a:prstGeom>
          <a:solidFill>
            <a:srgbClr val="9C9102"/>
          </a:solidFill>
        </p:spPr>
        <p:txBody>
          <a:bodyPr vert="horz" wrap="square" lIns="0" tIns="13335" rIns="0" bIns="0" rtlCol="0">
            <a:spAutoFit/>
          </a:bodyPr>
          <a:lstStyle/>
          <a:p>
            <a:r>
              <a:rPr lang="en-US" b="1" dirty="0">
                <a:latin typeface="Garamond" panose="02020404030301010803" pitchFamily="18" charset="0"/>
              </a:rPr>
              <a:t>Disability inclusion, in Health</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CasellaDiTesto 9">
            <a:extLst>
              <a:ext uri="{FF2B5EF4-FFF2-40B4-BE49-F238E27FC236}">
                <a16:creationId xmlns:a16="http://schemas.microsoft.com/office/drawing/2014/main" id="{10062677-74F2-4017-BB2F-14106FADD30D}"/>
              </a:ext>
            </a:extLst>
          </p:cNvPr>
          <p:cNvSpPr txBox="1"/>
          <p:nvPr/>
        </p:nvSpPr>
        <p:spPr>
          <a:xfrm>
            <a:off x="152401" y="1977282"/>
            <a:ext cx="8839200" cy="5139869"/>
          </a:xfrm>
          <a:prstGeom prst="rect">
            <a:avLst/>
          </a:prstGeom>
          <a:noFill/>
        </p:spPr>
        <p:txBody>
          <a:bodyPr wrap="square" rtlCol="0">
            <a:spAutoFit/>
          </a:bodyPr>
          <a:lstStyle/>
          <a:p>
            <a:r>
              <a:rPr lang="en-US" dirty="0"/>
              <a:t>Disability inclusion means ensuring full participation of people with disabilities in social life and services, and requires active commitment to overcome and eliminate barriers.</a:t>
            </a:r>
          </a:p>
          <a:p>
            <a:endParaRPr lang="en-US" sz="1200" dirty="0"/>
          </a:p>
          <a:p>
            <a:r>
              <a:rPr lang="en-US" u="sng" dirty="0"/>
              <a:t>More specifically:</a:t>
            </a:r>
          </a:p>
          <a:p>
            <a:endParaRPr lang="en-US" sz="800" dirty="0"/>
          </a:p>
          <a:p>
            <a:pPr marL="285750" indent="-285750">
              <a:buFont typeface="Arial" panose="020B0604020202020204" pitchFamily="34" charset="0"/>
              <a:buChar char="•"/>
            </a:pPr>
            <a:r>
              <a:rPr lang="en-US" dirty="0"/>
              <a:t>The concept of </a:t>
            </a:r>
            <a:r>
              <a:rPr lang="en-US" b="1" dirty="0"/>
              <a:t>inclusive health </a:t>
            </a:r>
            <a:r>
              <a:rPr lang="en-US" dirty="0"/>
              <a:t>entails ensuring that health systems recognize and accommodate the needs of people with disabilities in their policies, planning and services delivery</a:t>
            </a:r>
          </a:p>
          <a:p>
            <a:endParaRPr lang="en-US" dirty="0"/>
          </a:p>
          <a:p>
            <a:pPr marL="285750" indent="-285750">
              <a:buFont typeface="Arial" panose="020B0604020202020204" pitchFamily="34" charset="0"/>
              <a:buChar char="•"/>
            </a:pPr>
            <a:r>
              <a:rPr lang="en-US" b="1" dirty="0"/>
              <a:t>Inclusive health </a:t>
            </a:r>
            <a:r>
              <a:rPr lang="en-US" dirty="0"/>
              <a:t>means that all individuals can access health care irrespective of impairment, gender, age, color, race, religion and socioeconomic status. </a:t>
            </a:r>
          </a:p>
          <a:p>
            <a:endParaRPr lang="en-US" dirty="0"/>
          </a:p>
          <a:p>
            <a:pPr marL="285750" indent="-285750">
              <a:buFont typeface="Wingdings" panose="05000000000000000000" pitchFamily="2" charset="2"/>
              <a:buChar char="à"/>
            </a:pPr>
            <a:r>
              <a:rPr lang="en-US" dirty="0"/>
              <a:t>To ensure this, health-care service providers (including health volunteers at community level) vis-à-vis people with disabilities need to promote appropriate:</a:t>
            </a:r>
          </a:p>
          <a:p>
            <a:r>
              <a:rPr lang="en-US" dirty="0"/>
              <a:t>	</a:t>
            </a:r>
            <a:r>
              <a:rPr lang="en-US" b="1" dirty="0"/>
              <a:t>(A) </a:t>
            </a:r>
            <a:r>
              <a:rPr lang="en-US" dirty="0"/>
              <a:t>Access (to information, to services)</a:t>
            </a:r>
          </a:p>
          <a:p>
            <a:r>
              <a:rPr lang="en-US" dirty="0"/>
              <a:t>	</a:t>
            </a:r>
            <a:r>
              <a:rPr lang="en-US" b="1" dirty="0"/>
              <a:t>(C) </a:t>
            </a:r>
            <a:r>
              <a:rPr lang="en-US" dirty="0"/>
              <a:t>Communication (which is simple and respectful)</a:t>
            </a:r>
          </a:p>
          <a:p>
            <a:r>
              <a:rPr lang="en-US" dirty="0"/>
              <a:t>	</a:t>
            </a:r>
            <a:r>
              <a:rPr lang="en-US" b="1" dirty="0"/>
              <a:t>(A) </a:t>
            </a:r>
            <a:r>
              <a:rPr lang="en-US" dirty="0"/>
              <a:t>Attitude (among health care workers and volunteers towards PWDs)</a:t>
            </a:r>
          </a:p>
          <a:p>
            <a:r>
              <a:rPr lang="en-US" dirty="0"/>
              <a:t>	</a:t>
            </a:r>
            <a:r>
              <a:rPr lang="en-US" b="1" dirty="0"/>
              <a:t>(P) </a:t>
            </a:r>
            <a:r>
              <a:rPr lang="en-US" dirty="0"/>
              <a:t>Participation (of PWDs in decisions, in communication, etc.)</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901425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Disability</a:t>
            </a:r>
            <a:r>
              <a:rPr lang="it-IT" spc="-5" dirty="0"/>
              <a:t> </a:t>
            </a:r>
            <a:r>
              <a:rPr lang="it-IT" spc="-5" dirty="0" err="1"/>
              <a:t>Inclusion</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Picture 2" descr="four approaches   inclusion, exclusion, integration, segregation" title="approaches ">
            <a:hlinkClick r:id="rId5"/>
            <a:extLst>
              <a:ext uri="{FF2B5EF4-FFF2-40B4-BE49-F238E27FC236}">
                <a16:creationId xmlns:a16="http://schemas.microsoft.com/office/drawing/2014/main" id="{3F9D84CC-E481-45C6-A253-E5CF953B1868}"/>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1240252" y="1927013"/>
            <a:ext cx="6663495" cy="493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122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85800" y="533082"/>
            <a:ext cx="6454394" cy="690574"/>
          </a:xfrm>
          <a:prstGeom prst="rect">
            <a:avLst/>
          </a:prstGeom>
        </p:spPr>
        <p:txBody>
          <a:bodyPr vert="horz" wrap="square" lIns="0" tIns="13335" rIns="0" bIns="0" rtlCol="0">
            <a:spAutoFit/>
          </a:bodyPr>
          <a:lstStyle/>
          <a:p>
            <a:pPr marL="12700">
              <a:lnSpc>
                <a:spcPct val="100000"/>
              </a:lnSpc>
              <a:spcBef>
                <a:spcPts val="105"/>
              </a:spcBef>
            </a:pPr>
            <a:r>
              <a:rPr lang="it-IT" spc="-5" dirty="0"/>
              <a:t>Review</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66B10FE7-20EE-450B-BCB6-B7D47184E3D2}"/>
              </a:ext>
            </a:extLst>
          </p:cNvPr>
          <p:cNvSpPr txBox="1"/>
          <p:nvPr/>
        </p:nvSpPr>
        <p:spPr>
          <a:xfrm>
            <a:off x="1105916" y="2427173"/>
            <a:ext cx="6915784" cy="2193549"/>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Recap</a:t>
            </a:r>
            <a:r>
              <a:rPr lang="it-IT" sz="3200" spc="-5" dirty="0">
                <a:latin typeface="Calibri"/>
                <a:cs typeface="Calibri"/>
              </a:rPr>
              <a:t>.</a:t>
            </a:r>
          </a:p>
          <a:p>
            <a:pPr marL="12700" marR="5080">
              <a:lnSpc>
                <a:spcPct val="100000"/>
              </a:lnSpc>
              <a:spcBef>
                <a:spcPts val="105"/>
              </a:spcBef>
              <a:tabLst>
                <a:tab pos="354965" algn="l"/>
                <a:tab pos="355600" algn="l"/>
              </a:tabLst>
            </a:pPr>
            <a:endParaRPr lang="it-IT" sz="3200" spc="-5" dirty="0">
              <a:latin typeface="Calibri"/>
              <a:cs typeface="Calibri"/>
            </a:endParaRPr>
          </a:p>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Questions</a:t>
            </a:r>
            <a:r>
              <a:rPr lang="it-IT" sz="3200" spc="-5" dirty="0">
                <a:latin typeface="Calibri"/>
                <a:cs typeface="Calibri"/>
              </a:rPr>
              <a:t>?</a:t>
            </a:r>
            <a:endParaRPr sz="3200" dirty="0">
              <a:latin typeface="Calibri"/>
              <a:cs typeface="Calibri"/>
            </a:endParaRPr>
          </a:p>
          <a:p>
            <a:pPr>
              <a:lnSpc>
                <a:spcPct val="100000"/>
              </a:lnSpc>
              <a:spcBef>
                <a:spcPts val="5"/>
              </a:spcBef>
            </a:pPr>
            <a:endParaRPr sz="4400" dirty="0">
              <a:latin typeface="Calibri"/>
              <a:cs typeface="Calibri"/>
            </a:endParaRPr>
          </a:p>
        </p:txBody>
      </p:sp>
    </p:spTree>
    <p:extLst>
      <p:ext uri="{BB962C8B-B14F-4D97-AF65-F5344CB8AC3E}">
        <p14:creationId xmlns:p14="http://schemas.microsoft.com/office/powerpoint/2010/main" val="211172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429638" y="2344648"/>
            <a:ext cx="6301105" cy="4214615"/>
          </a:xfrm>
          <a:prstGeom prst="rect">
            <a:avLst/>
          </a:prstGeom>
        </p:spPr>
        <p:txBody>
          <a:bodyPr vert="horz" wrap="square" lIns="0" tIns="109855" rIns="0" bIns="0" rtlCol="0">
            <a:spAutoFit/>
          </a:bodyPr>
          <a:lstStyle/>
          <a:p>
            <a:pPr>
              <a:lnSpc>
                <a:spcPct val="150000"/>
              </a:lnSpc>
            </a:pPr>
            <a:r>
              <a:rPr lang="en-US" sz="2000" dirty="0"/>
              <a:t>In this session we will discuss:</a:t>
            </a:r>
          </a:p>
          <a:p>
            <a:pPr marL="285750" indent="-285750">
              <a:lnSpc>
                <a:spcPct val="150000"/>
              </a:lnSpc>
              <a:buFontTx/>
              <a:buChar char="-"/>
            </a:pPr>
            <a:r>
              <a:rPr lang="en-US" sz="2000" dirty="0"/>
              <a:t>What disability is and the evolution of its concept</a:t>
            </a:r>
          </a:p>
          <a:p>
            <a:pPr marL="285750" indent="-285750">
              <a:lnSpc>
                <a:spcPct val="150000"/>
              </a:lnSpc>
              <a:buFontTx/>
              <a:buChar char="-"/>
            </a:pPr>
            <a:r>
              <a:rPr lang="en-US" sz="2000" dirty="0"/>
              <a:t>Environmental factors</a:t>
            </a:r>
          </a:p>
          <a:p>
            <a:pPr marL="285750" indent="-285750">
              <a:lnSpc>
                <a:spcPct val="150000"/>
              </a:lnSpc>
              <a:buFontTx/>
              <a:buChar char="-"/>
            </a:pPr>
            <a:r>
              <a:rPr lang="en-US" sz="2000" dirty="0"/>
              <a:t>Trends related to disability</a:t>
            </a:r>
          </a:p>
          <a:p>
            <a:pPr marL="285750" indent="-285750">
              <a:lnSpc>
                <a:spcPct val="150000"/>
              </a:lnSpc>
              <a:buFontTx/>
              <a:buChar char="-"/>
            </a:pPr>
            <a:r>
              <a:rPr lang="en-US" sz="2000" dirty="0"/>
              <a:t>Types of disability</a:t>
            </a:r>
          </a:p>
          <a:p>
            <a:pPr marL="285750" indent="-285750">
              <a:lnSpc>
                <a:spcPct val="150000"/>
              </a:lnSpc>
              <a:buFontTx/>
              <a:buChar char="-"/>
            </a:pPr>
            <a:r>
              <a:rPr lang="en-US" sz="2000" dirty="0"/>
              <a:t>Disability severity and function impairments</a:t>
            </a:r>
          </a:p>
          <a:p>
            <a:pPr marL="285750" indent="-285750">
              <a:lnSpc>
                <a:spcPct val="150000"/>
              </a:lnSpc>
              <a:buFontTx/>
              <a:buChar char="-"/>
            </a:pPr>
            <a:r>
              <a:rPr lang="en-US" sz="2000" dirty="0"/>
              <a:t>Disability and Health</a:t>
            </a:r>
          </a:p>
          <a:p>
            <a:pPr marL="285750" indent="-285750">
              <a:lnSpc>
                <a:spcPct val="150000"/>
              </a:lnSpc>
              <a:buFontTx/>
              <a:buChar char="-"/>
            </a:pPr>
            <a:r>
              <a:rPr lang="en-US" sz="2000" dirty="0"/>
              <a:t>Disability inclusion / inclusive health</a:t>
            </a:r>
          </a:p>
          <a:p>
            <a:pPr marL="12700">
              <a:lnSpc>
                <a:spcPct val="100000"/>
              </a:lnSpc>
              <a:spcBef>
                <a:spcPts val="775"/>
              </a:spcBef>
              <a:tabLst>
                <a:tab pos="354965" algn="l"/>
                <a:tab pos="355600" algn="l"/>
              </a:tabLst>
            </a:pPr>
            <a:endParaRPr sz="2000" dirty="0">
              <a:latin typeface="Calibri"/>
              <a:cs typeface="Calibri"/>
            </a:endParaRPr>
          </a:p>
        </p:txBody>
      </p:sp>
      <p:sp>
        <p:nvSpPr>
          <p:cNvPr id="6" name="Rettangolo 5">
            <a:extLst>
              <a:ext uri="{FF2B5EF4-FFF2-40B4-BE49-F238E27FC236}">
                <a16:creationId xmlns:a16="http://schemas.microsoft.com/office/drawing/2014/main" id="{7AEBAC76-90A2-431B-8061-35B31FA35FF3}"/>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67000" y="492564"/>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413" y="282531"/>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35413" y="891075"/>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Disability</a:t>
            </a:r>
            <a:r>
              <a:rPr lang="it-IT" spc="-5" dirty="0"/>
              <a:t>?</a:t>
            </a:r>
            <a:endParaRPr spc="-15" dirty="0"/>
          </a:p>
        </p:txBody>
      </p:sp>
      <p:sp>
        <p:nvSpPr>
          <p:cNvPr id="3" name="object 3"/>
          <p:cNvSpPr txBox="1"/>
          <p:nvPr/>
        </p:nvSpPr>
        <p:spPr>
          <a:xfrm>
            <a:off x="474448" y="2128919"/>
            <a:ext cx="8077200" cy="2119170"/>
          </a:xfrm>
          <a:prstGeom prst="rect">
            <a:avLst/>
          </a:prstGeom>
        </p:spPr>
        <p:txBody>
          <a:bodyPr vert="horz" wrap="square" lIns="0" tIns="13335" rIns="0" bIns="0" rtlCol="0">
            <a:spAutoFit/>
          </a:bodyPr>
          <a:lstStyle/>
          <a:p>
            <a:endParaRPr lang="en-US" sz="2800" b="1" i="1" dirty="0"/>
          </a:p>
          <a:p>
            <a:r>
              <a:rPr lang="en-US" sz="2800" b="1" i="1" dirty="0"/>
              <a:t>What is DISABILITY?</a:t>
            </a:r>
          </a:p>
          <a:p>
            <a:endParaRPr lang="en-US" sz="2800" b="1" i="1" dirty="0"/>
          </a:p>
          <a:p>
            <a:r>
              <a:rPr lang="en-US" sz="2800" b="1" i="1" dirty="0"/>
              <a:t>How a PERSON WITH DISABILITY is different?</a:t>
            </a:r>
          </a:p>
          <a:p>
            <a:pPr marL="12700" marR="5080">
              <a:lnSpc>
                <a:spcPct val="100000"/>
              </a:lnSpc>
              <a:spcBef>
                <a:spcPts val="105"/>
              </a:spcBef>
              <a:tabLst>
                <a:tab pos="354965" algn="l"/>
                <a:tab pos="355600" algn="l"/>
              </a:tabLst>
            </a:pPr>
            <a:endParaRPr lang="it-IT" sz="24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395758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192459"/>
            <a:ext cx="6050787" cy="1367682"/>
          </a:xfrm>
          <a:prstGeom prst="rect">
            <a:avLst/>
          </a:prstGeom>
        </p:spPr>
        <p:txBody>
          <a:bodyPr vert="horz" wrap="square" lIns="0" tIns="13335" rIns="0" bIns="0" rtlCol="0">
            <a:spAutoFit/>
          </a:bodyPr>
          <a:lstStyle/>
          <a:p>
            <a:r>
              <a:rPr lang="en-US" b="1" dirty="0">
                <a:latin typeface="Garamond" panose="02020404030301010803" pitchFamily="18" charset="0"/>
              </a:rPr>
              <a:t>Disability – evolution of the concept</a:t>
            </a:r>
          </a:p>
        </p:txBody>
      </p:sp>
      <p:sp>
        <p:nvSpPr>
          <p:cNvPr id="3" name="object 3"/>
          <p:cNvSpPr txBox="1"/>
          <p:nvPr/>
        </p:nvSpPr>
        <p:spPr>
          <a:xfrm>
            <a:off x="474448" y="2015040"/>
            <a:ext cx="8077200" cy="4704493"/>
          </a:xfrm>
          <a:prstGeom prst="rect">
            <a:avLst/>
          </a:prstGeom>
        </p:spPr>
        <p:txBody>
          <a:bodyPr vert="horz" wrap="square" lIns="0" tIns="13335" rIns="0" bIns="0" rtlCol="0">
            <a:spAutoFit/>
          </a:bodyPr>
          <a:lstStyle/>
          <a:p>
            <a:r>
              <a:rPr lang="en-US" dirty="0"/>
              <a:t>The concept of </a:t>
            </a:r>
            <a:r>
              <a:rPr lang="en-US" b="1" u="sng" dirty="0"/>
              <a:t>DISABILITY</a:t>
            </a:r>
            <a:r>
              <a:rPr lang="en-US" dirty="0"/>
              <a:t> evolved over time;</a:t>
            </a:r>
          </a:p>
          <a:p>
            <a:endParaRPr lang="en-US" dirty="0"/>
          </a:p>
          <a:p>
            <a:pPr marL="285750" indent="-285750">
              <a:buFont typeface="Arial" panose="020B0604020202020204" pitchFamily="34" charset="0"/>
              <a:buChar char="•"/>
            </a:pPr>
            <a:r>
              <a:rPr lang="en-US" b="1" dirty="0"/>
              <a:t>Historically</a:t>
            </a:r>
            <a:r>
              <a:rPr lang="en-US" dirty="0"/>
              <a:t>: understood in mythological or religious terms </a:t>
            </a:r>
            <a:r>
              <a:rPr lang="en-US" dirty="0">
                <a:sym typeface="Wingdings" panose="05000000000000000000" pitchFamily="2" charset="2"/>
              </a:rPr>
              <a:t></a:t>
            </a:r>
            <a:r>
              <a:rPr lang="en-US" dirty="0"/>
              <a:t> people with disabilities considered to be possessed by devils or spirits, or punished for past wrongdoing. </a:t>
            </a:r>
          </a:p>
          <a:p>
            <a:endParaRPr lang="en-US" dirty="0"/>
          </a:p>
          <a:p>
            <a:pPr marL="285750" indent="-285750">
              <a:buFont typeface="Arial" panose="020B0604020202020204" pitchFamily="34" charset="0"/>
              <a:buChar char="•"/>
            </a:pPr>
            <a:r>
              <a:rPr lang="en-US" b="1" dirty="0"/>
              <a:t>In XIX-XX centuries: </a:t>
            </a:r>
            <a:r>
              <a:rPr lang="en-US" dirty="0"/>
              <a:t>understanding that disability has a biological or medical basis, with impairments in body function and structure being associated with different health conditions.</a:t>
            </a:r>
          </a:p>
          <a:p>
            <a:endParaRPr lang="en-US" dirty="0"/>
          </a:p>
          <a:p>
            <a:pPr marL="285750" indent="-285750">
              <a:buFont typeface="Arial" panose="020B0604020202020204" pitchFamily="34" charset="0"/>
              <a:buChar char="•"/>
            </a:pPr>
            <a:r>
              <a:rPr lang="en-US" b="1" dirty="0"/>
              <a:t>1960s and 1970s</a:t>
            </a:r>
            <a:r>
              <a:rPr lang="en-US" dirty="0"/>
              <a:t>:  from the individual and medical view of disability </a:t>
            </a:r>
            <a:r>
              <a:rPr lang="en-US" dirty="0">
                <a:sym typeface="Wingdings" panose="05000000000000000000" pitchFamily="2" charset="2"/>
              </a:rPr>
              <a:t> </a:t>
            </a:r>
            <a:r>
              <a:rPr lang="en-US" dirty="0"/>
              <a:t>the social model of disability. The attention shifted to the social barriers and discrimination that people with disabilities face. Disability was redefined as a </a:t>
            </a:r>
            <a:r>
              <a:rPr lang="en-US" b="1" dirty="0"/>
              <a:t>societal problem </a:t>
            </a:r>
            <a:r>
              <a:rPr lang="en-US" dirty="0">
                <a:sym typeface="Wingdings" panose="05000000000000000000" pitchFamily="2" charset="2"/>
              </a:rPr>
              <a:t> </a:t>
            </a:r>
            <a:r>
              <a:rPr lang="en-US" dirty="0"/>
              <a:t>removing barriers and  promoting social change, not just medical cure.</a:t>
            </a:r>
          </a:p>
          <a:p>
            <a:endParaRPr lang="en-US" dirty="0"/>
          </a:p>
          <a:p>
            <a:pPr marL="285750" indent="-285750">
              <a:buFont typeface="Arial" panose="020B0604020202020204" pitchFamily="34" charset="0"/>
              <a:buChar char="•"/>
            </a:pPr>
            <a:r>
              <a:rPr lang="en-US" b="1" dirty="0"/>
              <a:t>Convention on the Rights of Persons with Disabilities </a:t>
            </a:r>
            <a:r>
              <a:rPr lang="en-US" dirty="0"/>
              <a:t>(2006)</a:t>
            </a:r>
          </a:p>
          <a:p>
            <a:pPr marL="12700" marR="5080">
              <a:lnSpc>
                <a:spcPct val="100000"/>
              </a:lnSpc>
              <a:spcBef>
                <a:spcPts val="105"/>
              </a:spcBef>
              <a:tabLst>
                <a:tab pos="354965" algn="l"/>
                <a:tab pos="355600" algn="l"/>
              </a:tabLst>
            </a:pPr>
            <a:endParaRPr lang="it-IT" sz="16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4127291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r>
              <a:rPr lang="en-US" b="1" dirty="0">
                <a:latin typeface="Garamond" panose="02020404030301010803" pitchFamily="18" charset="0"/>
              </a:rPr>
              <a:t>Definitions of Disability</a:t>
            </a:r>
          </a:p>
        </p:txBody>
      </p:sp>
      <p:sp>
        <p:nvSpPr>
          <p:cNvPr id="3" name="object 3"/>
          <p:cNvSpPr txBox="1"/>
          <p:nvPr/>
        </p:nvSpPr>
        <p:spPr>
          <a:xfrm>
            <a:off x="474448" y="2450092"/>
            <a:ext cx="8077200" cy="3891450"/>
          </a:xfrm>
          <a:prstGeom prst="rect">
            <a:avLst/>
          </a:prstGeom>
        </p:spPr>
        <p:txBody>
          <a:bodyPr vert="horz" wrap="square" lIns="0" tIns="13335" rIns="0" bIns="0" rtlCol="0">
            <a:spAutoFit/>
          </a:bodyPr>
          <a:lstStyle/>
          <a:p>
            <a:r>
              <a:rPr lang="en-US" dirty="0"/>
              <a:t>There are many different definitions of disability.</a:t>
            </a:r>
          </a:p>
          <a:p>
            <a:endParaRPr lang="en-US" dirty="0"/>
          </a:p>
          <a:p>
            <a:r>
              <a:rPr lang="en-US" dirty="0"/>
              <a:t>The most recent definitions are:</a:t>
            </a:r>
          </a:p>
          <a:p>
            <a:endParaRPr lang="en-US" dirty="0"/>
          </a:p>
          <a:p>
            <a:r>
              <a:rPr lang="en-US" dirty="0"/>
              <a:t>• </a:t>
            </a:r>
            <a:r>
              <a:rPr lang="en-US" b="1" dirty="0"/>
              <a:t>International Classification of Functioning, Disability and Health (ICF): </a:t>
            </a:r>
            <a:r>
              <a:rPr lang="en-US" dirty="0"/>
              <a:t>disability is an “umbrella term for impairments, activity limitations or participation restrictions”, which result from the interaction between the person with a health condition and environmental factors (e.g. the physical environment, attitudes), and personal factors (e.g. age or gender).</a:t>
            </a:r>
          </a:p>
          <a:p>
            <a:endParaRPr lang="en-US" dirty="0"/>
          </a:p>
          <a:p>
            <a:r>
              <a:rPr lang="en-US" dirty="0"/>
              <a:t>• </a:t>
            </a:r>
            <a:r>
              <a:rPr lang="en-US" b="1" dirty="0"/>
              <a:t>Convention on the Rights of Persons with Disabilities: </a:t>
            </a:r>
            <a:r>
              <a:rPr lang="en-US" dirty="0"/>
              <a:t>disability is an evolving concept and “results from the interaction between persons with impairments and attitudinal and environmental barriers that hinders their full and effective participation in society on an equal basis with others”.</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31516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474448" y="498585"/>
            <a:ext cx="7145551" cy="690574"/>
          </a:xfrm>
          <a:prstGeom prst="rect">
            <a:avLst/>
          </a:prstGeom>
        </p:spPr>
        <p:txBody>
          <a:bodyPr vert="horz" wrap="square" lIns="0" tIns="13335" rIns="0" bIns="0" rtlCol="0">
            <a:spAutoFit/>
          </a:bodyPr>
          <a:lstStyle/>
          <a:p>
            <a:r>
              <a:rPr lang="en-US" b="1" dirty="0">
                <a:latin typeface="Garamond" panose="02020404030301010803" pitchFamily="18" charset="0"/>
              </a:rPr>
              <a:t>Definitions of Disability (</a:t>
            </a:r>
            <a:r>
              <a:rPr lang="en-US" b="1" dirty="0" err="1">
                <a:latin typeface="Garamond" panose="02020404030301010803" pitchFamily="18" charset="0"/>
              </a:rPr>
              <a:t>Ctd</a:t>
            </a:r>
            <a:r>
              <a:rPr lang="en-US" b="1" dirty="0">
                <a:latin typeface="Garamond" panose="02020404030301010803" pitchFamily="18" charset="0"/>
              </a:rPr>
              <a:t>)</a:t>
            </a:r>
          </a:p>
        </p:txBody>
      </p:sp>
      <p:sp>
        <p:nvSpPr>
          <p:cNvPr id="3" name="object 3"/>
          <p:cNvSpPr txBox="1"/>
          <p:nvPr/>
        </p:nvSpPr>
        <p:spPr>
          <a:xfrm>
            <a:off x="474448" y="2057400"/>
            <a:ext cx="8077200" cy="4630114"/>
          </a:xfrm>
          <a:prstGeom prst="rect">
            <a:avLst/>
          </a:prstGeom>
        </p:spPr>
        <p:txBody>
          <a:bodyPr vert="horz" wrap="square" lIns="0" tIns="13335" rIns="0" bIns="0" rtlCol="0">
            <a:spAutoFit/>
          </a:bodyPr>
          <a:lstStyle/>
          <a:p>
            <a:r>
              <a:rPr lang="en-US" sz="2000" dirty="0"/>
              <a:t>There are different kinds of impairments and people are affected in different ways. </a:t>
            </a:r>
          </a:p>
          <a:p>
            <a:endParaRPr lang="en-US" sz="2000" dirty="0"/>
          </a:p>
          <a:p>
            <a:r>
              <a:rPr lang="en-US" sz="2000" dirty="0"/>
              <a:t>Some people have one impairment, others multiple.</a:t>
            </a:r>
          </a:p>
          <a:p>
            <a:endParaRPr lang="en-US" sz="2000" dirty="0"/>
          </a:p>
          <a:p>
            <a:r>
              <a:rPr lang="en-US" sz="2000" dirty="0"/>
              <a:t>Some are born with an impairment, while others may acquire an impairment during the course of their life. </a:t>
            </a:r>
          </a:p>
          <a:p>
            <a:r>
              <a:rPr lang="en-US" sz="2000" dirty="0"/>
              <a:t>(e.g. child born with cerebral palsy, a young soldier who loses his leg, etc.)</a:t>
            </a:r>
          </a:p>
          <a:p>
            <a:endParaRPr lang="en-US" sz="2000" dirty="0"/>
          </a:p>
          <a:p>
            <a:r>
              <a:rPr lang="en-US" sz="2000" dirty="0"/>
              <a:t>Disabilities as “long-term </a:t>
            </a:r>
            <a:r>
              <a:rPr lang="en-US" sz="2000" b="1" dirty="0"/>
              <a:t>physical, mental, intellectual or sensory impairments</a:t>
            </a:r>
            <a:r>
              <a:rPr lang="en-US" sz="2000" dirty="0"/>
              <a:t>”.</a:t>
            </a:r>
          </a:p>
          <a:p>
            <a:endParaRPr lang="en-US" sz="2000" dirty="0"/>
          </a:p>
          <a:p>
            <a:r>
              <a:rPr lang="en-US" sz="2000" dirty="0"/>
              <a:t>The extent of the impairments experienced by a person with disability depends on the </a:t>
            </a:r>
            <a:r>
              <a:rPr lang="en-US" sz="2000" b="1" dirty="0"/>
              <a:t>severity of the disability as well as </a:t>
            </a:r>
            <a:r>
              <a:rPr lang="en-US" sz="2000" dirty="0"/>
              <a:t>on the entity of the </a:t>
            </a:r>
            <a:r>
              <a:rPr lang="en-US" sz="2000" b="1" dirty="0"/>
              <a:t>environmental barriers </a:t>
            </a:r>
            <a:r>
              <a:rPr lang="en-US" sz="2000" dirty="0"/>
              <a:t>that the s/he faces.</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29980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r>
              <a:rPr lang="en-US" b="1" dirty="0">
                <a:latin typeface="Garamond" panose="02020404030301010803" pitchFamily="18" charset="0"/>
              </a:rPr>
              <a:t>Environmental Factors</a:t>
            </a:r>
          </a:p>
        </p:txBody>
      </p:sp>
      <p:sp>
        <p:nvSpPr>
          <p:cNvPr id="3" name="object 3"/>
          <p:cNvSpPr txBox="1"/>
          <p:nvPr/>
        </p:nvSpPr>
        <p:spPr>
          <a:xfrm>
            <a:off x="474448" y="2255260"/>
            <a:ext cx="8077200" cy="4322337"/>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pc="-10" dirty="0">
                <a:cs typeface="Calibri"/>
              </a:rPr>
              <a:t>Environmental factors can influence the (dis)ability of a person.</a:t>
            </a:r>
          </a:p>
          <a:p>
            <a:pPr marL="12700" marR="5080" algn="just">
              <a:lnSpc>
                <a:spcPct val="100000"/>
              </a:lnSpc>
              <a:spcBef>
                <a:spcPts val="105"/>
              </a:spcBef>
              <a:tabLst>
                <a:tab pos="354965" algn="l"/>
                <a:tab pos="355600" algn="l"/>
              </a:tabLst>
            </a:pPr>
            <a:endParaRPr lang="en-US" spc="-10" dirty="0">
              <a:cs typeface="Calibri"/>
            </a:endParaRPr>
          </a:p>
          <a:p>
            <a:pPr marL="12700" marR="5080" algn="just">
              <a:lnSpc>
                <a:spcPct val="100000"/>
              </a:lnSpc>
              <a:spcBef>
                <a:spcPts val="105"/>
              </a:spcBef>
              <a:tabLst>
                <a:tab pos="354965" algn="l"/>
                <a:tab pos="355600" algn="l"/>
              </a:tabLst>
            </a:pPr>
            <a:r>
              <a:rPr lang="en-US" spc="-10" dirty="0">
                <a:cs typeface="Calibri"/>
              </a:rPr>
              <a:t>Such factors include:</a:t>
            </a:r>
          </a:p>
          <a:p>
            <a:pPr marL="298450" marR="5080" indent="-285750" algn="just">
              <a:lnSpc>
                <a:spcPct val="100000"/>
              </a:lnSpc>
              <a:spcBef>
                <a:spcPts val="105"/>
              </a:spcBef>
              <a:buFont typeface="Arial" panose="020B0604020202020204" pitchFamily="34" charset="0"/>
              <a:buChar char="•"/>
              <a:tabLst>
                <a:tab pos="354965" algn="l"/>
                <a:tab pos="355600" algn="l"/>
              </a:tabLst>
            </a:pPr>
            <a:r>
              <a:rPr lang="en-US" spc="-10" dirty="0">
                <a:cs typeface="Calibri"/>
              </a:rPr>
              <a:t>Products and technology.</a:t>
            </a:r>
          </a:p>
          <a:p>
            <a:pPr marL="298450" marR="5080" indent="-285750" algn="just">
              <a:lnSpc>
                <a:spcPct val="100000"/>
              </a:lnSpc>
              <a:spcBef>
                <a:spcPts val="105"/>
              </a:spcBef>
              <a:buFont typeface="Arial" panose="020B0604020202020204" pitchFamily="34" charset="0"/>
              <a:buChar char="•"/>
              <a:tabLst>
                <a:tab pos="354965" algn="l"/>
                <a:tab pos="355600" algn="l"/>
              </a:tabLst>
            </a:pPr>
            <a:r>
              <a:rPr lang="en-US" spc="-10" dirty="0">
                <a:cs typeface="Calibri"/>
              </a:rPr>
              <a:t>Natural environment and human-made changes to environment.</a:t>
            </a:r>
          </a:p>
          <a:p>
            <a:pPr marL="298450" marR="5080" indent="-285750" algn="just">
              <a:lnSpc>
                <a:spcPct val="100000"/>
              </a:lnSpc>
              <a:spcBef>
                <a:spcPts val="105"/>
              </a:spcBef>
              <a:buFont typeface="Arial" panose="020B0604020202020204" pitchFamily="34" charset="0"/>
              <a:buChar char="•"/>
              <a:tabLst>
                <a:tab pos="354965" algn="l"/>
                <a:tab pos="355600" algn="l"/>
              </a:tabLst>
            </a:pPr>
            <a:r>
              <a:rPr lang="en-US" spc="-10" dirty="0">
                <a:cs typeface="Calibri"/>
              </a:rPr>
              <a:t>Support and relationships.</a:t>
            </a:r>
          </a:p>
          <a:p>
            <a:pPr marL="298450" marR="5080" indent="-285750" algn="just">
              <a:lnSpc>
                <a:spcPct val="100000"/>
              </a:lnSpc>
              <a:spcBef>
                <a:spcPts val="105"/>
              </a:spcBef>
              <a:buFont typeface="Arial" panose="020B0604020202020204" pitchFamily="34" charset="0"/>
              <a:buChar char="•"/>
              <a:tabLst>
                <a:tab pos="354965" algn="l"/>
                <a:tab pos="355600" algn="l"/>
              </a:tabLst>
            </a:pPr>
            <a:r>
              <a:rPr lang="en-US" spc="-10" dirty="0">
                <a:cs typeface="Calibri"/>
              </a:rPr>
              <a:t>Attitudes.</a:t>
            </a:r>
          </a:p>
          <a:p>
            <a:pPr marL="298450" marR="5080" indent="-285750" algn="just">
              <a:lnSpc>
                <a:spcPct val="100000"/>
              </a:lnSpc>
              <a:spcBef>
                <a:spcPts val="105"/>
              </a:spcBef>
              <a:buFont typeface="Arial" panose="020B0604020202020204" pitchFamily="34" charset="0"/>
              <a:buChar char="•"/>
              <a:tabLst>
                <a:tab pos="354965" algn="l"/>
                <a:tab pos="355600" algn="l"/>
              </a:tabLst>
            </a:pPr>
            <a:r>
              <a:rPr lang="en-US" spc="-10" dirty="0">
                <a:cs typeface="Calibri"/>
              </a:rPr>
              <a:t>Services, systems and policies.</a:t>
            </a:r>
          </a:p>
          <a:p>
            <a:pPr marL="12700" marR="5080" algn="just">
              <a:lnSpc>
                <a:spcPct val="100000"/>
              </a:lnSpc>
              <a:spcBef>
                <a:spcPts val="105"/>
              </a:spcBef>
              <a:tabLst>
                <a:tab pos="354965" algn="l"/>
                <a:tab pos="355600" algn="l"/>
              </a:tabLst>
            </a:pPr>
            <a:endParaRPr lang="en-US" spc="-10" dirty="0">
              <a:cs typeface="Calibri"/>
            </a:endParaRPr>
          </a:p>
          <a:p>
            <a:pPr marL="12700" marR="5080" algn="just">
              <a:lnSpc>
                <a:spcPct val="100000"/>
              </a:lnSpc>
              <a:spcBef>
                <a:spcPts val="105"/>
              </a:spcBef>
              <a:tabLst>
                <a:tab pos="354965" algn="l"/>
                <a:tab pos="355600" algn="l"/>
              </a:tabLst>
            </a:pPr>
            <a:endParaRPr lang="en-US" spc="-10" dirty="0">
              <a:cs typeface="Calibri"/>
            </a:endParaRPr>
          </a:p>
          <a:p>
            <a:pPr marL="12700" marR="5080" algn="just">
              <a:lnSpc>
                <a:spcPct val="100000"/>
              </a:lnSpc>
              <a:spcBef>
                <a:spcPts val="105"/>
              </a:spcBef>
              <a:tabLst>
                <a:tab pos="354965" algn="l"/>
                <a:tab pos="355600" algn="l"/>
              </a:tabLst>
            </a:pPr>
            <a:r>
              <a:rPr lang="en-US" spc="-10" dirty="0">
                <a:cs typeface="Calibri"/>
              </a:rPr>
              <a:t>Example: a person with visual impairments is </a:t>
            </a:r>
            <a:r>
              <a:rPr lang="en-US" b="1" spc="-10" dirty="0">
                <a:cs typeface="Calibri"/>
              </a:rPr>
              <a:t>not-able</a:t>
            </a:r>
            <a:r>
              <a:rPr lang="en-US" spc="-10" dirty="0">
                <a:cs typeface="Calibri"/>
              </a:rPr>
              <a:t> to see, but if s/he is provided with glasses </a:t>
            </a:r>
            <a:r>
              <a:rPr lang="en-US" b="1" spc="-10" dirty="0">
                <a:cs typeface="Calibri"/>
              </a:rPr>
              <a:t>(“product”) </a:t>
            </a:r>
            <a:r>
              <a:rPr lang="en-US" spc="-10" dirty="0">
                <a:cs typeface="Calibri"/>
              </a:rPr>
              <a:t>s/he will be once again </a:t>
            </a:r>
            <a:r>
              <a:rPr lang="en-US" b="1" spc="-10" dirty="0">
                <a:cs typeface="Calibri"/>
              </a:rPr>
              <a:t>able</a:t>
            </a:r>
            <a:r>
              <a:rPr lang="en-US" spc="-10" dirty="0">
                <a:cs typeface="Calibri"/>
              </a:rPr>
              <a:t> to see properly.</a:t>
            </a:r>
          </a:p>
          <a:p>
            <a:pPr marL="12700" marR="5080" algn="just">
              <a:lnSpc>
                <a:spcPct val="100000"/>
              </a:lnSpc>
              <a:spcBef>
                <a:spcPts val="105"/>
              </a:spcBef>
              <a:tabLst>
                <a:tab pos="354965" algn="l"/>
                <a:tab pos="355600" algn="l"/>
              </a:tabLst>
            </a:pPr>
            <a:endParaRPr lang="en-US" spc="-10" dirty="0">
              <a:cs typeface="Calibri"/>
            </a:endParaRPr>
          </a:p>
          <a:p>
            <a:pPr marL="12700" marR="5080" algn="just">
              <a:lnSpc>
                <a:spcPct val="100000"/>
              </a:lnSpc>
              <a:spcBef>
                <a:spcPts val="105"/>
              </a:spcBef>
              <a:tabLst>
                <a:tab pos="354965" algn="l"/>
                <a:tab pos="355600" algn="l"/>
              </a:tabLst>
            </a:pPr>
            <a:r>
              <a:rPr lang="en-US" spc="-10" dirty="0">
                <a:cs typeface="Calibri"/>
                <a:sym typeface="Wingdings" panose="05000000000000000000" pitchFamily="2" charset="2"/>
              </a:rPr>
              <a:t> </a:t>
            </a:r>
            <a:r>
              <a:rPr lang="en-US" spc="-10" dirty="0">
                <a:cs typeface="Calibri"/>
              </a:rPr>
              <a:t>By intervening on environmental factors once can significantly reduce or even eliminate the dis-ability of a person </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61644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r>
              <a:rPr lang="en-US" b="1" dirty="0">
                <a:latin typeface="Garamond" panose="02020404030301010803" pitchFamily="18" charset="0"/>
              </a:rPr>
              <a:t>Disability – some trends</a:t>
            </a:r>
          </a:p>
        </p:txBody>
      </p:sp>
      <p:sp>
        <p:nvSpPr>
          <p:cNvPr id="3" name="object 3"/>
          <p:cNvSpPr txBox="1"/>
          <p:nvPr/>
        </p:nvSpPr>
        <p:spPr>
          <a:xfrm>
            <a:off x="474448" y="2450092"/>
            <a:ext cx="8077200" cy="3091231"/>
          </a:xfrm>
          <a:prstGeom prst="rect">
            <a:avLst/>
          </a:prstGeom>
        </p:spPr>
        <p:txBody>
          <a:bodyPr vert="horz" wrap="square" lIns="0" tIns="13335" rIns="0" bIns="0" rtlCol="0">
            <a:spAutoFit/>
          </a:bodyPr>
          <a:lstStyle/>
          <a:p>
            <a:pPr marL="285750" indent="-285750">
              <a:buFont typeface="Arial" panose="020B0604020202020204" pitchFamily="34" charset="0"/>
              <a:buChar char="•"/>
            </a:pPr>
            <a:r>
              <a:rPr lang="en-US" sz="2000" dirty="0"/>
              <a:t>Approximately 10% of the world’s population lives with a disability.</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People with disabilities constitute the world’s largest minority.</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An estimated 15–20% of the world’s poorest people are disabled.</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Children with disabilities are much less likely to attend school than others. </a:t>
            </a:r>
          </a:p>
          <a:p>
            <a:endParaRPr lang="en-US" sz="2000" dirty="0"/>
          </a:p>
          <a:p>
            <a:pPr marL="285750" indent="-285750">
              <a:buFont typeface="Arial" panose="020B0604020202020204" pitchFamily="34" charset="0"/>
              <a:buChar char="•"/>
            </a:pPr>
            <a:r>
              <a:rPr lang="en-US" sz="2000" dirty="0"/>
              <a:t>People with disabilities tend to experience higher unemployment and have lower earnings than people without disabilities .</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413670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9C9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r>
              <a:rPr lang="en-US" b="1" dirty="0">
                <a:latin typeface="Garamond" panose="02020404030301010803" pitchFamily="18" charset="0"/>
              </a:rPr>
              <a:t>Types of Disability</a:t>
            </a:r>
          </a:p>
        </p:txBody>
      </p:sp>
      <p:sp>
        <p:nvSpPr>
          <p:cNvPr id="3" name="object 3"/>
          <p:cNvSpPr txBox="1"/>
          <p:nvPr/>
        </p:nvSpPr>
        <p:spPr>
          <a:xfrm>
            <a:off x="474448" y="2057400"/>
            <a:ext cx="8077200" cy="4322337"/>
          </a:xfrm>
          <a:prstGeom prst="rect">
            <a:avLst/>
          </a:prstGeom>
        </p:spPr>
        <p:txBody>
          <a:bodyPr vert="horz" wrap="square" lIns="0" tIns="13335" rIns="0" bIns="0" rtlCol="0">
            <a:spAutoFit/>
          </a:bodyPr>
          <a:lstStyle/>
          <a:p>
            <a:r>
              <a:rPr lang="en-US" sz="2000" dirty="0"/>
              <a:t>There are several types of disabilities, which are sub-grouped as follows :</a:t>
            </a:r>
          </a:p>
          <a:p>
            <a:endParaRPr lang="en-US" sz="2000" dirty="0"/>
          </a:p>
          <a:p>
            <a:pPr marL="342900" indent="-342900">
              <a:buFont typeface="+mj-lt"/>
              <a:buAutoNum type="alphaUcPeriod"/>
            </a:pPr>
            <a:r>
              <a:rPr lang="en-US" sz="2000" dirty="0"/>
              <a:t>Mobility/Physical</a:t>
            </a:r>
          </a:p>
          <a:p>
            <a:pPr marL="342900" indent="-342900">
              <a:buFont typeface="+mj-lt"/>
              <a:buAutoNum type="alphaUcPeriod"/>
            </a:pPr>
            <a:r>
              <a:rPr lang="en-US" sz="2000" dirty="0"/>
              <a:t>Spinal Cord</a:t>
            </a:r>
          </a:p>
          <a:p>
            <a:pPr marL="342900" indent="-342900">
              <a:buFont typeface="+mj-lt"/>
              <a:buAutoNum type="alphaUcPeriod"/>
            </a:pPr>
            <a:r>
              <a:rPr lang="en-US" sz="2000" dirty="0"/>
              <a:t>Head Injuries</a:t>
            </a:r>
          </a:p>
          <a:p>
            <a:pPr marL="342900" indent="-342900">
              <a:buFont typeface="+mj-lt"/>
              <a:buAutoNum type="alphaUcPeriod"/>
            </a:pPr>
            <a:r>
              <a:rPr lang="en-US" sz="2000" dirty="0"/>
              <a:t>Vision</a:t>
            </a:r>
          </a:p>
          <a:p>
            <a:pPr marL="342900" indent="-342900">
              <a:buFont typeface="+mj-lt"/>
              <a:buAutoNum type="alphaUcPeriod"/>
            </a:pPr>
            <a:r>
              <a:rPr lang="en-US" sz="2000" dirty="0"/>
              <a:t>Hearing</a:t>
            </a:r>
          </a:p>
          <a:p>
            <a:pPr marL="342900" indent="-342900">
              <a:buFont typeface="+mj-lt"/>
              <a:buAutoNum type="alphaUcPeriod"/>
            </a:pPr>
            <a:r>
              <a:rPr lang="en-US" sz="2000" dirty="0"/>
              <a:t>Cognitive/Learning</a:t>
            </a:r>
          </a:p>
          <a:p>
            <a:pPr marL="342900" indent="-342900">
              <a:buFont typeface="+mj-lt"/>
              <a:buAutoNum type="alphaUcPeriod"/>
            </a:pPr>
            <a:r>
              <a:rPr lang="en-US" sz="2000" dirty="0"/>
              <a:t>Psychological</a:t>
            </a:r>
          </a:p>
          <a:p>
            <a:pPr marL="342900" indent="-342900">
              <a:buFont typeface="+mj-lt"/>
              <a:buAutoNum type="alphaUcPeriod"/>
            </a:pPr>
            <a:r>
              <a:rPr lang="en-US" sz="2000" dirty="0"/>
              <a:t>Invisible</a:t>
            </a:r>
          </a:p>
          <a:p>
            <a:pPr marL="342900" indent="-342900">
              <a:buFont typeface="+mj-lt"/>
              <a:buAutoNum type="alphaUcPeriod"/>
            </a:pPr>
            <a:endParaRPr lang="en-US" sz="2000" dirty="0"/>
          </a:p>
          <a:p>
            <a:pPr marL="342900" indent="-342900">
              <a:buFont typeface="+mj-lt"/>
              <a:buAutoNum type="alphaUcPeriod"/>
            </a:pPr>
            <a:endParaRPr lang="en-US" sz="2000" dirty="0"/>
          </a:p>
          <a:p>
            <a:r>
              <a:rPr lang="en-US" sz="2000" dirty="0"/>
              <a:t>As mentioned earlier, a person can present none, one or multiple types of disability.</a:t>
            </a:r>
            <a:endParaRPr lang="it-IT" sz="20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808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2194</TotalTime>
  <Words>3167</Words>
  <Application>Microsoft Office PowerPoint</Application>
  <PresentationFormat>Presentazione su schermo (4:3)</PresentationFormat>
  <Paragraphs>229</Paragraphs>
  <Slides>17</Slides>
  <Notes>17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Arial</vt:lpstr>
      <vt:lpstr>Calibri</vt:lpstr>
      <vt:lpstr>Garamond</vt:lpstr>
      <vt:lpstr>Wingdings</vt:lpstr>
      <vt:lpstr>Office Theme</vt:lpstr>
      <vt:lpstr>Disability</vt:lpstr>
      <vt:lpstr>Session outline</vt:lpstr>
      <vt:lpstr>Disability?</vt:lpstr>
      <vt:lpstr>Disability – evolution of the concept</vt:lpstr>
      <vt:lpstr>Definitions of Disability</vt:lpstr>
      <vt:lpstr>Definitions of Disability (Ctd)</vt:lpstr>
      <vt:lpstr>Environmental Factors</vt:lpstr>
      <vt:lpstr>Disability – some trends</vt:lpstr>
      <vt:lpstr>Types of Disability</vt:lpstr>
      <vt:lpstr>Disability severity and function impairment</vt:lpstr>
      <vt:lpstr>Disability and Health</vt:lpstr>
      <vt:lpstr>Disability and Health (Ctd)</vt:lpstr>
      <vt:lpstr>Barriers to health-care services for people with disabilities</vt:lpstr>
      <vt:lpstr>Barriers to health-care services for people with disabilities</vt:lpstr>
      <vt:lpstr>Disability inclusion, in Health</vt:lpstr>
      <vt:lpstr>Disability Inclusion</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80</cp:revision>
  <dcterms:created xsi:type="dcterms:W3CDTF">2020-07-24T12:49:34Z</dcterms:created>
  <dcterms:modified xsi:type="dcterms:W3CDTF">2020-08-11T13:45:03Z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