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57" r:id="rId3"/>
    <p:sldId id="258" r:id="rId4"/>
    <p:sldId id="259" r:id="rId5"/>
    <p:sldId id="260" r:id="rId6"/>
    <p:sldId id="261" r:id="rId7"/>
    <p:sldId id="348" r:id="rId8"/>
    <p:sldId id="349" r:id="rId9"/>
    <p:sldId id="350" r:id="rId10"/>
    <p:sldId id="351" r:id="rId11"/>
    <p:sldId id="352" r:id="rId12"/>
    <p:sldId id="264" r:id="rId13"/>
    <p:sldId id="353"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90" r:id="rId36"/>
    <p:sldId id="291" r:id="rId37"/>
    <p:sldId id="292" r:id="rId38"/>
    <p:sldId id="293" r:id="rId39"/>
    <p:sldId id="294" r:id="rId40"/>
    <p:sldId id="295" r:id="rId41"/>
    <p:sldId id="296" r:id="rId42"/>
    <p:sldId id="297" r:id="rId43"/>
    <p:sldId id="299" r:id="rId44"/>
    <p:sldId id="301" r:id="rId45"/>
    <p:sldId id="303" r:id="rId46"/>
    <p:sldId id="305" r:id="rId47"/>
    <p:sldId id="307" r:id="rId48"/>
    <p:sldId id="308" r:id="rId49"/>
    <p:sldId id="309" r:id="rId50"/>
    <p:sldId id="354" r:id="rId51"/>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724" autoAdjust="0"/>
  </p:normalViewPr>
  <p:slideViewPr>
    <p:cSldViewPr>
      <p:cViewPr varScale="1">
        <p:scale>
          <a:sx n="56" d="100"/>
          <a:sy n="56" d="100"/>
        </p:scale>
        <p:origin x="1580" y="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2A144AD-A420-4C64-8B02-F9940A5EF13A}" type="datetimeFigureOut">
              <a:rPr lang="it-IT" smtClean="0"/>
              <a:t>06/08/2020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4C975AE-624A-4A6E-BEC9-C23B238F428A}" type="slidenum">
              <a:rPr lang="it-IT" smtClean="0"/>
              <a:t>‹N›</a:t>
            </a:fld>
            <a:endParaRPr lang="it-IT"/>
          </a:p>
        </p:txBody>
      </p:sp>
    </p:spTree>
    <p:extLst>
      <p:ext uri="{BB962C8B-B14F-4D97-AF65-F5344CB8AC3E}">
        <p14:creationId xmlns:p14="http://schemas.microsoft.com/office/powerpoint/2010/main" val="3413216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a:t>
            </a:fld>
            <a:endParaRPr lang="it-IT"/>
          </a:p>
        </p:txBody>
      </p:sp>
    </p:spTree>
    <p:extLst>
      <p:ext uri="{BB962C8B-B14F-4D97-AF65-F5344CB8AC3E}">
        <p14:creationId xmlns:p14="http://schemas.microsoft.com/office/powerpoint/2010/main" val="751016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After each tip, ask participants if there is any part of the explanation that in unclear. Feel free to use anecdotal examples to further explain the tips.</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10</a:t>
            </a:fld>
            <a:endParaRPr lang="it-IT"/>
          </a:p>
        </p:txBody>
      </p:sp>
    </p:spTree>
    <p:extLst>
      <p:ext uri="{BB962C8B-B14F-4D97-AF65-F5344CB8AC3E}">
        <p14:creationId xmlns:p14="http://schemas.microsoft.com/office/powerpoint/2010/main" val="2248819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After each tip, ask participants if there is any part of the explanation that in unclear. Feel free to use anecdotal examples to further explain the tips.</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11</a:t>
            </a:fld>
            <a:endParaRPr lang="it-IT"/>
          </a:p>
        </p:txBody>
      </p:sp>
    </p:spTree>
    <p:extLst>
      <p:ext uri="{BB962C8B-B14F-4D97-AF65-F5344CB8AC3E}">
        <p14:creationId xmlns:p14="http://schemas.microsoft.com/office/powerpoint/2010/main" val="1749568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u="none" strike="noStrike" kern="1200" baseline="0" dirty="0">
                <a:solidFill>
                  <a:schemeClr val="tx1"/>
                </a:solidFill>
                <a:latin typeface="+mn-lt"/>
                <a:ea typeface="+mn-ea"/>
                <a:cs typeface="+mn-cs"/>
              </a:rPr>
              <a:t>Duration: </a:t>
            </a:r>
            <a:r>
              <a:rPr lang="it-IT" sz="1200" b="0" i="0" u="none" strike="noStrike" kern="1200" baseline="0" dirty="0">
                <a:solidFill>
                  <a:schemeClr val="tx1"/>
                </a:solidFill>
                <a:latin typeface="+mn-lt"/>
                <a:ea typeface="+mn-ea"/>
                <a:cs typeface="+mn-cs"/>
              </a:rPr>
              <a:t>20 minutes. </a:t>
            </a:r>
          </a:p>
          <a:p>
            <a:endParaRPr lang="it-IT"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Purpose: </a:t>
            </a:r>
            <a:r>
              <a:rPr lang="en-US" sz="1200" b="0" i="0" u="none" strike="noStrike" kern="1200" baseline="0" dirty="0">
                <a:solidFill>
                  <a:schemeClr val="tx1"/>
                </a:solidFill>
                <a:latin typeface="+mn-lt"/>
                <a:ea typeface="+mn-ea"/>
                <a:cs typeface="+mn-cs"/>
              </a:rPr>
              <a:t>Enable participants to reflect on how they listen, consider what skills they use when they listen and whether or not they become distracted when listening. Introduce them to the concept of </a:t>
            </a:r>
            <a:r>
              <a:rPr lang="en-US" sz="1200" b="1" i="0" u="none" strike="noStrike" kern="1200" baseline="0" dirty="0">
                <a:solidFill>
                  <a:schemeClr val="tx1"/>
                </a:solidFill>
                <a:latin typeface="+mn-lt"/>
                <a:ea typeface="+mn-ea"/>
                <a:cs typeface="+mn-cs"/>
              </a:rPr>
              <a:t>active listening</a:t>
            </a:r>
            <a:r>
              <a:rPr lang="en-US" sz="1200" b="0" i="0" u="none" strike="noStrike" kern="1200" baseline="0" dirty="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r>
              <a:rPr lang="it-IT" sz="1200" b="1" i="0" u="none" strike="noStrike" kern="1200" baseline="0" dirty="0" err="1">
                <a:solidFill>
                  <a:schemeClr val="tx1"/>
                </a:solidFill>
                <a:latin typeface="+mn-lt"/>
                <a:ea typeface="+mn-ea"/>
                <a:cs typeface="+mn-cs"/>
              </a:rPr>
              <a:t>Instructions</a:t>
            </a:r>
            <a:r>
              <a:rPr lang="it-IT" sz="1200" b="1" i="0" u="none" strike="noStrike" kern="1200" baseline="0" dirty="0">
                <a:solidFill>
                  <a:schemeClr val="tx1"/>
                </a:solidFill>
                <a:latin typeface="+mn-lt"/>
                <a:ea typeface="+mn-ea"/>
                <a:cs typeface="+mn-cs"/>
              </a:rPr>
              <a:t>: </a:t>
            </a:r>
            <a:endParaRPr lang="it-IT" sz="1200" b="0" i="0" u="none" strike="noStrike" kern="1200" baseline="0" dirty="0">
              <a:solidFill>
                <a:schemeClr val="tx1"/>
              </a:solidFill>
              <a:latin typeface="+mn-lt"/>
              <a:ea typeface="+mn-ea"/>
              <a:cs typeface="+mn-cs"/>
            </a:endParaRPr>
          </a:p>
          <a:p>
            <a:r>
              <a:rPr lang="it-IT" sz="1200" b="0" i="0" u="none" strike="noStrike" kern="1200" baseline="0" dirty="0">
                <a:solidFill>
                  <a:schemeClr val="tx1"/>
                </a:solidFill>
                <a:latin typeface="+mn-lt"/>
                <a:ea typeface="+mn-ea"/>
                <a:cs typeface="+mn-cs"/>
              </a:rPr>
              <a:t>• Divide </a:t>
            </a:r>
            <a:r>
              <a:rPr lang="it-IT" sz="1200" b="0" i="0" u="none" strike="noStrike" kern="1200" baseline="0" dirty="0" err="1">
                <a:solidFill>
                  <a:schemeClr val="tx1"/>
                </a:solidFill>
                <a:latin typeface="+mn-lt"/>
                <a:ea typeface="+mn-ea"/>
                <a:cs typeface="+mn-cs"/>
              </a:rPr>
              <a:t>participants</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into</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pairs</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Spread the pairs around the room and ensure they face each other – by always keeping at least 1.5m between each other.</a:t>
            </a:r>
          </a:p>
          <a:p>
            <a:r>
              <a:rPr lang="en-US" sz="1200" b="0" i="0" u="none" strike="noStrike" kern="1200" baseline="0" dirty="0">
                <a:solidFill>
                  <a:schemeClr val="tx1"/>
                </a:solidFill>
                <a:latin typeface="+mn-lt"/>
                <a:ea typeface="+mn-ea"/>
                <a:cs typeface="+mn-cs"/>
              </a:rPr>
              <a:t>• Assign one as person A and the other as person B. </a:t>
            </a:r>
          </a:p>
          <a:p>
            <a:r>
              <a:rPr lang="en-US" sz="1200" b="0" i="0" u="none" strike="noStrike" kern="1200" baseline="0" dirty="0">
                <a:solidFill>
                  <a:schemeClr val="tx1"/>
                </a:solidFill>
                <a:latin typeface="+mn-lt"/>
                <a:ea typeface="+mn-ea"/>
                <a:cs typeface="+mn-cs"/>
              </a:rPr>
              <a:t>• Person A will have five minutes to talk about something important to them. This should be a topic they are passionate about and/or that they find interesting and care about. </a:t>
            </a:r>
          </a:p>
          <a:p>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Person</a:t>
            </a:r>
            <a:r>
              <a:rPr lang="it-IT" sz="1200" b="0" i="0" u="none" strike="noStrike" kern="1200" baseline="0" dirty="0">
                <a:solidFill>
                  <a:schemeClr val="tx1"/>
                </a:solidFill>
                <a:latin typeface="+mn-lt"/>
                <a:ea typeface="+mn-ea"/>
                <a:cs typeface="+mn-cs"/>
              </a:rPr>
              <a:t> B </a:t>
            </a:r>
            <a:r>
              <a:rPr lang="it-IT" sz="1200" b="0" i="0" u="none" strike="noStrike" kern="1200" baseline="0" dirty="0" err="1">
                <a:solidFill>
                  <a:schemeClr val="tx1"/>
                </a:solidFill>
                <a:latin typeface="+mn-lt"/>
                <a:ea typeface="+mn-ea"/>
                <a:cs typeface="+mn-cs"/>
              </a:rPr>
              <a:t>will</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listen</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After five minutes, they swap roles. </a:t>
            </a:r>
          </a:p>
          <a:p>
            <a:r>
              <a:rPr lang="en-US" sz="1200" b="0" i="0" u="none" strike="noStrike" kern="1200" baseline="0" dirty="0">
                <a:solidFill>
                  <a:schemeClr val="tx1"/>
                </a:solidFill>
                <a:latin typeface="+mn-lt"/>
                <a:ea typeface="+mn-ea"/>
                <a:cs typeface="+mn-cs"/>
              </a:rPr>
              <a:t>• Bring the whole group together and ask participants playing person A to briefly reflect on what they heard. </a:t>
            </a:r>
          </a:p>
          <a:p>
            <a:r>
              <a:rPr lang="en-US" sz="1200" b="0" i="0" u="none" strike="noStrike" kern="1200" baseline="0" dirty="0">
                <a:solidFill>
                  <a:schemeClr val="tx1"/>
                </a:solidFill>
                <a:latin typeface="+mn-lt"/>
                <a:ea typeface="+mn-ea"/>
                <a:cs typeface="+mn-cs"/>
              </a:rPr>
              <a:t>• Check with their pairs that the information is correct. </a:t>
            </a:r>
          </a:p>
          <a:p>
            <a:r>
              <a:rPr lang="en-US" sz="1200" b="0" i="0" u="none" strike="noStrike" kern="1200" baseline="0" dirty="0">
                <a:solidFill>
                  <a:schemeClr val="tx1"/>
                </a:solidFill>
                <a:latin typeface="+mn-lt"/>
                <a:ea typeface="+mn-ea"/>
                <a:cs typeface="+mn-cs"/>
              </a:rPr>
              <a:t>• Swap and ask participants playing person B to briefly describe what A told them, also checking that the information is correct. </a:t>
            </a:r>
          </a:p>
          <a:p>
            <a:r>
              <a:rPr lang="en-US" sz="1200" b="0" i="0" u="none" strike="noStrike" kern="1200" baseline="0" dirty="0">
                <a:solidFill>
                  <a:schemeClr val="tx1"/>
                </a:solidFill>
                <a:latin typeface="+mn-lt"/>
                <a:ea typeface="+mn-ea"/>
                <a:cs typeface="+mn-cs"/>
              </a:rPr>
              <a:t>• After the feedback, facilitate a quick discussion about </a:t>
            </a:r>
            <a:r>
              <a:rPr lang="en-US" sz="1200" b="1" i="0" u="none" strike="noStrike" kern="1200" baseline="0" dirty="0">
                <a:solidFill>
                  <a:schemeClr val="tx1"/>
                </a:solidFill>
                <a:latin typeface="+mn-lt"/>
                <a:ea typeface="+mn-ea"/>
                <a:cs typeface="+mn-cs"/>
              </a:rPr>
              <a:t>the experience of listening</a:t>
            </a:r>
            <a:r>
              <a:rPr lang="en-US" sz="1200" b="0" i="0" u="none" strike="noStrike" kern="1200" baseline="0" dirty="0">
                <a:solidFill>
                  <a:schemeClr val="tx1"/>
                </a:solidFill>
                <a:latin typeface="+mn-lt"/>
                <a:ea typeface="+mn-ea"/>
                <a:cs typeface="+mn-cs"/>
              </a:rPr>
              <a:t>.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12</a:t>
            </a:fld>
            <a:endParaRPr lang="it-IT"/>
          </a:p>
        </p:txBody>
      </p:sp>
    </p:spTree>
    <p:extLst>
      <p:ext uri="{BB962C8B-B14F-4D97-AF65-F5344CB8AC3E}">
        <p14:creationId xmlns:p14="http://schemas.microsoft.com/office/powerpoint/2010/main" val="2246087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participants to be honest and state how many times they were distracted when they were listening, and if they had other thoughts in mind while listening. Explain that it is normal to get distracted whilst listening to another person, but it can lead to missing out on a lot of information. </a:t>
            </a:r>
          </a:p>
          <a:p>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Ask participants to reflect on how it felt to have someone listen to them.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13</a:t>
            </a:fld>
            <a:endParaRPr lang="it-IT"/>
          </a:p>
        </p:txBody>
      </p:sp>
    </p:spTree>
    <p:extLst>
      <p:ext uri="{BB962C8B-B14F-4D97-AF65-F5344CB8AC3E}">
        <p14:creationId xmlns:p14="http://schemas.microsoft.com/office/powerpoint/2010/main" val="447200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Font typeface="+mj-lt"/>
              <a:buAutoNum type="arabicPeriod"/>
            </a:pPr>
            <a:r>
              <a:rPr lang="en-US" sz="1200" b="0" i="0" u="none" strike="noStrike" kern="1200" baseline="0" dirty="0">
                <a:solidFill>
                  <a:schemeClr val="tx1"/>
                </a:solidFill>
                <a:latin typeface="+mn-lt"/>
                <a:ea typeface="+mn-ea"/>
                <a:cs typeface="+mn-cs"/>
              </a:rPr>
              <a:t>Explain that as a starting point for effective communication skills we will look at </a:t>
            </a:r>
            <a:r>
              <a:rPr lang="en-US" sz="1200" b="1" i="0" u="none" strike="noStrike" kern="1200" baseline="0" dirty="0">
                <a:solidFill>
                  <a:schemeClr val="tx1"/>
                </a:solidFill>
                <a:latin typeface="+mn-lt"/>
                <a:ea typeface="+mn-ea"/>
                <a:cs typeface="+mn-cs"/>
              </a:rPr>
              <a:t>active listening</a:t>
            </a:r>
            <a:r>
              <a:rPr lang="en-US" sz="1200" b="0" i="0" u="none" strike="noStrike" kern="1200" baseline="0" dirty="0">
                <a:solidFill>
                  <a:schemeClr val="tx1"/>
                </a:solidFill>
                <a:latin typeface="+mn-lt"/>
                <a:ea typeface="+mn-ea"/>
                <a:cs typeface="+mn-cs"/>
              </a:rPr>
              <a:t>. </a:t>
            </a:r>
          </a:p>
          <a:p>
            <a:pPr marL="228600" indent="-228600">
              <a:buFont typeface="+mj-lt"/>
              <a:buAutoNum type="arabicPeriod"/>
            </a:pPr>
            <a:r>
              <a:rPr lang="en-US" sz="1200" b="0" i="0" u="none" strike="noStrike" kern="1200" baseline="0" dirty="0">
                <a:solidFill>
                  <a:schemeClr val="tx1"/>
                </a:solidFill>
                <a:latin typeface="+mn-lt"/>
                <a:ea typeface="+mn-ea"/>
                <a:cs typeface="+mn-cs"/>
              </a:rPr>
              <a:t>Explain that active listening requires attention and focus on what is being said, while trying to understand the true meaning behind what is being said. </a:t>
            </a:r>
          </a:p>
          <a:p>
            <a:pPr marL="228600" indent="-228600">
              <a:buFont typeface="+mj-lt"/>
              <a:buAutoNum type="arabicPeriod"/>
            </a:pPr>
            <a:r>
              <a:rPr lang="en-US" sz="1200" b="0" i="0" u="none" strike="noStrike" kern="1200" baseline="0" dirty="0">
                <a:solidFill>
                  <a:schemeClr val="tx1"/>
                </a:solidFill>
                <a:latin typeface="+mn-lt"/>
                <a:ea typeface="+mn-ea"/>
                <a:cs typeface="+mn-cs"/>
              </a:rPr>
              <a:t>People often express their feelings through their actions, facial expressions and body language, but struggle to name or express those emotions. </a:t>
            </a:r>
          </a:p>
          <a:p>
            <a:pPr marL="228600" indent="-228600">
              <a:buFont typeface="+mj-lt"/>
              <a:buAutoNum type="arabicPeriod"/>
            </a:pPr>
            <a:r>
              <a:rPr lang="en-US" sz="1200" b="0" i="0" u="none" strike="noStrike" kern="1200" baseline="0" dirty="0">
                <a:solidFill>
                  <a:schemeClr val="tx1"/>
                </a:solidFill>
                <a:latin typeface="+mn-lt"/>
                <a:ea typeface="+mn-ea"/>
                <a:cs typeface="+mn-cs"/>
              </a:rPr>
              <a:t>Therefore, concentrating, listening, asking questions and taking time to really hear and clarify what people are telling you are core skills. </a:t>
            </a:r>
          </a:p>
          <a:p>
            <a:pPr marL="228600" indent="-228600">
              <a:buFont typeface="+mj-lt"/>
              <a:buAutoNum type="arabicPeriod"/>
            </a:pPr>
            <a:r>
              <a:rPr lang="en-US" sz="1200" b="0" i="0" u="none" strike="noStrike" kern="1200" baseline="0" dirty="0">
                <a:solidFill>
                  <a:schemeClr val="tx1"/>
                </a:solidFill>
                <a:latin typeface="+mn-lt"/>
                <a:ea typeface="+mn-ea"/>
                <a:cs typeface="+mn-cs"/>
              </a:rPr>
              <a:t>Give people time, don’t rush them and don’t be afraid of silences. Although 60 seconds of silence can feel like a long time to you, it can give the person enough time and space to begin talking about their experience. </a:t>
            </a:r>
          </a:p>
          <a:p>
            <a:pPr marL="228600" indent="-228600">
              <a:buFont typeface="+mj-lt"/>
              <a:buAutoNum type="arabicPeriod"/>
            </a:pPr>
            <a:endParaRPr lang="en-US" sz="1200" b="0" i="0" u="none" strike="noStrike" kern="1200" baseline="0" dirty="0">
              <a:solidFill>
                <a:schemeClr val="tx1"/>
              </a:solidFill>
              <a:latin typeface="+mn-lt"/>
              <a:ea typeface="+mn-ea"/>
              <a:cs typeface="+mn-cs"/>
            </a:endParaRPr>
          </a:p>
          <a:p>
            <a:pPr marL="228600" indent="-228600">
              <a:buFont typeface="+mj-lt"/>
              <a:buAutoNum type="arabicPeriod"/>
            </a:pPr>
            <a:r>
              <a:rPr lang="en-US" sz="1200" b="0" i="0" u="none" strike="noStrike" kern="1200" baseline="0" dirty="0">
                <a:solidFill>
                  <a:schemeClr val="tx1"/>
                </a:solidFill>
                <a:latin typeface="+mn-lt"/>
                <a:ea typeface="+mn-ea"/>
                <a:cs typeface="+mn-cs"/>
              </a:rPr>
              <a:t>It also requires a high level of </a:t>
            </a:r>
            <a:r>
              <a:rPr lang="en-US" sz="1200" b="1" i="0" u="none" strike="noStrike" kern="1200" baseline="0" dirty="0">
                <a:solidFill>
                  <a:schemeClr val="tx1"/>
                </a:solidFill>
                <a:latin typeface="+mn-lt"/>
                <a:ea typeface="+mn-ea"/>
                <a:cs typeface="+mn-cs"/>
              </a:rPr>
              <a:t>empathy</a:t>
            </a:r>
            <a:r>
              <a:rPr lang="en-US" sz="1200" b="0" i="0" u="none" strike="noStrike" kern="1200" baseline="0" dirty="0">
                <a:solidFill>
                  <a:schemeClr val="tx1"/>
                </a:solidFill>
                <a:latin typeface="+mn-lt"/>
                <a:ea typeface="+mn-ea"/>
                <a:cs typeface="+mn-cs"/>
              </a:rPr>
              <a:t>. Give participants two minutes to think about what empathy means.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14</a:t>
            </a:fld>
            <a:endParaRPr lang="it-IT"/>
          </a:p>
        </p:txBody>
      </p:sp>
    </p:spTree>
    <p:extLst>
      <p:ext uri="{BB962C8B-B14F-4D97-AF65-F5344CB8AC3E}">
        <p14:creationId xmlns:p14="http://schemas.microsoft.com/office/powerpoint/2010/main" val="249819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the group to share their thoughts and definitions of </a:t>
            </a:r>
            <a:r>
              <a:rPr lang="en-US" sz="1200" b="1" i="0" u="none" strike="noStrike" kern="1200" baseline="0" dirty="0">
                <a:solidFill>
                  <a:schemeClr val="tx1"/>
                </a:solidFill>
                <a:latin typeface="+mn-lt"/>
                <a:ea typeface="+mn-ea"/>
                <a:cs typeface="+mn-cs"/>
              </a:rPr>
              <a:t>Empathy</a:t>
            </a:r>
            <a:r>
              <a:rPr lang="en-US" sz="1200" b="0" i="0" u="none" strike="noStrike" kern="1200" baseline="0" dirty="0">
                <a:solidFill>
                  <a:schemeClr val="tx1"/>
                </a:solidFill>
                <a:latin typeface="+mn-lt"/>
                <a:ea typeface="+mn-ea"/>
                <a:cs typeface="+mn-cs"/>
              </a:rPr>
              <a:t> and note their answers on the flipchart / whiteboard / blackboard. </a:t>
            </a:r>
          </a:p>
          <a:p>
            <a:r>
              <a:rPr lang="en-US" sz="1200" b="0" i="0" u="none" strike="noStrike" kern="1200" baseline="0" dirty="0">
                <a:solidFill>
                  <a:schemeClr val="tx1"/>
                </a:solidFill>
                <a:latin typeface="+mn-lt"/>
                <a:ea typeface="+mn-ea"/>
                <a:cs typeface="+mn-cs"/>
              </a:rPr>
              <a:t>Look for answers similar to, </a:t>
            </a:r>
            <a:r>
              <a:rPr lang="en-US" sz="1200" b="1" i="0" u="none" strike="noStrike" kern="1200" baseline="0" dirty="0">
                <a:solidFill>
                  <a:schemeClr val="tx1"/>
                </a:solidFill>
                <a:latin typeface="+mn-lt"/>
                <a:ea typeface="+mn-ea"/>
                <a:cs typeface="+mn-cs"/>
              </a:rPr>
              <a:t>“the ability to understand and share the feelings of another person”. </a:t>
            </a:r>
            <a:endParaRPr lang="it-IT" b="1"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15</a:t>
            </a:fld>
            <a:endParaRPr lang="it-IT"/>
          </a:p>
        </p:txBody>
      </p:sp>
    </p:spTree>
    <p:extLst>
      <p:ext uri="{BB962C8B-B14F-4D97-AF65-F5344CB8AC3E}">
        <p14:creationId xmlns:p14="http://schemas.microsoft.com/office/powerpoint/2010/main" val="2310867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a:t>
            </a:r>
            <a:r>
              <a:rPr lang="en-US" sz="1200" b="1" i="0" u="none" strike="noStrike" kern="1200" baseline="0" dirty="0">
                <a:solidFill>
                  <a:schemeClr val="tx1"/>
                </a:solidFill>
                <a:latin typeface="+mn-lt"/>
                <a:ea typeface="+mn-ea"/>
                <a:cs typeface="+mn-cs"/>
              </a:rPr>
              <a:t>why empathy is important </a:t>
            </a:r>
            <a:r>
              <a:rPr lang="en-US" sz="1200" b="0" i="0" u="none" strike="noStrike" kern="1200" baseline="0" dirty="0">
                <a:solidFill>
                  <a:schemeClr val="tx1"/>
                </a:solidFill>
                <a:latin typeface="+mn-lt"/>
                <a:ea typeface="+mn-ea"/>
                <a:cs typeface="+mn-cs"/>
              </a:rPr>
              <a:t>by discussing the points on the slide. </a:t>
            </a:r>
          </a:p>
          <a:p>
            <a:endParaRPr lang="en-US" sz="1200" b="0" i="0" u="none" strike="noStrike" kern="1200" baseline="0" dirty="0">
              <a:solidFill>
                <a:schemeClr val="tx1"/>
              </a:solidFill>
              <a:latin typeface="+mn-lt"/>
              <a:ea typeface="+mn-ea"/>
              <a:cs typeface="+mn-cs"/>
            </a:endParaRPr>
          </a:p>
          <a:p>
            <a:r>
              <a:rPr lang="it-IT" sz="1200" b="0" i="0" u="none" strike="noStrike" kern="1200" baseline="0" dirty="0" err="1">
                <a:solidFill>
                  <a:schemeClr val="tx1"/>
                </a:solidFill>
                <a:latin typeface="+mn-lt"/>
                <a:ea typeface="+mn-ea"/>
                <a:cs typeface="+mn-cs"/>
              </a:rPr>
              <a:t>Explain</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that</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It enables you to recognize the feelings of another person and communicate understanding in verbal or non-verbal ways. </a:t>
            </a:r>
          </a:p>
          <a:p>
            <a:r>
              <a:rPr lang="en-US" sz="1200" b="0" i="0" u="none" strike="noStrike" kern="1200" baseline="0" dirty="0">
                <a:solidFill>
                  <a:schemeClr val="tx1"/>
                </a:solidFill>
                <a:latin typeface="+mn-lt"/>
                <a:ea typeface="+mn-ea"/>
                <a:cs typeface="+mn-cs"/>
              </a:rPr>
              <a:t>• Empathy enables you to understand the individual’s perspective, thus ensuring that any clinical care they receive meets their needs and priorities. </a:t>
            </a:r>
          </a:p>
          <a:p>
            <a:r>
              <a:rPr lang="en-US" sz="1200" b="0" i="0" u="none" strike="noStrike" kern="1200" baseline="0" dirty="0">
                <a:solidFill>
                  <a:schemeClr val="tx1"/>
                </a:solidFill>
                <a:latin typeface="+mn-lt"/>
                <a:ea typeface="+mn-ea"/>
                <a:cs typeface="+mn-cs"/>
              </a:rPr>
              <a:t>• It also shows respect and provides emotional support to the person by letting them know that you really understand their feelings and therefore they are not alone. </a:t>
            </a:r>
          </a:p>
          <a:p>
            <a:r>
              <a:rPr lang="en-US" sz="1200" b="0" i="0" u="none" strike="noStrike" kern="1200" baseline="0" dirty="0">
                <a:solidFill>
                  <a:schemeClr val="tx1"/>
                </a:solidFill>
                <a:latin typeface="+mn-lt"/>
                <a:ea typeface="+mn-ea"/>
                <a:cs typeface="+mn-cs"/>
              </a:rPr>
              <a:t>• It builds rapport, encourages dialogue, and builds good relationships.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16</a:t>
            </a:fld>
            <a:endParaRPr lang="it-IT"/>
          </a:p>
        </p:txBody>
      </p:sp>
    </p:spTree>
    <p:extLst>
      <p:ext uri="{BB962C8B-B14F-4D97-AF65-F5344CB8AC3E}">
        <p14:creationId xmlns:p14="http://schemas.microsoft.com/office/powerpoint/2010/main" val="821854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Show participants the different quotes and ask them to give examples of how they could respond with empathy. </a:t>
            </a:r>
          </a:p>
          <a:p>
            <a:r>
              <a:rPr lang="en-US" sz="1200" b="0" i="0" u="none" strike="noStrike" kern="1200" baseline="0" dirty="0">
                <a:solidFill>
                  <a:schemeClr val="tx1"/>
                </a:solidFill>
                <a:latin typeface="+mn-lt"/>
                <a:ea typeface="+mn-ea"/>
                <a:cs typeface="+mn-cs"/>
              </a:rPr>
              <a:t>Following participants’ answers, reveal the next slide.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17</a:t>
            </a:fld>
            <a:endParaRPr lang="it-IT"/>
          </a:p>
        </p:txBody>
      </p:sp>
    </p:spTree>
    <p:extLst>
      <p:ext uri="{BB962C8B-B14F-4D97-AF65-F5344CB8AC3E}">
        <p14:creationId xmlns:p14="http://schemas.microsoft.com/office/powerpoint/2010/main" val="1173702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Emphasize that this is just one example of an empathetic response, as there are lots of different ways to express empathy. With practice, they will develop their own way to express empathy.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18</a:t>
            </a:fld>
            <a:endParaRPr lang="it-IT"/>
          </a:p>
        </p:txBody>
      </p:sp>
    </p:spTree>
    <p:extLst>
      <p:ext uri="{BB962C8B-B14F-4D97-AF65-F5344CB8AC3E}">
        <p14:creationId xmlns:p14="http://schemas.microsoft.com/office/powerpoint/2010/main" val="2018454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the participants to give examples of how they could respond with empathy to this quote.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Give participants a few attempts before revealing a response on the next slide.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Emphasize again that this is just one example of how empathy can be expressed. There are many different ways and with practice they will develop their own ways to show empathy.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19</a:t>
            </a:fld>
            <a:endParaRPr lang="it-IT"/>
          </a:p>
        </p:txBody>
      </p:sp>
    </p:spTree>
    <p:extLst>
      <p:ext uri="{BB962C8B-B14F-4D97-AF65-F5344CB8AC3E}">
        <p14:creationId xmlns:p14="http://schemas.microsoft.com/office/powerpoint/2010/main" val="1972531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Begin the session by briefly listing the topics that will be covered.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a:t>
            </a:fld>
            <a:endParaRPr lang="it-IT"/>
          </a:p>
        </p:txBody>
      </p:sp>
    </p:spTree>
    <p:extLst>
      <p:ext uri="{BB962C8B-B14F-4D97-AF65-F5344CB8AC3E}">
        <p14:creationId xmlns:p14="http://schemas.microsoft.com/office/powerpoint/2010/main" val="20803805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Read the response out loud. </a:t>
            </a:r>
          </a:p>
          <a:p>
            <a:r>
              <a:rPr lang="en-US" sz="1200" b="0" i="0" u="none" strike="noStrike" kern="1200" baseline="0" dirty="0">
                <a:solidFill>
                  <a:schemeClr val="tx1"/>
                </a:solidFill>
                <a:latin typeface="+mn-lt"/>
                <a:ea typeface="+mn-ea"/>
                <a:cs typeface="+mn-cs"/>
              </a:rPr>
              <a:t>This response recognizes that this is a difficult time and situation for the person. </a:t>
            </a:r>
          </a:p>
          <a:p>
            <a:r>
              <a:rPr lang="en-US" sz="1200" b="0" i="0" u="none" strike="noStrike" kern="1200" baseline="0" dirty="0">
                <a:solidFill>
                  <a:schemeClr val="tx1"/>
                </a:solidFill>
                <a:latin typeface="+mn-lt"/>
                <a:ea typeface="+mn-ea"/>
                <a:cs typeface="+mn-cs"/>
              </a:rPr>
              <a:t>It gives emotional support by acknowledging that seeking help is good, while it also starts to build rapport with the person by inviting them to talk more.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both examples, the person has been invited to talk more and explain more. This is a key point and the best way to do this is to use </a:t>
            </a:r>
            <a:r>
              <a:rPr lang="en-US" sz="1200" b="1" i="0" u="none" strike="noStrike" kern="1200" baseline="0" dirty="0">
                <a:solidFill>
                  <a:schemeClr val="tx1"/>
                </a:solidFill>
                <a:latin typeface="+mn-lt"/>
                <a:ea typeface="+mn-ea"/>
                <a:cs typeface="+mn-cs"/>
              </a:rPr>
              <a:t>open-ended questions</a:t>
            </a:r>
            <a:r>
              <a:rPr lang="en-US" sz="1200" b="0" i="0" u="none" strike="noStrike" kern="1200" baseline="0" dirty="0">
                <a:solidFill>
                  <a:schemeClr val="tx1"/>
                </a:solidFill>
                <a:latin typeface="+mn-lt"/>
                <a:ea typeface="+mn-ea"/>
                <a:cs typeface="+mn-cs"/>
              </a:rPr>
              <a:t>.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20</a:t>
            </a:fld>
            <a:endParaRPr lang="it-IT"/>
          </a:p>
        </p:txBody>
      </p:sp>
    </p:spTree>
    <p:extLst>
      <p:ext uri="{BB962C8B-B14F-4D97-AF65-F5344CB8AC3E}">
        <p14:creationId xmlns:p14="http://schemas.microsoft.com/office/powerpoint/2010/main" val="8872371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being able to actively listen is easier when using good verbal communication skills, including asking questions and summarizing.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Ask if participants know the difference between open and closed questions. </a:t>
            </a:r>
          </a:p>
          <a:p>
            <a:r>
              <a:rPr lang="en-US" sz="1200" b="0" i="0" u="none" strike="noStrike" kern="1200" baseline="0" dirty="0">
                <a:solidFill>
                  <a:schemeClr val="tx1"/>
                </a:solidFill>
                <a:latin typeface="+mn-lt"/>
                <a:ea typeface="+mn-ea"/>
                <a:cs typeface="+mn-cs"/>
              </a:rPr>
              <a:t>Go on to explain that open questions and closed questions can work well together. </a:t>
            </a:r>
          </a:p>
          <a:p>
            <a:endParaRPr lang="it-IT" sz="1200" b="0" i="0" u="none" strike="noStrike" kern="1200" baseline="0" dirty="0">
              <a:solidFill>
                <a:schemeClr val="tx1"/>
              </a:solidFill>
              <a:latin typeface="+mn-lt"/>
              <a:ea typeface="+mn-ea"/>
              <a:cs typeface="+mn-cs"/>
            </a:endParaRPr>
          </a:p>
          <a:p>
            <a:r>
              <a:rPr lang="it-IT" sz="1200" b="1" i="0" u="none" strike="noStrike" kern="1200" baseline="0" dirty="0">
                <a:solidFill>
                  <a:schemeClr val="tx1"/>
                </a:solidFill>
                <a:latin typeface="+mn-lt"/>
                <a:ea typeface="+mn-ea"/>
                <a:cs typeface="+mn-cs"/>
              </a:rPr>
              <a:t>Open </a:t>
            </a:r>
            <a:r>
              <a:rPr lang="it-IT" sz="1200" b="1" i="0" u="none" strike="noStrike" kern="1200" baseline="0" dirty="0" err="1">
                <a:solidFill>
                  <a:schemeClr val="tx1"/>
                </a:solidFill>
                <a:latin typeface="+mn-lt"/>
                <a:ea typeface="+mn-ea"/>
                <a:cs typeface="+mn-cs"/>
              </a:rPr>
              <a:t>questions</a:t>
            </a:r>
            <a:r>
              <a:rPr lang="it-IT" sz="1200" b="1" i="0" u="none" strike="noStrike" kern="1200" baseline="0" dirty="0">
                <a:solidFill>
                  <a:schemeClr val="tx1"/>
                </a:solidFill>
                <a:latin typeface="+mn-lt"/>
                <a:ea typeface="+mn-ea"/>
                <a:cs typeface="+mn-cs"/>
              </a:rPr>
              <a:t> </a:t>
            </a:r>
            <a:r>
              <a:rPr lang="it-IT" sz="1200" b="0" i="0" u="none" strike="noStrike" kern="1200" baseline="0" dirty="0">
                <a:solidFill>
                  <a:schemeClr val="tx1"/>
                </a:solidFill>
                <a:latin typeface="+mn-lt"/>
                <a:ea typeface="+mn-ea"/>
                <a:cs typeface="+mn-cs"/>
              </a:rPr>
              <a:t>can </a:t>
            </a:r>
            <a:r>
              <a:rPr lang="it-IT" sz="1200" b="0" i="0" u="none" strike="noStrike" kern="1200" baseline="0" dirty="0" err="1">
                <a:solidFill>
                  <a:schemeClr val="tx1"/>
                </a:solidFill>
                <a:latin typeface="+mn-lt"/>
                <a:ea typeface="+mn-ea"/>
                <a:cs typeface="+mn-cs"/>
              </a:rPr>
              <a:t>provide</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The basic structure for the first interview. </a:t>
            </a:r>
          </a:p>
          <a:p>
            <a:r>
              <a:rPr lang="en-US" sz="1200" b="0" i="0" u="none" strike="noStrike" kern="1200" baseline="0" dirty="0">
                <a:solidFill>
                  <a:schemeClr val="tx1"/>
                </a:solidFill>
                <a:latin typeface="+mn-lt"/>
                <a:ea typeface="+mn-ea"/>
                <a:cs typeface="+mn-cs"/>
              </a:rPr>
              <a:t>• A broad perspective on a person’s life.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Closed questions </a:t>
            </a:r>
            <a:r>
              <a:rPr lang="en-US" sz="1200" b="0" i="0" u="none" strike="noStrike" kern="1200" baseline="0" dirty="0">
                <a:solidFill>
                  <a:schemeClr val="tx1"/>
                </a:solidFill>
                <a:latin typeface="+mn-lt"/>
                <a:ea typeface="+mn-ea"/>
                <a:cs typeface="+mn-cs"/>
              </a:rPr>
              <a:t>can then be used to get more specific follow-up information: </a:t>
            </a:r>
          </a:p>
          <a:p>
            <a:r>
              <a:rPr lang="en-US" sz="1200" b="0" i="0" u="none" strike="noStrike" kern="1200" baseline="0" dirty="0">
                <a:solidFill>
                  <a:schemeClr val="tx1"/>
                </a:solidFill>
                <a:latin typeface="+mn-lt"/>
                <a:ea typeface="+mn-ea"/>
                <a:cs typeface="+mn-cs"/>
              </a:rPr>
              <a:t>• Closed questions can also be used when people are evasive, or become too detailed in their answers.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21</a:t>
            </a:fld>
            <a:endParaRPr lang="it-IT"/>
          </a:p>
        </p:txBody>
      </p:sp>
    </p:spTree>
    <p:extLst>
      <p:ext uri="{BB962C8B-B14F-4D97-AF65-F5344CB8AC3E}">
        <p14:creationId xmlns:p14="http://schemas.microsoft.com/office/powerpoint/2010/main" val="3715760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examples of open and closed questions on the slide.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Ask participants to briefly reflect on </a:t>
            </a:r>
            <a:r>
              <a:rPr lang="en-US" sz="1200" b="1" i="0" u="none" strike="noStrike" kern="1200" baseline="0" dirty="0">
                <a:solidFill>
                  <a:schemeClr val="tx1"/>
                </a:solidFill>
                <a:latin typeface="+mn-lt"/>
                <a:ea typeface="+mn-ea"/>
                <a:cs typeface="+mn-cs"/>
              </a:rPr>
              <a:t>which types of questions they usually use </a:t>
            </a:r>
            <a:r>
              <a:rPr lang="en-US" sz="1200" b="0" i="0" u="none" strike="noStrike" kern="1200" baseline="0" dirty="0">
                <a:solidFill>
                  <a:schemeClr val="tx1"/>
                </a:solidFill>
                <a:latin typeface="+mn-lt"/>
                <a:ea typeface="+mn-ea"/>
                <a:cs typeface="+mn-cs"/>
              </a:rPr>
              <a:t>in their care practice.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Do they use open questions or closed questions? (Explain that there is no right or wrong answer to this, it is just useful to reflect on how they communicate with the people they see).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22</a:t>
            </a:fld>
            <a:endParaRPr lang="it-IT"/>
          </a:p>
        </p:txBody>
      </p:sp>
    </p:spTree>
    <p:extLst>
      <p:ext uri="{BB962C8B-B14F-4D97-AF65-F5344CB8AC3E}">
        <p14:creationId xmlns:p14="http://schemas.microsoft.com/office/powerpoint/2010/main" val="3881140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Read each question out loud and ask if it is open or closed.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23</a:t>
            </a:fld>
            <a:endParaRPr lang="it-IT"/>
          </a:p>
        </p:txBody>
      </p:sp>
    </p:spTree>
    <p:extLst>
      <p:ext uri="{BB962C8B-B14F-4D97-AF65-F5344CB8AC3E}">
        <p14:creationId xmlns:p14="http://schemas.microsoft.com/office/powerpoint/2010/main" val="929088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a:t>
            </a:r>
            <a:r>
              <a:rPr lang="en-US" sz="1200" b="1" i="0" u="none" strike="noStrike" kern="1200" baseline="0" dirty="0">
                <a:solidFill>
                  <a:schemeClr val="tx1"/>
                </a:solidFill>
                <a:latin typeface="+mn-lt"/>
                <a:ea typeface="+mn-ea"/>
                <a:cs typeface="+mn-cs"/>
              </a:rPr>
              <a:t>summarizing </a:t>
            </a:r>
            <a:r>
              <a:rPr lang="en-US" sz="1200" b="0" i="0" u="none" strike="noStrike" kern="1200" baseline="0" dirty="0">
                <a:solidFill>
                  <a:schemeClr val="tx1"/>
                </a:solidFill>
                <a:latin typeface="+mn-lt"/>
                <a:ea typeface="+mn-ea"/>
                <a:cs typeface="+mn-cs"/>
              </a:rPr>
              <a:t>can be another very useful technique to use when trying to understand the details about what the person is experiencing and clarifying if you understood it correctly. </a:t>
            </a:r>
          </a:p>
          <a:p>
            <a:r>
              <a:rPr lang="en-US" sz="1200" b="0" i="0" u="none" strike="noStrike" kern="1200" baseline="0" dirty="0">
                <a:solidFill>
                  <a:schemeClr val="tx1"/>
                </a:solidFill>
                <a:latin typeface="+mn-lt"/>
                <a:ea typeface="+mn-ea"/>
                <a:cs typeface="+mn-cs"/>
              </a:rPr>
              <a:t>Talk through the steps of summarizing in the slide.</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24</a:t>
            </a:fld>
            <a:endParaRPr lang="it-IT"/>
          </a:p>
        </p:txBody>
      </p:sp>
    </p:spTree>
    <p:extLst>
      <p:ext uri="{BB962C8B-B14F-4D97-AF65-F5344CB8AC3E}">
        <p14:creationId xmlns:p14="http://schemas.microsoft.com/office/powerpoint/2010/main" val="8948890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Describe these examples of how people can start to summarize and clarify what a person says.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25</a:t>
            </a:fld>
            <a:endParaRPr lang="it-IT"/>
          </a:p>
        </p:txBody>
      </p:sp>
    </p:spTree>
    <p:extLst>
      <p:ext uri="{BB962C8B-B14F-4D97-AF65-F5344CB8AC3E}">
        <p14:creationId xmlns:p14="http://schemas.microsoft.com/office/powerpoint/2010/main" val="29811226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participants how they could summarize what the lady feels and tells them. </a:t>
            </a:r>
          </a:p>
          <a:p>
            <a:r>
              <a:rPr lang="en-US" sz="1200" b="0" i="0" u="none" strike="noStrike" kern="1200" baseline="0" dirty="0">
                <a:solidFill>
                  <a:schemeClr val="tx1"/>
                </a:solidFill>
                <a:latin typeface="+mn-lt"/>
                <a:ea typeface="+mn-ea"/>
                <a:cs typeface="+mn-cs"/>
              </a:rPr>
              <a:t>Show the response on the slide as an example once participants have attempted to give a summary.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26</a:t>
            </a:fld>
            <a:endParaRPr lang="it-IT"/>
          </a:p>
        </p:txBody>
      </p:sp>
    </p:spTree>
    <p:extLst>
      <p:ext uri="{BB962C8B-B14F-4D97-AF65-F5344CB8AC3E}">
        <p14:creationId xmlns:p14="http://schemas.microsoft.com/office/powerpoint/2010/main" val="3862198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In this summary, the response identifies that the lady is “frustrated” about her husband’s use of alcohol and is frustrated that it leads to arguments.</a:t>
            </a:r>
          </a:p>
          <a:p>
            <a:r>
              <a:rPr lang="en-US" sz="1200" b="0" i="0" u="none" strike="noStrike" kern="1200" baseline="0" dirty="0">
                <a:solidFill>
                  <a:schemeClr val="tx1"/>
                </a:solidFill>
                <a:latin typeface="+mn-lt"/>
                <a:ea typeface="+mn-ea"/>
                <a:cs typeface="+mn-cs"/>
              </a:rPr>
              <a:t>It also recognizes that she feels unable to change this situation, which makes her feel hopeless about their future.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27</a:t>
            </a:fld>
            <a:endParaRPr lang="it-IT"/>
          </a:p>
        </p:txBody>
      </p:sp>
    </p:spTree>
    <p:extLst>
      <p:ext uri="{BB962C8B-B14F-4D97-AF65-F5344CB8AC3E}">
        <p14:creationId xmlns:p14="http://schemas.microsoft.com/office/powerpoint/2010/main" val="14652785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participants how they could summarize what the lady is feeling and telling them. Show the response on the slide as an example, once participants have tried to give a summary.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28</a:t>
            </a:fld>
            <a:endParaRPr lang="it-IT"/>
          </a:p>
        </p:txBody>
      </p:sp>
    </p:spTree>
    <p:extLst>
      <p:ext uri="{BB962C8B-B14F-4D97-AF65-F5344CB8AC3E}">
        <p14:creationId xmlns:p14="http://schemas.microsoft.com/office/powerpoint/2010/main" val="41648040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in this summary the person has listened and heard that not only is the person suffering a major loss – that of her husband. </a:t>
            </a:r>
          </a:p>
          <a:p>
            <a:r>
              <a:rPr lang="en-US" sz="1200" b="0" i="0" u="none" strike="noStrike" kern="1200" baseline="0" dirty="0">
                <a:solidFill>
                  <a:schemeClr val="tx1"/>
                </a:solidFill>
                <a:latin typeface="+mn-lt"/>
                <a:ea typeface="+mn-ea"/>
                <a:cs typeface="+mn-cs"/>
              </a:rPr>
              <a:t>But she has found that she is HIV+ and that it must have been her husband who infected her. </a:t>
            </a:r>
          </a:p>
          <a:p>
            <a:r>
              <a:rPr lang="en-US" sz="1200" b="0" i="0" u="none" strike="noStrike" kern="1200" baseline="0" dirty="0">
                <a:solidFill>
                  <a:schemeClr val="tx1"/>
                </a:solidFill>
                <a:latin typeface="+mn-lt"/>
                <a:ea typeface="+mn-ea"/>
                <a:cs typeface="+mn-cs"/>
              </a:rPr>
              <a:t>This news has left her feeling betrayed – because he did not tell her – and confused as she did not know that her husband had AIDS.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29</a:t>
            </a:fld>
            <a:endParaRPr lang="it-IT"/>
          </a:p>
        </p:txBody>
      </p:sp>
    </p:spTree>
    <p:extLst>
      <p:ext uri="{BB962C8B-B14F-4D97-AF65-F5344CB8AC3E}">
        <p14:creationId xmlns:p14="http://schemas.microsoft.com/office/powerpoint/2010/main" val="37257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Facilitate a group discussion (maximum 10 minutes) on what participants consider to be the general principles and core skills used in providing care during patients’ visits.</a:t>
            </a:r>
          </a:p>
          <a:p>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Write down the answers on a flip chart.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Highlight any answers which emphasize </a:t>
            </a:r>
            <a:r>
              <a:rPr lang="en-US" sz="1200" b="1" i="0" u="none" strike="noStrike" kern="1200" baseline="0" dirty="0">
                <a:solidFill>
                  <a:schemeClr val="tx1"/>
                </a:solidFill>
                <a:latin typeface="+mn-lt"/>
                <a:ea typeface="+mn-ea"/>
                <a:cs typeface="+mn-cs"/>
              </a:rPr>
              <a:t>using effective communication skills, listening to people, treating people with respect, being empathetic and </a:t>
            </a:r>
            <a:r>
              <a:rPr lang="en-US" sz="1200" b="1" i="0" u="none" strike="noStrike" kern="1200" baseline="0" dirty="0" err="1">
                <a:solidFill>
                  <a:schemeClr val="tx1"/>
                </a:solidFill>
                <a:latin typeface="+mn-lt"/>
                <a:ea typeface="+mn-ea"/>
                <a:cs typeface="+mn-cs"/>
              </a:rPr>
              <a:t>non-judgemental</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etc.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a:t>
            </a:fld>
            <a:endParaRPr lang="it-IT"/>
          </a:p>
        </p:txBody>
      </p:sp>
    </p:spTree>
    <p:extLst>
      <p:ext uri="{BB962C8B-B14F-4D97-AF65-F5344CB8AC3E}">
        <p14:creationId xmlns:p14="http://schemas.microsoft.com/office/powerpoint/2010/main" val="22443946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u="none" strike="noStrike" kern="1200" baseline="0" dirty="0">
                <a:solidFill>
                  <a:schemeClr val="tx1"/>
                </a:solidFill>
                <a:latin typeface="+mn-lt"/>
                <a:ea typeface="+mn-ea"/>
                <a:cs typeface="+mn-cs"/>
              </a:rPr>
              <a:t>Duration: </a:t>
            </a:r>
            <a:r>
              <a:rPr lang="it-IT" sz="1200" b="0" i="0" u="none" strike="noStrike" kern="1200" baseline="0" dirty="0">
                <a:solidFill>
                  <a:schemeClr val="tx1"/>
                </a:solidFill>
                <a:latin typeface="+mn-lt"/>
                <a:ea typeface="+mn-ea"/>
                <a:cs typeface="+mn-cs"/>
              </a:rPr>
              <a:t>20 minutes. </a:t>
            </a:r>
          </a:p>
          <a:p>
            <a:endParaRPr lang="it-IT"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Purpose: </a:t>
            </a:r>
            <a:r>
              <a:rPr lang="en-US" sz="1200" b="0" i="0" u="none" strike="noStrike" kern="1200" baseline="0" dirty="0">
                <a:solidFill>
                  <a:schemeClr val="tx1"/>
                </a:solidFill>
                <a:latin typeface="+mn-lt"/>
                <a:ea typeface="+mn-ea"/>
                <a:cs typeface="+mn-cs"/>
              </a:rPr>
              <a:t>Enable participants to </a:t>
            </a:r>
            <a:r>
              <a:rPr lang="en-US" sz="1200" b="0" i="0" u="none" strike="noStrike" kern="1200" baseline="0" dirty="0" err="1">
                <a:solidFill>
                  <a:schemeClr val="tx1"/>
                </a:solidFill>
                <a:latin typeface="+mn-lt"/>
                <a:ea typeface="+mn-ea"/>
                <a:cs typeface="+mn-cs"/>
              </a:rPr>
              <a:t>practise</a:t>
            </a:r>
            <a:r>
              <a:rPr lang="en-US" sz="1200" b="0" i="0" u="none" strike="noStrike" kern="1200" baseline="0" dirty="0">
                <a:solidFill>
                  <a:schemeClr val="tx1"/>
                </a:solidFill>
                <a:latin typeface="+mn-lt"/>
                <a:ea typeface="+mn-ea"/>
                <a:cs typeface="+mn-cs"/>
              </a:rPr>
              <a:t> using and developing their communication skills.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Situation: </a:t>
            </a:r>
            <a:r>
              <a:rPr lang="en-US" sz="1200" b="0" i="0" u="none" strike="noStrike" kern="1200" baseline="0" dirty="0">
                <a:solidFill>
                  <a:schemeClr val="tx1"/>
                </a:solidFill>
                <a:latin typeface="+mn-lt"/>
                <a:ea typeface="+mn-ea"/>
                <a:cs typeface="+mn-cs"/>
              </a:rPr>
              <a:t>Mary is a married woman with three children. She has been really struggling at home. </a:t>
            </a:r>
          </a:p>
          <a:p>
            <a:r>
              <a:rPr lang="en-US" sz="1200" b="0" i="0" u="none" strike="noStrike" kern="1200" baseline="0" dirty="0">
                <a:solidFill>
                  <a:schemeClr val="tx1"/>
                </a:solidFill>
                <a:latin typeface="+mn-lt"/>
                <a:ea typeface="+mn-ea"/>
                <a:cs typeface="+mn-cs"/>
              </a:rPr>
              <a:t>She feels sad all the time and never leaves the house, despite the fact that she is usually an active member of her community. </a:t>
            </a:r>
          </a:p>
          <a:p>
            <a:r>
              <a:rPr lang="en-US" sz="1200" b="0" i="0" u="none" strike="noStrike" kern="1200" baseline="0" dirty="0">
                <a:solidFill>
                  <a:schemeClr val="tx1"/>
                </a:solidFill>
                <a:latin typeface="+mn-lt"/>
                <a:ea typeface="+mn-ea"/>
                <a:cs typeface="+mn-cs"/>
              </a:rPr>
              <a:t>How would you talk to Mary about her problem? </a:t>
            </a:r>
          </a:p>
          <a:p>
            <a:endParaRPr lang="en-US" sz="1200" b="0" i="0" u="none" strike="noStrike" kern="1200" baseline="0" dirty="0">
              <a:solidFill>
                <a:schemeClr val="tx1"/>
              </a:solidFill>
              <a:latin typeface="+mn-lt"/>
              <a:ea typeface="+mn-ea"/>
              <a:cs typeface="+mn-cs"/>
            </a:endParaRPr>
          </a:p>
          <a:p>
            <a:r>
              <a:rPr lang="it-IT" sz="1200" b="1" i="0" u="none" strike="noStrike" kern="1200" baseline="0" dirty="0" err="1">
                <a:solidFill>
                  <a:schemeClr val="tx1"/>
                </a:solidFill>
                <a:latin typeface="+mn-lt"/>
                <a:ea typeface="+mn-ea"/>
                <a:cs typeface="+mn-cs"/>
              </a:rPr>
              <a:t>Instructions</a:t>
            </a:r>
            <a:r>
              <a:rPr lang="it-IT" sz="1200" b="1" i="0" u="none" strike="noStrike" kern="1200" baseline="0" dirty="0">
                <a:solidFill>
                  <a:schemeClr val="tx1"/>
                </a:solidFill>
                <a:latin typeface="+mn-lt"/>
                <a:ea typeface="+mn-ea"/>
                <a:cs typeface="+mn-cs"/>
              </a:rPr>
              <a:t>: </a:t>
            </a:r>
            <a:endParaRPr lang="it-I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Divide the participants into groups of three. </a:t>
            </a:r>
          </a:p>
          <a:p>
            <a:r>
              <a:rPr lang="en-US" sz="1200" b="0" i="0" u="none" strike="noStrike" kern="1200" baseline="0" dirty="0">
                <a:solidFill>
                  <a:schemeClr val="tx1"/>
                </a:solidFill>
                <a:latin typeface="+mn-lt"/>
                <a:ea typeface="+mn-ea"/>
                <a:cs typeface="+mn-cs"/>
              </a:rPr>
              <a:t>• Instruct one person to play Mary; one person to play the role of a community health worker aiming to find out more about Mary’s problems; and one person to play the role of the observer. </a:t>
            </a:r>
          </a:p>
          <a:p>
            <a:r>
              <a:rPr lang="en-US" sz="1200" b="0" i="0" u="none" strike="noStrike" kern="1200" baseline="0" dirty="0">
                <a:solidFill>
                  <a:schemeClr val="tx1"/>
                </a:solidFill>
                <a:latin typeface="+mn-lt"/>
                <a:ea typeface="+mn-ea"/>
                <a:cs typeface="+mn-cs"/>
              </a:rPr>
              <a:t>• Explain that the person playing the role of the community health worker should start the conversation. </a:t>
            </a:r>
          </a:p>
          <a:p>
            <a:r>
              <a:rPr lang="en-US" sz="1200" b="0" i="0" u="none" strike="noStrike" kern="1200" baseline="0" dirty="0">
                <a:solidFill>
                  <a:schemeClr val="tx1"/>
                </a:solidFill>
                <a:latin typeface="+mn-lt"/>
                <a:ea typeface="+mn-ea"/>
                <a:cs typeface="+mn-cs"/>
              </a:rPr>
              <a:t>• Explain that the person playing the role of the community health worker should spend time welcoming Mary and trying to make her feel comfortable. </a:t>
            </a:r>
            <a:r>
              <a:rPr lang="en-US" sz="1200" b="1" i="0" u="none" strike="noStrike" kern="1200" baseline="0" dirty="0">
                <a:solidFill>
                  <a:schemeClr val="tx1"/>
                </a:solidFill>
                <a:latin typeface="+mn-lt"/>
                <a:ea typeface="+mn-ea"/>
                <a:cs typeface="+mn-cs"/>
              </a:rPr>
              <a:t>They should use effective communication skills, such as open and closed questions, active listening, empathy and summarizing to find out more about Mary’s current situation. </a:t>
            </a:r>
          </a:p>
          <a:p>
            <a:r>
              <a:rPr lang="en-US" sz="1200" b="0" i="0" u="none" strike="noStrike" kern="1200" baseline="0" dirty="0">
                <a:solidFill>
                  <a:schemeClr val="tx1"/>
                </a:solidFill>
                <a:latin typeface="+mn-lt"/>
                <a:ea typeface="+mn-ea"/>
                <a:cs typeface="+mn-cs"/>
              </a:rPr>
              <a:t>• Once the role play has finished, the observer can facilitate a brief discussion in small groups about the interaction using the effective communication skills on slide 8-to-11 (“Communication Tips”) to guide the discussion. </a:t>
            </a:r>
          </a:p>
          <a:p>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Participants</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should</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have</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- 1 minute discussion on who is playing what part </a:t>
            </a:r>
          </a:p>
          <a:p>
            <a:r>
              <a:rPr lang="en-US" sz="1200" b="0" i="0" u="none" strike="noStrike" kern="1200" baseline="0" dirty="0">
                <a:solidFill>
                  <a:schemeClr val="tx1"/>
                </a:solidFill>
                <a:latin typeface="+mn-lt"/>
                <a:ea typeface="+mn-ea"/>
                <a:cs typeface="+mn-cs"/>
              </a:rPr>
              <a:t>- around 10 minutes of role playing </a:t>
            </a:r>
          </a:p>
          <a:p>
            <a:r>
              <a:rPr lang="en-US" sz="1200" b="0" i="0" u="none" strike="noStrike" kern="1200" baseline="0" dirty="0">
                <a:solidFill>
                  <a:schemeClr val="tx1"/>
                </a:solidFill>
                <a:latin typeface="+mn-lt"/>
                <a:ea typeface="+mn-ea"/>
                <a:cs typeface="+mn-cs"/>
              </a:rPr>
              <a:t>– five minutes’ feedback and discussion with the observer. </a:t>
            </a:r>
            <a:endParaRPr lang="it-IT" b="1"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30</a:t>
            </a:fld>
            <a:endParaRPr lang="it-IT"/>
          </a:p>
        </p:txBody>
      </p:sp>
    </p:spTree>
    <p:extLst>
      <p:ext uri="{BB962C8B-B14F-4D97-AF65-F5344CB8AC3E}">
        <p14:creationId xmlns:p14="http://schemas.microsoft.com/office/powerpoint/2010/main" val="2398689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participants to reflect on experiences in the past when they have come into contact with agitated and/or aggressive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in their home visits, community interactions, etc. </a:t>
            </a:r>
          </a:p>
          <a:p>
            <a:r>
              <a:rPr lang="en-US" sz="1200" b="0" i="0" u="none" strike="noStrike" kern="1200" baseline="0" dirty="0">
                <a:solidFill>
                  <a:schemeClr val="tx1"/>
                </a:solidFill>
                <a:latin typeface="+mn-lt"/>
                <a:ea typeface="+mn-ea"/>
                <a:cs typeface="+mn-cs"/>
              </a:rPr>
              <a:t>Take five minutes to facilitate a brief discussion in plenary about </a:t>
            </a:r>
            <a:r>
              <a:rPr lang="en-US" sz="1200" b="1" i="0" u="none" strike="noStrike" kern="1200" baseline="0" dirty="0">
                <a:solidFill>
                  <a:schemeClr val="tx1"/>
                </a:solidFill>
                <a:latin typeface="+mn-lt"/>
                <a:ea typeface="+mn-ea"/>
                <a:cs typeface="+mn-cs"/>
              </a:rPr>
              <a:t>why participants think that people may become agitated and aggressive? </a:t>
            </a:r>
            <a:endParaRPr lang="it-IT" b="1"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31</a:t>
            </a:fld>
            <a:endParaRPr lang="it-IT"/>
          </a:p>
        </p:txBody>
      </p:sp>
    </p:spTree>
    <p:extLst>
      <p:ext uri="{BB962C8B-B14F-4D97-AF65-F5344CB8AC3E}">
        <p14:creationId xmlns:p14="http://schemas.microsoft.com/office/powerpoint/2010/main" val="24313030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it is normal to get angry and anger is not always a negative feeling – it is often a response to a perceived negative situation.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 all get angry at times and sometimes this can lead to positive outcomes, while in other cases outcomes may be negative.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Anger can dissipate or escalate and the progression of the anger may be determined by the actions and responses of the care provider.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32</a:t>
            </a:fld>
            <a:endParaRPr lang="it-IT"/>
          </a:p>
        </p:txBody>
      </p:sp>
    </p:spTree>
    <p:extLst>
      <p:ext uri="{BB962C8B-B14F-4D97-AF65-F5344CB8AC3E}">
        <p14:creationId xmlns:p14="http://schemas.microsoft.com/office/powerpoint/2010/main" val="24688516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in all cases effective communication is important and should be used in order to de-escalate the situation.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Explain that </a:t>
            </a:r>
            <a:r>
              <a:rPr lang="en-US" sz="1200" b="1" i="0" u="none" strike="noStrike" kern="1200" baseline="0" dirty="0">
                <a:solidFill>
                  <a:schemeClr val="tx1"/>
                </a:solidFill>
                <a:latin typeface="+mn-lt"/>
                <a:ea typeface="+mn-ea"/>
                <a:cs typeface="+mn-cs"/>
              </a:rPr>
              <a:t>safety first </a:t>
            </a:r>
            <a:r>
              <a:rPr lang="en-US" sz="1200" b="0" i="0" u="none" strike="noStrike" kern="1200" baseline="0" dirty="0">
                <a:solidFill>
                  <a:schemeClr val="tx1"/>
                </a:solidFill>
                <a:latin typeface="+mn-lt"/>
                <a:ea typeface="+mn-ea"/>
                <a:cs typeface="+mn-cs"/>
              </a:rPr>
              <a:t>refers to safety of the person and any other people in the area.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Remain calm and encourage the person to talk about their concerns. </a:t>
            </a:r>
            <a:r>
              <a:rPr lang="en-US" sz="1200" b="0" i="0" u="none" strike="noStrike" kern="1200" baseline="0" dirty="0">
                <a:solidFill>
                  <a:schemeClr val="tx1"/>
                </a:solidFill>
                <a:latin typeface="+mn-lt"/>
                <a:ea typeface="+mn-ea"/>
                <a:cs typeface="+mn-cs"/>
              </a:rPr>
              <a:t>For example, take a deep breath before speaking to keep yourself calm. If the person is shouting, you could calmly say, “I want to help you but I cannot understand you when you shout at me, maybe we could go somewhere quiet and you can tell me what is troubling you.” </a:t>
            </a:r>
          </a:p>
          <a:p>
            <a:r>
              <a:rPr lang="en-US" sz="1200" b="0" i="0" u="none" strike="noStrike" kern="1200" baseline="0" dirty="0">
                <a:solidFill>
                  <a:schemeClr val="tx1"/>
                </a:solidFill>
                <a:latin typeface="+mn-lt"/>
                <a:ea typeface="+mn-ea"/>
                <a:cs typeface="+mn-cs"/>
              </a:rPr>
              <a:t>Encourage the person to talk about their problems, let them express their anger as long as it is safe.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Use a calm voice and try to address the concerns if possible. </a:t>
            </a:r>
            <a:r>
              <a:rPr lang="en-US" sz="1200" b="0" i="0" u="none" strike="noStrike" kern="1200" baseline="0" dirty="0">
                <a:solidFill>
                  <a:schemeClr val="tx1"/>
                </a:solidFill>
                <a:latin typeface="+mn-lt"/>
                <a:ea typeface="+mn-ea"/>
                <a:cs typeface="+mn-cs"/>
              </a:rPr>
              <a:t>Use a calm, soft and gentle tone. Use sensitive language and, if relevant and appropriate, use </a:t>
            </a:r>
            <a:r>
              <a:rPr lang="en-US" sz="1200" b="0" i="0" u="none" strike="noStrike" kern="1200" baseline="0" dirty="0" err="1">
                <a:solidFill>
                  <a:schemeClr val="tx1"/>
                </a:solidFill>
                <a:latin typeface="+mn-lt"/>
                <a:ea typeface="+mn-ea"/>
                <a:cs typeface="+mn-cs"/>
              </a:rPr>
              <a:t>humour</a:t>
            </a:r>
            <a:r>
              <a:rPr lang="en-US" sz="1200" b="0" i="0" u="none" strike="noStrike" kern="1200" baseline="0" dirty="0">
                <a:solidFill>
                  <a:schemeClr val="tx1"/>
                </a:solidFill>
                <a:latin typeface="+mn-lt"/>
                <a:ea typeface="+mn-ea"/>
                <a:cs typeface="+mn-cs"/>
              </a:rPr>
              <a:t>. Be aware of your body language, your posture, movements etc.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Listen attentively and actively. </a:t>
            </a:r>
            <a:r>
              <a:rPr lang="en-US" sz="1200" b="0" i="0" u="none" strike="noStrike" kern="1200" baseline="0" dirty="0">
                <a:solidFill>
                  <a:schemeClr val="tx1"/>
                </a:solidFill>
                <a:latin typeface="+mn-lt"/>
                <a:ea typeface="+mn-ea"/>
                <a:cs typeface="+mn-cs"/>
              </a:rPr>
              <a:t>Focus on the person and do not get distracted by other issues/people. Use active listening skills to listen to the person, be empathetic with the person and try to understand why the person is agitated and/or aggressive. Use active listening skills to let the person know that they are being listened to.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Never laugh </a:t>
            </a:r>
            <a:r>
              <a:rPr lang="en-US" sz="1200" b="0" i="0" u="none" strike="noStrike" kern="1200" baseline="0" dirty="0">
                <a:solidFill>
                  <a:schemeClr val="tx1"/>
                </a:solidFill>
                <a:latin typeface="+mn-lt"/>
                <a:ea typeface="+mn-ea"/>
                <a:cs typeface="+mn-cs"/>
              </a:rPr>
              <a:t>at the person – be </a:t>
            </a:r>
            <a:r>
              <a:rPr lang="en-US" sz="1200" b="0" i="0" u="none" strike="noStrike" kern="1200" baseline="0" dirty="0" err="1">
                <a:solidFill>
                  <a:schemeClr val="tx1"/>
                </a:solidFill>
                <a:latin typeface="+mn-lt"/>
                <a:ea typeface="+mn-ea"/>
                <a:cs typeface="+mn-cs"/>
              </a:rPr>
              <a:t>non-judgemental</a:t>
            </a:r>
            <a:r>
              <a:rPr lang="en-US" sz="1200" b="0" i="0" u="none" strike="noStrike" kern="1200" baseline="0" dirty="0">
                <a:solidFill>
                  <a:schemeClr val="tx1"/>
                </a:solidFill>
                <a:latin typeface="+mn-lt"/>
                <a:ea typeface="+mn-ea"/>
                <a:cs typeface="+mn-cs"/>
              </a:rPr>
              <a:t>.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Do not be aggressive. </a:t>
            </a:r>
            <a:r>
              <a:rPr lang="en-US" sz="1200" b="0" i="0" u="none" strike="noStrike" kern="1200" baseline="0" dirty="0">
                <a:solidFill>
                  <a:schemeClr val="tx1"/>
                </a:solidFill>
                <a:latin typeface="+mn-lt"/>
                <a:ea typeface="+mn-ea"/>
                <a:cs typeface="+mn-cs"/>
              </a:rPr>
              <a:t>Remaining calm is key to de-escalating agitation and aggression. By remaining calm, you can make the person feel safe. Focus on their anger and aggression rather than your own feelings.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Try to find the source of the problem and solutions for the person. </a:t>
            </a:r>
            <a:r>
              <a:rPr lang="en-US" sz="1200" b="0" i="0" u="none" strike="noStrike" kern="1200" baseline="0" dirty="0">
                <a:solidFill>
                  <a:schemeClr val="tx1"/>
                </a:solidFill>
                <a:latin typeface="+mn-lt"/>
                <a:ea typeface="+mn-ea"/>
                <a:cs typeface="+mn-cs"/>
              </a:rPr>
              <a:t>By using active listening skills and remaining calm you can help the person manage their own aggression, understand the source of the problems and work with them to find some alternative solutions (solutions that do not involve aggression).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Involve </a:t>
            </a:r>
            <a:r>
              <a:rPr lang="en-US" sz="1200" b="1" i="0" u="none" strike="noStrike" kern="1200" baseline="0" dirty="0" err="1">
                <a:solidFill>
                  <a:schemeClr val="tx1"/>
                </a:solidFill>
                <a:latin typeface="+mn-lt"/>
                <a:ea typeface="+mn-ea"/>
                <a:cs typeface="+mn-cs"/>
              </a:rPr>
              <a:t>carers</a:t>
            </a:r>
            <a:r>
              <a:rPr lang="en-US" sz="1200" b="1" i="0" u="none" strike="noStrike" kern="1200" baseline="0" dirty="0">
                <a:solidFill>
                  <a:schemeClr val="tx1"/>
                </a:solidFill>
                <a:latin typeface="+mn-lt"/>
                <a:ea typeface="+mn-ea"/>
                <a:cs typeface="+mn-cs"/>
              </a:rPr>
              <a:t> and other staff members/colleagues. </a:t>
            </a:r>
            <a:r>
              <a:rPr lang="en-US" sz="1200" b="0" i="0" u="none" strike="noStrike" kern="1200" baseline="0" dirty="0">
                <a:solidFill>
                  <a:schemeClr val="tx1"/>
                </a:solidFill>
                <a:latin typeface="+mn-lt"/>
                <a:ea typeface="+mn-ea"/>
                <a:cs typeface="+mn-cs"/>
              </a:rPr>
              <a:t>Involve others but be aware that involving too many people could be interpreted as a “show of force” and make the person feel more unsafe, thus escalating the anger.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Remove anyone from the situation who may be a trigger for the aggression. </a:t>
            </a:r>
            <a:r>
              <a:rPr lang="en-US" sz="1200" b="0" i="0" u="none" strike="noStrike" kern="1200" baseline="0" dirty="0">
                <a:solidFill>
                  <a:schemeClr val="tx1"/>
                </a:solidFill>
                <a:latin typeface="+mn-lt"/>
                <a:ea typeface="+mn-ea"/>
                <a:cs typeface="+mn-cs"/>
              </a:rPr>
              <a:t>Try and take the person into a quiet room, separated from people who may trigger more aggression and make the situation worse.</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33</a:t>
            </a:fld>
            <a:endParaRPr lang="it-IT"/>
          </a:p>
        </p:txBody>
      </p:sp>
    </p:spTree>
    <p:extLst>
      <p:ext uri="{BB962C8B-B14F-4D97-AF65-F5344CB8AC3E}">
        <p14:creationId xmlns:p14="http://schemas.microsoft.com/office/powerpoint/2010/main" val="37246297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u="none" strike="noStrike" kern="1200" baseline="0" dirty="0">
                <a:solidFill>
                  <a:schemeClr val="tx1"/>
                </a:solidFill>
                <a:latin typeface="+mn-lt"/>
                <a:ea typeface="+mn-ea"/>
                <a:cs typeface="+mn-cs"/>
              </a:rPr>
              <a:t>Duration: </a:t>
            </a:r>
            <a:r>
              <a:rPr lang="it-IT" sz="1200" b="0" i="0" u="none" strike="noStrike" kern="1200" baseline="0" dirty="0">
                <a:solidFill>
                  <a:schemeClr val="tx1"/>
                </a:solidFill>
                <a:latin typeface="+mn-lt"/>
                <a:ea typeface="+mn-ea"/>
                <a:cs typeface="+mn-cs"/>
              </a:rPr>
              <a:t>20 minutes. </a:t>
            </a:r>
          </a:p>
          <a:p>
            <a:endParaRPr lang="it-IT"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Purpose: </a:t>
            </a:r>
            <a:r>
              <a:rPr lang="en-US" sz="1200" b="0" i="0" u="none" strike="noStrike" kern="1200" baseline="0" dirty="0">
                <a:solidFill>
                  <a:schemeClr val="tx1"/>
                </a:solidFill>
                <a:latin typeface="+mn-lt"/>
                <a:ea typeface="+mn-ea"/>
                <a:cs typeface="+mn-cs"/>
              </a:rPr>
              <a:t>To show participants examples of good practice in the management of people with agitated and/or aggressive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a:t>
            </a:r>
          </a:p>
          <a:p>
            <a:endParaRPr lang="it-IT" sz="1200" b="1" i="0" u="none" strike="noStrike" kern="1200" baseline="0" dirty="0">
              <a:solidFill>
                <a:schemeClr val="tx1"/>
              </a:solidFill>
              <a:latin typeface="+mn-lt"/>
              <a:ea typeface="+mn-ea"/>
              <a:cs typeface="+mn-cs"/>
            </a:endParaRPr>
          </a:p>
          <a:p>
            <a:r>
              <a:rPr lang="it-IT" sz="1200" b="1" i="0" u="none" strike="noStrike" kern="1200" baseline="0" dirty="0">
                <a:solidFill>
                  <a:schemeClr val="tx1"/>
                </a:solidFill>
                <a:latin typeface="+mn-lt"/>
                <a:ea typeface="+mn-ea"/>
                <a:cs typeface="+mn-cs"/>
              </a:rPr>
              <a:t>Situation: </a:t>
            </a:r>
            <a:endParaRPr lang="it-I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The facilitator will play the role of the Community Health Worker during a home visit. </a:t>
            </a:r>
          </a:p>
          <a:p>
            <a:r>
              <a:rPr lang="en-US" sz="1200" b="0" i="0" u="none" strike="noStrike" kern="1200" baseline="0" dirty="0">
                <a:solidFill>
                  <a:schemeClr val="tx1"/>
                </a:solidFill>
                <a:latin typeface="+mn-lt"/>
                <a:ea typeface="+mn-ea"/>
                <a:cs typeface="+mn-cs"/>
              </a:rPr>
              <a:t>• A participant or co-facilitator will play the role of the father. </a:t>
            </a:r>
          </a:p>
          <a:p>
            <a:r>
              <a:rPr lang="en-US" sz="1200" b="0" i="0" u="none" strike="noStrike" kern="1200" baseline="0" dirty="0">
                <a:solidFill>
                  <a:schemeClr val="tx1"/>
                </a:solidFill>
                <a:latin typeface="+mn-lt"/>
                <a:ea typeface="+mn-ea"/>
                <a:cs typeface="+mn-cs"/>
              </a:rPr>
              <a:t>• The father becomes increasingly angry and impatient. </a:t>
            </a:r>
          </a:p>
          <a:p>
            <a:endParaRPr lang="it-IT" sz="1200" b="1" i="0" u="none" strike="noStrike" kern="1200" baseline="0" dirty="0">
              <a:solidFill>
                <a:schemeClr val="tx1"/>
              </a:solidFill>
              <a:latin typeface="+mn-lt"/>
              <a:ea typeface="+mn-ea"/>
              <a:cs typeface="+mn-cs"/>
            </a:endParaRPr>
          </a:p>
          <a:p>
            <a:r>
              <a:rPr lang="it-IT" sz="1200" b="1" i="0" u="none" strike="noStrike" kern="1200" baseline="0" dirty="0" err="1">
                <a:solidFill>
                  <a:schemeClr val="tx1"/>
                </a:solidFill>
                <a:latin typeface="+mn-lt"/>
                <a:ea typeface="+mn-ea"/>
                <a:cs typeface="+mn-cs"/>
              </a:rPr>
              <a:t>Instructions</a:t>
            </a:r>
            <a:r>
              <a:rPr lang="it-IT" sz="1200" b="1" i="0" u="none" strike="noStrike" kern="1200" baseline="0" dirty="0">
                <a:solidFill>
                  <a:schemeClr val="tx1"/>
                </a:solidFill>
                <a:latin typeface="+mn-lt"/>
                <a:ea typeface="+mn-ea"/>
                <a:cs typeface="+mn-cs"/>
              </a:rPr>
              <a:t>: </a:t>
            </a:r>
            <a:endParaRPr lang="it-I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You, the Community Health Worker, will use the tips given in the </a:t>
            </a:r>
            <a:r>
              <a:rPr lang="en-US" sz="1200" b="0" i="0" u="none" strike="noStrike" kern="1200" baseline="0" dirty="0" err="1">
                <a:solidFill>
                  <a:schemeClr val="tx1"/>
                </a:solidFill>
                <a:latin typeface="+mn-lt"/>
                <a:ea typeface="+mn-ea"/>
                <a:cs typeface="+mn-cs"/>
              </a:rPr>
              <a:t>mhGAP</a:t>
            </a:r>
            <a:r>
              <a:rPr lang="en-US" sz="1200" b="0" i="0" u="none" strike="noStrike" kern="1200" baseline="0" dirty="0">
                <a:solidFill>
                  <a:schemeClr val="tx1"/>
                </a:solidFill>
                <a:latin typeface="+mn-lt"/>
                <a:ea typeface="+mn-ea"/>
                <a:cs typeface="+mn-cs"/>
              </a:rPr>
              <a:t>-IG (previous slide), including: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remaining calm and keeping a calm and steady voice;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asking the person to come and talk to you in a quiet and private space because you cannot hear them shouting in the courtyard (e.g. “I really want to listen to what you are saying but I cannot hear you at the moment, perhaps if we go somewhere more quiet and private I can help you better”).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Listen to the person.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Devote time to the person.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Try to find out the reason why they are feeling so angry.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Rule out any other medical/physical reasons that may underlie anger. </a:t>
            </a:r>
          </a:p>
          <a:p>
            <a:pPr marL="628650" lvl="1" indent="-171450">
              <a:buFont typeface="Wingdings" panose="05000000000000000000" pitchFamily="2" charset="2"/>
              <a:buChar char="ü"/>
            </a:pPr>
            <a:r>
              <a:rPr lang="en-US" sz="1200" b="0" i="0" u="none" strike="noStrike" kern="1200" baseline="0" dirty="0">
                <a:solidFill>
                  <a:schemeClr val="tx1"/>
                </a:solidFill>
                <a:latin typeface="+mn-lt"/>
                <a:ea typeface="+mn-ea"/>
                <a:cs typeface="+mn-cs"/>
              </a:rPr>
              <a:t>Rule out substance use/psychosis. </a:t>
            </a:r>
          </a:p>
          <a:p>
            <a:r>
              <a:rPr lang="en-US" sz="1200" b="0" i="0" u="none" strike="noStrike" kern="1200" baseline="0" dirty="0">
                <a:solidFill>
                  <a:schemeClr val="tx1"/>
                </a:solidFill>
                <a:latin typeface="+mn-lt"/>
                <a:ea typeface="+mn-ea"/>
                <a:cs typeface="+mn-cs"/>
              </a:rPr>
              <a:t>• Ask participants to reflect on the example. What worked well? </a:t>
            </a:r>
          </a:p>
          <a:p>
            <a:r>
              <a:rPr lang="en-US" sz="1200" b="0" i="0" u="none" strike="noStrike" kern="1200" baseline="0" dirty="0">
                <a:solidFill>
                  <a:schemeClr val="tx1"/>
                </a:solidFill>
                <a:latin typeface="+mn-lt"/>
                <a:ea typeface="+mn-ea"/>
                <a:cs typeface="+mn-cs"/>
              </a:rPr>
              <a:t>• Use the slides to explain how to manage agitated and/or aggressive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34</a:t>
            </a:fld>
            <a:endParaRPr lang="it-IT"/>
          </a:p>
        </p:txBody>
      </p:sp>
    </p:spTree>
    <p:extLst>
      <p:ext uri="{BB962C8B-B14F-4D97-AF65-F5344CB8AC3E}">
        <p14:creationId xmlns:p14="http://schemas.microsoft.com/office/powerpoint/2010/main" val="27765480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both children and adults with priority MNS conditions are at a much higher risk of aggression and violence than the general population.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can include aggression and violence by: </a:t>
            </a:r>
          </a:p>
          <a:p>
            <a:r>
              <a:rPr lang="it-IT" sz="1200" b="0" i="0" u="none" strike="noStrike" kern="1200" baseline="0" dirty="0">
                <a:solidFill>
                  <a:schemeClr val="tx1"/>
                </a:solidFill>
                <a:latin typeface="+mn-lt"/>
                <a:ea typeface="+mn-ea"/>
                <a:cs typeface="+mn-cs"/>
              </a:rPr>
              <a:t>• family </a:t>
            </a:r>
            <a:r>
              <a:rPr lang="it-IT" sz="1200" b="0" i="0" u="none" strike="noStrike" kern="1200" baseline="0" dirty="0" err="1">
                <a:solidFill>
                  <a:schemeClr val="tx1"/>
                </a:solidFill>
                <a:latin typeface="+mn-lt"/>
                <a:ea typeface="+mn-ea"/>
                <a:cs typeface="+mn-cs"/>
              </a:rPr>
              <a:t>members</a:t>
            </a:r>
            <a:r>
              <a:rPr lang="it-IT" sz="1200" b="0" i="0" u="none" strike="noStrike" kern="1200" baseline="0" dirty="0">
                <a:solidFill>
                  <a:schemeClr val="tx1"/>
                </a:solidFill>
                <a:latin typeface="+mn-lt"/>
                <a:ea typeface="+mn-ea"/>
                <a:cs typeface="+mn-cs"/>
              </a:rPr>
              <a:t> </a:t>
            </a:r>
          </a:p>
          <a:p>
            <a:r>
              <a:rPr lang="it-IT" sz="1200" b="0" i="0" u="none" strike="noStrike" kern="1200" baseline="0" dirty="0">
                <a:solidFill>
                  <a:schemeClr val="tx1"/>
                </a:solidFill>
                <a:latin typeface="+mn-lt"/>
                <a:ea typeface="+mn-ea"/>
                <a:cs typeface="+mn-cs"/>
              </a:rPr>
              <a:t>• community </a:t>
            </a:r>
            <a:r>
              <a:rPr lang="it-IT" sz="1200" b="0" i="0" u="none" strike="noStrike" kern="1200" baseline="0" dirty="0" err="1">
                <a:solidFill>
                  <a:schemeClr val="tx1"/>
                </a:solidFill>
                <a:latin typeface="+mn-lt"/>
                <a:ea typeface="+mn-ea"/>
                <a:cs typeface="+mn-cs"/>
              </a:rPr>
              <a:t>members</a:t>
            </a:r>
            <a:r>
              <a:rPr lang="it-IT" sz="1200" b="0" i="0" u="none" strike="noStrike" kern="1200" baseline="0" dirty="0">
                <a:solidFill>
                  <a:schemeClr val="tx1"/>
                </a:solidFill>
                <a:latin typeface="+mn-lt"/>
                <a:ea typeface="+mn-ea"/>
                <a:cs typeface="+mn-cs"/>
              </a:rPr>
              <a:t> </a:t>
            </a:r>
          </a:p>
          <a:p>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health</a:t>
            </a:r>
            <a:r>
              <a:rPr lang="it-IT" sz="1200" b="0" i="0" u="none" strike="noStrike" kern="1200" baseline="0" dirty="0">
                <a:solidFill>
                  <a:schemeClr val="tx1"/>
                </a:solidFill>
                <a:latin typeface="+mn-lt"/>
                <a:ea typeface="+mn-ea"/>
                <a:cs typeface="+mn-cs"/>
              </a:rPr>
              <a:t>-care providers.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35</a:t>
            </a:fld>
            <a:endParaRPr lang="it-IT"/>
          </a:p>
        </p:txBody>
      </p:sp>
    </p:spTree>
    <p:extLst>
      <p:ext uri="{BB962C8B-B14F-4D97-AF65-F5344CB8AC3E}">
        <p14:creationId xmlns:p14="http://schemas.microsoft.com/office/powerpoint/2010/main" val="35116465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factors which place people with priority MNS conditions at higher risk of violence include stigma, discrimination, and ignorance about the condition as well as a lack of social support for the individual and those who care for them. </a:t>
            </a:r>
          </a:p>
          <a:p>
            <a:r>
              <a:rPr lang="en-US" sz="1200" b="0" i="0" u="none" strike="noStrike" kern="1200" baseline="0" dirty="0">
                <a:solidFill>
                  <a:schemeClr val="tx1"/>
                </a:solidFill>
                <a:latin typeface="+mn-lt"/>
                <a:ea typeface="+mn-ea"/>
                <a:cs typeface="+mn-cs"/>
              </a:rPr>
              <a:t>Placement of people with priority MNS conditions in institutions also increases their vulnerability to violence. </a:t>
            </a:r>
          </a:p>
          <a:p>
            <a:r>
              <a:rPr lang="en-US" sz="1200" b="0" i="0" u="none" strike="noStrike" kern="1200" baseline="0" dirty="0">
                <a:solidFill>
                  <a:schemeClr val="tx1"/>
                </a:solidFill>
                <a:latin typeface="+mn-lt"/>
                <a:ea typeface="+mn-ea"/>
                <a:cs typeface="+mn-cs"/>
              </a:rPr>
              <a:t>In these settings, and elsewhere, people with communication impairments are unable to disclose their abuse and often are not believed if they do.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36</a:t>
            </a:fld>
            <a:endParaRPr lang="it-IT"/>
          </a:p>
        </p:txBody>
      </p:sp>
    </p:spTree>
    <p:extLst>
      <p:ext uri="{BB962C8B-B14F-4D97-AF65-F5344CB8AC3E}">
        <p14:creationId xmlns:p14="http://schemas.microsoft.com/office/powerpoint/2010/main" val="29140311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u="none" strike="noStrike" kern="1200" baseline="0" dirty="0">
                <a:solidFill>
                  <a:schemeClr val="tx1"/>
                </a:solidFill>
                <a:latin typeface="+mn-lt"/>
                <a:ea typeface="+mn-ea"/>
                <a:cs typeface="+mn-cs"/>
              </a:rPr>
              <a:t>Facilitate a brief </a:t>
            </a:r>
            <a:r>
              <a:rPr lang="it-IT" sz="1200" b="0" i="0" u="none" strike="noStrike" kern="1200" baseline="0" dirty="0" err="1">
                <a:solidFill>
                  <a:schemeClr val="tx1"/>
                </a:solidFill>
                <a:latin typeface="+mn-lt"/>
                <a:ea typeface="+mn-ea"/>
                <a:cs typeface="+mn-cs"/>
              </a:rPr>
              <a:t>discussion</a:t>
            </a:r>
            <a:r>
              <a:rPr lang="it-IT" sz="1200" b="0" i="0" u="none" strike="noStrike" kern="1200" baseline="0" dirty="0">
                <a:solidFill>
                  <a:schemeClr val="tx1"/>
                </a:solidFill>
                <a:latin typeface="+mn-lt"/>
                <a:ea typeface="+mn-ea"/>
                <a:cs typeface="+mn-cs"/>
              </a:rPr>
              <a:t> in </a:t>
            </a:r>
            <a:r>
              <a:rPr lang="it-IT" sz="1200" b="0" i="0" u="none" strike="noStrike" kern="1200" baseline="0" dirty="0" err="1">
                <a:solidFill>
                  <a:schemeClr val="tx1"/>
                </a:solidFill>
                <a:latin typeface="+mn-lt"/>
                <a:ea typeface="+mn-ea"/>
                <a:cs typeface="+mn-cs"/>
              </a:rPr>
              <a:t>plenary</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What can you do if you see a health-care provider being aggressive/violent towards a person with a priority MNS condition?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Have participants reflect on what steps they could take to manage this situation. </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Note: </a:t>
            </a:r>
            <a:r>
              <a:rPr lang="en-US" sz="1200" b="0" i="0" u="none" strike="noStrike" kern="1200" baseline="0" dirty="0">
                <a:solidFill>
                  <a:schemeClr val="tx1"/>
                </a:solidFill>
                <a:latin typeface="+mn-lt"/>
                <a:ea typeface="+mn-ea"/>
                <a:cs typeface="+mn-cs"/>
              </a:rPr>
              <a:t>Emphasize that the safety of the person with MNS conditions is paramount, therefore the first step is to ensure that the person is safe. </a:t>
            </a:r>
          </a:p>
          <a:p>
            <a:r>
              <a:rPr lang="en-US" sz="1200" b="0" i="0" u="none" strike="noStrike" kern="1200" baseline="0" dirty="0">
                <a:solidFill>
                  <a:schemeClr val="tx1"/>
                </a:solidFill>
                <a:latin typeface="+mn-lt"/>
                <a:ea typeface="+mn-ea"/>
                <a:cs typeface="+mn-cs"/>
              </a:rPr>
              <a:t>• Discuss if there are any reporting lines within their health-care systems they could use to ensure that the health-care provider is reported and stopped.</a:t>
            </a:r>
          </a:p>
          <a:p>
            <a:r>
              <a:rPr lang="en-US" sz="1200" b="0" i="0" u="none" strike="noStrike" kern="1200" baseline="0" dirty="0">
                <a:solidFill>
                  <a:schemeClr val="tx1"/>
                </a:solidFill>
                <a:latin typeface="+mn-lt"/>
                <a:ea typeface="+mn-ea"/>
                <a:cs typeface="+mn-cs"/>
              </a:rPr>
              <a:t>• Talk to the health-care provider and explain how vulnerable people with MNS conditions are.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Explain that the next activity will focus on how to promote respect and dignity for people with MNS conditions.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37</a:t>
            </a:fld>
            <a:endParaRPr lang="it-IT"/>
          </a:p>
        </p:txBody>
      </p:sp>
    </p:spTree>
    <p:extLst>
      <p:ext uri="{BB962C8B-B14F-4D97-AF65-F5344CB8AC3E}">
        <p14:creationId xmlns:p14="http://schemas.microsoft.com/office/powerpoint/2010/main" val="35152372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Duration: </a:t>
            </a:r>
            <a:r>
              <a:rPr lang="en-US" dirty="0"/>
              <a:t>25 minutes.</a:t>
            </a:r>
          </a:p>
          <a:p>
            <a:endParaRPr lang="en-US" b="1" dirty="0"/>
          </a:p>
          <a:p>
            <a:r>
              <a:rPr lang="en-US" b="1" dirty="0"/>
              <a:t>Purpose: </a:t>
            </a:r>
            <a:r>
              <a:rPr lang="en-US" dirty="0"/>
              <a:t>Give participants a better understanding of the stigma and discrimination that people with mental health conditions face.</a:t>
            </a:r>
          </a:p>
          <a:p>
            <a:endParaRPr lang="en-US" dirty="0"/>
          </a:p>
          <a:p>
            <a:r>
              <a:rPr lang="en-US" b="1" dirty="0"/>
              <a:t>Instructions:</a:t>
            </a:r>
          </a:p>
          <a:p>
            <a:r>
              <a:rPr lang="en-US" dirty="0"/>
              <a:t>• Split participants into small groups.</a:t>
            </a:r>
          </a:p>
          <a:p>
            <a:r>
              <a:rPr lang="en-US" dirty="0"/>
              <a:t>• Ask each group to answer the following questions:</a:t>
            </a:r>
          </a:p>
          <a:p>
            <a:r>
              <a:rPr lang="en-US" dirty="0"/>
              <a:t>1. How are people with Mental Health treated in your community?</a:t>
            </a:r>
          </a:p>
          <a:p>
            <a:r>
              <a:rPr lang="en-US" dirty="0"/>
              <a:t>2. Break this discussion down to distinguish between disorders – for example, how are</a:t>
            </a:r>
          </a:p>
          <a:p>
            <a:r>
              <a:rPr lang="en-US" dirty="0"/>
              <a:t>people with epilepsy perceived versus how people with psychoses or depression are</a:t>
            </a:r>
          </a:p>
          <a:p>
            <a:r>
              <a:rPr lang="en-US" dirty="0"/>
              <a:t>treated? How are children with developmental disorders treated? </a:t>
            </a:r>
          </a:p>
          <a:p>
            <a:r>
              <a:rPr lang="en-US" dirty="0"/>
              <a:t>• Allow 10 minutes for discussion and then ask each group to nominate a spokesperson to</a:t>
            </a:r>
          </a:p>
          <a:p>
            <a:r>
              <a:rPr lang="en-US" dirty="0"/>
              <a:t>share their lists with the rest of the group.</a:t>
            </a:r>
          </a:p>
          <a:p>
            <a:r>
              <a:rPr lang="en-US" dirty="0"/>
              <a:t>• The facilitator should make a list of the participants’ responses (on flip chart / white board / black board)</a:t>
            </a:r>
          </a:p>
        </p:txBody>
      </p:sp>
      <p:sp>
        <p:nvSpPr>
          <p:cNvPr id="4" name="Segnaposto numero diapositiva 3"/>
          <p:cNvSpPr>
            <a:spLocks noGrp="1"/>
          </p:cNvSpPr>
          <p:nvPr>
            <p:ph type="sldNum" sz="quarter" idx="5"/>
          </p:nvPr>
        </p:nvSpPr>
        <p:spPr/>
        <p:txBody>
          <a:bodyPr/>
          <a:lstStyle/>
          <a:p>
            <a:fld id="{24C975AE-624A-4A6E-BEC9-C23B238F428A}" type="slidenum">
              <a:rPr lang="it-IT" smtClean="0"/>
              <a:t>38</a:t>
            </a:fld>
            <a:endParaRPr lang="it-IT"/>
          </a:p>
        </p:txBody>
      </p:sp>
    </p:spTree>
    <p:extLst>
      <p:ext uri="{BB962C8B-B14F-4D97-AF65-F5344CB8AC3E}">
        <p14:creationId xmlns:p14="http://schemas.microsoft.com/office/powerpoint/2010/main" val="42947192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[CONTINUED]</a:t>
            </a:r>
          </a:p>
          <a:p>
            <a:endParaRPr lang="it-IT" dirty="0"/>
          </a:p>
          <a:p>
            <a:endParaRPr lang="en-US" dirty="0"/>
          </a:p>
          <a:p>
            <a:r>
              <a:rPr lang="en-US" dirty="0"/>
              <a:t>• Explain briefly that negative name calling, labelling and marginalization are all forms of stigma.</a:t>
            </a:r>
          </a:p>
          <a:p>
            <a:r>
              <a:rPr lang="en-US" dirty="0"/>
              <a:t>• Ask the groups to discuss:</a:t>
            </a:r>
          </a:p>
          <a:p>
            <a:pPr lvl="1"/>
            <a:r>
              <a:rPr lang="en-US" dirty="0"/>
              <a:t>1. What impact does stigma have on the individual?</a:t>
            </a:r>
          </a:p>
          <a:p>
            <a:pPr lvl="1"/>
            <a:r>
              <a:rPr lang="en-US" dirty="0"/>
              <a:t>2. What impact does it have on the family?</a:t>
            </a:r>
          </a:p>
          <a:p>
            <a:pPr lvl="1"/>
            <a:r>
              <a:rPr lang="en-US" dirty="0"/>
              <a:t>3. What impact does it have on the community?</a:t>
            </a:r>
          </a:p>
          <a:p>
            <a:r>
              <a:rPr lang="en-US" dirty="0"/>
              <a:t>• Allow 10 minutes for discussion and then ask each group to briefly feedback to the rest of the group.</a:t>
            </a:r>
            <a:endParaRPr lang="it-IT" dirty="0"/>
          </a:p>
          <a:p>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39</a:t>
            </a:fld>
            <a:endParaRPr lang="it-IT"/>
          </a:p>
        </p:txBody>
      </p:sp>
    </p:spTree>
    <p:extLst>
      <p:ext uri="{BB962C8B-B14F-4D97-AF65-F5344CB8AC3E}">
        <p14:creationId xmlns:p14="http://schemas.microsoft.com/office/powerpoint/2010/main" val="1636697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the </a:t>
            </a:r>
            <a:r>
              <a:rPr lang="en-US" sz="1200" b="0" i="0" u="none" strike="noStrike" kern="1200" baseline="0" dirty="0" err="1">
                <a:solidFill>
                  <a:schemeClr val="tx1"/>
                </a:solidFill>
                <a:latin typeface="+mn-lt"/>
                <a:ea typeface="+mn-ea"/>
                <a:cs typeface="+mn-cs"/>
              </a:rPr>
              <a:t>mhGAP</a:t>
            </a:r>
            <a:r>
              <a:rPr lang="en-US" sz="1200" b="0" i="0" u="none" strike="noStrike" kern="1200" baseline="0" dirty="0">
                <a:solidFill>
                  <a:schemeClr val="tx1"/>
                </a:solidFill>
                <a:latin typeface="+mn-lt"/>
                <a:ea typeface="+mn-ea"/>
                <a:cs typeface="+mn-cs"/>
              </a:rPr>
              <a:t> highlights two general principles of care: </a:t>
            </a:r>
          </a:p>
          <a:p>
            <a:r>
              <a:rPr lang="it-IT" sz="1200" b="1" i="0" u="none" strike="noStrike" kern="1200" baseline="0" dirty="0">
                <a:solidFill>
                  <a:schemeClr val="tx1"/>
                </a:solidFill>
                <a:latin typeface="+mn-lt"/>
                <a:ea typeface="+mn-ea"/>
                <a:cs typeface="+mn-cs"/>
              </a:rPr>
              <a:t>1. Use </a:t>
            </a:r>
            <a:r>
              <a:rPr lang="it-IT" sz="1200" b="1" i="0" u="none" strike="noStrike" kern="1200" baseline="0" dirty="0" err="1">
                <a:solidFill>
                  <a:schemeClr val="tx1"/>
                </a:solidFill>
                <a:latin typeface="+mn-lt"/>
                <a:ea typeface="+mn-ea"/>
                <a:cs typeface="+mn-cs"/>
              </a:rPr>
              <a:t>effective</a:t>
            </a:r>
            <a:r>
              <a:rPr lang="it-IT" sz="1200" b="1" i="0" u="none" strike="noStrike" kern="1200" baseline="0" dirty="0">
                <a:solidFill>
                  <a:schemeClr val="tx1"/>
                </a:solidFill>
                <a:latin typeface="+mn-lt"/>
                <a:ea typeface="+mn-ea"/>
                <a:cs typeface="+mn-cs"/>
              </a:rPr>
              <a:t> </a:t>
            </a:r>
            <a:r>
              <a:rPr lang="it-IT" sz="1200" b="1" i="0" u="none" strike="noStrike" kern="1200" baseline="0" dirty="0" err="1">
                <a:solidFill>
                  <a:schemeClr val="tx1"/>
                </a:solidFill>
                <a:latin typeface="+mn-lt"/>
                <a:ea typeface="+mn-ea"/>
                <a:cs typeface="+mn-cs"/>
              </a:rPr>
              <a:t>communication</a:t>
            </a:r>
            <a:r>
              <a:rPr lang="it-IT" sz="1200" b="1" i="0" u="none" strike="noStrike" kern="1200" baseline="0" dirty="0">
                <a:solidFill>
                  <a:schemeClr val="tx1"/>
                </a:solidFill>
                <a:latin typeface="+mn-lt"/>
                <a:ea typeface="+mn-ea"/>
                <a:cs typeface="+mn-cs"/>
              </a:rPr>
              <a:t> skills </a:t>
            </a:r>
          </a:p>
          <a:p>
            <a:r>
              <a:rPr lang="en-US" sz="1200" b="1" i="0" u="none" strike="noStrike" kern="1200" baseline="0" dirty="0">
                <a:solidFill>
                  <a:schemeClr val="tx1"/>
                </a:solidFill>
                <a:latin typeface="+mn-lt"/>
                <a:ea typeface="+mn-ea"/>
                <a:cs typeface="+mn-cs"/>
              </a:rPr>
              <a:t>2. Promote respect and dignity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These principles aim to:</a:t>
            </a:r>
          </a:p>
          <a:p>
            <a:pPr marL="171450" indent="-171450">
              <a:buFontTx/>
              <a:buChar char="-"/>
            </a:pPr>
            <a:r>
              <a:rPr lang="en-US" sz="1200" b="0" i="0" u="none" strike="noStrike" kern="1200" baseline="0" dirty="0">
                <a:solidFill>
                  <a:schemeClr val="tx1"/>
                </a:solidFill>
                <a:latin typeface="+mn-lt"/>
                <a:ea typeface="+mn-ea"/>
                <a:cs typeface="+mn-cs"/>
              </a:rPr>
              <a:t>promote respect for the </a:t>
            </a:r>
            <a:r>
              <a:rPr lang="en-US" sz="1200" b="1" i="0" u="none" strike="noStrike" kern="1200" baseline="0" dirty="0">
                <a:solidFill>
                  <a:schemeClr val="tx1"/>
                </a:solidFill>
                <a:latin typeface="+mn-lt"/>
                <a:ea typeface="+mn-ea"/>
                <a:cs typeface="+mn-cs"/>
              </a:rPr>
              <a:t>privacy</a:t>
            </a:r>
            <a:r>
              <a:rPr lang="en-US" sz="1200" b="0" i="0" u="none" strike="noStrike" kern="1200" baseline="0" dirty="0">
                <a:solidFill>
                  <a:schemeClr val="tx1"/>
                </a:solidFill>
                <a:latin typeface="+mn-lt"/>
                <a:ea typeface="+mn-ea"/>
                <a:cs typeface="+mn-cs"/>
              </a:rPr>
              <a:t> of people seeking care for Mental Health/MNS conditions, </a:t>
            </a:r>
          </a:p>
          <a:p>
            <a:pPr marL="171450" indent="-171450">
              <a:buFontTx/>
              <a:buChar char="-"/>
            </a:pPr>
            <a:r>
              <a:rPr lang="en-US" sz="1200" b="1" i="0" u="none" strike="noStrike" kern="1200" baseline="0" dirty="0">
                <a:solidFill>
                  <a:schemeClr val="tx1"/>
                </a:solidFill>
                <a:latin typeface="+mn-lt"/>
                <a:ea typeface="+mn-ea"/>
                <a:cs typeface="+mn-cs"/>
              </a:rPr>
              <a:t>foster good relationships </a:t>
            </a:r>
            <a:r>
              <a:rPr lang="en-US" sz="1200" b="0" i="0" u="none" strike="noStrike" kern="1200" baseline="0" dirty="0">
                <a:solidFill>
                  <a:schemeClr val="tx1"/>
                </a:solidFill>
                <a:latin typeface="+mn-lt"/>
                <a:ea typeface="+mn-ea"/>
                <a:cs typeface="+mn-cs"/>
              </a:rPr>
              <a:t>between health-care providers, service users and their </a:t>
            </a:r>
            <a:r>
              <a:rPr lang="en-US" sz="1200" b="0" i="0" u="none" strike="noStrike" kern="1200" baseline="0" dirty="0" err="1">
                <a:solidFill>
                  <a:schemeClr val="tx1"/>
                </a:solidFill>
                <a:latin typeface="+mn-lt"/>
                <a:ea typeface="+mn-ea"/>
                <a:cs typeface="+mn-cs"/>
              </a:rPr>
              <a:t>carers</a:t>
            </a:r>
            <a:r>
              <a:rPr lang="en-US" sz="1200" b="0" i="0" u="none" strike="noStrike" kern="1200" baseline="0" dirty="0">
                <a:solidFill>
                  <a:schemeClr val="tx1"/>
                </a:solidFill>
                <a:latin typeface="+mn-lt"/>
                <a:ea typeface="+mn-ea"/>
                <a:cs typeface="+mn-cs"/>
              </a:rPr>
              <a:t> </a:t>
            </a:r>
          </a:p>
          <a:p>
            <a:pPr marL="171450" indent="-171450">
              <a:buFontTx/>
              <a:buChar char="-"/>
            </a:pPr>
            <a:r>
              <a:rPr lang="en-US" sz="1200" b="0" i="0" u="none" strike="noStrike" kern="1200" baseline="0" dirty="0">
                <a:solidFill>
                  <a:schemeClr val="tx1"/>
                </a:solidFill>
                <a:latin typeface="+mn-lt"/>
                <a:ea typeface="+mn-ea"/>
                <a:cs typeface="+mn-cs"/>
              </a:rPr>
              <a:t>and ensure that care is provided in a </a:t>
            </a:r>
            <a:r>
              <a:rPr lang="en-US" sz="1200" b="1" i="0" u="none" strike="noStrike" kern="1200" baseline="0" dirty="0" err="1">
                <a:solidFill>
                  <a:schemeClr val="tx1"/>
                </a:solidFill>
                <a:latin typeface="+mn-lt"/>
                <a:ea typeface="+mn-ea"/>
                <a:cs typeface="+mn-cs"/>
              </a:rPr>
              <a:t>non-judgemental</a:t>
            </a:r>
            <a:r>
              <a:rPr lang="en-US" sz="1200" b="1" i="0" u="none" strike="noStrike" kern="1200" baseline="0" dirty="0">
                <a:solidFill>
                  <a:schemeClr val="tx1"/>
                </a:solidFill>
                <a:latin typeface="+mn-lt"/>
                <a:ea typeface="+mn-ea"/>
                <a:cs typeface="+mn-cs"/>
              </a:rPr>
              <a:t>, non-stigmatizing and supportive environment</a:t>
            </a:r>
            <a:r>
              <a:rPr lang="en-US" sz="1200" b="0" i="0" u="none" strike="noStrike" kern="1200" baseline="0" dirty="0">
                <a:solidFill>
                  <a:schemeClr val="tx1"/>
                </a:solidFill>
                <a:latin typeface="+mn-lt"/>
                <a:ea typeface="+mn-ea"/>
                <a:cs typeface="+mn-cs"/>
              </a:rPr>
              <a:t>.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a:t>
            </a:fld>
            <a:endParaRPr lang="it-IT"/>
          </a:p>
        </p:txBody>
      </p:sp>
    </p:spTree>
    <p:extLst>
      <p:ext uri="{BB962C8B-B14F-4D97-AF65-F5344CB8AC3E}">
        <p14:creationId xmlns:p14="http://schemas.microsoft.com/office/powerpoint/2010/main" val="9825171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Summarize the key discussion points highlighted by the participants.</a:t>
            </a:r>
          </a:p>
          <a:p>
            <a:r>
              <a:rPr lang="en-US" sz="1200" b="0" i="0" u="none" strike="noStrike" kern="1200" baseline="0" dirty="0">
                <a:solidFill>
                  <a:schemeClr val="tx1"/>
                </a:solidFill>
                <a:latin typeface="+mn-lt"/>
                <a:ea typeface="+mn-ea"/>
                <a:cs typeface="+mn-cs"/>
              </a:rPr>
              <a:t>Explain that stigma can bring a sense of shame, blame, hopelessness, distress, reluctance to seek and/or accept help, and fear.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40</a:t>
            </a:fld>
            <a:endParaRPr lang="it-IT"/>
          </a:p>
        </p:txBody>
      </p:sp>
    </p:spTree>
    <p:extLst>
      <p:ext uri="{BB962C8B-B14F-4D97-AF65-F5344CB8AC3E}">
        <p14:creationId xmlns:p14="http://schemas.microsoft.com/office/powerpoint/2010/main" val="41830612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stigma can impact on your emotional state by affecting your sense of self and self-confidence. </a:t>
            </a:r>
          </a:p>
          <a:p>
            <a:r>
              <a:rPr lang="en-US" sz="1200" b="0" i="0" u="none" strike="noStrike" kern="1200" baseline="0" dirty="0">
                <a:solidFill>
                  <a:schemeClr val="tx1"/>
                </a:solidFill>
                <a:latin typeface="+mn-lt"/>
                <a:ea typeface="+mn-ea"/>
                <a:cs typeface="+mn-cs"/>
              </a:rPr>
              <a:t>It can affect symptoms of the MNS condition – it can shorten life expectancy and slow down recovery. </a:t>
            </a:r>
          </a:p>
          <a:p>
            <a:r>
              <a:rPr lang="en-US" sz="1200" b="0" i="0" u="none" strike="noStrike" kern="1200" baseline="0" dirty="0">
                <a:solidFill>
                  <a:schemeClr val="tx1"/>
                </a:solidFill>
                <a:latin typeface="+mn-lt"/>
                <a:ea typeface="+mn-ea"/>
                <a:cs typeface="+mn-cs"/>
              </a:rPr>
              <a:t>It means that people cannot access the health care and treatment that they need and deserve. </a:t>
            </a:r>
          </a:p>
          <a:p>
            <a:r>
              <a:rPr lang="en-US" sz="1200" b="0" i="0" u="none" strike="noStrike" kern="1200" baseline="0" dirty="0">
                <a:solidFill>
                  <a:schemeClr val="tx1"/>
                </a:solidFill>
                <a:latin typeface="+mn-lt"/>
                <a:ea typeface="+mn-ea"/>
                <a:cs typeface="+mn-cs"/>
              </a:rPr>
              <a:t>It can lead to an abuse of human rights. </a:t>
            </a:r>
          </a:p>
          <a:p>
            <a:r>
              <a:rPr lang="en-US" sz="1200" b="0" i="0" u="none" strike="noStrike" kern="1200" baseline="0" dirty="0">
                <a:solidFill>
                  <a:schemeClr val="tx1"/>
                </a:solidFill>
                <a:latin typeface="+mn-lt"/>
                <a:ea typeface="+mn-ea"/>
                <a:cs typeface="+mn-cs"/>
              </a:rPr>
              <a:t>It can lead to disruptions in family life.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41</a:t>
            </a:fld>
            <a:endParaRPr lang="it-IT"/>
          </a:p>
        </p:txBody>
      </p:sp>
    </p:spTree>
    <p:extLst>
      <p:ext uri="{BB962C8B-B14F-4D97-AF65-F5344CB8AC3E}">
        <p14:creationId xmlns:p14="http://schemas.microsoft.com/office/powerpoint/2010/main" val="17379633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participants to return to their groups and briefly discuss what health-care providers can do to address stigma and stop discrimination.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After </a:t>
            </a:r>
            <a:r>
              <a:rPr lang="en-US" sz="1200" b="1" i="0" u="none" strike="noStrike" kern="1200" baseline="0" dirty="0">
                <a:solidFill>
                  <a:schemeClr val="tx1"/>
                </a:solidFill>
                <a:latin typeface="+mn-lt"/>
                <a:ea typeface="+mn-ea"/>
                <a:cs typeface="+mn-cs"/>
              </a:rPr>
              <a:t>five minutes</a:t>
            </a:r>
            <a:r>
              <a:rPr lang="en-US" sz="1200" b="0" i="0" u="none" strike="noStrike" kern="1200" baseline="0" dirty="0">
                <a:solidFill>
                  <a:schemeClr val="tx1"/>
                </a:solidFill>
                <a:latin typeface="+mn-lt"/>
                <a:ea typeface="+mn-ea"/>
                <a:cs typeface="+mn-cs"/>
              </a:rPr>
              <a:t>’ discussion, ask the spokesperson to give feedback to the rest of the group with ideas on what they could do.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42</a:t>
            </a:fld>
            <a:endParaRPr lang="it-IT"/>
          </a:p>
        </p:txBody>
      </p:sp>
    </p:spTree>
    <p:extLst>
      <p:ext uri="{BB962C8B-B14F-4D97-AF65-F5344CB8AC3E}">
        <p14:creationId xmlns:p14="http://schemas.microsoft.com/office/powerpoint/2010/main" val="39932620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compare the list of do’s and don’ts with those created by the groups.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43</a:t>
            </a:fld>
            <a:endParaRPr lang="it-IT"/>
          </a:p>
        </p:txBody>
      </p:sp>
    </p:spTree>
    <p:extLst>
      <p:ext uri="{BB962C8B-B14F-4D97-AF65-F5344CB8AC3E}">
        <p14:creationId xmlns:p14="http://schemas.microsoft.com/office/powerpoint/2010/main" val="32056491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Ask the group to make the list as comprehensive as possible to ensure it covers all aspects of their assessment during home visits. </a:t>
            </a:r>
          </a:p>
          <a:p>
            <a:r>
              <a:rPr lang="en-US" sz="1200" b="0" i="0" u="none" strike="noStrike" kern="1200" baseline="0" dirty="0">
                <a:solidFill>
                  <a:schemeClr val="tx1"/>
                </a:solidFill>
                <a:latin typeface="+mn-lt"/>
                <a:ea typeface="+mn-ea"/>
                <a:cs typeface="+mn-cs"/>
              </a:rPr>
              <a:t>Ask someone to present the list. </a:t>
            </a:r>
          </a:p>
          <a:p>
            <a:r>
              <a:rPr lang="en-US" sz="1200" b="0" i="0" u="none" strike="noStrike" kern="1200" baseline="0" dirty="0">
                <a:solidFill>
                  <a:schemeClr val="tx1"/>
                </a:solidFill>
                <a:latin typeface="+mn-lt"/>
                <a:ea typeface="+mn-ea"/>
                <a:cs typeface="+mn-cs"/>
              </a:rPr>
              <a:t>Facilitate a discussion and seek group consensus to create one list of agreed topics covered by an assessment during a home visit.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44</a:t>
            </a:fld>
            <a:endParaRPr lang="it-IT"/>
          </a:p>
        </p:txBody>
      </p:sp>
    </p:spTree>
    <p:extLst>
      <p:ext uri="{BB962C8B-B14F-4D97-AF65-F5344CB8AC3E}">
        <p14:creationId xmlns:p14="http://schemas.microsoft.com/office/powerpoint/2010/main" val="34413024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Explain</a:t>
            </a:r>
            <a:r>
              <a:rPr lang="it-IT" dirty="0"/>
              <a:t> </a:t>
            </a:r>
            <a:r>
              <a:rPr lang="it-IT" dirty="0" err="1"/>
              <a:t>that</a:t>
            </a:r>
            <a:r>
              <a:rPr lang="it-IT" dirty="0"/>
              <a:t> history </a:t>
            </a:r>
            <a:r>
              <a:rPr lang="it-IT" dirty="0" err="1"/>
              <a:t>taking</a:t>
            </a:r>
            <a:r>
              <a:rPr lang="it-IT" dirty="0"/>
              <a:t> </a:t>
            </a:r>
            <a:r>
              <a:rPr lang="it-IT" dirty="0" err="1"/>
              <a:t>is</a:t>
            </a:r>
            <a:r>
              <a:rPr lang="it-IT" dirty="0"/>
              <a:t> a key, </a:t>
            </a:r>
            <a:r>
              <a:rPr lang="it-IT" dirty="0" err="1"/>
              <a:t>preliminary</a:t>
            </a:r>
            <a:r>
              <a:rPr lang="it-IT" dirty="0"/>
              <a:t> steps of the </a:t>
            </a:r>
            <a:r>
              <a:rPr lang="it-IT" dirty="0" err="1"/>
              <a:t>assessment</a:t>
            </a:r>
            <a:r>
              <a:rPr lang="it-IT" dirty="0"/>
              <a:t> of </a:t>
            </a:r>
            <a:r>
              <a:rPr lang="it-IT" dirty="0" err="1"/>
              <a:t>mental</a:t>
            </a:r>
            <a:r>
              <a:rPr lang="it-IT" dirty="0"/>
              <a:t> </a:t>
            </a:r>
            <a:r>
              <a:rPr lang="it-IT" dirty="0" err="1"/>
              <a:t>health</a:t>
            </a:r>
            <a:r>
              <a:rPr lang="it-IT" dirty="0"/>
              <a:t> </a:t>
            </a:r>
            <a:r>
              <a:rPr lang="it-IT" dirty="0" err="1"/>
              <a:t>conditions</a:t>
            </a:r>
            <a:r>
              <a:rPr lang="it-IT" dirty="0"/>
              <a:t>.</a:t>
            </a:r>
          </a:p>
          <a:p>
            <a:r>
              <a:rPr lang="it-IT" dirty="0" err="1"/>
              <a:t>Besides</a:t>
            </a:r>
            <a:r>
              <a:rPr lang="it-IT" dirty="0"/>
              <a:t> </a:t>
            </a:r>
            <a:r>
              <a:rPr lang="it-IT" dirty="0" err="1"/>
              <a:t>being</a:t>
            </a:r>
            <a:r>
              <a:rPr lang="it-IT" dirty="0"/>
              <a:t> good for recording, </a:t>
            </a:r>
            <a:r>
              <a:rPr lang="it-IT" dirty="0" err="1"/>
              <a:t>it</a:t>
            </a:r>
            <a:r>
              <a:rPr lang="it-IT" dirty="0"/>
              <a:t> </a:t>
            </a:r>
            <a:r>
              <a:rPr lang="it-IT" dirty="0" err="1"/>
              <a:t>is</a:t>
            </a:r>
            <a:r>
              <a:rPr lang="it-IT" dirty="0"/>
              <a:t> </a:t>
            </a:r>
            <a:r>
              <a:rPr lang="it-IT" dirty="0" err="1"/>
              <a:t>useful</a:t>
            </a:r>
            <a:r>
              <a:rPr lang="it-IT" dirty="0"/>
              <a:t> to the Community Health Worker, </a:t>
            </a:r>
            <a:r>
              <a:rPr lang="it-IT" dirty="0" err="1"/>
              <a:t>who</a:t>
            </a:r>
            <a:r>
              <a:rPr lang="it-IT" dirty="0"/>
              <a:t> can </a:t>
            </a:r>
            <a:r>
              <a:rPr lang="it-IT" dirty="0" err="1"/>
              <a:t>become</a:t>
            </a:r>
            <a:r>
              <a:rPr lang="it-IT" dirty="0"/>
              <a:t> </a:t>
            </a:r>
            <a:r>
              <a:rPr lang="it-IT" dirty="0" err="1"/>
              <a:t>aware</a:t>
            </a:r>
            <a:r>
              <a:rPr lang="it-IT" dirty="0"/>
              <a:t> of the history of the family </a:t>
            </a:r>
            <a:r>
              <a:rPr lang="it-IT" dirty="0" err="1"/>
              <a:t>being</a:t>
            </a:r>
            <a:r>
              <a:rPr lang="it-IT" dirty="0"/>
              <a:t> </a:t>
            </a:r>
            <a:r>
              <a:rPr lang="it-IT" dirty="0" err="1"/>
              <a:t>visited</a:t>
            </a:r>
            <a:r>
              <a:rPr lang="it-IT" dirty="0"/>
              <a:t> and the </a:t>
            </a:r>
            <a:r>
              <a:rPr lang="it-IT" dirty="0" err="1"/>
              <a:t>environment</a:t>
            </a:r>
            <a:r>
              <a:rPr lang="it-IT" dirty="0"/>
              <a:t> </a:t>
            </a:r>
            <a:r>
              <a:rPr lang="it-IT" dirty="0" err="1"/>
              <a:t>it</a:t>
            </a:r>
            <a:r>
              <a:rPr lang="it-IT" dirty="0"/>
              <a:t> </a:t>
            </a:r>
            <a:r>
              <a:rPr lang="it-IT" dirty="0" err="1"/>
              <a:t>lives</a:t>
            </a:r>
            <a:r>
              <a:rPr lang="it-IT" dirty="0"/>
              <a:t> in.</a:t>
            </a:r>
          </a:p>
        </p:txBody>
      </p:sp>
      <p:sp>
        <p:nvSpPr>
          <p:cNvPr id="4" name="Segnaposto numero diapositiva 3"/>
          <p:cNvSpPr>
            <a:spLocks noGrp="1"/>
          </p:cNvSpPr>
          <p:nvPr>
            <p:ph type="sldNum" sz="quarter" idx="5"/>
          </p:nvPr>
        </p:nvSpPr>
        <p:spPr/>
        <p:txBody>
          <a:bodyPr/>
          <a:lstStyle/>
          <a:p>
            <a:fld id="{24C975AE-624A-4A6E-BEC9-C23B238F428A}" type="slidenum">
              <a:rPr lang="it-IT" smtClean="0"/>
              <a:t>45</a:t>
            </a:fld>
            <a:endParaRPr lang="it-IT"/>
          </a:p>
        </p:txBody>
      </p:sp>
    </p:spTree>
    <p:extLst>
      <p:ext uri="{BB962C8B-B14F-4D97-AF65-F5344CB8AC3E}">
        <p14:creationId xmlns:p14="http://schemas.microsoft.com/office/powerpoint/2010/main" val="890074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what </a:t>
            </a:r>
            <a:r>
              <a:rPr lang="en-US" sz="1200" b="1" i="0" u="none" strike="noStrike" kern="1200" baseline="0" dirty="0">
                <a:solidFill>
                  <a:schemeClr val="tx1"/>
                </a:solidFill>
                <a:latin typeface="+mn-lt"/>
                <a:ea typeface="+mn-ea"/>
                <a:cs typeface="+mn-cs"/>
              </a:rPr>
              <a:t>presenting complaint </a:t>
            </a:r>
            <a:r>
              <a:rPr lang="en-US" sz="1200" b="0" i="0" u="none" strike="noStrike" kern="1200" baseline="0" dirty="0">
                <a:solidFill>
                  <a:schemeClr val="tx1"/>
                </a:solidFill>
                <a:latin typeface="+mn-lt"/>
                <a:ea typeface="+mn-ea"/>
                <a:cs typeface="+mn-cs"/>
              </a:rPr>
              <a:t>means (as described below).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Presenting complaints are the issues or issue that the person is presenting with, and these are the primary reasons for the visit. </a:t>
            </a:r>
          </a:p>
          <a:p>
            <a:r>
              <a:rPr lang="en-US" sz="1200" b="0" i="0" u="none" strike="noStrike" kern="1200" baseline="0" dirty="0">
                <a:solidFill>
                  <a:schemeClr val="tx1"/>
                </a:solidFill>
                <a:latin typeface="+mn-lt"/>
                <a:ea typeface="+mn-ea"/>
                <a:cs typeface="+mn-cs"/>
              </a:rPr>
              <a:t>Try to understand them in the person’s own words. </a:t>
            </a:r>
          </a:p>
          <a:p>
            <a:r>
              <a:rPr lang="en-US" sz="1200" b="0" i="0" u="none" strike="noStrike" kern="1200" baseline="0" dirty="0">
                <a:solidFill>
                  <a:schemeClr val="tx1"/>
                </a:solidFill>
                <a:latin typeface="+mn-lt"/>
                <a:ea typeface="+mn-ea"/>
                <a:cs typeface="+mn-cs"/>
              </a:rPr>
              <a:t>You may find that the person’s presenting complaint is minor compared with what you discover in the rest of the assessment, but clearly it is important to them. </a:t>
            </a:r>
          </a:p>
          <a:p>
            <a:r>
              <a:rPr lang="en-US" sz="1200" b="0" i="0" u="none" strike="noStrike" kern="1200" baseline="0" dirty="0">
                <a:solidFill>
                  <a:schemeClr val="tx1"/>
                </a:solidFill>
                <a:latin typeface="+mn-lt"/>
                <a:ea typeface="+mn-ea"/>
                <a:cs typeface="+mn-cs"/>
              </a:rPr>
              <a:t>Then talk through the questions and points on the slide.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Explain what we want to learn in the </a:t>
            </a:r>
            <a:r>
              <a:rPr lang="en-US" sz="1200" b="1" i="0" u="none" strike="noStrike" kern="1200" baseline="0" dirty="0">
                <a:solidFill>
                  <a:schemeClr val="tx1"/>
                </a:solidFill>
                <a:latin typeface="+mn-lt"/>
                <a:ea typeface="+mn-ea"/>
                <a:cs typeface="+mn-cs"/>
              </a:rPr>
              <a:t>past MNS history </a:t>
            </a:r>
            <a:r>
              <a:rPr lang="en-US" sz="1200" b="0" i="0" u="none" strike="noStrike" kern="1200" baseline="0" dirty="0">
                <a:solidFill>
                  <a:schemeClr val="tx1"/>
                </a:solidFill>
                <a:latin typeface="+mn-lt"/>
                <a:ea typeface="+mn-ea"/>
                <a:cs typeface="+mn-cs"/>
              </a:rPr>
              <a:t>(as described below). </a:t>
            </a:r>
          </a:p>
          <a:p>
            <a:r>
              <a:rPr lang="en-US" sz="1200" b="0" i="0" u="none" strike="noStrike" kern="1200" baseline="0" dirty="0">
                <a:solidFill>
                  <a:schemeClr val="tx1"/>
                </a:solidFill>
                <a:latin typeface="+mn-lt"/>
                <a:ea typeface="+mn-ea"/>
                <a:cs typeface="+mn-cs"/>
              </a:rPr>
              <a:t>Past MNS history means the past history of these complaints or other complaints which happened to the person before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46</a:t>
            </a:fld>
            <a:endParaRPr lang="it-IT"/>
          </a:p>
        </p:txBody>
      </p:sp>
    </p:spTree>
    <p:extLst>
      <p:ext uri="{BB962C8B-B14F-4D97-AF65-F5344CB8AC3E}">
        <p14:creationId xmlns:p14="http://schemas.microsoft.com/office/powerpoint/2010/main" val="40438772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what we mean by </a:t>
            </a:r>
            <a:r>
              <a:rPr lang="en-US" sz="1200" b="1" i="0" u="none" strike="noStrike" kern="1200" baseline="0" dirty="0">
                <a:solidFill>
                  <a:schemeClr val="tx1"/>
                </a:solidFill>
                <a:latin typeface="+mn-lt"/>
                <a:ea typeface="+mn-ea"/>
                <a:cs typeface="+mn-cs"/>
              </a:rPr>
              <a:t>general health history </a:t>
            </a:r>
            <a:r>
              <a:rPr lang="en-US" sz="1200" b="0" i="0" u="none" strike="noStrike" kern="1200" baseline="0" dirty="0">
                <a:solidFill>
                  <a:schemeClr val="tx1"/>
                </a:solidFill>
                <a:latin typeface="+mn-lt"/>
                <a:ea typeface="+mn-ea"/>
                <a:cs typeface="+mn-cs"/>
              </a:rPr>
              <a:t>(as described below).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Asking the person about their beliefs about their own health and any medication they are on can give a useful insight to learning what they think the problem is. </a:t>
            </a:r>
          </a:p>
          <a:p>
            <a:r>
              <a:rPr lang="en-US" sz="1200" b="0" i="0" u="none" strike="noStrike" kern="1200" baseline="0" dirty="0">
                <a:solidFill>
                  <a:schemeClr val="tx1"/>
                </a:solidFill>
                <a:latin typeface="+mn-lt"/>
                <a:ea typeface="+mn-ea"/>
                <a:cs typeface="+mn-cs"/>
              </a:rPr>
              <a:t>Then talk through the points and questions on the slide.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47</a:t>
            </a:fld>
            <a:endParaRPr lang="it-IT"/>
          </a:p>
        </p:txBody>
      </p:sp>
    </p:spTree>
    <p:extLst>
      <p:ext uri="{BB962C8B-B14F-4D97-AF65-F5344CB8AC3E}">
        <p14:creationId xmlns:p14="http://schemas.microsoft.com/office/powerpoint/2010/main" val="24930363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what we mean by </a:t>
            </a:r>
            <a:r>
              <a:rPr lang="en-US" sz="1200" b="1" i="0" u="none" strike="noStrike" kern="1200" baseline="0" dirty="0">
                <a:solidFill>
                  <a:schemeClr val="tx1"/>
                </a:solidFill>
                <a:latin typeface="+mn-lt"/>
                <a:ea typeface="+mn-ea"/>
                <a:cs typeface="+mn-cs"/>
              </a:rPr>
              <a:t>family history of MNS conditions </a:t>
            </a:r>
            <a:r>
              <a:rPr lang="en-US" sz="1200" b="0" i="0" u="none" strike="noStrike" kern="1200" baseline="0" dirty="0">
                <a:solidFill>
                  <a:schemeClr val="tx1"/>
                </a:solidFill>
                <a:latin typeface="+mn-lt"/>
                <a:ea typeface="+mn-ea"/>
                <a:cs typeface="+mn-cs"/>
              </a:rPr>
              <a:t>(as described below). </a:t>
            </a:r>
          </a:p>
          <a:p>
            <a:r>
              <a:rPr lang="en-US" sz="1200" b="0" i="0" u="none" strike="noStrike" kern="1200" baseline="0" dirty="0">
                <a:solidFill>
                  <a:schemeClr val="tx1"/>
                </a:solidFill>
                <a:latin typeface="+mn-lt"/>
                <a:ea typeface="+mn-ea"/>
                <a:cs typeface="+mn-cs"/>
              </a:rPr>
              <a:t>This is also a good opportunity for discovering any risk factors making the person prone to developing an MNS condition. </a:t>
            </a:r>
          </a:p>
          <a:p>
            <a:r>
              <a:rPr lang="en-US" sz="1200" b="0" i="0" u="none" strike="noStrike" kern="1200" baseline="0" dirty="0">
                <a:solidFill>
                  <a:schemeClr val="tx1"/>
                </a:solidFill>
                <a:latin typeface="+mn-lt"/>
                <a:ea typeface="+mn-ea"/>
                <a:cs typeface="+mn-cs"/>
              </a:rPr>
              <a:t>Then talk through the points and questions on the slide.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48</a:t>
            </a:fld>
            <a:endParaRPr lang="it-IT"/>
          </a:p>
        </p:txBody>
      </p:sp>
    </p:spTree>
    <p:extLst>
      <p:ext uri="{BB962C8B-B14F-4D97-AF65-F5344CB8AC3E}">
        <p14:creationId xmlns:p14="http://schemas.microsoft.com/office/powerpoint/2010/main" val="2290351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Define what we mean by </a:t>
            </a:r>
            <a:r>
              <a:rPr lang="en-US" sz="1200" b="1" i="0" u="none" strike="noStrike" kern="1200" baseline="0" dirty="0">
                <a:solidFill>
                  <a:schemeClr val="tx1"/>
                </a:solidFill>
                <a:latin typeface="+mn-lt"/>
                <a:ea typeface="+mn-ea"/>
                <a:cs typeface="+mn-cs"/>
              </a:rPr>
              <a:t>psychosocial history </a:t>
            </a:r>
            <a:r>
              <a:rPr lang="en-US" sz="1200" b="0" i="0" u="none" strike="noStrike" kern="1200" baseline="0" dirty="0">
                <a:solidFill>
                  <a:schemeClr val="tx1"/>
                </a:solidFill>
                <a:latin typeface="+mn-lt"/>
                <a:ea typeface="+mn-ea"/>
                <a:cs typeface="+mn-cs"/>
              </a:rPr>
              <a:t>(as described below). </a:t>
            </a:r>
          </a:p>
          <a:p>
            <a:r>
              <a:rPr lang="en-US" sz="1200" b="0" i="0" u="none" strike="noStrike" kern="1200" baseline="0" dirty="0">
                <a:solidFill>
                  <a:schemeClr val="tx1"/>
                </a:solidFill>
                <a:latin typeface="+mn-lt"/>
                <a:ea typeface="+mn-ea"/>
                <a:cs typeface="+mn-cs"/>
              </a:rPr>
              <a:t>It gives you an opportunity to learn about the person’s social, environmental, psychological and occupational life: </a:t>
            </a:r>
          </a:p>
          <a:p>
            <a:r>
              <a:rPr lang="en-US" sz="1200" b="0" i="0" u="none" strike="noStrike" kern="1200" baseline="0" dirty="0">
                <a:solidFill>
                  <a:schemeClr val="tx1"/>
                </a:solidFill>
                <a:latin typeface="+mn-lt"/>
                <a:ea typeface="+mn-ea"/>
                <a:cs typeface="+mn-cs"/>
              </a:rPr>
              <a:t>1. Understand how the person’s symptoms have an impact on their ability to function in everyday life. </a:t>
            </a:r>
          </a:p>
          <a:p>
            <a:r>
              <a:rPr lang="en-US" sz="1200" b="0" i="0" u="none" strike="noStrike" kern="1200" baseline="0" dirty="0">
                <a:solidFill>
                  <a:schemeClr val="tx1"/>
                </a:solidFill>
                <a:latin typeface="+mn-lt"/>
                <a:ea typeface="+mn-ea"/>
                <a:cs typeface="+mn-cs"/>
              </a:rPr>
              <a:t>2. Understand how the person’s social, environmental and psychological states have an impact on the person’s symptoms, e.g. in the case of distressing events and psychosocial stressors which can be triggers for epileptic seizures.</a:t>
            </a:r>
          </a:p>
          <a:p>
            <a:r>
              <a:rPr lang="en-US" sz="1200" b="0" i="0" u="none" strike="noStrike" kern="1200" baseline="0" dirty="0">
                <a:solidFill>
                  <a:schemeClr val="tx1"/>
                </a:solidFill>
                <a:latin typeface="+mn-lt"/>
                <a:ea typeface="+mn-ea"/>
                <a:cs typeface="+mn-cs"/>
              </a:rPr>
              <a:t>3. Try to understand who their social network includes and if they feel supported.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You can continue to explore any stressors that the person is currently experiencing and that were discussed when exploring the presenting complaint. </a:t>
            </a:r>
          </a:p>
          <a:p>
            <a:r>
              <a:rPr lang="en-US" sz="1200" b="0" i="0" u="none" strike="noStrike" kern="1200" baseline="0" dirty="0">
                <a:solidFill>
                  <a:schemeClr val="tx1"/>
                </a:solidFill>
                <a:latin typeface="+mn-lt"/>
                <a:ea typeface="+mn-ea"/>
                <a:cs typeface="+mn-cs"/>
              </a:rPr>
              <a:t>This should give you a holistic understanding of the person’s life and current situation. </a:t>
            </a:r>
          </a:p>
          <a:p>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49</a:t>
            </a:fld>
            <a:endParaRPr lang="it-IT"/>
          </a:p>
        </p:txBody>
      </p:sp>
    </p:spTree>
    <p:extLst>
      <p:ext uri="{BB962C8B-B14F-4D97-AF65-F5344CB8AC3E}">
        <p14:creationId xmlns:p14="http://schemas.microsoft.com/office/powerpoint/2010/main" val="2755413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sng" strike="noStrike" kern="1200" baseline="0" dirty="0">
                <a:solidFill>
                  <a:schemeClr val="tx1"/>
                </a:solidFill>
                <a:latin typeface="+mn-lt"/>
                <a:ea typeface="+mn-ea"/>
                <a:cs typeface="+mn-cs"/>
              </a:rPr>
              <a:t>First</a:t>
            </a:r>
            <a:r>
              <a:rPr lang="en-US" sz="1200" b="0" i="0" u="none" strike="noStrike" kern="1200" baseline="0" dirty="0">
                <a:solidFill>
                  <a:schemeClr val="tx1"/>
                </a:solidFill>
                <a:latin typeface="+mn-lt"/>
                <a:ea typeface="+mn-ea"/>
                <a:cs typeface="+mn-cs"/>
              </a:rPr>
              <a:t>, ask participants to think about what </a:t>
            </a:r>
            <a:r>
              <a:rPr lang="en-US" sz="1200" b="1" i="0" u="none" strike="noStrike" kern="1200" baseline="0" dirty="0">
                <a:solidFill>
                  <a:schemeClr val="tx1"/>
                </a:solidFill>
                <a:latin typeface="+mn-lt"/>
                <a:ea typeface="+mn-ea"/>
                <a:cs typeface="+mn-cs"/>
              </a:rPr>
              <a:t>effective</a:t>
            </a:r>
            <a:r>
              <a:rPr lang="en-US" sz="1200" b="0" i="0" u="none" strike="noStrike" kern="1200" baseline="0" dirty="0">
                <a:solidFill>
                  <a:schemeClr val="tx1"/>
                </a:solidFill>
                <a:latin typeface="+mn-lt"/>
                <a:ea typeface="+mn-ea"/>
                <a:cs typeface="+mn-cs"/>
              </a:rPr>
              <a:t> communication really means (maximum five minutes) and make a list of the </a:t>
            </a:r>
            <a:r>
              <a:rPr lang="en-US" sz="1200" b="1" i="0" u="none" strike="noStrike" kern="1200" baseline="0" dirty="0">
                <a:solidFill>
                  <a:schemeClr val="tx1"/>
                </a:solidFill>
                <a:latin typeface="+mn-lt"/>
                <a:ea typeface="+mn-ea"/>
                <a:cs typeface="+mn-cs"/>
              </a:rPr>
              <a:t>skills needed for it</a:t>
            </a:r>
            <a:r>
              <a:rPr lang="en-US" sz="1200" b="0" i="0" u="none" strike="noStrike" kern="1200" baseline="0" dirty="0">
                <a:solidFill>
                  <a:schemeClr val="tx1"/>
                </a:solidFill>
                <a:latin typeface="+mn-lt"/>
                <a:ea typeface="+mn-ea"/>
                <a:cs typeface="+mn-cs"/>
              </a:rPr>
              <a:t>. </a:t>
            </a:r>
          </a:p>
          <a:p>
            <a:r>
              <a:rPr lang="en-US" sz="1200" b="1" i="1" u="none" strike="noStrike" kern="1200" baseline="0" dirty="0">
                <a:solidFill>
                  <a:schemeClr val="tx1"/>
                </a:solidFill>
                <a:latin typeface="+mn-lt"/>
                <a:ea typeface="+mn-ea"/>
                <a:cs typeface="+mn-cs"/>
              </a:rPr>
              <a:t>Note</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If participants do not consider the </a:t>
            </a:r>
            <a:r>
              <a:rPr lang="en-US" sz="1200" b="1" i="0" u="none" strike="noStrike" kern="1200" baseline="0" dirty="0">
                <a:solidFill>
                  <a:schemeClr val="tx1"/>
                </a:solidFill>
                <a:latin typeface="+mn-lt"/>
                <a:ea typeface="+mn-ea"/>
                <a:cs typeface="+mn-cs"/>
              </a:rPr>
              <a:t>role of body language </a:t>
            </a:r>
            <a:r>
              <a:rPr lang="en-US" sz="1200" b="0" i="0" u="none" strike="noStrike" kern="1200" baseline="0" dirty="0">
                <a:solidFill>
                  <a:schemeClr val="tx1"/>
                </a:solidFill>
                <a:latin typeface="+mn-lt"/>
                <a:ea typeface="+mn-ea"/>
                <a:cs typeface="+mn-cs"/>
              </a:rPr>
              <a:t>in communication then prompt them to think about how body language affects communication. </a:t>
            </a:r>
          </a:p>
          <a:p>
            <a:r>
              <a:rPr lang="en-US" sz="1200" b="0" i="0" u="none" strike="noStrike" kern="1200" baseline="0" dirty="0">
                <a:solidFill>
                  <a:schemeClr val="tx1"/>
                </a:solidFill>
                <a:latin typeface="+mn-lt"/>
                <a:ea typeface="+mn-ea"/>
                <a:cs typeface="+mn-cs"/>
              </a:rPr>
              <a:t>List their answers on a flip chart or black/white board. </a:t>
            </a:r>
          </a:p>
          <a:p>
            <a:endParaRPr lang="en-US" sz="1200" b="0" i="0" u="none" strike="noStrike" kern="1200" baseline="0" dirty="0">
              <a:solidFill>
                <a:schemeClr val="tx1"/>
              </a:solidFill>
              <a:latin typeface="+mn-lt"/>
              <a:ea typeface="+mn-ea"/>
              <a:cs typeface="+mn-cs"/>
            </a:endParaRPr>
          </a:p>
          <a:p>
            <a:r>
              <a:rPr lang="en-US" sz="1200" b="0" i="0" u="sng" strike="noStrike" kern="1200" baseline="0" dirty="0">
                <a:solidFill>
                  <a:schemeClr val="tx1"/>
                </a:solidFill>
                <a:latin typeface="+mn-lt"/>
                <a:ea typeface="+mn-ea"/>
                <a:cs typeface="+mn-cs"/>
              </a:rPr>
              <a:t>Second</a:t>
            </a:r>
            <a:r>
              <a:rPr lang="en-US" sz="1200" b="0" i="0" u="none" strike="noStrike" kern="1200" baseline="0" dirty="0">
                <a:solidFill>
                  <a:schemeClr val="tx1"/>
                </a:solidFill>
                <a:latin typeface="+mn-lt"/>
                <a:ea typeface="+mn-ea"/>
                <a:cs typeface="+mn-cs"/>
              </a:rPr>
              <a:t>, ask participants what they perceive as </a:t>
            </a:r>
            <a:r>
              <a:rPr lang="en-US" sz="1200" b="1" i="0" u="none" strike="noStrike" kern="1200" baseline="0" dirty="0">
                <a:solidFill>
                  <a:schemeClr val="tx1"/>
                </a:solidFill>
                <a:latin typeface="+mn-lt"/>
                <a:ea typeface="+mn-ea"/>
                <a:cs typeface="+mn-cs"/>
              </a:rPr>
              <a:t>barriers to providing effective communication</a:t>
            </a:r>
            <a:r>
              <a:rPr lang="en-US" sz="1200" b="0" i="0" u="none" strike="noStrike" kern="1200" baseline="0" dirty="0">
                <a:solidFill>
                  <a:schemeClr val="tx1"/>
                </a:solidFill>
                <a:latin typeface="+mn-lt"/>
                <a:ea typeface="+mn-ea"/>
                <a:cs typeface="+mn-cs"/>
              </a:rPr>
              <a:t>. </a:t>
            </a:r>
          </a:p>
          <a:p>
            <a:r>
              <a:rPr lang="en-US" sz="1200" b="1" i="1" u="none" strike="noStrike" kern="1200" baseline="0" dirty="0">
                <a:solidFill>
                  <a:schemeClr val="tx1"/>
                </a:solidFill>
                <a:latin typeface="+mn-lt"/>
                <a:ea typeface="+mn-ea"/>
                <a:cs typeface="+mn-cs"/>
              </a:rPr>
              <a:t>Note</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If participants struggle, encourage them to think of gender roles, stigma, power imbalance,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List their answers on a flip chart or black/white board. </a:t>
            </a:r>
          </a:p>
          <a:p>
            <a:endParaRPr lang="en-US" sz="1200" b="0" i="0" u="none" strike="noStrike" kern="1200" baseline="0" dirty="0">
              <a:solidFill>
                <a:schemeClr val="tx1"/>
              </a:solidFill>
              <a:latin typeface="+mn-lt"/>
              <a:ea typeface="+mn-ea"/>
              <a:cs typeface="+mn-cs"/>
            </a:endParaRPr>
          </a:p>
          <a:p>
            <a:r>
              <a:rPr lang="en-US" sz="1200" b="0" i="0" u="sng" strike="noStrike" kern="1200" baseline="0" dirty="0">
                <a:solidFill>
                  <a:schemeClr val="tx1"/>
                </a:solidFill>
                <a:latin typeface="+mn-lt"/>
                <a:ea typeface="+mn-ea"/>
                <a:cs typeface="+mn-cs"/>
              </a:rPr>
              <a:t>Third</a:t>
            </a:r>
            <a:r>
              <a:rPr lang="en-US" sz="1200" b="0" i="0" u="none" strike="noStrike" kern="1200" baseline="0" dirty="0">
                <a:solidFill>
                  <a:schemeClr val="tx1"/>
                </a:solidFill>
                <a:latin typeface="+mn-lt"/>
                <a:ea typeface="+mn-ea"/>
                <a:cs typeface="+mn-cs"/>
              </a:rPr>
              <a:t>, ask participants what they perceive as </a:t>
            </a:r>
            <a:r>
              <a:rPr lang="en-US" sz="1200" b="1" i="0" u="none" strike="noStrike" kern="1200" baseline="0" dirty="0">
                <a:solidFill>
                  <a:schemeClr val="tx1"/>
                </a:solidFill>
                <a:latin typeface="+mn-lt"/>
                <a:ea typeface="+mn-ea"/>
                <a:cs typeface="+mn-cs"/>
              </a:rPr>
              <a:t>challenges to effectively communicate with people with mental health disorders </a:t>
            </a:r>
            <a:r>
              <a:rPr lang="en-US" sz="1200" b="0" i="0" u="none" strike="noStrike" kern="1200" baseline="0" dirty="0">
                <a:solidFill>
                  <a:schemeClr val="tx1"/>
                </a:solidFill>
                <a:latin typeface="+mn-lt"/>
                <a:ea typeface="+mn-ea"/>
                <a:cs typeface="+mn-cs"/>
              </a:rPr>
              <a:t>(and their families) in the local community.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List their answers on a flip chart or black/white board. </a:t>
            </a:r>
          </a:p>
          <a:p>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5</a:t>
            </a:fld>
            <a:endParaRPr lang="it-IT"/>
          </a:p>
        </p:txBody>
      </p:sp>
    </p:spTree>
    <p:extLst>
      <p:ext uri="{BB962C8B-B14F-4D97-AF65-F5344CB8AC3E}">
        <p14:creationId xmlns:p14="http://schemas.microsoft.com/office/powerpoint/2010/main" val="318519804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indent="-228600">
              <a:buAutoNum type="arabicPeriod"/>
            </a:pPr>
            <a:r>
              <a:rPr lang="it-IT" dirty="0" err="1"/>
              <a:t>Recap</a:t>
            </a:r>
            <a:r>
              <a:rPr lang="it-IT" dirty="0"/>
              <a:t> key </a:t>
            </a:r>
            <a:r>
              <a:rPr lang="it-IT" dirty="0" err="1"/>
              <a:t>topics</a:t>
            </a:r>
            <a:r>
              <a:rPr lang="it-IT" dirty="0"/>
              <a:t> and points</a:t>
            </a:r>
          </a:p>
          <a:p>
            <a:pPr marL="228600" indent="-228600">
              <a:buAutoNum type="arabicPeriod"/>
            </a:pPr>
            <a:r>
              <a:rPr lang="it-IT" dirty="0" err="1"/>
              <a:t>Answer</a:t>
            </a:r>
            <a:r>
              <a:rPr lang="it-IT" dirty="0"/>
              <a:t> </a:t>
            </a:r>
            <a:r>
              <a:rPr lang="it-IT" dirty="0" err="1"/>
              <a:t>all</a:t>
            </a:r>
            <a:r>
              <a:rPr lang="it-IT" dirty="0"/>
              <a:t> </a:t>
            </a:r>
            <a:r>
              <a:rPr lang="it-IT" dirty="0" err="1"/>
              <a:t>questions</a:t>
            </a:r>
            <a:r>
              <a:rPr lang="it-IT" dirty="0"/>
              <a:t> </a:t>
            </a:r>
            <a:r>
              <a:rPr lang="it-IT" dirty="0" err="1"/>
              <a:t>that</a:t>
            </a:r>
            <a:r>
              <a:rPr lang="it-IT" dirty="0"/>
              <a:t> </a:t>
            </a:r>
            <a:r>
              <a:rPr lang="it-IT" dirty="0" err="1"/>
              <a:t>participants</a:t>
            </a:r>
            <a:r>
              <a:rPr lang="it-IT" dirty="0"/>
              <a:t> </a:t>
            </a:r>
            <a:r>
              <a:rPr lang="it-IT" dirty="0" err="1"/>
              <a:t>may</a:t>
            </a:r>
            <a:r>
              <a:rPr lang="it-IT" dirty="0"/>
              <a:t> pose</a:t>
            </a:r>
          </a:p>
        </p:txBody>
      </p:sp>
      <p:sp>
        <p:nvSpPr>
          <p:cNvPr id="4" name="Segnaposto numero diapositiva 3"/>
          <p:cNvSpPr>
            <a:spLocks noGrp="1"/>
          </p:cNvSpPr>
          <p:nvPr>
            <p:ph type="sldNum" sz="quarter" idx="5"/>
          </p:nvPr>
        </p:nvSpPr>
        <p:spPr/>
        <p:txBody>
          <a:bodyPr/>
          <a:lstStyle/>
          <a:p>
            <a:fld id="{24C975AE-624A-4A6E-BEC9-C23B238F428A}" type="slidenum">
              <a:rPr lang="it-IT" smtClean="0"/>
              <a:t>50</a:t>
            </a:fld>
            <a:endParaRPr lang="it-IT"/>
          </a:p>
        </p:txBody>
      </p:sp>
    </p:spTree>
    <p:extLst>
      <p:ext uri="{BB962C8B-B14F-4D97-AF65-F5344CB8AC3E}">
        <p14:creationId xmlns:p14="http://schemas.microsoft.com/office/powerpoint/2010/main" val="690409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u="none" strike="noStrike" kern="1200" baseline="0" dirty="0">
                <a:solidFill>
                  <a:schemeClr val="tx1"/>
                </a:solidFill>
                <a:latin typeface="+mn-lt"/>
                <a:ea typeface="+mn-ea"/>
                <a:cs typeface="+mn-cs"/>
              </a:rPr>
              <a:t>Duration: </a:t>
            </a:r>
            <a:r>
              <a:rPr lang="it-IT" sz="1200" b="0" i="0" u="none" strike="noStrike" kern="1200" baseline="0" dirty="0">
                <a:solidFill>
                  <a:schemeClr val="tx1"/>
                </a:solidFill>
                <a:latin typeface="+mn-lt"/>
                <a:ea typeface="+mn-ea"/>
                <a:cs typeface="+mn-cs"/>
              </a:rPr>
              <a:t>15 minutes.</a:t>
            </a:r>
          </a:p>
          <a:p>
            <a:r>
              <a:rPr lang="it-IT" sz="1200" b="0" i="0" u="none" strike="noStrike" kern="1200" baseline="0" dirty="0">
                <a:solidFill>
                  <a:schemeClr val="tx1"/>
                </a:solidFill>
                <a:latin typeface="+mn-lt"/>
                <a:ea typeface="+mn-ea"/>
                <a:cs typeface="+mn-cs"/>
              </a:rPr>
              <a:t> </a:t>
            </a:r>
          </a:p>
          <a:p>
            <a:r>
              <a:rPr lang="en-US" sz="1200" b="1" i="0" u="none" strike="noStrike" kern="1200" baseline="0" dirty="0">
                <a:solidFill>
                  <a:schemeClr val="tx1"/>
                </a:solidFill>
                <a:latin typeface="+mn-lt"/>
                <a:ea typeface="+mn-ea"/>
                <a:cs typeface="+mn-cs"/>
              </a:rPr>
              <a:t>Purpose: </a:t>
            </a:r>
            <a:r>
              <a:rPr lang="en-US" sz="1200" b="0" i="0" u="none" strike="noStrike" kern="1200" baseline="0" dirty="0">
                <a:solidFill>
                  <a:schemeClr val="tx1"/>
                </a:solidFill>
                <a:latin typeface="+mn-lt"/>
                <a:ea typeface="+mn-ea"/>
                <a:cs typeface="+mn-cs"/>
              </a:rPr>
              <a:t>To show examples of good and poor communication and stimulate discussion. </a:t>
            </a:r>
          </a:p>
          <a:p>
            <a:endParaRPr lang="en-US" sz="1200" b="0" i="0" u="none" strike="noStrike" kern="1200" baseline="0" dirty="0">
              <a:solidFill>
                <a:schemeClr val="tx1"/>
              </a:solidFill>
              <a:latin typeface="+mn-lt"/>
              <a:ea typeface="+mn-ea"/>
              <a:cs typeface="+mn-cs"/>
            </a:endParaRPr>
          </a:p>
          <a:p>
            <a:r>
              <a:rPr lang="it-IT" sz="1200" b="1" i="0" u="none" strike="noStrike" kern="1200" baseline="0" dirty="0" err="1">
                <a:solidFill>
                  <a:schemeClr val="tx1"/>
                </a:solidFill>
                <a:latin typeface="+mn-lt"/>
                <a:ea typeface="+mn-ea"/>
                <a:cs typeface="+mn-cs"/>
              </a:rPr>
              <a:t>Instructions</a:t>
            </a:r>
            <a:r>
              <a:rPr lang="it-IT" sz="1200" b="1" i="0" u="none" strike="noStrike" kern="1200" baseline="0" dirty="0">
                <a:solidFill>
                  <a:schemeClr val="tx1"/>
                </a:solidFill>
                <a:latin typeface="+mn-lt"/>
                <a:ea typeface="+mn-ea"/>
                <a:cs typeface="+mn-cs"/>
              </a:rPr>
              <a:t>: </a:t>
            </a:r>
            <a:endParaRPr lang="it-I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Explain that participants are going to watch </a:t>
            </a:r>
            <a:r>
              <a:rPr lang="en-US" sz="1200" b="1" i="0" u="none" strike="noStrike" kern="1200" baseline="0" dirty="0">
                <a:solidFill>
                  <a:schemeClr val="tx1"/>
                </a:solidFill>
                <a:latin typeface="+mn-lt"/>
                <a:ea typeface="+mn-ea"/>
                <a:cs typeface="+mn-cs"/>
              </a:rPr>
              <a:t>two demonstrations of two different clinical interactions</a:t>
            </a:r>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After each demonstration, they will discuss the effectiveness of the communication skills they observed.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Show the demonstration of poor communication first</a:t>
            </a:r>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The facilitator will play the role of a community health worker, and a co-facilitator (or volunteer) will play the role of a person seeking / </a:t>
            </a:r>
            <a:r>
              <a:rPr lang="en-US" sz="1200" b="0" i="0" u="none" strike="noStrike" kern="1200" baseline="0" dirty="0" err="1">
                <a:solidFill>
                  <a:schemeClr val="tx1"/>
                </a:solidFill>
                <a:latin typeface="+mn-lt"/>
                <a:ea typeface="+mn-ea"/>
                <a:cs typeface="+mn-cs"/>
              </a:rPr>
              <a:t>feceiving</a:t>
            </a:r>
            <a:r>
              <a:rPr lang="en-US" sz="1200" b="0" i="0" u="none" strike="noStrike" kern="1200" baseline="0" dirty="0">
                <a:solidFill>
                  <a:schemeClr val="tx1"/>
                </a:solidFill>
                <a:latin typeface="+mn-lt"/>
                <a:ea typeface="+mn-ea"/>
                <a:cs typeface="+mn-cs"/>
              </a:rPr>
              <a:t> help. </a:t>
            </a:r>
          </a:p>
          <a:p>
            <a:r>
              <a:rPr lang="en-US" sz="1200" b="0" i="0" u="none" strike="noStrike" kern="1200" baseline="0" dirty="0">
                <a:solidFill>
                  <a:schemeClr val="tx1"/>
                </a:solidFill>
                <a:latin typeface="+mn-lt"/>
                <a:ea typeface="+mn-ea"/>
                <a:cs typeface="+mn-cs"/>
              </a:rPr>
              <a:t>• The co-facilitator will be complaining about persistent headaches. </a:t>
            </a:r>
          </a:p>
          <a:p>
            <a:r>
              <a:rPr lang="en-US" sz="1200" b="0" i="0" u="none" strike="noStrike" kern="1200" baseline="0" dirty="0">
                <a:solidFill>
                  <a:schemeClr val="tx1"/>
                </a:solidFill>
                <a:latin typeface="+mn-lt"/>
                <a:ea typeface="+mn-ea"/>
                <a:cs typeface="+mn-cs"/>
              </a:rPr>
              <a:t>• The facilitator will start the interaction by asking “What do you want?” and </a:t>
            </a:r>
            <a:r>
              <a:rPr lang="en-US" sz="1200" b="1" i="0" u="none" strike="noStrike" kern="1200" baseline="0" dirty="0">
                <a:solidFill>
                  <a:schemeClr val="tx1"/>
                </a:solidFill>
                <a:latin typeface="+mn-lt"/>
                <a:ea typeface="+mn-ea"/>
                <a:cs typeface="+mn-cs"/>
              </a:rPr>
              <a:t>then will not listen to the person, speak over them, pay more attention to his or her phone or to others, turn away from the person half way through the interaction and start doing something else</a:t>
            </a:r>
            <a:r>
              <a:rPr lang="en-US" sz="1200" b="0" i="0" u="none" strike="noStrike" kern="1200" baseline="0" dirty="0">
                <a:solidFill>
                  <a:schemeClr val="tx1"/>
                </a:solidFill>
                <a:latin typeface="+mn-lt"/>
                <a:ea typeface="+mn-ea"/>
                <a:cs typeface="+mn-cs"/>
              </a:rPr>
              <a:t>. The facilitator is </a:t>
            </a:r>
            <a:r>
              <a:rPr lang="en-US" sz="1200" b="0" i="0" u="none" strike="noStrike" kern="1200" baseline="0" dirty="0" err="1">
                <a:solidFill>
                  <a:schemeClr val="tx1"/>
                </a:solidFill>
                <a:latin typeface="+mn-lt"/>
                <a:ea typeface="+mn-ea"/>
                <a:cs typeface="+mn-cs"/>
              </a:rPr>
              <a:t>judgemental</a:t>
            </a:r>
            <a:r>
              <a:rPr lang="en-US" sz="1200" b="0" i="0" u="none" strike="noStrike" kern="1200" baseline="0" dirty="0">
                <a:solidFill>
                  <a:schemeClr val="tx1"/>
                </a:solidFill>
                <a:latin typeface="+mn-lt"/>
                <a:ea typeface="+mn-ea"/>
                <a:cs typeface="+mn-cs"/>
              </a:rPr>
              <a:t> and does not believe that the person has any problems at all, and instead believes that the person is just seeking medicines. </a:t>
            </a:r>
          </a:p>
          <a:p>
            <a:r>
              <a:rPr lang="en-US" sz="1200" b="0" i="0" u="none" strike="noStrike" kern="1200" baseline="0" dirty="0">
                <a:solidFill>
                  <a:schemeClr val="tx1"/>
                </a:solidFill>
                <a:latin typeface="+mn-lt"/>
                <a:ea typeface="+mn-ea"/>
                <a:cs typeface="+mn-cs"/>
              </a:rPr>
              <a:t>• After the demonstration of poor communication, ask: </a:t>
            </a:r>
          </a:p>
          <a:p>
            <a:r>
              <a:rPr lang="en-US" sz="1200" b="0" i="0" u="none" strike="noStrike" kern="1200" baseline="0" dirty="0">
                <a:solidFill>
                  <a:schemeClr val="tx1"/>
                </a:solidFill>
                <a:latin typeface="+mn-lt"/>
                <a:ea typeface="+mn-ea"/>
                <a:cs typeface="+mn-cs"/>
              </a:rPr>
              <a:t>– What did the community health worker do that made this communication a poor one? </a:t>
            </a:r>
          </a:p>
          <a:p>
            <a:r>
              <a:rPr lang="en-US" sz="1200" b="0" i="0" u="none" strike="noStrike" kern="1200" baseline="0" dirty="0">
                <a:solidFill>
                  <a:schemeClr val="tx1"/>
                </a:solidFill>
                <a:latin typeface="+mn-lt"/>
                <a:ea typeface="+mn-ea"/>
                <a:cs typeface="+mn-cs"/>
              </a:rPr>
              <a:t>– What could the health-care provider have done to improve their communication? </a:t>
            </a: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Do the second facilitator demonstration of good communication</a:t>
            </a:r>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In this interaction, the facilitator will continue to play the community health worker and the co-facilitator will play a person seeking help for persistent headaches. </a:t>
            </a:r>
          </a:p>
          <a:p>
            <a:r>
              <a:rPr lang="en-US" sz="1200" b="0" i="0" u="none" strike="noStrike" kern="1200" baseline="0" dirty="0">
                <a:solidFill>
                  <a:schemeClr val="tx1"/>
                </a:solidFill>
                <a:latin typeface="+mn-lt"/>
                <a:ea typeface="+mn-ea"/>
                <a:cs typeface="+mn-cs"/>
              </a:rPr>
              <a:t>• The facilitator will start the interaction by introducing him/herself and his/her role in assisting the community with health care; s/he will be using </a:t>
            </a:r>
            <a:r>
              <a:rPr lang="en-US" sz="1200" b="1" i="0" u="none" strike="noStrike" kern="1200" baseline="0" dirty="0">
                <a:solidFill>
                  <a:schemeClr val="tx1"/>
                </a:solidFill>
                <a:latin typeface="+mn-lt"/>
                <a:ea typeface="+mn-ea"/>
                <a:cs typeface="+mn-cs"/>
              </a:rPr>
              <a:t>active listening </a:t>
            </a:r>
            <a:r>
              <a:rPr lang="en-US" sz="1200" b="0" i="0" u="none" strike="noStrike" kern="1200" baseline="0" dirty="0">
                <a:solidFill>
                  <a:schemeClr val="tx1"/>
                </a:solidFill>
                <a:latin typeface="+mn-lt"/>
                <a:ea typeface="+mn-ea"/>
                <a:cs typeface="+mn-cs"/>
              </a:rPr>
              <a:t>to understand what is happening to the person, using </a:t>
            </a:r>
            <a:r>
              <a:rPr lang="en-US" sz="1200" b="1" i="0" u="none" strike="noStrike" kern="1200" baseline="0" dirty="0">
                <a:solidFill>
                  <a:schemeClr val="tx1"/>
                </a:solidFill>
                <a:latin typeface="+mn-lt"/>
                <a:ea typeface="+mn-ea"/>
                <a:cs typeface="+mn-cs"/>
              </a:rPr>
              <a:t>positive body language </a:t>
            </a:r>
            <a:r>
              <a:rPr lang="en-US" sz="1200" b="0" i="0" u="none" strike="noStrike" kern="1200" baseline="0" dirty="0">
                <a:solidFill>
                  <a:schemeClr val="tx1"/>
                </a:solidFill>
                <a:latin typeface="+mn-lt"/>
                <a:ea typeface="+mn-ea"/>
                <a:cs typeface="+mn-cs"/>
              </a:rPr>
              <a:t>to ensure the person is comfortable, etc. </a:t>
            </a:r>
          </a:p>
          <a:p>
            <a:r>
              <a:rPr lang="en-US" sz="1200" b="0" i="0" u="none" strike="noStrike" kern="1200" baseline="0" dirty="0">
                <a:solidFill>
                  <a:schemeClr val="tx1"/>
                </a:solidFill>
                <a:latin typeface="+mn-lt"/>
                <a:ea typeface="+mn-ea"/>
                <a:cs typeface="+mn-cs"/>
              </a:rPr>
              <a:t>• After watching the demonstration, ask participants to compare the behaviors they observed during the two demonstrations. Ask participants to think of what made the second demonstration more effective? </a:t>
            </a:r>
          </a:p>
          <a:p>
            <a:r>
              <a:rPr lang="en-US" sz="1200" b="0" i="0" u="none" strike="noStrike" kern="1200" baseline="0" dirty="0">
                <a:solidFill>
                  <a:schemeClr val="tx1"/>
                </a:solidFill>
                <a:latin typeface="+mn-lt"/>
                <a:ea typeface="+mn-ea"/>
                <a:cs typeface="+mn-cs"/>
              </a:rPr>
              <a:t>• Add anything pertinent to the list of good communication skills, on the flipchart / white board / blackboard</a:t>
            </a:r>
          </a:p>
          <a:p>
            <a:endParaRPr lang="en-US" sz="1200" b="0" i="0" u="none" strike="noStrike" kern="1200" baseline="0" dirty="0">
              <a:solidFill>
                <a:schemeClr val="tx1"/>
              </a:solidFill>
              <a:latin typeface="+mn-lt"/>
              <a:ea typeface="+mn-ea"/>
              <a:cs typeface="+mn-cs"/>
            </a:endParaRPr>
          </a:p>
          <a:p>
            <a:r>
              <a:rPr lang="it-IT" sz="1200" b="0" i="0" u="sng" strike="noStrike" kern="1200" baseline="0" dirty="0" err="1">
                <a:solidFill>
                  <a:schemeClr val="tx1"/>
                </a:solidFill>
                <a:latin typeface="+mn-lt"/>
                <a:ea typeface="+mn-ea"/>
                <a:cs typeface="+mn-cs"/>
              </a:rPr>
              <a:t>Possible</a:t>
            </a:r>
            <a:r>
              <a:rPr lang="it-IT" sz="1200" b="0" i="0" u="sng" strike="noStrike" kern="1200" baseline="0" dirty="0">
                <a:solidFill>
                  <a:schemeClr val="tx1"/>
                </a:solidFill>
                <a:latin typeface="+mn-lt"/>
                <a:ea typeface="+mn-ea"/>
                <a:cs typeface="+mn-cs"/>
              </a:rPr>
              <a:t> </a:t>
            </a:r>
            <a:r>
              <a:rPr lang="it-IT" sz="1200" b="0" i="0" u="sng" strike="noStrike" kern="1200" baseline="0" dirty="0" err="1">
                <a:solidFill>
                  <a:schemeClr val="tx1"/>
                </a:solidFill>
                <a:latin typeface="+mn-lt"/>
                <a:ea typeface="+mn-ea"/>
                <a:cs typeface="+mn-cs"/>
              </a:rPr>
              <a:t>adaptations</a:t>
            </a:r>
            <a:r>
              <a:rPr lang="it-IT" sz="1200" b="0" i="0" u="sng" strike="noStrike" kern="1200" baseline="0" dirty="0">
                <a:solidFill>
                  <a:schemeClr val="tx1"/>
                </a:solidFill>
                <a:latin typeface="+mn-lt"/>
                <a:ea typeface="+mn-ea"/>
                <a:cs typeface="+mn-cs"/>
              </a:rPr>
              <a:t> (</a:t>
            </a:r>
            <a:r>
              <a:rPr lang="it-IT" sz="1200" b="0" i="0" u="sng" strike="noStrike" kern="1200" baseline="0" dirty="0" err="1">
                <a:solidFill>
                  <a:schemeClr val="tx1"/>
                </a:solidFill>
                <a:latin typeface="+mn-lt"/>
                <a:ea typeface="+mn-ea"/>
                <a:cs typeface="+mn-cs"/>
              </a:rPr>
              <a:t>if</a:t>
            </a:r>
            <a:r>
              <a:rPr lang="it-IT" sz="1200" b="0" i="0" u="sng" strike="noStrike" kern="1200" baseline="0" dirty="0">
                <a:solidFill>
                  <a:schemeClr val="tx1"/>
                </a:solidFill>
                <a:latin typeface="+mn-lt"/>
                <a:ea typeface="+mn-ea"/>
                <a:cs typeface="+mn-cs"/>
              </a:rPr>
              <a:t> the facilitator </a:t>
            </a:r>
            <a:r>
              <a:rPr lang="it-IT" sz="1200" b="0" i="0" u="sng" strike="noStrike" kern="1200" baseline="0" dirty="0" err="1">
                <a:solidFill>
                  <a:schemeClr val="tx1"/>
                </a:solidFill>
                <a:latin typeface="+mn-lt"/>
                <a:ea typeface="+mn-ea"/>
                <a:cs typeface="+mn-cs"/>
              </a:rPr>
              <a:t>wishes</a:t>
            </a:r>
            <a:r>
              <a:rPr lang="it-IT" sz="1200" b="0" i="0" u="sng" strike="noStrike" kern="1200" baseline="0" dirty="0">
                <a:solidFill>
                  <a:schemeClr val="tx1"/>
                </a:solidFill>
                <a:latin typeface="+mn-lt"/>
                <a:ea typeface="+mn-ea"/>
                <a:cs typeface="+mn-cs"/>
              </a:rPr>
              <a:t> to </a:t>
            </a:r>
            <a:r>
              <a:rPr lang="it-IT" sz="1200" b="0" i="0" u="sng" strike="noStrike" kern="1200" baseline="0" dirty="0" err="1">
                <a:solidFill>
                  <a:schemeClr val="tx1"/>
                </a:solidFill>
                <a:latin typeface="+mn-lt"/>
                <a:ea typeface="+mn-ea"/>
                <a:cs typeface="+mn-cs"/>
              </a:rPr>
              <a:t>change</a:t>
            </a:r>
            <a:r>
              <a:rPr lang="it-IT" sz="1200" b="0" i="0" u="sng" strike="noStrike" kern="1200" baseline="0" dirty="0">
                <a:solidFill>
                  <a:schemeClr val="tx1"/>
                </a:solidFill>
                <a:latin typeface="+mn-lt"/>
                <a:ea typeface="+mn-ea"/>
                <a:cs typeface="+mn-cs"/>
              </a:rPr>
              <a:t> </a:t>
            </a:r>
            <a:r>
              <a:rPr lang="it-IT" sz="1200" b="0" i="0" u="sng" strike="noStrike" kern="1200" baseline="0" dirty="0" err="1">
                <a:solidFill>
                  <a:schemeClr val="tx1"/>
                </a:solidFill>
                <a:latin typeface="+mn-lt"/>
                <a:ea typeface="+mn-ea"/>
                <a:cs typeface="+mn-cs"/>
              </a:rPr>
              <a:t>method</a:t>
            </a:r>
            <a:r>
              <a:rPr lang="it-IT" sz="1200" b="0" i="0" u="sng"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Participants can also work in pairs and play their roles accordingly to experience good and bad communication skills. </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6</a:t>
            </a:fld>
            <a:endParaRPr lang="it-IT"/>
          </a:p>
        </p:txBody>
      </p:sp>
    </p:spTree>
    <p:extLst>
      <p:ext uri="{BB962C8B-B14F-4D97-AF65-F5344CB8AC3E}">
        <p14:creationId xmlns:p14="http://schemas.microsoft.com/office/powerpoint/2010/main" val="3391944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one of the main goals of effective communication is </a:t>
            </a:r>
            <a:r>
              <a:rPr lang="en-US" sz="1200" b="1" i="0" u="none" strike="noStrike" kern="1200" baseline="0" dirty="0">
                <a:solidFill>
                  <a:schemeClr val="tx1"/>
                </a:solidFill>
                <a:latin typeface="+mn-lt"/>
                <a:ea typeface="+mn-ea"/>
                <a:cs typeface="+mn-cs"/>
              </a:rPr>
              <a:t>to build trust and </a:t>
            </a:r>
            <a:r>
              <a:rPr lang="en-US" sz="1200" b="1" i="1" u="none" strike="noStrike" kern="1200" baseline="0" dirty="0">
                <a:solidFill>
                  <a:schemeClr val="tx1"/>
                </a:solidFill>
                <a:latin typeface="+mn-lt"/>
                <a:ea typeface="+mn-ea"/>
                <a:cs typeface="+mn-cs"/>
              </a:rPr>
              <a:t>rapport</a:t>
            </a:r>
            <a:r>
              <a:rPr lang="en-US" sz="1200" b="1" i="0" u="none" strike="noStrike" kern="1200" baseline="0" dirty="0">
                <a:solidFill>
                  <a:schemeClr val="tx1"/>
                </a:solidFill>
                <a:latin typeface="+mn-lt"/>
                <a:ea typeface="+mn-ea"/>
                <a:cs typeface="+mn-cs"/>
              </a:rPr>
              <a:t> between the health-care provider (e.g. the CHW), the individual and </a:t>
            </a:r>
            <a:r>
              <a:rPr lang="en-US" sz="1200" b="1" i="0" u="none" strike="noStrike" kern="1200" baseline="0" dirty="0" err="1">
                <a:solidFill>
                  <a:schemeClr val="tx1"/>
                </a:solidFill>
                <a:latin typeface="+mn-lt"/>
                <a:ea typeface="+mn-ea"/>
                <a:cs typeface="+mn-cs"/>
              </a:rPr>
              <a:t>carers</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This trusting relationship between the health-care provider and the individual is essential, as it creates a comfortable environment where the person can share intimate or troubling thoughts, beliefs and emotions that underpin their symptoms. </a:t>
            </a:r>
          </a:p>
          <a:p>
            <a:endParaRPr lang="en-US" sz="1200" b="0" i="0" u="none" strike="noStrike" kern="1200" baseline="0" dirty="0">
              <a:solidFill>
                <a:schemeClr val="tx1"/>
              </a:solidFill>
              <a:latin typeface="+mn-lt"/>
              <a:ea typeface="+mn-ea"/>
              <a:cs typeface="+mn-cs"/>
            </a:endParaRPr>
          </a:p>
          <a:p>
            <a:r>
              <a:rPr lang="it-IT" dirty="0"/>
              <a:t>Definition of «</a:t>
            </a:r>
            <a:r>
              <a:rPr lang="it-IT" i="1" dirty="0"/>
              <a:t>rapport</a:t>
            </a:r>
            <a:r>
              <a:rPr lang="it-IT" dirty="0"/>
              <a:t>»: </a:t>
            </a:r>
            <a:r>
              <a:rPr lang="en-US" dirty="0"/>
              <a:t>a close and harmonious relationship in which the people or groups concerned understand each other's feelings or ideas and communicate well</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7</a:t>
            </a:fld>
            <a:endParaRPr lang="it-IT"/>
          </a:p>
        </p:txBody>
      </p:sp>
    </p:spTree>
    <p:extLst>
      <p:ext uri="{BB962C8B-B14F-4D97-AF65-F5344CB8AC3E}">
        <p14:creationId xmlns:p14="http://schemas.microsoft.com/office/powerpoint/2010/main" val="2291949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In this and the next 5 slides, the facilitator provides some </a:t>
            </a:r>
            <a:r>
              <a:rPr lang="en-US" sz="1200" b="1" i="0" u="none" strike="noStrike" kern="1200" baseline="0" dirty="0">
                <a:solidFill>
                  <a:schemeClr val="tx1"/>
                </a:solidFill>
                <a:latin typeface="+mn-lt"/>
                <a:ea typeface="+mn-ea"/>
                <a:cs typeface="+mn-cs"/>
              </a:rPr>
              <a:t>tips on how to make communication effective</a:t>
            </a:r>
            <a:r>
              <a:rPr lang="en-US" sz="1200" b="0" i="0" u="none" strike="noStrike" kern="1200" baseline="0" dirty="0">
                <a:solidFill>
                  <a:schemeClr val="tx1"/>
                </a:solidFill>
                <a:latin typeface="+mn-lt"/>
                <a:ea typeface="+mn-ea"/>
                <a:cs typeface="+mn-cs"/>
              </a:rPr>
              <a:t>. Stress that it is particularly important when assessing and caring for people with MNS conditions, as it is the only way to truly understand what is happening to the person.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After each tip, ask participants if there is any part of the explanation that in unclear. Feel free to use anecdotal examples to further explain the tips.</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8</a:t>
            </a:fld>
            <a:endParaRPr lang="it-IT"/>
          </a:p>
        </p:txBody>
      </p:sp>
    </p:spTree>
    <p:extLst>
      <p:ext uri="{BB962C8B-B14F-4D97-AF65-F5344CB8AC3E}">
        <p14:creationId xmlns:p14="http://schemas.microsoft.com/office/powerpoint/2010/main" val="259550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After each tip, ask participants if there is any part of the explanation that in unclear. Feel free to use anecdotal examples to further explain the tips.</a:t>
            </a:r>
            <a:endParaRPr lang="it-IT" dirty="0"/>
          </a:p>
        </p:txBody>
      </p:sp>
      <p:sp>
        <p:nvSpPr>
          <p:cNvPr id="4" name="Segnaposto numero diapositiva 3"/>
          <p:cNvSpPr>
            <a:spLocks noGrp="1"/>
          </p:cNvSpPr>
          <p:nvPr>
            <p:ph type="sldNum" sz="quarter" idx="5"/>
          </p:nvPr>
        </p:nvSpPr>
        <p:spPr/>
        <p:txBody>
          <a:bodyPr/>
          <a:lstStyle/>
          <a:p>
            <a:fld id="{24C975AE-624A-4A6E-BEC9-C23B238F428A}" type="slidenum">
              <a:rPr lang="it-IT" smtClean="0"/>
              <a:t>9</a:t>
            </a:fld>
            <a:endParaRPr lang="it-IT"/>
          </a:p>
        </p:txBody>
      </p:sp>
    </p:spTree>
    <p:extLst>
      <p:ext uri="{BB962C8B-B14F-4D97-AF65-F5344CB8AC3E}">
        <p14:creationId xmlns:p14="http://schemas.microsoft.com/office/powerpoint/2010/main" val="1156671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498092" y="470662"/>
            <a:ext cx="6147815" cy="696594"/>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8/6/2020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40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2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8/6/2020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40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645879" y="475012"/>
            <a:ext cx="5395584" cy="6175166"/>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8/6/2020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40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8/6/2020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40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8/6/2020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40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803554" y="113538"/>
            <a:ext cx="7536891" cy="148971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882243" y="1968754"/>
            <a:ext cx="7379512" cy="4523105"/>
          </a:xfrm>
          <a:prstGeom prst="rect">
            <a:avLst/>
          </a:prstGeom>
        </p:spPr>
        <p:txBody>
          <a:bodyPr wrap="square" lIns="0" tIns="0" rIns="0" bIns="0">
            <a:spAutoFit/>
          </a:bodyPr>
          <a:lstStyle>
            <a:lvl1pPr>
              <a:defRPr sz="22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8/6/2020</a:t>
            </a:fld>
            <a:endParaRPr lang="en-US"/>
          </a:p>
        </p:txBody>
      </p:sp>
      <p:sp>
        <p:nvSpPr>
          <p:cNvPr id="6" name="Holder 6"/>
          <p:cNvSpPr>
            <a:spLocks noGrp="1"/>
          </p:cNvSpPr>
          <p:nvPr>
            <p:ph type="sldNum" sz="quarter" idx="7"/>
          </p:nvPr>
        </p:nvSpPr>
        <p:spPr>
          <a:xfrm>
            <a:off x="8414511" y="6465214"/>
            <a:ext cx="206375" cy="177800"/>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25400">
              <a:lnSpc>
                <a:spcPts val="140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6.jpe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3.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5.xml"/><Relationship Id="rId5" Type="http://schemas.openxmlformats.org/officeDocument/2006/relationships/image" Target="../media/image6.jpe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6857998"/>
                </a:moveTo>
                <a:lnTo>
                  <a:pt x="9144000" y="0"/>
                </a:lnTo>
                <a:lnTo>
                  <a:pt x="0" y="0"/>
                </a:lnTo>
                <a:lnTo>
                  <a:pt x="0" y="6857998"/>
                </a:lnTo>
                <a:lnTo>
                  <a:pt x="9144000" y="6857998"/>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1557020" y="3063819"/>
            <a:ext cx="6029960" cy="696595"/>
          </a:xfrm>
          <a:prstGeom prst="rect">
            <a:avLst/>
          </a:prstGeom>
        </p:spPr>
        <p:txBody>
          <a:bodyPr vert="horz" wrap="square" lIns="0" tIns="13335" rIns="0" bIns="0" rtlCol="0">
            <a:spAutoFit/>
          </a:bodyPr>
          <a:lstStyle/>
          <a:p>
            <a:pPr marL="12700">
              <a:lnSpc>
                <a:spcPct val="100000"/>
              </a:lnSpc>
              <a:spcBef>
                <a:spcPts val="105"/>
              </a:spcBef>
            </a:pPr>
            <a:r>
              <a:rPr spc="-5" dirty="0"/>
              <a:t>Essential </a:t>
            </a:r>
            <a:r>
              <a:rPr spc="-25" dirty="0"/>
              <a:t>care </a:t>
            </a:r>
            <a:r>
              <a:rPr dirty="0"/>
              <a:t>and</a:t>
            </a:r>
            <a:r>
              <a:rPr spc="-55" dirty="0"/>
              <a:t> </a:t>
            </a:r>
            <a:r>
              <a:rPr spc="-10" dirty="0"/>
              <a:t>practice</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a:t>
            </a:fld>
            <a:endParaRPr dirty="0"/>
          </a:p>
        </p:txBody>
      </p:sp>
      <p:pic>
        <p:nvPicPr>
          <p:cNvPr id="7" name="Immagine 6">
            <a:extLst>
              <a:ext uri="{FF2B5EF4-FFF2-40B4-BE49-F238E27FC236}">
                <a16:creationId xmlns:a16="http://schemas.microsoft.com/office/drawing/2014/main" id="{7C15EF72-E594-474F-8833-65830ECE2A55}"/>
              </a:ext>
            </a:extLst>
          </p:cNvPr>
          <p:cNvPicPr>
            <a:picLocks noChangeAspect="1"/>
          </p:cNvPicPr>
          <p:nvPr/>
        </p:nvPicPr>
        <p:blipFill rotWithShape="1">
          <a:blip r:embed="rId3">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8" name="Immagine 7">
            <a:extLst>
              <a:ext uri="{FF2B5EF4-FFF2-40B4-BE49-F238E27FC236}">
                <a16:creationId xmlns:a16="http://schemas.microsoft.com/office/drawing/2014/main" id="{55D1C5B6-D8D7-4D52-93E4-02CFC08AD41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9" name="Picture 2" descr="BAND Foundation">
            <a:extLst>
              <a:ext uri="{FF2B5EF4-FFF2-40B4-BE49-F238E27FC236}">
                <a16:creationId xmlns:a16="http://schemas.microsoft.com/office/drawing/2014/main" id="{D1DA0485-CE96-4A9F-B6BF-168E8B802D6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a:extLst>
              <a:ext uri="{FF2B5EF4-FFF2-40B4-BE49-F238E27FC236}">
                <a16:creationId xmlns:a16="http://schemas.microsoft.com/office/drawing/2014/main" id="{2ED8D306-F242-4F0C-ABA0-03482AF07F0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2C9A5488-24B7-413D-B04D-EC6FDE4848B8}"/>
              </a:ext>
            </a:extLst>
          </p:cNvPr>
          <p:cNvSpPr/>
          <p:nvPr/>
        </p:nvSpPr>
        <p:spPr>
          <a:xfrm>
            <a:off x="0" y="0"/>
            <a:ext cx="9144000" cy="1465580"/>
          </a:xfrm>
          <a:custGeom>
            <a:avLst/>
            <a:gdLst/>
            <a:ahLst/>
            <a:cxnLst/>
            <a:rect l="l" t="t" r="r" b="b"/>
            <a:pathLst>
              <a:path w="9144000" h="1465580">
                <a:moveTo>
                  <a:pt x="0" y="1465199"/>
                </a:moveTo>
                <a:lnTo>
                  <a:pt x="9144000" y="1465199"/>
                </a:lnTo>
                <a:lnTo>
                  <a:pt x="9144000" y="0"/>
                </a:lnTo>
                <a:lnTo>
                  <a:pt x="0" y="0"/>
                </a:lnTo>
                <a:lnTo>
                  <a:pt x="0" y="1465199"/>
                </a:lnTo>
                <a:close/>
              </a:path>
            </a:pathLst>
          </a:custGeom>
          <a:solidFill>
            <a:srgbClr val="001F41"/>
          </a:solidFill>
        </p:spPr>
        <p:txBody>
          <a:bodyPr wrap="square" lIns="0" tIns="0" rIns="0" bIns="0" rtlCol="0"/>
          <a:lstStyle/>
          <a:p>
            <a:endParaRPr/>
          </a:p>
        </p:txBody>
      </p:sp>
      <p:sp>
        <p:nvSpPr>
          <p:cNvPr id="5" name="object 3">
            <a:extLst>
              <a:ext uri="{FF2B5EF4-FFF2-40B4-BE49-F238E27FC236}">
                <a16:creationId xmlns:a16="http://schemas.microsoft.com/office/drawing/2014/main" id="{1ADC50C7-6391-46B8-992B-99EF9E33051C}"/>
              </a:ext>
            </a:extLst>
          </p:cNvPr>
          <p:cNvSpPr txBox="1">
            <a:spLocks/>
          </p:cNvSpPr>
          <p:nvPr/>
        </p:nvSpPr>
        <p:spPr>
          <a:xfrm>
            <a:off x="498449" y="348233"/>
            <a:ext cx="8143875" cy="696595"/>
          </a:xfrm>
          <a:prstGeom prst="rect">
            <a:avLst/>
          </a:prstGeom>
        </p:spPr>
        <p:txBody>
          <a:bodyPr vert="horz" wrap="square" lIns="0" tIns="12700" rIns="0" bIns="0" rtlCol="0">
            <a:spAutoFit/>
          </a:bodyPr>
          <a:lstStyle>
            <a:lvl1pPr>
              <a:defRPr sz="4400" b="0" i="0">
                <a:solidFill>
                  <a:schemeClr val="bg1"/>
                </a:solidFill>
                <a:latin typeface="Calibri"/>
                <a:ea typeface="+mj-ea"/>
                <a:cs typeface="Calibri"/>
              </a:defRPr>
            </a:lvl1pPr>
          </a:lstStyle>
          <a:p>
            <a:pPr marL="12700">
              <a:spcBef>
                <a:spcPts val="100"/>
              </a:spcBef>
            </a:pPr>
            <a:r>
              <a:rPr lang="it-IT" kern="0" spc="-5" dirty="0" err="1"/>
              <a:t>Communication</a:t>
            </a:r>
            <a:r>
              <a:rPr lang="it-IT" kern="0" spc="-5" dirty="0"/>
              <a:t> </a:t>
            </a:r>
            <a:r>
              <a:rPr lang="it-IT" kern="0" spc="-5" dirty="0" err="1"/>
              <a:t>Tips</a:t>
            </a:r>
            <a:r>
              <a:rPr lang="it-IT" kern="0" spc="-5" dirty="0"/>
              <a:t> # 4, 5</a:t>
            </a:r>
            <a:endParaRPr lang="it-IT" kern="0" spc="-15" dirty="0"/>
          </a:p>
        </p:txBody>
      </p:sp>
      <p:sp>
        <p:nvSpPr>
          <p:cNvPr id="6" name="object 2">
            <a:extLst>
              <a:ext uri="{FF2B5EF4-FFF2-40B4-BE49-F238E27FC236}">
                <a16:creationId xmlns:a16="http://schemas.microsoft.com/office/drawing/2014/main" id="{BCF64DFB-0748-40AA-88BC-2EFA62D07807}"/>
              </a:ext>
            </a:extLst>
          </p:cNvPr>
          <p:cNvSpPr/>
          <p:nvPr/>
        </p:nvSpPr>
        <p:spPr>
          <a:xfrm>
            <a:off x="457200" y="1752600"/>
            <a:ext cx="4648200" cy="2286000"/>
          </a:xfrm>
          <a:prstGeom prst="rect">
            <a:avLst/>
          </a:prstGeom>
          <a:blipFill>
            <a:blip r:embed="rId3" cstate="print"/>
            <a:stretch>
              <a:fillRect l="-110812" t="-341666" r="-113513" b="-29760"/>
            </a:stretch>
          </a:blipFill>
        </p:spPr>
        <p:txBody>
          <a:bodyPr wrap="square" lIns="0" tIns="0" rIns="0" bIns="0" rtlCol="0"/>
          <a:lstStyle/>
          <a:p>
            <a:endParaRPr/>
          </a:p>
        </p:txBody>
      </p:sp>
      <p:sp>
        <p:nvSpPr>
          <p:cNvPr id="8" name="object 2">
            <a:extLst>
              <a:ext uri="{FF2B5EF4-FFF2-40B4-BE49-F238E27FC236}">
                <a16:creationId xmlns:a16="http://schemas.microsoft.com/office/drawing/2014/main" id="{EF61E7CA-0DAE-4AA5-A6F9-CAB6D40E3138}"/>
              </a:ext>
            </a:extLst>
          </p:cNvPr>
          <p:cNvSpPr/>
          <p:nvPr/>
        </p:nvSpPr>
        <p:spPr>
          <a:xfrm>
            <a:off x="533400" y="4191000"/>
            <a:ext cx="4648200" cy="2453387"/>
          </a:xfrm>
          <a:prstGeom prst="rect">
            <a:avLst/>
          </a:prstGeom>
          <a:blipFill>
            <a:blip r:embed="rId3" cstate="print"/>
            <a:stretch>
              <a:fillRect l="-213513" t="-105479" r="-10811" b="-214673"/>
            </a:stretch>
          </a:blipFill>
        </p:spPr>
        <p:txBody>
          <a:bodyPr wrap="square" lIns="0" tIns="0" rIns="0" bIns="0" rtlCol="0"/>
          <a:lstStyle/>
          <a:p>
            <a:endParaRPr/>
          </a:p>
        </p:txBody>
      </p:sp>
      <p:pic>
        <p:nvPicPr>
          <p:cNvPr id="7" name="Immagine 6">
            <a:extLst>
              <a:ext uri="{FF2B5EF4-FFF2-40B4-BE49-F238E27FC236}">
                <a16:creationId xmlns:a16="http://schemas.microsoft.com/office/drawing/2014/main" id="{92A94DA7-08E4-4B76-B7DE-1BAAF92392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9" name="Immagine 8">
            <a:extLst>
              <a:ext uri="{FF2B5EF4-FFF2-40B4-BE49-F238E27FC236}">
                <a16:creationId xmlns:a16="http://schemas.microsoft.com/office/drawing/2014/main" id="{460C631C-7268-4E7E-A524-15711208F25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extLst>
      <p:ext uri="{BB962C8B-B14F-4D97-AF65-F5344CB8AC3E}">
        <p14:creationId xmlns:p14="http://schemas.microsoft.com/office/powerpoint/2010/main" val="445246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2C9A5488-24B7-413D-B04D-EC6FDE4848B8}"/>
              </a:ext>
            </a:extLst>
          </p:cNvPr>
          <p:cNvSpPr/>
          <p:nvPr/>
        </p:nvSpPr>
        <p:spPr>
          <a:xfrm>
            <a:off x="0" y="0"/>
            <a:ext cx="9144000" cy="1465580"/>
          </a:xfrm>
          <a:custGeom>
            <a:avLst/>
            <a:gdLst/>
            <a:ahLst/>
            <a:cxnLst/>
            <a:rect l="l" t="t" r="r" b="b"/>
            <a:pathLst>
              <a:path w="9144000" h="1465580">
                <a:moveTo>
                  <a:pt x="0" y="1465199"/>
                </a:moveTo>
                <a:lnTo>
                  <a:pt x="9144000" y="1465199"/>
                </a:lnTo>
                <a:lnTo>
                  <a:pt x="9144000" y="0"/>
                </a:lnTo>
                <a:lnTo>
                  <a:pt x="0" y="0"/>
                </a:lnTo>
                <a:lnTo>
                  <a:pt x="0" y="1465199"/>
                </a:lnTo>
                <a:close/>
              </a:path>
            </a:pathLst>
          </a:custGeom>
          <a:solidFill>
            <a:srgbClr val="001F41"/>
          </a:solidFill>
        </p:spPr>
        <p:txBody>
          <a:bodyPr wrap="square" lIns="0" tIns="0" rIns="0" bIns="0" rtlCol="0"/>
          <a:lstStyle/>
          <a:p>
            <a:endParaRPr/>
          </a:p>
        </p:txBody>
      </p:sp>
      <p:sp>
        <p:nvSpPr>
          <p:cNvPr id="5" name="object 3">
            <a:extLst>
              <a:ext uri="{FF2B5EF4-FFF2-40B4-BE49-F238E27FC236}">
                <a16:creationId xmlns:a16="http://schemas.microsoft.com/office/drawing/2014/main" id="{1ADC50C7-6391-46B8-992B-99EF9E33051C}"/>
              </a:ext>
            </a:extLst>
          </p:cNvPr>
          <p:cNvSpPr txBox="1">
            <a:spLocks/>
          </p:cNvSpPr>
          <p:nvPr/>
        </p:nvSpPr>
        <p:spPr>
          <a:xfrm>
            <a:off x="498449" y="348233"/>
            <a:ext cx="8143875" cy="696595"/>
          </a:xfrm>
          <a:prstGeom prst="rect">
            <a:avLst/>
          </a:prstGeom>
        </p:spPr>
        <p:txBody>
          <a:bodyPr vert="horz" wrap="square" lIns="0" tIns="12700" rIns="0" bIns="0" rtlCol="0">
            <a:spAutoFit/>
          </a:bodyPr>
          <a:lstStyle>
            <a:lvl1pPr>
              <a:defRPr sz="4400" b="0" i="0">
                <a:solidFill>
                  <a:schemeClr val="bg1"/>
                </a:solidFill>
                <a:latin typeface="Calibri"/>
                <a:ea typeface="+mj-ea"/>
                <a:cs typeface="Calibri"/>
              </a:defRPr>
            </a:lvl1pPr>
          </a:lstStyle>
          <a:p>
            <a:pPr marL="12700">
              <a:spcBef>
                <a:spcPts val="100"/>
              </a:spcBef>
            </a:pPr>
            <a:r>
              <a:rPr lang="it-IT" kern="0" spc="-5" dirty="0" err="1"/>
              <a:t>Communication</a:t>
            </a:r>
            <a:r>
              <a:rPr lang="it-IT" kern="0" spc="-5" dirty="0"/>
              <a:t> </a:t>
            </a:r>
            <a:r>
              <a:rPr lang="it-IT" kern="0" spc="-5" dirty="0" err="1"/>
              <a:t>Tip</a:t>
            </a:r>
            <a:r>
              <a:rPr lang="it-IT" kern="0" spc="-5" dirty="0"/>
              <a:t> # 6</a:t>
            </a:r>
            <a:endParaRPr lang="it-IT" kern="0" spc="-15" dirty="0"/>
          </a:p>
        </p:txBody>
      </p:sp>
      <p:sp>
        <p:nvSpPr>
          <p:cNvPr id="7" name="object 2">
            <a:extLst>
              <a:ext uri="{FF2B5EF4-FFF2-40B4-BE49-F238E27FC236}">
                <a16:creationId xmlns:a16="http://schemas.microsoft.com/office/drawing/2014/main" id="{6DFC7C95-43F8-4D8A-B64B-747E569A6268}"/>
              </a:ext>
            </a:extLst>
          </p:cNvPr>
          <p:cNvSpPr/>
          <p:nvPr/>
        </p:nvSpPr>
        <p:spPr>
          <a:xfrm>
            <a:off x="457200" y="1776982"/>
            <a:ext cx="4419600" cy="4166618"/>
          </a:xfrm>
          <a:prstGeom prst="rect">
            <a:avLst/>
          </a:prstGeom>
          <a:blipFill>
            <a:blip r:embed="rId3" cstate="print"/>
            <a:stretch>
              <a:fillRect l="-207895" t="-157407" r="-7895" b="-56877"/>
            </a:stretch>
          </a:blipFill>
        </p:spPr>
        <p:txBody>
          <a:bodyPr wrap="square" lIns="0" tIns="0" rIns="0" bIns="0" rtlCol="0"/>
          <a:lstStyle/>
          <a:p>
            <a:endParaRPr/>
          </a:p>
        </p:txBody>
      </p:sp>
      <p:pic>
        <p:nvPicPr>
          <p:cNvPr id="6" name="Immagine 5">
            <a:extLst>
              <a:ext uri="{FF2B5EF4-FFF2-40B4-BE49-F238E27FC236}">
                <a16:creationId xmlns:a16="http://schemas.microsoft.com/office/drawing/2014/main" id="{E0A2626A-6997-4447-B656-CFB6576C36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8" name="Immagine 7">
            <a:extLst>
              <a:ext uri="{FF2B5EF4-FFF2-40B4-BE49-F238E27FC236}">
                <a16:creationId xmlns:a16="http://schemas.microsoft.com/office/drawing/2014/main" id="{23534014-5C2C-4D9E-904E-F3F57FCB45F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extLst>
      <p:ext uri="{BB962C8B-B14F-4D97-AF65-F5344CB8AC3E}">
        <p14:creationId xmlns:p14="http://schemas.microsoft.com/office/powerpoint/2010/main" val="1678098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447800"/>
          </a:xfrm>
          <a:custGeom>
            <a:avLst/>
            <a:gdLst/>
            <a:ahLst/>
            <a:cxnLst/>
            <a:rect l="l" t="t" r="r" b="b"/>
            <a:pathLst>
              <a:path w="9144000" h="1235075">
                <a:moveTo>
                  <a:pt x="0" y="1235075"/>
                </a:moveTo>
                <a:lnTo>
                  <a:pt x="9144000" y="1235075"/>
                </a:lnTo>
                <a:lnTo>
                  <a:pt x="9144000" y="0"/>
                </a:lnTo>
                <a:lnTo>
                  <a:pt x="0" y="0"/>
                </a:lnTo>
                <a:lnTo>
                  <a:pt x="0" y="1235075"/>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75285"/>
            <a:ext cx="5953760" cy="697230"/>
          </a:xfrm>
          <a:prstGeom prst="rect">
            <a:avLst/>
          </a:prstGeom>
        </p:spPr>
        <p:txBody>
          <a:bodyPr vert="horz" wrap="square" lIns="0" tIns="13335" rIns="0" bIns="0" rtlCol="0">
            <a:spAutoFit/>
          </a:bodyPr>
          <a:lstStyle/>
          <a:p>
            <a:pPr marL="12700">
              <a:lnSpc>
                <a:spcPct val="100000"/>
              </a:lnSpc>
              <a:spcBef>
                <a:spcPts val="105"/>
              </a:spcBef>
            </a:pPr>
            <a:r>
              <a:rPr spc="-5" dirty="0"/>
              <a:t>Activity </a:t>
            </a:r>
            <a:r>
              <a:rPr dirty="0"/>
              <a:t>2: </a:t>
            </a:r>
            <a:r>
              <a:rPr spc="-10" dirty="0"/>
              <a:t>Active</a:t>
            </a:r>
            <a:r>
              <a:rPr dirty="0"/>
              <a:t> </a:t>
            </a:r>
            <a:r>
              <a:rPr spc="-15" dirty="0"/>
              <a:t>Listening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12</a:t>
            </a:fld>
            <a:endParaRPr dirty="0"/>
          </a:p>
        </p:txBody>
      </p:sp>
      <p:sp>
        <p:nvSpPr>
          <p:cNvPr id="4" name="object 4"/>
          <p:cNvSpPr txBox="1"/>
          <p:nvPr/>
        </p:nvSpPr>
        <p:spPr>
          <a:xfrm>
            <a:off x="1524000" y="2438400"/>
            <a:ext cx="7313295" cy="475770"/>
          </a:xfrm>
          <a:prstGeom prst="rect">
            <a:avLst/>
          </a:prstGeom>
        </p:spPr>
        <p:txBody>
          <a:bodyPr vert="horz" wrap="square" lIns="0" tIns="64769" rIns="0" bIns="0" rtlCol="0">
            <a:spAutoFit/>
          </a:bodyPr>
          <a:lstStyle/>
          <a:p>
            <a:pPr marL="12700" marR="212090">
              <a:lnSpc>
                <a:spcPts val="3240"/>
              </a:lnSpc>
              <a:spcBef>
                <a:spcPts val="509"/>
              </a:spcBef>
            </a:pPr>
            <a:r>
              <a:rPr lang="it-IT" sz="3000" spc="-15" dirty="0">
                <a:latin typeface="Calibri"/>
                <a:cs typeface="Calibri"/>
              </a:rPr>
              <a:t>Group activity</a:t>
            </a:r>
            <a:endParaRPr sz="3000" dirty="0">
              <a:latin typeface="Calibri"/>
              <a:cs typeface="Calibri"/>
            </a:endParaRPr>
          </a:p>
        </p:txBody>
      </p:sp>
      <p:pic>
        <p:nvPicPr>
          <p:cNvPr id="6" name="Immagine 5">
            <a:extLst>
              <a:ext uri="{FF2B5EF4-FFF2-40B4-BE49-F238E27FC236}">
                <a16:creationId xmlns:a16="http://schemas.microsoft.com/office/drawing/2014/main" id="{C27692E3-FA31-4CEE-9429-5306B27C1E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34409F9C-A136-450C-9E4B-485AFA2D293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371600"/>
          </a:xfrm>
          <a:custGeom>
            <a:avLst/>
            <a:gdLst/>
            <a:ahLst/>
            <a:cxnLst/>
            <a:rect l="l" t="t" r="r" b="b"/>
            <a:pathLst>
              <a:path w="9144000" h="1235075">
                <a:moveTo>
                  <a:pt x="0" y="1235075"/>
                </a:moveTo>
                <a:lnTo>
                  <a:pt x="9144000" y="1235075"/>
                </a:lnTo>
                <a:lnTo>
                  <a:pt x="9144000" y="0"/>
                </a:lnTo>
                <a:lnTo>
                  <a:pt x="0" y="0"/>
                </a:lnTo>
                <a:lnTo>
                  <a:pt x="0" y="1235075"/>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37185"/>
            <a:ext cx="5953760" cy="697230"/>
          </a:xfrm>
          <a:prstGeom prst="rect">
            <a:avLst/>
          </a:prstGeom>
        </p:spPr>
        <p:txBody>
          <a:bodyPr vert="horz" wrap="square" lIns="0" tIns="13335" rIns="0" bIns="0" rtlCol="0">
            <a:spAutoFit/>
          </a:bodyPr>
          <a:lstStyle/>
          <a:p>
            <a:pPr marL="12700">
              <a:lnSpc>
                <a:spcPct val="100000"/>
              </a:lnSpc>
              <a:spcBef>
                <a:spcPts val="105"/>
              </a:spcBef>
            </a:pPr>
            <a:r>
              <a:rPr spc="-5" dirty="0"/>
              <a:t>Activity </a:t>
            </a:r>
            <a:r>
              <a:rPr dirty="0"/>
              <a:t>2: </a:t>
            </a:r>
            <a:r>
              <a:rPr spc="-10" dirty="0"/>
              <a:t>Active</a:t>
            </a:r>
            <a:r>
              <a:rPr dirty="0"/>
              <a:t> </a:t>
            </a:r>
            <a:r>
              <a:rPr spc="-15" dirty="0"/>
              <a:t>Listening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13</a:t>
            </a:fld>
            <a:endParaRPr dirty="0"/>
          </a:p>
        </p:txBody>
      </p:sp>
      <p:sp>
        <p:nvSpPr>
          <p:cNvPr id="4" name="object 4"/>
          <p:cNvSpPr txBox="1"/>
          <p:nvPr/>
        </p:nvSpPr>
        <p:spPr>
          <a:xfrm>
            <a:off x="897127" y="1563446"/>
            <a:ext cx="7313295" cy="3779239"/>
          </a:xfrm>
          <a:prstGeom prst="rect">
            <a:avLst/>
          </a:prstGeom>
        </p:spPr>
        <p:txBody>
          <a:bodyPr vert="horz" wrap="square" lIns="0" tIns="64769" rIns="0" bIns="0" rtlCol="0">
            <a:spAutoFit/>
          </a:bodyPr>
          <a:lstStyle/>
          <a:p>
            <a:pPr marL="355600" marR="403860" indent="-342900">
              <a:lnSpc>
                <a:spcPts val="3240"/>
              </a:lnSpc>
              <a:spcBef>
                <a:spcPts val="720"/>
              </a:spcBef>
              <a:buFont typeface="Arial"/>
              <a:buChar char="•"/>
              <a:tabLst>
                <a:tab pos="354965" algn="l"/>
                <a:tab pos="355600" algn="l"/>
              </a:tabLst>
            </a:pPr>
            <a:r>
              <a:rPr sz="3000" spc="-5" dirty="0">
                <a:latin typeface="Calibri"/>
                <a:cs typeface="Calibri"/>
              </a:rPr>
              <a:t>While </a:t>
            </a:r>
            <a:r>
              <a:rPr sz="3000" spc="-15" dirty="0">
                <a:latin typeface="Calibri"/>
                <a:cs typeface="Calibri"/>
              </a:rPr>
              <a:t>you were </a:t>
            </a:r>
            <a:r>
              <a:rPr sz="3000" spc="-10" dirty="0">
                <a:latin typeface="Calibri"/>
                <a:cs typeface="Calibri"/>
              </a:rPr>
              <a:t>listening, how </a:t>
            </a:r>
            <a:r>
              <a:rPr sz="3000" spc="-15" dirty="0">
                <a:latin typeface="Calibri"/>
                <a:cs typeface="Calibri"/>
              </a:rPr>
              <a:t>many </a:t>
            </a:r>
            <a:r>
              <a:rPr sz="3000" dirty="0">
                <a:latin typeface="Calibri"/>
                <a:cs typeface="Calibri"/>
              </a:rPr>
              <a:t>times  </a:t>
            </a:r>
            <a:r>
              <a:rPr sz="3000" spc="-20" dirty="0">
                <a:latin typeface="Calibri"/>
                <a:cs typeface="Calibri"/>
              </a:rPr>
              <a:t>were </a:t>
            </a:r>
            <a:r>
              <a:rPr sz="3000" spc="-15" dirty="0">
                <a:latin typeface="Calibri"/>
                <a:cs typeface="Calibri"/>
              </a:rPr>
              <a:t>you</a:t>
            </a:r>
            <a:r>
              <a:rPr sz="3000" spc="10" dirty="0">
                <a:latin typeface="Calibri"/>
                <a:cs typeface="Calibri"/>
              </a:rPr>
              <a:t> </a:t>
            </a:r>
            <a:r>
              <a:rPr sz="3000" spc="-15" dirty="0">
                <a:latin typeface="Calibri"/>
                <a:cs typeface="Calibri"/>
              </a:rPr>
              <a:t>distracted?</a:t>
            </a:r>
            <a:endParaRPr sz="3000" dirty="0">
              <a:latin typeface="Calibri"/>
              <a:cs typeface="Calibri"/>
            </a:endParaRPr>
          </a:p>
          <a:p>
            <a:pPr>
              <a:lnSpc>
                <a:spcPct val="100000"/>
              </a:lnSpc>
              <a:spcBef>
                <a:spcPts val="15"/>
              </a:spcBef>
              <a:buFont typeface="Arial"/>
              <a:buChar char="•"/>
            </a:pPr>
            <a:endParaRPr sz="3700" dirty="0">
              <a:latin typeface="Times New Roman"/>
              <a:cs typeface="Times New Roman"/>
            </a:endParaRPr>
          </a:p>
          <a:p>
            <a:pPr marL="355600" indent="-342900">
              <a:lnSpc>
                <a:spcPts val="3420"/>
              </a:lnSpc>
              <a:spcBef>
                <a:spcPts val="5"/>
              </a:spcBef>
              <a:buFont typeface="Arial"/>
              <a:buChar char="•"/>
              <a:tabLst>
                <a:tab pos="354965" algn="l"/>
                <a:tab pos="355600" algn="l"/>
              </a:tabLst>
            </a:pPr>
            <a:r>
              <a:rPr sz="3000" spc="-5" dirty="0">
                <a:latin typeface="Calibri"/>
                <a:cs typeface="Calibri"/>
              </a:rPr>
              <a:t>While </a:t>
            </a:r>
            <a:r>
              <a:rPr sz="3000" spc="-10" dirty="0">
                <a:latin typeface="Calibri"/>
                <a:cs typeface="Calibri"/>
              </a:rPr>
              <a:t>listening, </a:t>
            </a:r>
            <a:r>
              <a:rPr sz="3000" spc="-20" dirty="0">
                <a:latin typeface="Calibri"/>
                <a:cs typeface="Calibri"/>
              </a:rPr>
              <a:t>were </a:t>
            </a:r>
            <a:r>
              <a:rPr sz="3000" spc="-15" dirty="0">
                <a:latin typeface="Calibri"/>
                <a:cs typeface="Calibri"/>
              </a:rPr>
              <a:t>you </a:t>
            </a:r>
            <a:r>
              <a:rPr sz="3000" spc="-5" dirty="0">
                <a:latin typeface="Calibri"/>
                <a:cs typeface="Calibri"/>
              </a:rPr>
              <a:t>thinking</a:t>
            </a:r>
            <a:r>
              <a:rPr sz="3000" spc="20" dirty="0">
                <a:latin typeface="Calibri"/>
                <a:cs typeface="Calibri"/>
              </a:rPr>
              <a:t> </a:t>
            </a:r>
            <a:r>
              <a:rPr sz="3000" spc="-5" dirty="0">
                <a:latin typeface="Calibri"/>
                <a:cs typeface="Calibri"/>
              </a:rPr>
              <a:t>other</a:t>
            </a:r>
            <a:endParaRPr sz="3000" dirty="0">
              <a:latin typeface="Calibri"/>
              <a:cs typeface="Calibri"/>
            </a:endParaRPr>
          </a:p>
          <a:p>
            <a:pPr marL="355600">
              <a:lnSpc>
                <a:spcPts val="3420"/>
              </a:lnSpc>
            </a:pPr>
            <a:r>
              <a:rPr sz="3000" spc="-5" dirty="0">
                <a:latin typeface="Calibri"/>
                <a:cs typeface="Calibri"/>
              </a:rPr>
              <a:t>thoughts, or thinking about </a:t>
            </a:r>
            <a:r>
              <a:rPr sz="3000" spc="-15" dirty="0">
                <a:latin typeface="Calibri"/>
                <a:cs typeface="Calibri"/>
              </a:rPr>
              <a:t>your </a:t>
            </a:r>
            <a:r>
              <a:rPr sz="3000" spc="-10" dirty="0">
                <a:latin typeface="Calibri"/>
                <a:cs typeface="Calibri"/>
              </a:rPr>
              <a:t>“to </a:t>
            </a:r>
            <a:r>
              <a:rPr sz="3000" spc="-5" dirty="0">
                <a:latin typeface="Calibri"/>
                <a:cs typeface="Calibri"/>
              </a:rPr>
              <a:t>do”</a:t>
            </a:r>
            <a:r>
              <a:rPr sz="3000" spc="5" dirty="0">
                <a:latin typeface="Calibri"/>
                <a:cs typeface="Calibri"/>
              </a:rPr>
              <a:t> </a:t>
            </a:r>
            <a:r>
              <a:rPr sz="3000" spc="-15" dirty="0">
                <a:latin typeface="Calibri"/>
                <a:cs typeface="Calibri"/>
              </a:rPr>
              <a:t>list?</a:t>
            </a:r>
            <a:endParaRPr sz="3000" dirty="0">
              <a:latin typeface="Calibri"/>
              <a:cs typeface="Calibri"/>
            </a:endParaRPr>
          </a:p>
          <a:p>
            <a:pPr>
              <a:lnSpc>
                <a:spcPct val="100000"/>
              </a:lnSpc>
              <a:spcBef>
                <a:spcPts val="10"/>
              </a:spcBef>
            </a:pPr>
            <a:endParaRPr sz="4100" dirty="0">
              <a:latin typeface="Times New Roman"/>
              <a:cs typeface="Times New Roman"/>
            </a:endParaRPr>
          </a:p>
          <a:p>
            <a:pPr marL="355600" marR="1303655" indent="-342900">
              <a:lnSpc>
                <a:spcPts val="3240"/>
              </a:lnSpc>
              <a:buFont typeface="Arial"/>
              <a:buChar char="•"/>
              <a:tabLst>
                <a:tab pos="354965" algn="l"/>
                <a:tab pos="355600" algn="l"/>
              </a:tabLst>
            </a:pPr>
            <a:r>
              <a:rPr sz="3000" spc="-10" dirty="0">
                <a:latin typeface="Calibri"/>
                <a:cs typeface="Calibri"/>
              </a:rPr>
              <a:t>That </a:t>
            </a:r>
            <a:r>
              <a:rPr sz="3000" dirty="0">
                <a:latin typeface="Calibri"/>
                <a:cs typeface="Calibri"/>
              </a:rPr>
              <a:t>is </a:t>
            </a:r>
            <a:r>
              <a:rPr sz="3000" spc="-5" dirty="0">
                <a:latin typeface="Calibri"/>
                <a:cs typeface="Calibri"/>
              </a:rPr>
              <a:t>normal </a:t>
            </a:r>
            <a:r>
              <a:rPr sz="3000" dirty="0">
                <a:latin typeface="Calibri"/>
                <a:cs typeface="Calibri"/>
              </a:rPr>
              <a:t>and </a:t>
            </a:r>
            <a:r>
              <a:rPr sz="3000" spc="-10" dirty="0">
                <a:latin typeface="Calibri"/>
                <a:cs typeface="Calibri"/>
              </a:rPr>
              <a:t>that </a:t>
            </a:r>
            <a:r>
              <a:rPr sz="3000" dirty="0">
                <a:latin typeface="Calibri"/>
                <a:cs typeface="Calibri"/>
              </a:rPr>
              <a:t>is </a:t>
            </a:r>
            <a:r>
              <a:rPr sz="3000" spc="-20" dirty="0">
                <a:latin typeface="Calibri"/>
                <a:cs typeface="Calibri"/>
              </a:rPr>
              <a:t>why</a:t>
            </a:r>
            <a:r>
              <a:rPr sz="3000" spc="-90" dirty="0">
                <a:latin typeface="Calibri"/>
                <a:cs typeface="Calibri"/>
              </a:rPr>
              <a:t> </a:t>
            </a:r>
            <a:r>
              <a:rPr sz="3000" spc="-5" dirty="0">
                <a:latin typeface="Calibri"/>
                <a:cs typeface="Calibri"/>
              </a:rPr>
              <a:t>active  </a:t>
            </a:r>
            <a:r>
              <a:rPr sz="3000" spc="-15" dirty="0">
                <a:latin typeface="Calibri"/>
                <a:cs typeface="Calibri"/>
              </a:rPr>
              <a:t>listening </a:t>
            </a:r>
            <a:r>
              <a:rPr sz="3000" dirty="0">
                <a:latin typeface="Calibri"/>
                <a:cs typeface="Calibri"/>
              </a:rPr>
              <a:t>is a </a:t>
            </a:r>
            <a:r>
              <a:rPr sz="3000" spc="-10" dirty="0">
                <a:latin typeface="Calibri"/>
                <a:cs typeface="Calibri"/>
              </a:rPr>
              <a:t>real </a:t>
            </a:r>
            <a:r>
              <a:rPr sz="3000" spc="-5" dirty="0">
                <a:latin typeface="Calibri"/>
                <a:cs typeface="Calibri"/>
              </a:rPr>
              <a:t>skill.</a:t>
            </a:r>
            <a:endParaRPr sz="3000" dirty="0">
              <a:latin typeface="Calibri"/>
              <a:cs typeface="Calibri"/>
            </a:endParaRPr>
          </a:p>
        </p:txBody>
      </p:sp>
      <p:pic>
        <p:nvPicPr>
          <p:cNvPr id="6" name="Immagine 5">
            <a:extLst>
              <a:ext uri="{FF2B5EF4-FFF2-40B4-BE49-F238E27FC236}">
                <a16:creationId xmlns:a16="http://schemas.microsoft.com/office/drawing/2014/main" id="{1425E085-111C-4158-8B1D-94680E855C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76306F35-55D0-4FD7-9F0D-E25DFE6E142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extLst>
      <p:ext uri="{BB962C8B-B14F-4D97-AF65-F5344CB8AC3E}">
        <p14:creationId xmlns:p14="http://schemas.microsoft.com/office/powerpoint/2010/main" val="2789958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419860"/>
          </a:xfrm>
          <a:custGeom>
            <a:avLst/>
            <a:gdLst/>
            <a:ahLst/>
            <a:cxnLst/>
            <a:rect l="l" t="t" r="r" b="b"/>
            <a:pathLst>
              <a:path w="9144000" h="1419860">
                <a:moveTo>
                  <a:pt x="0" y="1419733"/>
                </a:moveTo>
                <a:lnTo>
                  <a:pt x="9144000" y="1419733"/>
                </a:lnTo>
                <a:lnTo>
                  <a:pt x="9144000" y="0"/>
                </a:lnTo>
                <a:lnTo>
                  <a:pt x="0" y="0"/>
                </a:lnTo>
                <a:lnTo>
                  <a:pt x="0" y="1419733"/>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61315"/>
            <a:ext cx="3464560" cy="697230"/>
          </a:xfrm>
          <a:prstGeom prst="rect">
            <a:avLst/>
          </a:prstGeom>
        </p:spPr>
        <p:txBody>
          <a:bodyPr vert="horz" wrap="square" lIns="0" tIns="13335" rIns="0" bIns="0" rtlCol="0">
            <a:spAutoFit/>
          </a:bodyPr>
          <a:lstStyle/>
          <a:p>
            <a:pPr marL="12700">
              <a:lnSpc>
                <a:spcPct val="100000"/>
              </a:lnSpc>
              <a:spcBef>
                <a:spcPts val="105"/>
              </a:spcBef>
            </a:pPr>
            <a:r>
              <a:rPr spc="-10" dirty="0"/>
              <a:t>Active</a:t>
            </a:r>
            <a:r>
              <a:rPr spc="-70" dirty="0"/>
              <a:t> </a:t>
            </a:r>
            <a:r>
              <a:rPr spc="-10" dirty="0"/>
              <a:t>listening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14</a:t>
            </a:fld>
            <a:endParaRPr dirty="0"/>
          </a:p>
        </p:txBody>
      </p:sp>
      <p:sp>
        <p:nvSpPr>
          <p:cNvPr id="4" name="object 4"/>
          <p:cNvSpPr txBox="1"/>
          <p:nvPr/>
        </p:nvSpPr>
        <p:spPr>
          <a:xfrm>
            <a:off x="1378458" y="1739340"/>
            <a:ext cx="6602095" cy="4283710"/>
          </a:xfrm>
          <a:prstGeom prst="rect">
            <a:avLst/>
          </a:prstGeom>
        </p:spPr>
        <p:txBody>
          <a:bodyPr vert="horz" wrap="square" lIns="0" tIns="61594" rIns="0" bIns="0" rtlCol="0">
            <a:spAutoFit/>
          </a:bodyPr>
          <a:lstStyle/>
          <a:p>
            <a:pPr marL="355600" indent="-342900">
              <a:lnSpc>
                <a:spcPct val="100000"/>
              </a:lnSpc>
              <a:spcBef>
                <a:spcPts val="484"/>
              </a:spcBef>
              <a:buFont typeface="Arial"/>
              <a:buChar char="•"/>
              <a:tabLst>
                <a:tab pos="354965" algn="l"/>
                <a:tab pos="355600" algn="l"/>
              </a:tabLst>
            </a:pPr>
            <a:r>
              <a:rPr sz="3200" spc="-15" dirty="0">
                <a:latin typeface="Calibri"/>
                <a:cs typeface="Calibri"/>
              </a:rPr>
              <a:t>Listening </a:t>
            </a:r>
            <a:r>
              <a:rPr sz="3200" spc="-5" dirty="0">
                <a:latin typeface="Calibri"/>
                <a:cs typeface="Calibri"/>
              </a:rPr>
              <a:t>without being</a:t>
            </a:r>
            <a:r>
              <a:rPr sz="3200" spc="40" dirty="0">
                <a:latin typeface="Calibri"/>
                <a:cs typeface="Calibri"/>
              </a:rPr>
              <a:t> </a:t>
            </a:r>
            <a:r>
              <a:rPr sz="3200" spc="-15" dirty="0">
                <a:latin typeface="Calibri"/>
                <a:cs typeface="Calibri"/>
              </a:rPr>
              <a:t>distracted.</a:t>
            </a:r>
            <a:endParaRPr sz="3200">
              <a:latin typeface="Calibri"/>
              <a:cs typeface="Calibri"/>
            </a:endParaRPr>
          </a:p>
          <a:p>
            <a:pPr marL="355600" indent="-342900">
              <a:lnSpc>
                <a:spcPct val="100000"/>
              </a:lnSpc>
              <a:spcBef>
                <a:spcPts val="384"/>
              </a:spcBef>
              <a:buFont typeface="Arial"/>
              <a:buChar char="•"/>
              <a:tabLst>
                <a:tab pos="354965" algn="l"/>
                <a:tab pos="355600" algn="l"/>
              </a:tabLst>
            </a:pPr>
            <a:r>
              <a:rPr sz="3200" spc="-15" dirty="0">
                <a:latin typeface="Calibri"/>
                <a:cs typeface="Calibri"/>
              </a:rPr>
              <a:t>Listening </a:t>
            </a:r>
            <a:r>
              <a:rPr sz="3200" dirty="0">
                <a:latin typeface="Calibri"/>
                <a:cs typeface="Calibri"/>
              </a:rPr>
              <a:t>and </a:t>
            </a:r>
            <a:r>
              <a:rPr sz="3200" spc="-10" dirty="0">
                <a:latin typeface="Calibri"/>
                <a:cs typeface="Calibri"/>
              </a:rPr>
              <a:t>paying</a:t>
            </a:r>
            <a:r>
              <a:rPr sz="3200" spc="60" dirty="0">
                <a:latin typeface="Calibri"/>
                <a:cs typeface="Calibri"/>
              </a:rPr>
              <a:t> </a:t>
            </a:r>
            <a:r>
              <a:rPr sz="3200" spc="-20" dirty="0">
                <a:latin typeface="Calibri"/>
                <a:cs typeface="Calibri"/>
              </a:rPr>
              <a:t>attention:</a:t>
            </a:r>
            <a:endParaRPr sz="3200">
              <a:latin typeface="Calibri"/>
              <a:cs typeface="Calibri"/>
            </a:endParaRPr>
          </a:p>
          <a:p>
            <a:pPr marL="756285" lvl="1" indent="-287655">
              <a:lnSpc>
                <a:spcPct val="100000"/>
              </a:lnSpc>
              <a:spcBef>
                <a:spcPts val="350"/>
              </a:spcBef>
              <a:buFont typeface="Courier New"/>
              <a:buChar char="o"/>
              <a:tabLst>
                <a:tab pos="756920" algn="l"/>
              </a:tabLst>
            </a:pPr>
            <a:r>
              <a:rPr sz="2800" spc="-30" dirty="0">
                <a:latin typeface="Calibri"/>
                <a:cs typeface="Calibri"/>
              </a:rPr>
              <a:t>Verbal </a:t>
            </a:r>
            <a:r>
              <a:rPr sz="2800" spc="-10" dirty="0">
                <a:latin typeface="Calibri"/>
                <a:cs typeface="Calibri"/>
              </a:rPr>
              <a:t>messages (what </a:t>
            </a:r>
            <a:r>
              <a:rPr sz="2800" spc="-5" dirty="0">
                <a:latin typeface="Calibri"/>
                <a:cs typeface="Calibri"/>
              </a:rPr>
              <a:t>is </a:t>
            </a:r>
            <a:r>
              <a:rPr sz="2800" spc="-10" dirty="0">
                <a:latin typeface="Calibri"/>
                <a:cs typeface="Calibri"/>
              </a:rPr>
              <a:t>being</a:t>
            </a:r>
            <a:r>
              <a:rPr sz="2800" spc="80" dirty="0">
                <a:latin typeface="Calibri"/>
                <a:cs typeface="Calibri"/>
              </a:rPr>
              <a:t> </a:t>
            </a:r>
            <a:r>
              <a:rPr sz="2800" spc="-10" dirty="0">
                <a:latin typeface="Calibri"/>
                <a:cs typeface="Calibri"/>
              </a:rPr>
              <a:t>said).</a:t>
            </a:r>
            <a:endParaRPr sz="2800">
              <a:latin typeface="Calibri"/>
              <a:cs typeface="Calibri"/>
            </a:endParaRPr>
          </a:p>
          <a:p>
            <a:pPr marL="756285" marR="5080" lvl="1" indent="-287020">
              <a:lnSpc>
                <a:spcPts val="3020"/>
              </a:lnSpc>
              <a:spcBef>
                <a:spcPts val="720"/>
              </a:spcBef>
              <a:buFont typeface="Courier New"/>
              <a:buChar char="o"/>
              <a:tabLst>
                <a:tab pos="756920" algn="l"/>
              </a:tabLst>
            </a:pPr>
            <a:r>
              <a:rPr sz="2800" spc="-10" dirty="0">
                <a:latin typeface="Calibri"/>
                <a:cs typeface="Calibri"/>
              </a:rPr>
              <a:t>Non-verbal messages (what </a:t>
            </a:r>
            <a:r>
              <a:rPr sz="2800" spc="-5" dirty="0">
                <a:latin typeface="Calibri"/>
                <a:cs typeface="Calibri"/>
              </a:rPr>
              <a:t>is </a:t>
            </a:r>
            <a:r>
              <a:rPr sz="2800" spc="-10" dirty="0">
                <a:latin typeface="Calibri"/>
                <a:cs typeface="Calibri"/>
              </a:rPr>
              <a:t>being said  </a:t>
            </a:r>
            <a:r>
              <a:rPr sz="2800" spc="-5" dirty="0">
                <a:latin typeface="Calibri"/>
                <a:cs typeface="Calibri"/>
              </a:rPr>
              <a:t>with </a:t>
            </a:r>
            <a:r>
              <a:rPr sz="2800" spc="-10" dirty="0">
                <a:latin typeface="Calibri"/>
                <a:cs typeface="Calibri"/>
              </a:rPr>
              <a:t>body </a:t>
            </a:r>
            <a:r>
              <a:rPr sz="2800" spc="-5" dirty="0">
                <a:latin typeface="Calibri"/>
                <a:cs typeface="Calibri"/>
              </a:rPr>
              <a:t>language, </a:t>
            </a:r>
            <a:r>
              <a:rPr sz="2800" spc="-10" dirty="0">
                <a:latin typeface="Calibri"/>
                <a:cs typeface="Calibri"/>
              </a:rPr>
              <a:t>pauses, </a:t>
            </a:r>
            <a:r>
              <a:rPr sz="2800" spc="-15" dirty="0">
                <a:latin typeface="Calibri"/>
                <a:cs typeface="Calibri"/>
              </a:rPr>
              <a:t>facial  expressions</a:t>
            </a:r>
            <a:r>
              <a:rPr sz="2800" spc="30" dirty="0">
                <a:latin typeface="Calibri"/>
                <a:cs typeface="Calibri"/>
              </a:rPr>
              <a:t> </a:t>
            </a:r>
            <a:r>
              <a:rPr sz="2800" spc="-10" dirty="0">
                <a:latin typeface="Calibri"/>
                <a:cs typeface="Calibri"/>
              </a:rPr>
              <a:t>etc.).</a:t>
            </a:r>
            <a:endParaRPr sz="2800">
              <a:latin typeface="Calibri"/>
              <a:cs typeface="Calibri"/>
            </a:endParaRPr>
          </a:p>
          <a:p>
            <a:pPr marL="355600" indent="-342900">
              <a:lnSpc>
                <a:spcPct val="100000"/>
              </a:lnSpc>
              <a:spcBef>
                <a:spcPts val="335"/>
              </a:spcBef>
              <a:buFont typeface="Arial"/>
              <a:buChar char="•"/>
              <a:tabLst>
                <a:tab pos="354965" algn="l"/>
                <a:tab pos="355600" algn="l"/>
              </a:tabLst>
            </a:pPr>
            <a:r>
              <a:rPr sz="3200" spc="-5" dirty="0">
                <a:latin typeface="Calibri"/>
                <a:cs typeface="Calibri"/>
              </a:rPr>
              <a:t>Allowing</a:t>
            </a:r>
            <a:r>
              <a:rPr sz="3200" spc="-45" dirty="0">
                <a:latin typeface="Calibri"/>
                <a:cs typeface="Calibri"/>
              </a:rPr>
              <a:t> </a:t>
            </a:r>
            <a:r>
              <a:rPr sz="3200" spc="-5" dirty="0">
                <a:latin typeface="Calibri"/>
                <a:cs typeface="Calibri"/>
              </a:rPr>
              <a:t>time:</a:t>
            </a:r>
            <a:endParaRPr sz="3200">
              <a:latin typeface="Calibri"/>
              <a:cs typeface="Calibri"/>
            </a:endParaRPr>
          </a:p>
          <a:p>
            <a:pPr marL="756285" lvl="1" indent="-287655">
              <a:lnSpc>
                <a:spcPct val="100000"/>
              </a:lnSpc>
              <a:spcBef>
                <a:spcPts val="355"/>
              </a:spcBef>
              <a:buFont typeface="Courier New"/>
              <a:buChar char="o"/>
              <a:tabLst>
                <a:tab pos="756920" algn="l"/>
              </a:tabLst>
            </a:pPr>
            <a:r>
              <a:rPr sz="2800" spc="-10" dirty="0">
                <a:latin typeface="Calibri"/>
                <a:cs typeface="Calibri"/>
              </a:rPr>
              <a:t>Don’t</a:t>
            </a:r>
            <a:r>
              <a:rPr sz="2800" spc="-45" dirty="0">
                <a:latin typeface="Calibri"/>
                <a:cs typeface="Calibri"/>
              </a:rPr>
              <a:t> </a:t>
            </a:r>
            <a:r>
              <a:rPr sz="2800" spc="-10" dirty="0">
                <a:latin typeface="Calibri"/>
                <a:cs typeface="Calibri"/>
              </a:rPr>
              <a:t>rush.</a:t>
            </a:r>
            <a:endParaRPr sz="2800">
              <a:latin typeface="Calibri"/>
              <a:cs typeface="Calibri"/>
            </a:endParaRPr>
          </a:p>
          <a:p>
            <a:pPr marL="756285" lvl="1" indent="-287655">
              <a:lnSpc>
                <a:spcPct val="100000"/>
              </a:lnSpc>
              <a:spcBef>
                <a:spcPts val="335"/>
              </a:spcBef>
              <a:buFont typeface="Courier New"/>
              <a:buChar char="o"/>
              <a:tabLst>
                <a:tab pos="756920" algn="l"/>
              </a:tabLst>
            </a:pPr>
            <a:r>
              <a:rPr sz="2800" spc="-10" dirty="0">
                <a:latin typeface="Calibri"/>
                <a:cs typeface="Calibri"/>
              </a:rPr>
              <a:t>Allow </a:t>
            </a:r>
            <a:r>
              <a:rPr sz="2800" spc="-25" dirty="0">
                <a:latin typeface="Calibri"/>
                <a:cs typeface="Calibri"/>
              </a:rPr>
              <a:t>for</a:t>
            </a:r>
            <a:r>
              <a:rPr sz="2800" spc="10" dirty="0">
                <a:latin typeface="Calibri"/>
                <a:cs typeface="Calibri"/>
              </a:rPr>
              <a:t> </a:t>
            </a:r>
            <a:r>
              <a:rPr sz="2800" spc="-10" dirty="0">
                <a:latin typeface="Calibri"/>
                <a:cs typeface="Calibri"/>
              </a:rPr>
              <a:t>silences.</a:t>
            </a:r>
            <a:endParaRPr sz="2800">
              <a:latin typeface="Calibri"/>
              <a:cs typeface="Calibri"/>
            </a:endParaRPr>
          </a:p>
        </p:txBody>
      </p:sp>
      <p:pic>
        <p:nvPicPr>
          <p:cNvPr id="6" name="Immagine 5">
            <a:extLst>
              <a:ext uri="{FF2B5EF4-FFF2-40B4-BE49-F238E27FC236}">
                <a16:creationId xmlns:a16="http://schemas.microsoft.com/office/drawing/2014/main" id="{9880CCA5-3660-4F1F-9DF5-86E82C2026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FC12DC42-056D-49ED-8D24-56C60DC2DD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4" name="object 4"/>
          <p:cNvSpPr txBox="1">
            <a:spLocks noGrp="1"/>
          </p:cNvSpPr>
          <p:nvPr>
            <p:ph type="title"/>
          </p:nvPr>
        </p:nvSpPr>
        <p:spPr>
          <a:xfrm>
            <a:off x="270303" y="332171"/>
            <a:ext cx="2026920" cy="696595"/>
          </a:xfrm>
          <a:prstGeom prst="rect">
            <a:avLst/>
          </a:prstGeom>
        </p:spPr>
        <p:txBody>
          <a:bodyPr vert="horz" wrap="square" lIns="0" tIns="12700" rIns="0" bIns="0" rtlCol="0">
            <a:spAutoFit/>
          </a:bodyPr>
          <a:lstStyle/>
          <a:p>
            <a:pPr marL="12700">
              <a:lnSpc>
                <a:spcPct val="100000"/>
              </a:lnSpc>
              <a:spcBef>
                <a:spcPts val="100"/>
              </a:spcBef>
            </a:pPr>
            <a:r>
              <a:rPr spc="-5" dirty="0"/>
              <a:t>Emp</a:t>
            </a:r>
            <a:r>
              <a:rPr spc="-40" dirty="0"/>
              <a:t>a</a:t>
            </a:r>
            <a:r>
              <a:rPr dirty="0"/>
              <a:t>t</a:t>
            </a:r>
            <a:r>
              <a:rPr spc="-80" dirty="0"/>
              <a:t>h</a:t>
            </a:r>
            <a:r>
              <a:rPr dirty="0"/>
              <a:t>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15</a:t>
            </a:fld>
            <a:endParaRPr dirty="0"/>
          </a:p>
        </p:txBody>
      </p:sp>
      <p:pic>
        <p:nvPicPr>
          <p:cNvPr id="7" name="Immagine 6">
            <a:extLst>
              <a:ext uri="{FF2B5EF4-FFF2-40B4-BE49-F238E27FC236}">
                <a16:creationId xmlns:a16="http://schemas.microsoft.com/office/drawing/2014/main" id="{7CEFA065-02BE-4A43-A147-75B5A6AEF113}"/>
              </a:ext>
            </a:extLst>
          </p:cNvPr>
          <p:cNvPicPr>
            <a:picLocks noChangeAspect="1"/>
          </p:cNvPicPr>
          <p:nvPr/>
        </p:nvPicPr>
        <p:blipFill>
          <a:blip r:embed="rId3"/>
          <a:stretch>
            <a:fillRect/>
          </a:stretch>
        </p:blipFill>
        <p:spPr>
          <a:xfrm>
            <a:off x="0" y="1509712"/>
            <a:ext cx="9144000" cy="5334000"/>
          </a:xfrm>
          <a:prstGeom prst="rect">
            <a:avLst/>
          </a:prstGeom>
        </p:spPr>
      </p:pic>
      <p:pic>
        <p:nvPicPr>
          <p:cNvPr id="8" name="Immagine 7">
            <a:extLst>
              <a:ext uri="{FF2B5EF4-FFF2-40B4-BE49-F238E27FC236}">
                <a16:creationId xmlns:a16="http://schemas.microsoft.com/office/drawing/2014/main" id="{2AD06422-0439-4370-A1A7-4ECCBC034D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9" name="Immagine 8">
            <a:extLst>
              <a:ext uri="{FF2B5EF4-FFF2-40B4-BE49-F238E27FC236}">
                <a16:creationId xmlns:a16="http://schemas.microsoft.com/office/drawing/2014/main" id="{77F67414-5E6D-42C0-8635-AF9C727042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4496"/>
          </a:xfrm>
          <a:custGeom>
            <a:avLst/>
            <a:gdLst/>
            <a:ahLst/>
            <a:cxnLst/>
            <a:rect l="l" t="t" r="r" b="b"/>
            <a:pathLst>
              <a:path w="9144000" h="1600200">
                <a:moveTo>
                  <a:pt x="0" y="1600200"/>
                </a:moveTo>
                <a:lnTo>
                  <a:pt x="9144000" y="1600200"/>
                </a:lnTo>
                <a:lnTo>
                  <a:pt x="9144000" y="0"/>
                </a:lnTo>
                <a:lnTo>
                  <a:pt x="0" y="0"/>
                </a:lnTo>
                <a:lnTo>
                  <a:pt x="0" y="16002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3616" y="338633"/>
            <a:ext cx="6339840" cy="697230"/>
          </a:xfrm>
          <a:prstGeom prst="rect">
            <a:avLst/>
          </a:prstGeom>
        </p:spPr>
        <p:txBody>
          <a:bodyPr vert="horz" wrap="square" lIns="0" tIns="13335" rIns="0" bIns="0" rtlCol="0">
            <a:spAutoFit/>
          </a:bodyPr>
          <a:lstStyle/>
          <a:p>
            <a:pPr marL="12700">
              <a:lnSpc>
                <a:spcPct val="100000"/>
              </a:lnSpc>
              <a:spcBef>
                <a:spcPts val="105"/>
              </a:spcBef>
            </a:pPr>
            <a:r>
              <a:rPr spc="-25" dirty="0"/>
              <a:t>Why </a:t>
            </a:r>
            <a:r>
              <a:rPr dirty="0"/>
              <a:t>is </a:t>
            </a:r>
            <a:r>
              <a:rPr spc="-15" dirty="0"/>
              <a:t>empathy</a:t>
            </a:r>
            <a:r>
              <a:rPr spc="-50" dirty="0"/>
              <a:t> </a:t>
            </a:r>
            <a:r>
              <a:rPr spc="-10" dirty="0"/>
              <a:t>important?</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16</a:t>
            </a:fld>
            <a:endParaRPr dirty="0"/>
          </a:p>
        </p:txBody>
      </p:sp>
      <p:sp>
        <p:nvSpPr>
          <p:cNvPr id="4" name="object 4"/>
          <p:cNvSpPr txBox="1"/>
          <p:nvPr/>
        </p:nvSpPr>
        <p:spPr>
          <a:xfrm>
            <a:off x="1065377" y="2052955"/>
            <a:ext cx="7483475" cy="3733800"/>
          </a:xfrm>
          <a:prstGeom prst="rect">
            <a:avLst/>
          </a:prstGeom>
        </p:spPr>
        <p:txBody>
          <a:bodyPr vert="horz" wrap="square" lIns="0" tIns="13335" rIns="0" bIns="0" rtlCol="0">
            <a:spAutoFit/>
          </a:bodyPr>
          <a:lstStyle/>
          <a:p>
            <a:pPr marL="355600" marR="5080" indent="-343535">
              <a:lnSpc>
                <a:spcPct val="100000"/>
              </a:lnSpc>
              <a:spcBef>
                <a:spcPts val="105"/>
              </a:spcBef>
              <a:buFont typeface="Arial"/>
              <a:buChar char="•"/>
              <a:tabLst>
                <a:tab pos="355600" algn="l"/>
                <a:tab pos="356235" algn="l"/>
              </a:tabLst>
            </a:pPr>
            <a:r>
              <a:rPr lang="it-IT" sz="3200" spc="-15" dirty="0" err="1">
                <a:latin typeface="Calibri"/>
                <a:cs typeface="Calibri"/>
              </a:rPr>
              <a:t>It</a:t>
            </a:r>
            <a:r>
              <a:rPr lang="it-IT" sz="3200" spc="-15" dirty="0">
                <a:latin typeface="Calibri"/>
                <a:cs typeface="Calibri"/>
              </a:rPr>
              <a:t> </a:t>
            </a:r>
            <a:r>
              <a:rPr lang="it-IT" sz="3200" i="1" spc="-15" dirty="0">
                <a:latin typeface="Calibri"/>
                <a:cs typeface="Calibri"/>
              </a:rPr>
              <a:t>r</a:t>
            </a:r>
            <a:r>
              <a:rPr sz="3200" i="1" spc="-15" dirty="0" err="1">
                <a:latin typeface="Calibri"/>
                <a:cs typeface="Calibri"/>
              </a:rPr>
              <a:t>ecognizes</a:t>
            </a:r>
            <a:r>
              <a:rPr sz="3200" i="1" spc="-15" dirty="0">
                <a:latin typeface="Calibri"/>
                <a:cs typeface="Calibri"/>
              </a:rPr>
              <a:t> </a:t>
            </a:r>
            <a:r>
              <a:rPr sz="3200" dirty="0">
                <a:latin typeface="Calibri"/>
                <a:cs typeface="Calibri"/>
              </a:rPr>
              <a:t>the </a:t>
            </a:r>
            <a:r>
              <a:rPr sz="3200" spc="-10" dirty="0">
                <a:latin typeface="Calibri"/>
                <a:cs typeface="Calibri"/>
              </a:rPr>
              <a:t>feelings </a:t>
            </a:r>
            <a:r>
              <a:rPr sz="3200" spc="-5" dirty="0">
                <a:latin typeface="Calibri"/>
                <a:cs typeface="Calibri"/>
              </a:rPr>
              <a:t>of </a:t>
            </a:r>
            <a:r>
              <a:rPr sz="3200" dirty="0">
                <a:latin typeface="Calibri"/>
                <a:cs typeface="Calibri"/>
              </a:rPr>
              <a:t>another </a:t>
            </a:r>
            <a:r>
              <a:rPr sz="3200" spc="-15" dirty="0">
                <a:latin typeface="Calibri"/>
                <a:cs typeface="Calibri"/>
              </a:rPr>
              <a:t>person  </a:t>
            </a:r>
            <a:r>
              <a:rPr sz="3200" dirty="0">
                <a:latin typeface="Calibri"/>
                <a:cs typeface="Calibri"/>
              </a:rPr>
              <a:t>and </a:t>
            </a:r>
            <a:r>
              <a:rPr sz="3200" i="1" spc="-10" dirty="0">
                <a:latin typeface="Calibri"/>
                <a:cs typeface="Calibri"/>
              </a:rPr>
              <a:t>communicates </a:t>
            </a:r>
            <a:r>
              <a:rPr sz="3200" spc="-15" dirty="0">
                <a:latin typeface="Calibri"/>
                <a:cs typeface="Calibri"/>
              </a:rPr>
              <a:t>understanding </a:t>
            </a:r>
            <a:r>
              <a:rPr sz="3200" dirty="0">
                <a:latin typeface="Calibri"/>
                <a:cs typeface="Calibri"/>
              </a:rPr>
              <a:t>in </a:t>
            </a:r>
            <a:r>
              <a:rPr sz="3200" spc="-5" dirty="0">
                <a:latin typeface="Calibri"/>
                <a:cs typeface="Calibri"/>
              </a:rPr>
              <a:t>verbal  or non-verbal</a:t>
            </a:r>
            <a:r>
              <a:rPr sz="3200" dirty="0">
                <a:latin typeface="Calibri"/>
                <a:cs typeface="Calibri"/>
              </a:rPr>
              <a:t> </a:t>
            </a:r>
            <a:r>
              <a:rPr sz="3200" spc="-25" dirty="0">
                <a:latin typeface="Calibri"/>
                <a:cs typeface="Calibri"/>
              </a:rPr>
              <a:t>ways.</a:t>
            </a:r>
            <a:endParaRPr sz="3200" dirty="0">
              <a:latin typeface="Calibri"/>
              <a:cs typeface="Calibri"/>
            </a:endParaRPr>
          </a:p>
          <a:p>
            <a:pPr marL="355600" indent="-343535">
              <a:lnSpc>
                <a:spcPct val="100000"/>
              </a:lnSpc>
              <a:spcBef>
                <a:spcPts val="770"/>
              </a:spcBef>
              <a:buFont typeface="Arial"/>
              <a:buChar char="•"/>
              <a:tabLst>
                <a:tab pos="355600" algn="l"/>
                <a:tab pos="356235" algn="l"/>
              </a:tabLst>
            </a:pPr>
            <a:r>
              <a:rPr lang="it-IT" sz="3200" spc="-5" dirty="0" err="1">
                <a:latin typeface="Calibri"/>
                <a:cs typeface="Calibri"/>
              </a:rPr>
              <a:t>It</a:t>
            </a:r>
            <a:r>
              <a:rPr lang="it-IT" sz="3200" spc="-5" dirty="0">
                <a:latin typeface="Calibri"/>
                <a:cs typeface="Calibri"/>
              </a:rPr>
              <a:t> s</a:t>
            </a:r>
            <a:r>
              <a:rPr sz="3200" spc="-5" dirty="0" err="1">
                <a:latin typeface="Calibri"/>
                <a:cs typeface="Calibri"/>
              </a:rPr>
              <a:t>hows</a:t>
            </a:r>
            <a:r>
              <a:rPr sz="3200" spc="-5" dirty="0">
                <a:latin typeface="Calibri"/>
                <a:cs typeface="Calibri"/>
              </a:rPr>
              <a:t> respect.</a:t>
            </a:r>
            <a:endParaRPr sz="3200" dirty="0">
              <a:latin typeface="Calibri"/>
              <a:cs typeface="Calibri"/>
            </a:endParaRPr>
          </a:p>
          <a:p>
            <a:pPr marL="355600" indent="-343535">
              <a:lnSpc>
                <a:spcPct val="100000"/>
              </a:lnSpc>
              <a:spcBef>
                <a:spcPts val="770"/>
              </a:spcBef>
              <a:buFont typeface="Arial"/>
              <a:buChar char="•"/>
              <a:tabLst>
                <a:tab pos="355600" algn="l"/>
                <a:tab pos="356235" algn="l"/>
              </a:tabLst>
            </a:pPr>
            <a:r>
              <a:rPr lang="it-IT" sz="3200" spc="-10" dirty="0" err="1">
                <a:latin typeface="Calibri"/>
                <a:cs typeface="Calibri"/>
              </a:rPr>
              <a:t>It</a:t>
            </a:r>
            <a:r>
              <a:rPr lang="it-IT" sz="3200" spc="-10" dirty="0">
                <a:latin typeface="Calibri"/>
                <a:cs typeface="Calibri"/>
              </a:rPr>
              <a:t> p</a:t>
            </a:r>
            <a:r>
              <a:rPr sz="3200" spc="-10" dirty="0" err="1">
                <a:latin typeface="Calibri"/>
                <a:cs typeface="Calibri"/>
              </a:rPr>
              <a:t>rovides</a:t>
            </a:r>
            <a:r>
              <a:rPr sz="3200" spc="-10" dirty="0">
                <a:latin typeface="Calibri"/>
                <a:cs typeface="Calibri"/>
              </a:rPr>
              <a:t> </a:t>
            </a:r>
            <a:r>
              <a:rPr sz="3200" dirty="0">
                <a:latin typeface="Calibri"/>
                <a:cs typeface="Calibri"/>
              </a:rPr>
              <a:t>emotional </a:t>
            </a:r>
            <a:r>
              <a:rPr sz="3200" spc="-5" dirty="0">
                <a:latin typeface="Calibri"/>
                <a:cs typeface="Calibri"/>
              </a:rPr>
              <a:t>support </a:t>
            </a:r>
            <a:r>
              <a:rPr sz="3200" spc="-20" dirty="0">
                <a:latin typeface="Calibri"/>
                <a:cs typeface="Calibri"/>
              </a:rPr>
              <a:t>to </a:t>
            </a:r>
            <a:r>
              <a:rPr sz="3200" spc="-15" dirty="0">
                <a:latin typeface="Calibri"/>
                <a:cs typeface="Calibri"/>
              </a:rPr>
              <a:t>person.</a:t>
            </a:r>
            <a:endParaRPr sz="3200" dirty="0">
              <a:latin typeface="Calibri"/>
              <a:cs typeface="Calibri"/>
            </a:endParaRPr>
          </a:p>
          <a:p>
            <a:pPr marL="355600" marR="5080" indent="-343535">
              <a:lnSpc>
                <a:spcPct val="100000"/>
              </a:lnSpc>
              <a:spcBef>
                <a:spcPts val="770"/>
              </a:spcBef>
              <a:buFont typeface="Arial"/>
              <a:buChar char="•"/>
              <a:tabLst>
                <a:tab pos="355600" algn="l"/>
                <a:tab pos="356235" algn="l"/>
              </a:tabLst>
            </a:pPr>
            <a:r>
              <a:rPr lang="it-IT" sz="3200" spc="-5" dirty="0" err="1">
                <a:latin typeface="Calibri"/>
                <a:cs typeface="Calibri"/>
              </a:rPr>
              <a:t>It</a:t>
            </a:r>
            <a:r>
              <a:rPr lang="it-IT" sz="3200" spc="-5" dirty="0">
                <a:latin typeface="Calibri"/>
                <a:cs typeface="Calibri"/>
              </a:rPr>
              <a:t> b</a:t>
            </a:r>
            <a:r>
              <a:rPr sz="3200" spc="-5" dirty="0" err="1">
                <a:latin typeface="Calibri"/>
                <a:cs typeface="Calibri"/>
              </a:rPr>
              <a:t>uilds</a:t>
            </a:r>
            <a:r>
              <a:rPr sz="3200" spc="-5" dirty="0">
                <a:latin typeface="Calibri"/>
                <a:cs typeface="Calibri"/>
              </a:rPr>
              <a:t> </a:t>
            </a:r>
            <a:r>
              <a:rPr sz="3200" i="1" spc="-5" dirty="0">
                <a:latin typeface="Calibri"/>
                <a:cs typeface="Calibri"/>
              </a:rPr>
              <a:t>rapport</a:t>
            </a:r>
            <a:r>
              <a:rPr sz="3200" spc="-5" dirty="0">
                <a:latin typeface="Calibri"/>
                <a:cs typeface="Calibri"/>
              </a:rPr>
              <a:t>, </a:t>
            </a:r>
            <a:r>
              <a:rPr sz="3200" spc="-10" dirty="0">
                <a:latin typeface="Calibri"/>
                <a:cs typeface="Calibri"/>
              </a:rPr>
              <a:t>encourages </a:t>
            </a:r>
            <a:r>
              <a:rPr sz="3200" spc="-5" dirty="0">
                <a:latin typeface="Calibri"/>
                <a:cs typeface="Calibri"/>
              </a:rPr>
              <a:t>dialogue, builds  relationship </a:t>
            </a:r>
            <a:r>
              <a:rPr sz="3200" dirty="0">
                <a:latin typeface="Calibri"/>
                <a:cs typeface="Calibri"/>
              </a:rPr>
              <a:t>with the</a:t>
            </a:r>
            <a:r>
              <a:rPr sz="3200" spc="-10" dirty="0">
                <a:latin typeface="Calibri"/>
                <a:cs typeface="Calibri"/>
              </a:rPr>
              <a:t> person.</a:t>
            </a:r>
            <a:endParaRPr sz="3200" dirty="0">
              <a:latin typeface="Calibri"/>
              <a:cs typeface="Calibri"/>
            </a:endParaRPr>
          </a:p>
        </p:txBody>
      </p:sp>
      <p:pic>
        <p:nvPicPr>
          <p:cNvPr id="6" name="Immagine 5">
            <a:extLst>
              <a:ext uri="{FF2B5EF4-FFF2-40B4-BE49-F238E27FC236}">
                <a16:creationId xmlns:a16="http://schemas.microsoft.com/office/drawing/2014/main" id="{896C8E55-F311-4740-B467-9E12339324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4F54BD9B-0892-47E9-8D8A-38172064FD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1600"/>
          </a:xfrm>
          <a:custGeom>
            <a:avLst/>
            <a:gdLst/>
            <a:ahLst/>
            <a:cxnLst/>
            <a:rect l="l" t="t" r="r" b="b"/>
            <a:pathLst>
              <a:path w="9144000" h="1624330">
                <a:moveTo>
                  <a:pt x="0" y="1623949"/>
                </a:moveTo>
                <a:lnTo>
                  <a:pt x="9144000" y="1623949"/>
                </a:lnTo>
                <a:lnTo>
                  <a:pt x="9144000" y="0"/>
                </a:lnTo>
                <a:lnTo>
                  <a:pt x="0" y="0"/>
                </a:lnTo>
                <a:lnTo>
                  <a:pt x="0" y="1623949"/>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37185"/>
            <a:ext cx="2026920" cy="697230"/>
          </a:xfrm>
          <a:prstGeom prst="rect">
            <a:avLst/>
          </a:prstGeom>
        </p:spPr>
        <p:txBody>
          <a:bodyPr vert="horz" wrap="square" lIns="0" tIns="13335" rIns="0" bIns="0" rtlCol="0">
            <a:spAutoFit/>
          </a:bodyPr>
          <a:lstStyle/>
          <a:p>
            <a:pPr marL="12700">
              <a:lnSpc>
                <a:spcPct val="100000"/>
              </a:lnSpc>
              <a:spcBef>
                <a:spcPts val="105"/>
              </a:spcBef>
            </a:pPr>
            <a:r>
              <a:rPr spc="-20" dirty="0"/>
              <a:t>Empathy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17</a:t>
            </a:fld>
            <a:endParaRPr dirty="0"/>
          </a:p>
        </p:txBody>
      </p:sp>
      <p:sp>
        <p:nvSpPr>
          <p:cNvPr id="4" name="object 4"/>
          <p:cNvSpPr txBox="1"/>
          <p:nvPr/>
        </p:nvSpPr>
        <p:spPr>
          <a:xfrm>
            <a:off x="1931923" y="2462276"/>
            <a:ext cx="5438140" cy="1489710"/>
          </a:xfrm>
          <a:prstGeom prst="rect">
            <a:avLst/>
          </a:prstGeom>
        </p:spPr>
        <p:txBody>
          <a:bodyPr vert="horz" wrap="square" lIns="0" tIns="13335" rIns="0" bIns="0" rtlCol="0">
            <a:spAutoFit/>
          </a:bodyPr>
          <a:lstStyle/>
          <a:p>
            <a:pPr marL="12700">
              <a:lnSpc>
                <a:spcPct val="100000"/>
              </a:lnSpc>
              <a:spcBef>
                <a:spcPts val="105"/>
              </a:spcBef>
            </a:pPr>
            <a:r>
              <a:rPr sz="3200" b="1" spc="-5" dirty="0">
                <a:latin typeface="Calibri"/>
                <a:cs typeface="Calibri"/>
              </a:rPr>
              <a:t>“My husband </a:t>
            </a:r>
            <a:r>
              <a:rPr sz="3200" b="1" dirty="0">
                <a:latin typeface="Calibri"/>
                <a:cs typeface="Calibri"/>
              </a:rPr>
              <a:t>has </a:t>
            </a:r>
            <a:r>
              <a:rPr sz="3200" b="1" spc="-5" dirty="0">
                <a:latin typeface="Calibri"/>
                <a:cs typeface="Calibri"/>
              </a:rPr>
              <a:t>lost </a:t>
            </a:r>
            <a:r>
              <a:rPr sz="3200" b="1" dirty="0">
                <a:latin typeface="Calibri"/>
                <a:cs typeface="Calibri"/>
              </a:rPr>
              <a:t>his</a:t>
            </a:r>
            <a:r>
              <a:rPr sz="3200" b="1" spc="-90" dirty="0">
                <a:latin typeface="Calibri"/>
                <a:cs typeface="Calibri"/>
              </a:rPr>
              <a:t> </a:t>
            </a:r>
            <a:r>
              <a:rPr sz="3200" b="1" spc="-5" dirty="0">
                <a:latin typeface="Calibri"/>
                <a:cs typeface="Calibri"/>
              </a:rPr>
              <a:t>job</a:t>
            </a:r>
            <a:endParaRPr sz="3200">
              <a:latin typeface="Calibri"/>
              <a:cs typeface="Calibri"/>
            </a:endParaRPr>
          </a:p>
          <a:p>
            <a:pPr marL="12700" marR="5080">
              <a:lnSpc>
                <a:spcPct val="100000"/>
              </a:lnSpc>
            </a:pPr>
            <a:r>
              <a:rPr sz="3200" b="1" spc="-10" dirty="0">
                <a:latin typeface="Calibri"/>
                <a:cs typeface="Calibri"/>
              </a:rPr>
              <a:t>again, </a:t>
            </a:r>
            <a:r>
              <a:rPr sz="3200" b="1" dirty="0">
                <a:latin typeface="Calibri"/>
                <a:cs typeface="Calibri"/>
              </a:rPr>
              <a:t>I don’t </a:t>
            </a:r>
            <a:r>
              <a:rPr sz="3200" b="1" spc="-5" dirty="0">
                <a:latin typeface="Calibri"/>
                <a:cs typeface="Calibri"/>
              </a:rPr>
              <a:t>know </a:t>
            </a:r>
            <a:r>
              <a:rPr sz="3200" b="1" spc="-10" dirty="0">
                <a:latin typeface="Calibri"/>
                <a:cs typeface="Calibri"/>
              </a:rPr>
              <a:t>what we</a:t>
            </a:r>
            <a:r>
              <a:rPr sz="3200" b="1" spc="-95" dirty="0">
                <a:latin typeface="Calibri"/>
                <a:cs typeface="Calibri"/>
              </a:rPr>
              <a:t> </a:t>
            </a:r>
            <a:r>
              <a:rPr sz="3200" b="1" spc="-15" dirty="0">
                <a:latin typeface="Calibri"/>
                <a:cs typeface="Calibri"/>
              </a:rPr>
              <a:t>are  </a:t>
            </a:r>
            <a:r>
              <a:rPr sz="3200" b="1" spc="-5" dirty="0">
                <a:latin typeface="Calibri"/>
                <a:cs typeface="Calibri"/>
              </a:rPr>
              <a:t>going </a:t>
            </a:r>
            <a:r>
              <a:rPr sz="3200" b="1" spc="-15" dirty="0">
                <a:latin typeface="Calibri"/>
                <a:cs typeface="Calibri"/>
              </a:rPr>
              <a:t>to </a:t>
            </a:r>
            <a:r>
              <a:rPr sz="3200" b="1" dirty="0">
                <a:latin typeface="Calibri"/>
                <a:cs typeface="Calibri"/>
              </a:rPr>
              <a:t>do</a:t>
            </a:r>
            <a:r>
              <a:rPr sz="3200" b="1" spc="-30" dirty="0">
                <a:latin typeface="Calibri"/>
                <a:cs typeface="Calibri"/>
              </a:rPr>
              <a:t> </a:t>
            </a:r>
            <a:r>
              <a:rPr sz="3200" b="1" spc="-85" dirty="0">
                <a:latin typeface="Calibri"/>
                <a:cs typeface="Calibri"/>
              </a:rPr>
              <a:t>now.”</a:t>
            </a:r>
            <a:endParaRPr sz="3200">
              <a:latin typeface="Calibri"/>
              <a:cs typeface="Calibri"/>
            </a:endParaRPr>
          </a:p>
        </p:txBody>
      </p:sp>
      <p:pic>
        <p:nvPicPr>
          <p:cNvPr id="6" name="Immagine 5">
            <a:extLst>
              <a:ext uri="{FF2B5EF4-FFF2-40B4-BE49-F238E27FC236}">
                <a16:creationId xmlns:a16="http://schemas.microsoft.com/office/drawing/2014/main" id="{E1AE48F1-75A1-4BD1-807F-2C2FE22B09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DA0654F1-2258-4A5C-A63F-662374A6F1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336867"/>
            <a:ext cx="2026920" cy="696595"/>
          </a:xfrm>
          <a:prstGeom prst="rect">
            <a:avLst/>
          </a:prstGeom>
        </p:spPr>
        <p:txBody>
          <a:bodyPr vert="horz" wrap="square" lIns="0" tIns="12700" rIns="0" bIns="0" rtlCol="0">
            <a:spAutoFit/>
          </a:bodyPr>
          <a:lstStyle/>
          <a:p>
            <a:pPr marL="12700">
              <a:lnSpc>
                <a:spcPct val="100000"/>
              </a:lnSpc>
              <a:spcBef>
                <a:spcPts val="100"/>
              </a:spcBef>
            </a:pPr>
            <a:r>
              <a:rPr spc="-5" dirty="0"/>
              <a:t>Emp</a:t>
            </a:r>
            <a:r>
              <a:rPr spc="-40" dirty="0"/>
              <a:t>a</a:t>
            </a:r>
            <a:r>
              <a:rPr dirty="0"/>
              <a:t>t</a:t>
            </a:r>
            <a:r>
              <a:rPr spc="-80" dirty="0"/>
              <a:t>h</a:t>
            </a:r>
            <a:r>
              <a:rPr dirty="0"/>
              <a:t>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18</a:t>
            </a:fld>
            <a:endParaRPr dirty="0"/>
          </a:p>
        </p:txBody>
      </p:sp>
      <p:sp>
        <p:nvSpPr>
          <p:cNvPr id="4" name="object 4"/>
          <p:cNvSpPr txBox="1"/>
          <p:nvPr/>
        </p:nvSpPr>
        <p:spPr>
          <a:xfrm>
            <a:off x="1486661" y="1838070"/>
            <a:ext cx="6137910" cy="3636010"/>
          </a:xfrm>
          <a:prstGeom prst="rect">
            <a:avLst/>
          </a:prstGeom>
        </p:spPr>
        <p:txBody>
          <a:bodyPr vert="horz" wrap="square" lIns="0" tIns="13335" rIns="0" bIns="0" rtlCol="0">
            <a:spAutoFit/>
          </a:bodyPr>
          <a:lstStyle/>
          <a:p>
            <a:pPr marL="355600" marR="5080" indent="-343535">
              <a:lnSpc>
                <a:spcPct val="100000"/>
              </a:lnSpc>
              <a:spcBef>
                <a:spcPts val="105"/>
              </a:spcBef>
            </a:pPr>
            <a:r>
              <a:rPr sz="3200" b="1" spc="-5" dirty="0">
                <a:latin typeface="Calibri"/>
                <a:cs typeface="Calibri"/>
              </a:rPr>
              <a:t>“My husband </a:t>
            </a:r>
            <a:r>
              <a:rPr sz="3200" b="1" dirty="0">
                <a:latin typeface="Calibri"/>
                <a:cs typeface="Calibri"/>
              </a:rPr>
              <a:t>has </a:t>
            </a:r>
            <a:r>
              <a:rPr sz="3200" b="1" spc="-5" dirty="0">
                <a:latin typeface="Calibri"/>
                <a:cs typeface="Calibri"/>
              </a:rPr>
              <a:t>lost </a:t>
            </a:r>
            <a:r>
              <a:rPr sz="3200" b="1" dirty="0">
                <a:latin typeface="Calibri"/>
                <a:cs typeface="Calibri"/>
              </a:rPr>
              <a:t>his </a:t>
            </a:r>
            <a:r>
              <a:rPr sz="3200" b="1" spc="-5" dirty="0">
                <a:latin typeface="Calibri"/>
                <a:cs typeface="Calibri"/>
              </a:rPr>
              <a:t>job </a:t>
            </a:r>
            <a:r>
              <a:rPr sz="3200" b="1" spc="-10" dirty="0">
                <a:latin typeface="Calibri"/>
                <a:cs typeface="Calibri"/>
              </a:rPr>
              <a:t>again,  </a:t>
            </a:r>
            <a:r>
              <a:rPr sz="3200" b="1" dirty="0">
                <a:latin typeface="Calibri"/>
                <a:cs typeface="Calibri"/>
              </a:rPr>
              <a:t>I </a:t>
            </a:r>
            <a:r>
              <a:rPr sz="3200" b="1" spc="-5" dirty="0">
                <a:latin typeface="Calibri"/>
                <a:cs typeface="Calibri"/>
              </a:rPr>
              <a:t>don’t know what </a:t>
            </a:r>
            <a:r>
              <a:rPr sz="3200" b="1" spc="-10" dirty="0">
                <a:latin typeface="Calibri"/>
                <a:cs typeface="Calibri"/>
              </a:rPr>
              <a:t>we are going </a:t>
            </a:r>
            <a:r>
              <a:rPr sz="3200" b="1" spc="-20" dirty="0">
                <a:latin typeface="Calibri"/>
                <a:cs typeface="Calibri"/>
              </a:rPr>
              <a:t>to  </a:t>
            </a:r>
            <a:r>
              <a:rPr sz="3200" b="1" dirty="0">
                <a:latin typeface="Calibri"/>
                <a:cs typeface="Calibri"/>
              </a:rPr>
              <a:t>do</a:t>
            </a:r>
            <a:r>
              <a:rPr sz="3200" b="1" spc="-15" dirty="0">
                <a:latin typeface="Calibri"/>
                <a:cs typeface="Calibri"/>
              </a:rPr>
              <a:t> </a:t>
            </a:r>
            <a:r>
              <a:rPr sz="3200" b="1" spc="-85" dirty="0">
                <a:latin typeface="Calibri"/>
                <a:cs typeface="Calibri"/>
              </a:rPr>
              <a:t>now.”</a:t>
            </a:r>
            <a:endParaRPr sz="3200">
              <a:latin typeface="Calibri"/>
              <a:cs typeface="Calibri"/>
            </a:endParaRPr>
          </a:p>
          <a:p>
            <a:pPr>
              <a:lnSpc>
                <a:spcPct val="100000"/>
              </a:lnSpc>
              <a:spcBef>
                <a:spcPts val="30"/>
              </a:spcBef>
            </a:pPr>
            <a:endParaRPr sz="4650">
              <a:latin typeface="Times New Roman"/>
              <a:cs typeface="Times New Roman"/>
            </a:endParaRPr>
          </a:p>
          <a:p>
            <a:pPr marL="12700" marR="39370">
              <a:lnSpc>
                <a:spcPct val="100000"/>
              </a:lnSpc>
            </a:pPr>
            <a:r>
              <a:rPr sz="3200" b="1" spc="-10" dirty="0">
                <a:latin typeface="Calibri"/>
                <a:cs typeface="Calibri"/>
              </a:rPr>
              <a:t>Response: </a:t>
            </a:r>
            <a:r>
              <a:rPr sz="3200" b="1" spc="-5" dirty="0">
                <a:latin typeface="Calibri"/>
                <a:cs typeface="Calibri"/>
              </a:rPr>
              <a:t>“</a:t>
            </a:r>
            <a:r>
              <a:rPr sz="3200" spc="-5" dirty="0">
                <a:latin typeface="Calibri"/>
                <a:cs typeface="Calibri"/>
              </a:rPr>
              <a:t>That </a:t>
            </a:r>
            <a:r>
              <a:rPr sz="3200" spc="-15" dirty="0">
                <a:latin typeface="Calibri"/>
                <a:cs typeface="Calibri"/>
              </a:rPr>
              <a:t>must </a:t>
            </a:r>
            <a:r>
              <a:rPr sz="3200" dirty="0">
                <a:latin typeface="Calibri"/>
                <a:cs typeface="Calibri"/>
              </a:rPr>
              <a:t>be </a:t>
            </a:r>
            <a:r>
              <a:rPr sz="3200" spc="-10" dirty="0">
                <a:latin typeface="Calibri"/>
                <a:cs typeface="Calibri"/>
              </a:rPr>
              <a:t>difficult </a:t>
            </a:r>
            <a:r>
              <a:rPr sz="3200" spc="-30" dirty="0">
                <a:latin typeface="Calibri"/>
                <a:cs typeface="Calibri"/>
              </a:rPr>
              <a:t>for  </a:t>
            </a:r>
            <a:r>
              <a:rPr sz="3200" spc="-10" dirty="0">
                <a:latin typeface="Calibri"/>
                <a:cs typeface="Calibri"/>
              </a:rPr>
              <a:t>you. </a:t>
            </a:r>
            <a:r>
              <a:rPr sz="3200" spc="-5" dirty="0">
                <a:latin typeface="Calibri"/>
                <a:cs typeface="Calibri"/>
              </a:rPr>
              <a:t>Can </a:t>
            </a:r>
            <a:r>
              <a:rPr sz="3200" spc="-15" dirty="0">
                <a:latin typeface="Calibri"/>
                <a:cs typeface="Calibri"/>
              </a:rPr>
              <a:t>you </a:t>
            </a:r>
            <a:r>
              <a:rPr sz="3200" spc="-10" dirty="0">
                <a:latin typeface="Calibri"/>
                <a:cs typeface="Calibri"/>
              </a:rPr>
              <a:t>tell </a:t>
            </a:r>
            <a:r>
              <a:rPr sz="3200" dirty="0">
                <a:latin typeface="Calibri"/>
                <a:cs typeface="Calibri"/>
              </a:rPr>
              <a:t>me </a:t>
            </a:r>
            <a:r>
              <a:rPr sz="3200" spc="-15" dirty="0">
                <a:latin typeface="Calibri"/>
                <a:cs typeface="Calibri"/>
              </a:rPr>
              <a:t>more </a:t>
            </a:r>
            <a:r>
              <a:rPr sz="3200" dirty="0">
                <a:latin typeface="Calibri"/>
                <a:cs typeface="Calibri"/>
              </a:rPr>
              <a:t>about  </a:t>
            </a:r>
            <a:r>
              <a:rPr sz="3200" spc="-5" dirty="0">
                <a:latin typeface="Calibri"/>
                <a:cs typeface="Calibri"/>
              </a:rPr>
              <a:t>how </a:t>
            </a:r>
            <a:r>
              <a:rPr sz="3200" spc="-15" dirty="0">
                <a:latin typeface="Calibri"/>
                <a:cs typeface="Calibri"/>
              </a:rPr>
              <a:t>you </a:t>
            </a:r>
            <a:r>
              <a:rPr sz="3200" spc="-10" dirty="0">
                <a:latin typeface="Calibri"/>
                <a:cs typeface="Calibri"/>
              </a:rPr>
              <a:t>are</a:t>
            </a:r>
            <a:r>
              <a:rPr sz="3200" dirty="0">
                <a:latin typeface="Calibri"/>
                <a:cs typeface="Calibri"/>
              </a:rPr>
              <a:t> </a:t>
            </a:r>
            <a:r>
              <a:rPr sz="3200" spc="-40" dirty="0">
                <a:latin typeface="Calibri"/>
                <a:cs typeface="Calibri"/>
              </a:rPr>
              <a:t>feeling.”</a:t>
            </a:r>
            <a:endParaRPr sz="3200">
              <a:latin typeface="Calibri"/>
              <a:cs typeface="Calibri"/>
            </a:endParaRPr>
          </a:p>
        </p:txBody>
      </p:sp>
      <p:pic>
        <p:nvPicPr>
          <p:cNvPr id="6" name="Immagine 5">
            <a:extLst>
              <a:ext uri="{FF2B5EF4-FFF2-40B4-BE49-F238E27FC236}">
                <a16:creationId xmlns:a16="http://schemas.microsoft.com/office/drawing/2014/main" id="{68E46B49-571C-4B13-8C34-56D2E7B4C4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61A4CC56-98E3-42D7-BE29-4301CB0F08E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p:nvPr/>
        </p:nvSpPr>
        <p:spPr>
          <a:xfrm>
            <a:off x="304800" y="336867"/>
            <a:ext cx="2026920" cy="696595"/>
          </a:xfrm>
          <a:prstGeom prst="rect">
            <a:avLst/>
          </a:prstGeom>
        </p:spPr>
        <p:txBody>
          <a:bodyPr vert="horz" wrap="square" lIns="0" tIns="12700" rIns="0" bIns="0" rtlCol="0">
            <a:spAutoFit/>
          </a:bodyPr>
          <a:lstStyle/>
          <a:p>
            <a:pPr marL="12700">
              <a:lnSpc>
                <a:spcPct val="100000"/>
              </a:lnSpc>
              <a:spcBef>
                <a:spcPts val="100"/>
              </a:spcBef>
            </a:pPr>
            <a:r>
              <a:rPr sz="4400" spc="-5" dirty="0">
                <a:solidFill>
                  <a:srgbClr val="FFFFFF"/>
                </a:solidFill>
                <a:latin typeface="Calibri"/>
                <a:cs typeface="Calibri"/>
              </a:rPr>
              <a:t>Emp</a:t>
            </a:r>
            <a:r>
              <a:rPr sz="4400" spc="-40" dirty="0">
                <a:solidFill>
                  <a:srgbClr val="FFFFFF"/>
                </a:solidFill>
                <a:latin typeface="Calibri"/>
                <a:cs typeface="Calibri"/>
              </a:rPr>
              <a:t>a</a:t>
            </a:r>
            <a:r>
              <a:rPr sz="4400" dirty="0">
                <a:solidFill>
                  <a:srgbClr val="FFFFFF"/>
                </a:solidFill>
                <a:latin typeface="Calibri"/>
                <a:cs typeface="Calibri"/>
              </a:rPr>
              <a:t>t</a:t>
            </a:r>
            <a:r>
              <a:rPr sz="4400" spc="-80" dirty="0">
                <a:solidFill>
                  <a:srgbClr val="FFFFFF"/>
                </a:solidFill>
                <a:latin typeface="Calibri"/>
                <a:cs typeface="Calibri"/>
              </a:rPr>
              <a:t>h</a:t>
            </a:r>
            <a:r>
              <a:rPr sz="4400" dirty="0">
                <a:solidFill>
                  <a:srgbClr val="FFFFFF"/>
                </a:solidFill>
                <a:latin typeface="Calibri"/>
                <a:cs typeface="Calibri"/>
              </a:rPr>
              <a:t>y</a:t>
            </a:r>
            <a:endParaRPr sz="4400" dirty="0">
              <a:latin typeface="Calibri"/>
              <a:cs typeface="Calibri"/>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19</a:t>
            </a:fld>
            <a:endParaRPr dirty="0"/>
          </a:p>
        </p:txBody>
      </p:sp>
      <p:sp>
        <p:nvSpPr>
          <p:cNvPr id="4" name="object 4"/>
          <p:cNvSpPr txBox="1"/>
          <p:nvPr/>
        </p:nvSpPr>
        <p:spPr>
          <a:xfrm>
            <a:off x="1534794" y="2193163"/>
            <a:ext cx="5894705" cy="1001394"/>
          </a:xfrm>
          <a:prstGeom prst="rect">
            <a:avLst/>
          </a:prstGeom>
        </p:spPr>
        <p:txBody>
          <a:bodyPr vert="horz" wrap="square" lIns="0" tIns="13335" rIns="0" bIns="0" rtlCol="0">
            <a:spAutoFit/>
          </a:bodyPr>
          <a:lstStyle/>
          <a:p>
            <a:pPr marL="12700" marR="5080">
              <a:lnSpc>
                <a:spcPct val="100000"/>
              </a:lnSpc>
              <a:spcBef>
                <a:spcPts val="105"/>
              </a:spcBef>
            </a:pPr>
            <a:r>
              <a:rPr sz="3200" b="1" spc="-5" dirty="0">
                <a:latin typeface="Calibri"/>
                <a:cs typeface="Calibri"/>
              </a:rPr>
              <a:t>“I </a:t>
            </a:r>
            <a:r>
              <a:rPr sz="3200" b="1" dirty="0">
                <a:latin typeface="Calibri"/>
                <a:cs typeface="Calibri"/>
              </a:rPr>
              <a:t>think </a:t>
            </a:r>
            <a:r>
              <a:rPr sz="3200" b="1" spc="-30" dirty="0">
                <a:latin typeface="Calibri"/>
                <a:cs typeface="Calibri"/>
              </a:rPr>
              <a:t>my </a:t>
            </a:r>
            <a:r>
              <a:rPr lang="it-IT" sz="3200" b="1" spc="-5" dirty="0" err="1">
                <a:latin typeface="Calibri"/>
                <a:cs typeface="Calibri"/>
              </a:rPr>
              <a:t>child</a:t>
            </a:r>
            <a:r>
              <a:rPr sz="3200" b="1" spc="-5" dirty="0">
                <a:latin typeface="Calibri"/>
                <a:cs typeface="Calibri"/>
              </a:rPr>
              <a:t> </a:t>
            </a:r>
            <a:r>
              <a:rPr sz="3200" b="1" spc="-25" dirty="0">
                <a:latin typeface="Calibri"/>
                <a:cs typeface="Calibri"/>
              </a:rPr>
              <a:t>may </a:t>
            </a:r>
            <a:r>
              <a:rPr sz="3200" b="1" spc="-20" dirty="0">
                <a:latin typeface="Calibri"/>
                <a:cs typeface="Calibri"/>
              </a:rPr>
              <a:t>have </a:t>
            </a:r>
            <a:r>
              <a:rPr lang="it-IT" sz="3200" b="1" spc="-80" dirty="0" err="1">
                <a:latin typeface="Calibri"/>
                <a:cs typeface="Calibri"/>
              </a:rPr>
              <a:t>epilepsy</a:t>
            </a:r>
            <a:r>
              <a:rPr sz="3200" b="1" spc="-80" dirty="0">
                <a:latin typeface="Calibri"/>
                <a:cs typeface="Calibri"/>
              </a:rPr>
              <a:t>.  </a:t>
            </a:r>
            <a:r>
              <a:rPr sz="3200" b="1" spc="-10" dirty="0">
                <a:latin typeface="Calibri"/>
                <a:cs typeface="Calibri"/>
              </a:rPr>
              <a:t>What </a:t>
            </a:r>
            <a:r>
              <a:rPr sz="3200" b="1" dirty="0">
                <a:latin typeface="Calibri"/>
                <a:cs typeface="Calibri"/>
              </a:rPr>
              <a:t>should I</a:t>
            </a:r>
            <a:r>
              <a:rPr sz="3200" b="1" spc="-35" dirty="0">
                <a:latin typeface="Calibri"/>
                <a:cs typeface="Calibri"/>
              </a:rPr>
              <a:t> </a:t>
            </a:r>
            <a:r>
              <a:rPr sz="3200" b="1" spc="10" dirty="0">
                <a:latin typeface="Calibri"/>
                <a:cs typeface="Calibri"/>
              </a:rPr>
              <a:t>do?”</a:t>
            </a:r>
            <a:endParaRPr sz="3200" dirty="0">
              <a:latin typeface="Calibri"/>
              <a:cs typeface="Calibri"/>
            </a:endParaRPr>
          </a:p>
        </p:txBody>
      </p:sp>
      <p:pic>
        <p:nvPicPr>
          <p:cNvPr id="6" name="Immagine 5">
            <a:extLst>
              <a:ext uri="{FF2B5EF4-FFF2-40B4-BE49-F238E27FC236}">
                <a16:creationId xmlns:a16="http://schemas.microsoft.com/office/drawing/2014/main" id="{AB79D099-1038-4AB5-85E3-69CD501EC2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528E55CA-714A-4E0E-87D1-BFF102F3EB5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809494" y="300608"/>
            <a:ext cx="3521710" cy="696595"/>
          </a:xfrm>
          <a:prstGeom prst="rect">
            <a:avLst/>
          </a:prstGeom>
        </p:spPr>
        <p:txBody>
          <a:bodyPr vert="horz" wrap="square" lIns="0" tIns="12700" rIns="0" bIns="0" rtlCol="0">
            <a:spAutoFit/>
          </a:bodyPr>
          <a:lstStyle/>
          <a:p>
            <a:pPr marL="12700">
              <a:lnSpc>
                <a:spcPct val="100000"/>
              </a:lnSpc>
              <a:spcBef>
                <a:spcPts val="100"/>
              </a:spcBef>
            </a:pPr>
            <a:r>
              <a:rPr spc="-5" dirty="0"/>
              <a:t>Session</a:t>
            </a:r>
            <a:r>
              <a:rPr spc="-60" dirty="0"/>
              <a:t> </a:t>
            </a:r>
            <a:r>
              <a:rPr spc="-5" dirty="0"/>
              <a:t>Outline</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a:t>
            </a:fld>
            <a:endParaRPr dirty="0"/>
          </a:p>
        </p:txBody>
      </p:sp>
      <p:sp>
        <p:nvSpPr>
          <p:cNvPr id="4" name="object 4"/>
          <p:cNvSpPr txBox="1"/>
          <p:nvPr/>
        </p:nvSpPr>
        <p:spPr>
          <a:xfrm>
            <a:off x="1282064" y="1510703"/>
            <a:ext cx="6307455" cy="1691489"/>
          </a:xfrm>
          <a:prstGeom prst="rect">
            <a:avLst/>
          </a:prstGeom>
        </p:spPr>
        <p:txBody>
          <a:bodyPr vert="horz" wrap="square" lIns="0" tIns="110490" rIns="0" bIns="0" rtlCol="0">
            <a:spAutoFit/>
          </a:bodyPr>
          <a:lstStyle/>
          <a:p>
            <a:pPr marL="355600" indent="-342900">
              <a:lnSpc>
                <a:spcPct val="100000"/>
              </a:lnSpc>
              <a:spcBef>
                <a:spcPts val="870"/>
              </a:spcBef>
              <a:buFont typeface="Arial"/>
              <a:buChar char="•"/>
              <a:tabLst>
                <a:tab pos="354965" algn="l"/>
                <a:tab pos="355600" algn="l"/>
              </a:tabLst>
            </a:pPr>
            <a:r>
              <a:rPr sz="3200" spc="-10" dirty="0">
                <a:latin typeface="Calibri"/>
                <a:cs typeface="Calibri"/>
              </a:rPr>
              <a:t>General</a:t>
            </a:r>
            <a:r>
              <a:rPr sz="3200" spc="-15" dirty="0">
                <a:latin typeface="Calibri"/>
                <a:cs typeface="Calibri"/>
              </a:rPr>
              <a:t> </a:t>
            </a:r>
            <a:r>
              <a:rPr sz="3200" spc="-5" dirty="0">
                <a:latin typeface="Calibri"/>
                <a:cs typeface="Calibri"/>
              </a:rPr>
              <a:t>Principles</a:t>
            </a:r>
            <a:endParaRPr sz="3200" dirty="0">
              <a:latin typeface="Calibri"/>
              <a:cs typeface="Calibri"/>
            </a:endParaRPr>
          </a:p>
          <a:p>
            <a:pPr marL="354965" marR="5715" indent="-342900">
              <a:lnSpc>
                <a:spcPct val="100000"/>
              </a:lnSpc>
              <a:spcBef>
                <a:spcPts val="765"/>
              </a:spcBef>
              <a:buFont typeface="Arial"/>
              <a:buChar char="•"/>
              <a:tabLst>
                <a:tab pos="354965" algn="l"/>
                <a:tab pos="355600" algn="l"/>
              </a:tabLst>
            </a:pPr>
            <a:r>
              <a:rPr lang="en-US" sz="3200" spc="-5" dirty="0">
                <a:latin typeface="Calibri"/>
                <a:cs typeface="Calibri"/>
              </a:rPr>
              <a:t>Essentials of </a:t>
            </a:r>
            <a:r>
              <a:rPr lang="en-US" sz="3200" spc="-10" dirty="0">
                <a:latin typeface="Calibri"/>
                <a:cs typeface="Calibri"/>
              </a:rPr>
              <a:t>mental </a:t>
            </a:r>
            <a:r>
              <a:rPr lang="en-US" sz="3200" spc="-5" dirty="0">
                <a:latin typeface="Calibri"/>
                <a:cs typeface="Calibri"/>
              </a:rPr>
              <a:t>health </a:t>
            </a:r>
            <a:r>
              <a:rPr lang="en-US" sz="3200" spc="-15" dirty="0">
                <a:latin typeface="Calibri"/>
                <a:cs typeface="Calibri"/>
              </a:rPr>
              <a:t>care </a:t>
            </a:r>
            <a:r>
              <a:rPr lang="en-US" sz="3200" dirty="0">
                <a:latin typeface="Calibri"/>
                <a:cs typeface="Calibri"/>
              </a:rPr>
              <a:t>and  </a:t>
            </a:r>
            <a:r>
              <a:rPr lang="en-US" sz="3200" spc="-5" dirty="0">
                <a:latin typeface="Calibri"/>
                <a:cs typeface="Calibri"/>
              </a:rPr>
              <a:t>clinical </a:t>
            </a:r>
            <a:r>
              <a:rPr lang="en-US" sz="3200" spc="-10" dirty="0">
                <a:latin typeface="Calibri"/>
                <a:cs typeface="Calibri"/>
              </a:rPr>
              <a:t>practice:</a:t>
            </a:r>
            <a:r>
              <a:rPr lang="en-US" sz="3200" spc="-5" dirty="0">
                <a:latin typeface="Calibri"/>
                <a:cs typeface="Calibri"/>
              </a:rPr>
              <a:t> </a:t>
            </a:r>
            <a:r>
              <a:rPr lang="en-US" sz="3200" spc="-10" dirty="0">
                <a:latin typeface="Calibri"/>
                <a:cs typeface="Calibri"/>
              </a:rPr>
              <a:t>Assessments</a:t>
            </a:r>
            <a:endParaRPr lang="en-US" sz="3200" dirty="0">
              <a:latin typeface="Calibri"/>
              <a:cs typeface="Calibri"/>
            </a:endParaRPr>
          </a:p>
        </p:txBody>
      </p:sp>
      <p:pic>
        <p:nvPicPr>
          <p:cNvPr id="8" name="Immagine 7">
            <a:extLst>
              <a:ext uri="{FF2B5EF4-FFF2-40B4-BE49-F238E27FC236}">
                <a16:creationId xmlns:a16="http://schemas.microsoft.com/office/drawing/2014/main" id="{3CCF2876-81C7-4541-94A3-08E7CD6A2C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9" name="Immagine 8">
            <a:extLst>
              <a:ext uri="{FF2B5EF4-FFF2-40B4-BE49-F238E27FC236}">
                <a16:creationId xmlns:a16="http://schemas.microsoft.com/office/drawing/2014/main" id="{8B8AD522-2082-4BD3-8801-808135894F5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447800"/>
          </a:xfrm>
          <a:custGeom>
            <a:avLst/>
            <a:gdLst/>
            <a:ahLst/>
            <a:cxnLst/>
            <a:rect l="l" t="t" r="r" b="b"/>
            <a:pathLst>
              <a:path w="9144000" h="1600200">
                <a:moveTo>
                  <a:pt x="0" y="1600200"/>
                </a:moveTo>
                <a:lnTo>
                  <a:pt x="9144000" y="1600200"/>
                </a:lnTo>
                <a:lnTo>
                  <a:pt x="9144000" y="0"/>
                </a:lnTo>
                <a:lnTo>
                  <a:pt x="0" y="0"/>
                </a:lnTo>
                <a:lnTo>
                  <a:pt x="0" y="16002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926" y="379565"/>
            <a:ext cx="2026920" cy="697230"/>
          </a:xfrm>
          <a:prstGeom prst="rect">
            <a:avLst/>
          </a:prstGeom>
        </p:spPr>
        <p:txBody>
          <a:bodyPr vert="horz" wrap="square" lIns="0" tIns="13335" rIns="0" bIns="0" rtlCol="0">
            <a:spAutoFit/>
          </a:bodyPr>
          <a:lstStyle/>
          <a:p>
            <a:pPr marL="12700">
              <a:lnSpc>
                <a:spcPct val="100000"/>
              </a:lnSpc>
              <a:spcBef>
                <a:spcPts val="105"/>
              </a:spcBef>
            </a:pPr>
            <a:r>
              <a:rPr spc="-20" dirty="0"/>
              <a:t>Empathy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20</a:t>
            </a:fld>
            <a:endParaRPr dirty="0"/>
          </a:p>
        </p:txBody>
      </p:sp>
      <p:sp>
        <p:nvSpPr>
          <p:cNvPr id="4" name="object 4"/>
          <p:cNvSpPr txBox="1"/>
          <p:nvPr/>
        </p:nvSpPr>
        <p:spPr>
          <a:xfrm>
            <a:off x="1318386" y="2017598"/>
            <a:ext cx="6380480" cy="4460837"/>
          </a:xfrm>
          <a:prstGeom prst="rect">
            <a:avLst/>
          </a:prstGeom>
        </p:spPr>
        <p:txBody>
          <a:bodyPr vert="horz" wrap="square" lIns="0" tIns="13335" rIns="0" bIns="0" rtlCol="0">
            <a:spAutoFit/>
          </a:bodyPr>
          <a:lstStyle/>
          <a:p>
            <a:pPr marL="12700" marR="5080">
              <a:lnSpc>
                <a:spcPct val="100000"/>
              </a:lnSpc>
              <a:spcBef>
                <a:spcPts val="105"/>
              </a:spcBef>
            </a:pPr>
            <a:r>
              <a:rPr lang="en-US" sz="3200" b="1" spc="-5" dirty="0">
                <a:cs typeface="Calibri"/>
              </a:rPr>
              <a:t>“I </a:t>
            </a:r>
            <a:r>
              <a:rPr lang="en-US" sz="3200" b="1" dirty="0">
                <a:cs typeface="Calibri"/>
              </a:rPr>
              <a:t>think </a:t>
            </a:r>
            <a:r>
              <a:rPr lang="en-US" sz="3200" b="1" spc="-30" dirty="0">
                <a:cs typeface="Calibri"/>
              </a:rPr>
              <a:t>my </a:t>
            </a:r>
            <a:r>
              <a:rPr lang="en-US" sz="3200" b="1" spc="-5" dirty="0">
                <a:cs typeface="Calibri"/>
              </a:rPr>
              <a:t>child </a:t>
            </a:r>
            <a:r>
              <a:rPr lang="en-US" sz="3200" b="1" spc="-25" dirty="0">
                <a:cs typeface="Calibri"/>
              </a:rPr>
              <a:t>may </a:t>
            </a:r>
            <a:r>
              <a:rPr lang="en-US" sz="3200" b="1" spc="-20" dirty="0">
                <a:cs typeface="Calibri"/>
              </a:rPr>
              <a:t>have </a:t>
            </a:r>
            <a:r>
              <a:rPr lang="en-US" sz="3200" b="1" spc="-80" dirty="0">
                <a:cs typeface="Calibri"/>
              </a:rPr>
              <a:t>epilepsy.  </a:t>
            </a:r>
            <a:r>
              <a:rPr lang="en-US" sz="3200" b="1" spc="-10" dirty="0">
                <a:cs typeface="Calibri"/>
              </a:rPr>
              <a:t>What </a:t>
            </a:r>
            <a:r>
              <a:rPr lang="en-US" sz="3200" b="1" dirty="0">
                <a:cs typeface="Calibri"/>
              </a:rPr>
              <a:t>should I</a:t>
            </a:r>
            <a:r>
              <a:rPr lang="en-US" sz="3200" b="1" spc="-35" dirty="0">
                <a:cs typeface="Calibri"/>
              </a:rPr>
              <a:t> </a:t>
            </a:r>
            <a:r>
              <a:rPr lang="en-US" sz="3200" b="1" spc="10" dirty="0">
                <a:cs typeface="Calibri"/>
              </a:rPr>
              <a:t>do?”</a:t>
            </a:r>
            <a:endParaRPr lang="en-US" sz="3200" dirty="0">
              <a:cs typeface="Calibri"/>
            </a:endParaRPr>
          </a:p>
          <a:p>
            <a:pPr>
              <a:lnSpc>
                <a:spcPct val="100000"/>
              </a:lnSpc>
              <a:spcBef>
                <a:spcPts val="45"/>
              </a:spcBef>
            </a:pPr>
            <a:endParaRPr sz="3300" dirty="0">
              <a:latin typeface="Times New Roman"/>
              <a:cs typeface="Times New Roman"/>
            </a:endParaRPr>
          </a:p>
          <a:p>
            <a:pPr marL="12700" marR="5080">
              <a:lnSpc>
                <a:spcPct val="100000"/>
              </a:lnSpc>
            </a:pPr>
            <a:r>
              <a:rPr sz="3200" b="1" spc="-10" dirty="0">
                <a:latin typeface="Calibri"/>
                <a:cs typeface="Calibri"/>
              </a:rPr>
              <a:t>Response: </a:t>
            </a:r>
            <a:r>
              <a:rPr sz="3200" b="1" spc="5" dirty="0">
                <a:latin typeface="Calibri"/>
                <a:cs typeface="Calibri"/>
              </a:rPr>
              <a:t>“</a:t>
            </a:r>
            <a:r>
              <a:rPr sz="3200" spc="5" dirty="0">
                <a:latin typeface="Calibri"/>
                <a:cs typeface="Calibri"/>
              </a:rPr>
              <a:t>It </a:t>
            </a:r>
            <a:r>
              <a:rPr sz="3200" spc="-5" dirty="0">
                <a:latin typeface="Calibri"/>
                <a:cs typeface="Calibri"/>
              </a:rPr>
              <a:t>sounds </a:t>
            </a:r>
            <a:r>
              <a:rPr sz="3200" dirty="0">
                <a:latin typeface="Calibri"/>
                <a:cs typeface="Calibri"/>
              </a:rPr>
              <a:t>as if </a:t>
            </a:r>
            <a:r>
              <a:rPr sz="3200" spc="-10" dirty="0">
                <a:latin typeface="Calibri"/>
                <a:cs typeface="Calibri"/>
              </a:rPr>
              <a:t>you are  having </a:t>
            </a:r>
            <a:r>
              <a:rPr sz="3200" dirty="0">
                <a:latin typeface="Calibri"/>
                <a:cs typeface="Calibri"/>
              </a:rPr>
              <a:t>a </a:t>
            </a:r>
            <a:r>
              <a:rPr sz="3200" spc="-20" dirty="0">
                <a:latin typeface="Calibri"/>
                <a:cs typeface="Calibri"/>
              </a:rPr>
              <a:t>hard </a:t>
            </a:r>
            <a:r>
              <a:rPr sz="3200" spc="-5" dirty="0">
                <a:latin typeface="Calibri"/>
                <a:cs typeface="Calibri"/>
              </a:rPr>
              <a:t>time. </a:t>
            </a:r>
            <a:r>
              <a:rPr sz="3200" dirty="0">
                <a:latin typeface="Calibri"/>
                <a:cs typeface="Calibri"/>
              </a:rPr>
              <a:t>It is </a:t>
            </a:r>
            <a:r>
              <a:rPr sz="3200" spc="-5" dirty="0">
                <a:latin typeface="Calibri"/>
                <a:cs typeface="Calibri"/>
              </a:rPr>
              <a:t>good </a:t>
            </a:r>
            <a:r>
              <a:rPr sz="3200" spc="-15" dirty="0">
                <a:latin typeface="Calibri"/>
                <a:cs typeface="Calibri"/>
              </a:rPr>
              <a:t>you </a:t>
            </a:r>
            <a:r>
              <a:rPr sz="3200" spc="-20" dirty="0">
                <a:latin typeface="Calibri"/>
                <a:cs typeface="Calibri"/>
              </a:rPr>
              <a:t>have  </a:t>
            </a:r>
            <a:r>
              <a:rPr lang="it-IT" sz="3200" spc="-10" dirty="0" err="1">
                <a:latin typeface="Calibri"/>
                <a:cs typeface="Calibri"/>
              </a:rPr>
              <a:t>decided</a:t>
            </a:r>
            <a:r>
              <a:rPr lang="it-IT" sz="3200" spc="-10" dirty="0">
                <a:latin typeface="Calibri"/>
                <a:cs typeface="Calibri"/>
              </a:rPr>
              <a:t> to share </a:t>
            </a:r>
            <a:r>
              <a:rPr lang="it-IT" sz="3200" spc="-10" dirty="0" err="1">
                <a:latin typeface="Calibri"/>
                <a:cs typeface="Calibri"/>
              </a:rPr>
              <a:t>this</a:t>
            </a:r>
            <a:r>
              <a:rPr lang="it-IT" sz="3200" spc="-10" dirty="0">
                <a:latin typeface="Calibri"/>
                <a:cs typeface="Calibri"/>
              </a:rPr>
              <a:t> </a:t>
            </a:r>
            <a:r>
              <a:rPr lang="it-IT" sz="3200" spc="-10" dirty="0" err="1">
                <a:latin typeface="Calibri"/>
                <a:cs typeface="Calibri"/>
              </a:rPr>
              <a:t>concern</a:t>
            </a:r>
            <a:r>
              <a:rPr lang="it-IT" sz="3200" spc="-10" dirty="0">
                <a:latin typeface="Calibri"/>
                <a:cs typeface="Calibri"/>
              </a:rPr>
              <a:t> of </a:t>
            </a:r>
            <a:r>
              <a:rPr lang="it-IT" sz="3200" spc="-10" dirty="0" err="1">
                <a:latin typeface="Calibri"/>
                <a:cs typeface="Calibri"/>
              </a:rPr>
              <a:t>yours</a:t>
            </a:r>
            <a:r>
              <a:rPr lang="it-IT" sz="3200" spc="-10" dirty="0">
                <a:latin typeface="Calibri"/>
                <a:cs typeface="Calibri"/>
              </a:rPr>
              <a:t>, </a:t>
            </a:r>
            <a:r>
              <a:rPr sz="3200" spc="-5" dirty="0">
                <a:latin typeface="Calibri"/>
                <a:cs typeface="Calibri"/>
              </a:rPr>
              <a:t>because </a:t>
            </a:r>
            <a:r>
              <a:rPr sz="3200" spc="-15" dirty="0">
                <a:latin typeface="Calibri"/>
                <a:cs typeface="Calibri"/>
              </a:rPr>
              <a:t>maybe </a:t>
            </a:r>
            <a:r>
              <a:rPr sz="3200" spc="-10" dirty="0">
                <a:latin typeface="Calibri"/>
                <a:cs typeface="Calibri"/>
              </a:rPr>
              <a:t>talking </a:t>
            </a:r>
            <a:r>
              <a:rPr lang="it-IT" sz="3200" dirty="0" err="1">
                <a:latin typeface="Calibri"/>
                <a:cs typeface="Calibri"/>
              </a:rPr>
              <a:t>about</a:t>
            </a:r>
            <a:r>
              <a:rPr lang="it-IT" sz="3200" dirty="0">
                <a:latin typeface="Calibri"/>
                <a:cs typeface="Calibri"/>
              </a:rPr>
              <a:t> </a:t>
            </a:r>
            <a:r>
              <a:rPr lang="it-IT" sz="3200" dirty="0" err="1">
                <a:latin typeface="Calibri"/>
                <a:cs typeface="Calibri"/>
              </a:rPr>
              <a:t>it</a:t>
            </a:r>
            <a:r>
              <a:rPr lang="it-IT" sz="3200" dirty="0">
                <a:latin typeface="Calibri"/>
                <a:cs typeface="Calibri"/>
              </a:rPr>
              <a:t> </a:t>
            </a:r>
            <a:r>
              <a:rPr sz="3200" dirty="0">
                <a:latin typeface="Calibri"/>
                <a:cs typeface="Calibri"/>
              </a:rPr>
              <a:t>will</a:t>
            </a:r>
            <a:r>
              <a:rPr sz="3200" spc="25" dirty="0">
                <a:latin typeface="Calibri"/>
                <a:cs typeface="Calibri"/>
              </a:rPr>
              <a:t> </a:t>
            </a:r>
            <a:r>
              <a:rPr lang="it-IT" sz="3200" spc="-55" dirty="0" err="1">
                <a:latin typeface="Calibri"/>
                <a:cs typeface="Calibri"/>
              </a:rPr>
              <a:t>provide</a:t>
            </a:r>
            <a:r>
              <a:rPr lang="it-IT" sz="3200" spc="-55" dirty="0">
                <a:latin typeface="Calibri"/>
                <a:cs typeface="Calibri"/>
              </a:rPr>
              <a:t> some </a:t>
            </a:r>
            <a:r>
              <a:rPr lang="it-IT" sz="3200" spc="-55" dirty="0" err="1">
                <a:latin typeface="Calibri"/>
                <a:cs typeface="Calibri"/>
              </a:rPr>
              <a:t>relief</a:t>
            </a:r>
            <a:r>
              <a:rPr lang="it-IT" sz="3200" spc="-55" dirty="0">
                <a:latin typeface="Calibri"/>
                <a:cs typeface="Calibri"/>
              </a:rPr>
              <a:t> and </a:t>
            </a:r>
            <a:r>
              <a:rPr lang="it-IT" sz="3200" spc="-55" dirty="0" err="1">
                <a:latin typeface="Calibri"/>
                <a:cs typeface="Calibri"/>
              </a:rPr>
              <a:t>we</a:t>
            </a:r>
            <a:r>
              <a:rPr lang="it-IT" sz="3200" spc="-55" dirty="0">
                <a:latin typeface="Calibri"/>
                <a:cs typeface="Calibri"/>
              </a:rPr>
              <a:t> </a:t>
            </a:r>
            <a:r>
              <a:rPr lang="it-IT" sz="3200" spc="-55" dirty="0" err="1">
                <a:latin typeface="Calibri"/>
                <a:cs typeface="Calibri"/>
              </a:rPr>
              <a:t>may</a:t>
            </a:r>
            <a:r>
              <a:rPr lang="it-IT" sz="3200" spc="-55" dirty="0">
                <a:latin typeface="Calibri"/>
                <a:cs typeface="Calibri"/>
              </a:rPr>
              <a:t> </a:t>
            </a:r>
            <a:r>
              <a:rPr lang="it-IT" sz="3200" spc="-55" dirty="0" err="1">
                <a:latin typeface="Calibri"/>
                <a:cs typeface="Calibri"/>
              </a:rPr>
              <a:t>find</a:t>
            </a:r>
            <a:r>
              <a:rPr lang="it-IT" sz="3200" spc="-55" dirty="0">
                <a:latin typeface="Calibri"/>
                <a:cs typeface="Calibri"/>
              </a:rPr>
              <a:t> some help </a:t>
            </a:r>
            <a:r>
              <a:rPr lang="it-IT" sz="3200" spc="-55" dirty="0" err="1">
                <a:latin typeface="Calibri"/>
                <a:cs typeface="Calibri"/>
              </a:rPr>
              <a:t>together</a:t>
            </a:r>
            <a:r>
              <a:rPr sz="3200" spc="-55" dirty="0">
                <a:latin typeface="Calibri"/>
                <a:cs typeface="Calibri"/>
              </a:rPr>
              <a:t>”.</a:t>
            </a:r>
            <a:endParaRPr sz="3200" dirty="0">
              <a:latin typeface="Calibri"/>
              <a:cs typeface="Calibri"/>
            </a:endParaRPr>
          </a:p>
        </p:txBody>
      </p:sp>
      <p:pic>
        <p:nvPicPr>
          <p:cNvPr id="6" name="Immagine 5">
            <a:extLst>
              <a:ext uri="{FF2B5EF4-FFF2-40B4-BE49-F238E27FC236}">
                <a16:creationId xmlns:a16="http://schemas.microsoft.com/office/drawing/2014/main" id="{5F3936D0-2D92-411A-B8CB-0D31ED56AF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911A5B0E-2106-421C-8568-7DEC0B81D9B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28600" y="336867"/>
            <a:ext cx="5200015" cy="696595"/>
          </a:xfrm>
          <a:prstGeom prst="rect">
            <a:avLst/>
          </a:prstGeom>
        </p:spPr>
        <p:txBody>
          <a:bodyPr vert="horz" wrap="square" lIns="0" tIns="12700" rIns="0" bIns="0" rtlCol="0">
            <a:spAutoFit/>
          </a:bodyPr>
          <a:lstStyle/>
          <a:p>
            <a:pPr marL="12700">
              <a:lnSpc>
                <a:spcPct val="100000"/>
              </a:lnSpc>
              <a:spcBef>
                <a:spcPts val="100"/>
              </a:spcBef>
            </a:pPr>
            <a:r>
              <a:rPr dirty="0"/>
              <a:t>Open-ended</a:t>
            </a:r>
            <a:r>
              <a:rPr spc="-95" dirty="0"/>
              <a:t> </a:t>
            </a:r>
            <a:r>
              <a:rPr spc="-5" dirty="0"/>
              <a:t>questions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21</a:t>
            </a:fld>
            <a:endParaRPr dirty="0"/>
          </a:p>
        </p:txBody>
      </p:sp>
      <p:sp>
        <p:nvSpPr>
          <p:cNvPr id="4" name="object 4"/>
          <p:cNvSpPr txBox="1"/>
          <p:nvPr/>
        </p:nvSpPr>
        <p:spPr>
          <a:xfrm>
            <a:off x="1258061" y="1885116"/>
            <a:ext cx="7167245" cy="4140236"/>
          </a:xfrm>
          <a:prstGeom prst="rect">
            <a:avLst/>
          </a:prstGeom>
        </p:spPr>
        <p:txBody>
          <a:bodyPr vert="horz" wrap="square" lIns="0" tIns="84455" rIns="0" bIns="0" rtlCol="0">
            <a:spAutoFit/>
          </a:bodyPr>
          <a:lstStyle/>
          <a:p>
            <a:pPr marL="12700">
              <a:lnSpc>
                <a:spcPct val="100000"/>
              </a:lnSpc>
              <a:spcBef>
                <a:spcPts val="665"/>
              </a:spcBef>
            </a:pPr>
            <a:r>
              <a:rPr sz="3200" spc="-5" dirty="0">
                <a:solidFill>
                  <a:srgbClr val="0070C0"/>
                </a:solidFill>
                <a:latin typeface="Calibri"/>
                <a:cs typeface="Calibri"/>
              </a:rPr>
              <a:t>Open </a:t>
            </a:r>
            <a:r>
              <a:rPr sz="3200" spc="-10" dirty="0">
                <a:solidFill>
                  <a:srgbClr val="0070C0"/>
                </a:solidFill>
                <a:latin typeface="Calibri"/>
                <a:cs typeface="Calibri"/>
              </a:rPr>
              <a:t>questions </a:t>
            </a:r>
            <a:r>
              <a:rPr sz="3200" dirty="0">
                <a:solidFill>
                  <a:srgbClr val="0070C0"/>
                </a:solidFill>
                <a:latin typeface="Calibri"/>
                <a:cs typeface="Calibri"/>
              </a:rPr>
              <a:t>– </a:t>
            </a:r>
            <a:r>
              <a:rPr sz="3200" spc="-5" dirty="0">
                <a:solidFill>
                  <a:srgbClr val="0070C0"/>
                </a:solidFill>
                <a:latin typeface="Calibri"/>
                <a:cs typeface="Calibri"/>
              </a:rPr>
              <a:t>open </a:t>
            </a:r>
            <a:r>
              <a:rPr sz="3200" dirty="0">
                <a:solidFill>
                  <a:srgbClr val="0070C0"/>
                </a:solidFill>
                <a:latin typeface="Calibri"/>
                <a:cs typeface="Calibri"/>
              </a:rPr>
              <a:t>up</a:t>
            </a:r>
            <a:r>
              <a:rPr sz="3200" spc="40" dirty="0">
                <a:solidFill>
                  <a:srgbClr val="0070C0"/>
                </a:solidFill>
                <a:latin typeface="Calibri"/>
                <a:cs typeface="Calibri"/>
              </a:rPr>
              <a:t> </a:t>
            </a:r>
            <a:r>
              <a:rPr sz="3200" spc="-10" dirty="0">
                <a:solidFill>
                  <a:srgbClr val="0070C0"/>
                </a:solidFill>
                <a:latin typeface="Calibri"/>
                <a:cs typeface="Calibri"/>
              </a:rPr>
              <a:t>communication</a:t>
            </a:r>
            <a:endParaRPr sz="3200" dirty="0">
              <a:solidFill>
                <a:srgbClr val="0070C0"/>
              </a:solidFill>
              <a:latin typeface="Calibri"/>
              <a:cs typeface="Calibri"/>
            </a:endParaRPr>
          </a:p>
          <a:p>
            <a:pPr marL="12700" marR="72390">
              <a:lnSpc>
                <a:spcPts val="3020"/>
              </a:lnSpc>
              <a:spcBef>
                <a:spcPts val="865"/>
              </a:spcBef>
            </a:pPr>
            <a:r>
              <a:rPr sz="2800" b="1" spc="-10" dirty="0">
                <a:latin typeface="Calibri"/>
                <a:cs typeface="Calibri"/>
              </a:rPr>
              <a:t>Examples: </a:t>
            </a:r>
            <a:r>
              <a:rPr sz="2800" spc="-10" dirty="0">
                <a:latin typeface="Calibri"/>
                <a:cs typeface="Calibri"/>
              </a:rPr>
              <a:t>How </a:t>
            </a:r>
            <a:r>
              <a:rPr sz="2800" spc="-20" dirty="0">
                <a:latin typeface="Calibri"/>
                <a:cs typeface="Calibri"/>
              </a:rPr>
              <a:t>are you </a:t>
            </a:r>
            <a:r>
              <a:rPr sz="2800" spc="-15" dirty="0">
                <a:latin typeface="Calibri"/>
                <a:cs typeface="Calibri"/>
              </a:rPr>
              <a:t>feeling? </a:t>
            </a:r>
            <a:r>
              <a:rPr sz="2800" spc="-10" dirty="0">
                <a:latin typeface="Calibri"/>
                <a:cs typeface="Calibri"/>
              </a:rPr>
              <a:t>How did </a:t>
            </a:r>
            <a:r>
              <a:rPr sz="2800" spc="-25" dirty="0">
                <a:latin typeface="Calibri"/>
                <a:cs typeface="Calibri"/>
              </a:rPr>
              <a:t>you  travel </a:t>
            </a:r>
            <a:r>
              <a:rPr sz="2800" spc="-15" dirty="0">
                <a:latin typeface="Calibri"/>
                <a:cs typeface="Calibri"/>
              </a:rPr>
              <a:t>here? </a:t>
            </a:r>
            <a:r>
              <a:rPr sz="2800" spc="-10" dirty="0">
                <a:latin typeface="Calibri"/>
                <a:cs typeface="Calibri"/>
              </a:rPr>
              <a:t>What </a:t>
            </a:r>
            <a:r>
              <a:rPr sz="2800" spc="-5" dirty="0">
                <a:latin typeface="Calibri"/>
                <a:cs typeface="Calibri"/>
              </a:rPr>
              <a:t>is </a:t>
            </a:r>
            <a:r>
              <a:rPr sz="2800" spc="-15" dirty="0">
                <a:latin typeface="Calibri"/>
                <a:cs typeface="Calibri"/>
              </a:rPr>
              <a:t>family </a:t>
            </a:r>
            <a:r>
              <a:rPr sz="2800" spc="-25" dirty="0">
                <a:latin typeface="Calibri"/>
                <a:cs typeface="Calibri"/>
              </a:rPr>
              <a:t>life </a:t>
            </a:r>
            <a:r>
              <a:rPr sz="2800" spc="-30" dirty="0">
                <a:latin typeface="Calibri"/>
                <a:cs typeface="Calibri"/>
              </a:rPr>
              <a:t>like </a:t>
            </a:r>
            <a:r>
              <a:rPr sz="2800" spc="-25" dirty="0">
                <a:latin typeface="Calibri"/>
                <a:cs typeface="Calibri"/>
              </a:rPr>
              <a:t>for </a:t>
            </a:r>
            <a:r>
              <a:rPr sz="2800" spc="-15" dirty="0">
                <a:latin typeface="Calibri"/>
                <a:cs typeface="Calibri"/>
              </a:rPr>
              <a:t>you? </a:t>
            </a:r>
            <a:r>
              <a:rPr sz="2800" spc="-10" dirty="0">
                <a:latin typeface="Calibri"/>
                <a:cs typeface="Calibri"/>
              </a:rPr>
              <a:t>What  </a:t>
            </a:r>
            <a:r>
              <a:rPr sz="2800" spc="-5" dirty="0">
                <a:latin typeface="Calibri"/>
                <a:cs typeface="Calibri"/>
              </a:rPr>
              <a:t>do </a:t>
            </a:r>
            <a:r>
              <a:rPr sz="2800" spc="-20" dirty="0">
                <a:latin typeface="Calibri"/>
                <a:cs typeface="Calibri"/>
              </a:rPr>
              <a:t>you </a:t>
            </a:r>
            <a:r>
              <a:rPr sz="2800" spc="-30" dirty="0">
                <a:latin typeface="Calibri"/>
                <a:cs typeface="Calibri"/>
              </a:rPr>
              <a:t>like </a:t>
            </a:r>
            <a:r>
              <a:rPr sz="2800" spc="-15" dirty="0">
                <a:latin typeface="Calibri"/>
                <a:cs typeface="Calibri"/>
              </a:rPr>
              <a:t>to </a:t>
            </a:r>
            <a:r>
              <a:rPr sz="2800" spc="-5" dirty="0">
                <a:latin typeface="Calibri"/>
                <a:cs typeface="Calibri"/>
              </a:rPr>
              <a:t>do? </a:t>
            </a:r>
            <a:r>
              <a:rPr sz="2800" spc="-70" dirty="0">
                <a:latin typeface="Calibri"/>
                <a:cs typeface="Calibri"/>
              </a:rPr>
              <a:t>Tell </a:t>
            </a:r>
            <a:r>
              <a:rPr sz="2800" spc="-5" dirty="0">
                <a:latin typeface="Calibri"/>
                <a:cs typeface="Calibri"/>
              </a:rPr>
              <a:t>me about</a:t>
            </a:r>
            <a:r>
              <a:rPr sz="2800" spc="175" dirty="0">
                <a:latin typeface="Calibri"/>
                <a:cs typeface="Calibri"/>
              </a:rPr>
              <a:t> </a:t>
            </a:r>
            <a:r>
              <a:rPr sz="2800" spc="-20" dirty="0">
                <a:latin typeface="Calibri"/>
                <a:cs typeface="Calibri"/>
              </a:rPr>
              <a:t>yourself?</a:t>
            </a:r>
            <a:endParaRPr sz="2800" dirty="0">
              <a:latin typeface="Calibri"/>
              <a:cs typeface="Calibri"/>
            </a:endParaRPr>
          </a:p>
          <a:p>
            <a:pPr>
              <a:lnSpc>
                <a:spcPct val="100000"/>
              </a:lnSpc>
              <a:spcBef>
                <a:spcPts val="50"/>
              </a:spcBef>
            </a:pPr>
            <a:endParaRPr sz="3450" dirty="0">
              <a:latin typeface="Times New Roman"/>
              <a:cs typeface="Times New Roman"/>
            </a:endParaRPr>
          </a:p>
          <a:p>
            <a:pPr marL="12700">
              <a:lnSpc>
                <a:spcPct val="100000"/>
              </a:lnSpc>
            </a:pPr>
            <a:r>
              <a:rPr sz="3200" spc="-5" dirty="0">
                <a:latin typeface="Calibri"/>
                <a:cs typeface="Calibri"/>
              </a:rPr>
              <a:t>Closed </a:t>
            </a:r>
            <a:r>
              <a:rPr sz="3200" spc="-10" dirty="0">
                <a:latin typeface="Calibri"/>
                <a:cs typeface="Calibri"/>
              </a:rPr>
              <a:t>questions </a:t>
            </a:r>
            <a:r>
              <a:rPr sz="3200" dirty="0">
                <a:latin typeface="Calibri"/>
                <a:cs typeface="Calibri"/>
              </a:rPr>
              <a:t>– </a:t>
            </a:r>
            <a:r>
              <a:rPr sz="3200" spc="-5" dirty="0">
                <a:latin typeface="Calibri"/>
                <a:cs typeface="Calibri"/>
              </a:rPr>
              <a:t>shut down</a:t>
            </a:r>
            <a:r>
              <a:rPr sz="3200" spc="60" dirty="0">
                <a:latin typeface="Calibri"/>
                <a:cs typeface="Calibri"/>
              </a:rPr>
              <a:t> </a:t>
            </a:r>
            <a:r>
              <a:rPr sz="3200" spc="-20" dirty="0">
                <a:latin typeface="Calibri"/>
                <a:cs typeface="Calibri"/>
              </a:rPr>
              <a:t>conversation</a:t>
            </a:r>
            <a:endParaRPr sz="3200" dirty="0">
              <a:latin typeface="Calibri"/>
              <a:cs typeface="Calibri"/>
            </a:endParaRPr>
          </a:p>
          <a:p>
            <a:pPr marL="12700" marR="5080">
              <a:lnSpc>
                <a:spcPts val="3020"/>
              </a:lnSpc>
              <a:spcBef>
                <a:spcPts val="755"/>
              </a:spcBef>
            </a:pPr>
            <a:r>
              <a:rPr sz="2800" b="1" spc="-10" dirty="0">
                <a:latin typeface="Calibri"/>
                <a:cs typeface="Calibri"/>
              </a:rPr>
              <a:t>Examples: </a:t>
            </a:r>
            <a:r>
              <a:rPr sz="2800" spc="-20" dirty="0">
                <a:latin typeface="Calibri"/>
                <a:cs typeface="Calibri"/>
              </a:rPr>
              <a:t>Are you </a:t>
            </a:r>
            <a:r>
              <a:rPr sz="2800" spc="-15" dirty="0">
                <a:latin typeface="Calibri"/>
                <a:cs typeface="Calibri"/>
              </a:rPr>
              <a:t>feeling </a:t>
            </a:r>
            <a:r>
              <a:rPr sz="2800" spc="-10" dirty="0">
                <a:latin typeface="Calibri"/>
                <a:cs typeface="Calibri"/>
              </a:rPr>
              <a:t>happy? Did </a:t>
            </a:r>
            <a:r>
              <a:rPr sz="2800" spc="-20" dirty="0">
                <a:latin typeface="Calibri"/>
                <a:cs typeface="Calibri"/>
              </a:rPr>
              <a:t>you </a:t>
            </a:r>
            <a:r>
              <a:rPr sz="2800" spc="-10" dirty="0">
                <a:latin typeface="Calibri"/>
                <a:cs typeface="Calibri"/>
              </a:rPr>
              <a:t>come  </a:t>
            </a:r>
            <a:r>
              <a:rPr sz="2800" spc="-20" dirty="0">
                <a:latin typeface="Calibri"/>
                <a:cs typeface="Calibri"/>
              </a:rPr>
              <a:t>here </a:t>
            </a:r>
            <a:r>
              <a:rPr sz="2800" spc="-10" dirty="0">
                <a:latin typeface="Calibri"/>
                <a:cs typeface="Calibri"/>
              </a:rPr>
              <a:t>by bus? </a:t>
            </a:r>
            <a:r>
              <a:rPr sz="2800" spc="-5" dirty="0">
                <a:latin typeface="Calibri"/>
                <a:cs typeface="Calibri"/>
              </a:rPr>
              <a:t>Do </a:t>
            </a:r>
            <a:r>
              <a:rPr sz="2800" spc="-20" dirty="0">
                <a:latin typeface="Calibri"/>
                <a:cs typeface="Calibri"/>
              </a:rPr>
              <a:t>you </a:t>
            </a:r>
            <a:r>
              <a:rPr sz="2800" spc="-5" dirty="0">
                <a:latin typeface="Calibri"/>
                <a:cs typeface="Calibri"/>
              </a:rPr>
              <a:t>enjoy time with </a:t>
            </a:r>
            <a:r>
              <a:rPr sz="2800" spc="-20" dirty="0">
                <a:latin typeface="Calibri"/>
                <a:cs typeface="Calibri"/>
              </a:rPr>
              <a:t>your </a:t>
            </a:r>
            <a:r>
              <a:rPr sz="2800" spc="-15" dirty="0">
                <a:latin typeface="Calibri"/>
                <a:cs typeface="Calibri"/>
              </a:rPr>
              <a:t>family?  </a:t>
            </a:r>
            <a:r>
              <a:rPr sz="2800" spc="-10" dirty="0">
                <a:latin typeface="Calibri"/>
                <a:cs typeface="Calibri"/>
              </a:rPr>
              <a:t>What </a:t>
            </a:r>
            <a:r>
              <a:rPr sz="2800" spc="-5" dirty="0">
                <a:latin typeface="Calibri"/>
                <a:cs typeface="Calibri"/>
              </a:rPr>
              <a:t>is </a:t>
            </a:r>
            <a:r>
              <a:rPr sz="2800" spc="-15" dirty="0">
                <a:latin typeface="Calibri"/>
                <a:cs typeface="Calibri"/>
              </a:rPr>
              <a:t>your </a:t>
            </a:r>
            <a:r>
              <a:rPr sz="2800" spc="-10" dirty="0">
                <a:latin typeface="Calibri"/>
                <a:cs typeface="Calibri"/>
              </a:rPr>
              <a:t>name? </a:t>
            </a:r>
            <a:r>
              <a:rPr sz="2800" spc="-5" dirty="0">
                <a:latin typeface="Calibri"/>
                <a:cs typeface="Calibri"/>
              </a:rPr>
              <a:t>Do </a:t>
            </a:r>
            <a:r>
              <a:rPr sz="2800" spc="-20" dirty="0">
                <a:latin typeface="Calibri"/>
                <a:cs typeface="Calibri"/>
              </a:rPr>
              <a:t>you </a:t>
            </a:r>
            <a:r>
              <a:rPr sz="2800" spc="-5" dirty="0">
                <a:latin typeface="Calibri"/>
                <a:cs typeface="Calibri"/>
              </a:rPr>
              <a:t>enjoy </a:t>
            </a:r>
            <a:r>
              <a:rPr sz="2800" spc="-15" dirty="0">
                <a:latin typeface="Calibri"/>
                <a:cs typeface="Calibri"/>
              </a:rPr>
              <a:t>playing</a:t>
            </a:r>
            <a:r>
              <a:rPr sz="2800" spc="90" dirty="0">
                <a:latin typeface="Calibri"/>
                <a:cs typeface="Calibri"/>
              </a:rPr>
              <a:t> </a:t>
            </a:r>
            <a:r>
              <a:rPr sz="2800" spc="-10" dirty="0">
                <a:latin typeface="Calibri"/>
                <a:cs typeface="Calibri"/>
              </a:rPr>
              <a:t>sport?</a:t>
            </a:r>
            <a:endParaRPr sz="2800" dirty="0">
              <a:latin typeface="Calibri"/>
              <a:cs typeface="Calibri"/>
            </a:endParaRPr>
          </a:p>
        </p:txBody>
      </p:sp>
      <p:pic>
        <p:nvPicPr>
          <p:cNvPr id="6" name="Immagine 5">
            <a:extLst>
              <a:ext uri="{FF2B5EF4-FFF2-40B4-BE49-F238E27FC236}">
                <a16:creationId xmlns:a16="http://schemas.microsoft.com/office/drawing/2014/main" id="{3D696279-0E82-45EC-8DFD-06DD756471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EB58C1CC-4164-4BE6-9C44-8193F88C15B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175" y="0"/>
            <a:ext cx="9140825" cy="1371600"/>
          </a:xfrm>
          <a:custGeom>
            <a:avLst/>
            <a:gdLst/>
            <a:ahLst/>
            <a:cxnLst/>
            <a:rect l="l" t="t" r="r" b="b"/>
            <a:pathLst>
              <a:path w="9140825" h="1464310">
                <a:moveTo>
                  <a:pt x="0" y="1464055"/>
                </a:moveTo>
                <a:lnTo>
                  <a:pt x="9140824" y="1464055"/>
                </a:lnTo>
                <a:lnTo>
                  <a:pt x="9140824" y="0"/>
                </a:lnTo>
                <a:lnTo>
                  <a:pt x="0" y="0"/>
                </a:lnTo>
                <a:lnTo>
                  <a:pt x="0" y="1464055"/>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475297"/>
            <a:ext cx="4478655" cy="513715"/>
          </a:xfrm>
          <a:prstGeom prst="rect">
            <a:avLst/>
          </a:prstGeom>
        </p:spPr>
        <p:txBody>
          <a:bodyPr vert="horz" wrap="square" lIns="0" tIns="13335" rIns="0" bIns="0" rtlCol="0">
            <a:spAutoFit/>
          </a:bodyPr>
          <a:lstStyle/>
          <a:p>
            <a:pPr marL="12700">
              <a:lnSpc>
                <a:spcPct val="100000"/>
              </a:lnSpc>
              <a:spcBef>
                <a:spcPts val="105"/>
              </a:spcBef>
            </a:pPr>
            <a:r>
              <a:rPr sz="3200" spc="-5" dirty="0"/>
              <a:t>Open </a:t>
            </a:r>
            <a:r>
              <a:rPr sz="3200" dirty="0"/>
              <a:t>and closed</a:t>
            </a:r>
            <a:r>
              <a:rPr sz="3200" spc="-45" dirty="0"/>
              <a:t> </a:t>
            </a:r>
            <a:r>
              <a:rPr sz="3200" spc="-10" dirty="0"/>
              <a:t>questions</a:t>
            </a:r>
            <a:endParaRPr sz="3200"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22</a:t>
            </a:fld>
            <a:endParaRPr dirty="0"/>
          </a:p>
        </p:txBody>
      </p:sp>
      <p:graphicFrame>
        <p:nvGraphicFramePr>
          <p:cNvPr id="4" name="object 4"/>
          <p:cNvGraphicFramePr>
            <a:graphicFrameLocks noGrp="1"/>
          </p:cNvGraphicFramePr>
          <p:nvPr/>
        </p:nvGraphicFramePr>
        <p:xfrm>
          <a:off x="595223" y="1894585"/>
          <a:ext cx="7844790" cy="4488699"/>
        </p:xfrm>
        <a:graphic>
          <a:graphicData uri="http://schemas.openxmlformats.org/drawingml/2006/table">
            <a:tbl>
              <a:tblPr firstRow="1" bandRow="1">
                <a:tableStyleId>{2D5ABB26-0587-4C30-8999-92F81FD0307C}</a:tableStyleId>
              </a:tblPr>
              <a:tblGrid>
                <a:gridCol w="3922395">
                  <a:extLst>
                    <a:ext uri="{9D8B030D-6E8A-4147-A177-3AD203B41FA5}">
                      <a16:colId xmlns:a16="http://schemas.microsoft.com/office/drawing/2014/main" val="20000"/>
                    </a:ext>
                  </a:extLst>
                </a:gridCol>
                <a:gridCol w="3922395">
                  <a:extLst>
                    <a:ext uri="{9D8B030D-6E8A-4147-A177-3AD203B41FA5}">
                      <a16:colId xmlns:a16="http://schemas.microsoft.com/office/drawing/2014/main" val="20001"/>
                    </a:ext>
                  </a:extLst>
                </a:gridCol>
              </a:tblGrid>
              <a:tr h="685418">
                <a:tc>
                  <a:txBody>
                    <a:bodyPr/>
                    <a:lstStyle/>
                    <a:p>
                      <a:pPr marL="829310">
                        <a:lnSpc>
                          <a:spcPct val="100000"/>
                        </a:lnSpc>
                        <a:spcBef>
                          <a:spcPts val="840"/>
                        </a:spcBef>
                      </a:pPr>
                      <a:r>
                        <a:rPr sz="2800" spc="-10" dirty="0">
                          <a:solidFill>
                            <a:srgbClr val="FFFFFF"/>
                          </a:solidFill>
                          <a:latin typeface="Calibri"/>
                          <a:cs typeface="Calibri"/>
                        </a:rPr>
                        <a:t>Open</a:t>
                      </a:r>
                      <a:r>
                        <a:rPr sz="2800" spc="5" dirty="0">
                          <a:solidFill>
                            <a:srgbClr val="FFFFFF"/>
                          </a:solidFill>
                          <a:latin typeface="Calibri"/>
                          <a:cs typeface="Calibri"/>
                        </a:rPr>
                        <a:t> </a:t>
                      </a:r>
                      <a:r>
                        <a:rPr sz="2800" spc="-15" dirty="0">
                          <a:solidFill>
                            <a:srgbClr val="FFFFFF"/>
                          </a:solidFill>
                          <a:latin typeface="Calibri"/>
                          <a:cs typeface="Calibri"/>
                        </a:rPr>
                        <a:t>questions</a:t>
                      </a:r>
                      <a:endParaRPr sz="2800">
                        <a:latin typeface="Calibri"/>
                        <a:cs typeface="Calibri"/>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tc>
                  <a:txBody>
                    <a:bodyPr/>
                    <a:lstStyle/>
                    <a:p>
                      <a:pPr marL="742950">
                        <a:lnSpc>
                          <a:spcPct val="100000"/>
                        </a:lnSpc>
                        <a:spcBef>
                          <a:spcPts val="840"/>
                        </a:spcBef>
                      </a:pPr>
                      <a:r>
                        <a:rPr sz="2800" spc="-10" dirty="0">
                          <a:solidFill>
                            <a:srgbClr val="FFFFFF"/>
                          </a:solidFill>
                          <a:latin typeface="Calibri"/>
                          <a:cs typeface="Calibri"/>
                        </a:rPr>
                        <a:t>Closed</a:t>
                      </a:r>
                      <a:r>
                        <a:rPr sz="2800" dirty="0">
                          <a:solidFill>
                            <a:srgbClr val="FFFFFF"/>
                          </a:solidFill>
                          <a:latin typeface="Calibri"/>
                          <a:cs typeface="Calibri"/>
                        </a:rPr>
                        <a:t> </a:t>
                      </a:r>
                      <a:r>
                        <a:rPr sz="2800" spc="-15" dirty="0">
                          <a:solidFill>
                            <a:srgbClr val="FFFFFF"/>
                          </a:solidFill>
                          <a:latin typeface="Calibri"/>
                          <a:cs typeface="Calibri"/>
                        </a:rPr>
                        <a:t>questions</a:t>
                      </a:r>
                      <a:endParaRPr sz="2800">
                        <a:latin typeface="Calibri"/>
                        <a:cs typeface="Calibri"/>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F81BC"/>
                    </a:solidFill>
                  </a:tcPr>
                </a:tc>
                <a:extLst>
                  <a:ext uri="{0D108BD9-81ED-4DB2-BD59-A6C34878D82A}">
                    <a16:rowId xmlns:a16="http://schemas.microsoft.com/office/drawing/2014/main" val="10000"/>
                  </a:ext>
                </a:extLst>
              </a:tr>
              <a:tr h="1060069">
                <a:tc>
                  <a:txBody>
                    <a:bodyPr/>
                    <a:lstStyle/>
                    <a:p>
                      <a:pPr marL="454025" marR="460375" indent="-363220">
                        <a:lnSpc>
                          <a:spcPct val="100000"/>
                        </a:lnSpc>
                        <a:spcBef>
                          <a:spcPts val="635"/>
                        </a:spcBef>
                      </a:pPr>
                      <a:r>
                        <a:rPr sz="2800" spc="-5" dirty="0">
                          <a:latin typeface="Calibri"/>
                          <a:cs typeface="Calibri"/>
                        </a:rPr>
                        <a:t>1. </a:t>
                      </a:r>
                      <a:r>
                        <a:rPr sz="2800" spc="-10" dirty="0">
                          <a:latin typeface="Calibri"/>
                          <a:cs typeface="Calibri"/>
                        </a:rPr>
                        <a:t>"How </a:t>
                      </a:r>
                      <a:r>
                        <a:rPr sz="2800" spc="-15" dirty="0">
                          <a:latin typeface="Calibri"/>
                          <a:cs typeface="Calibri"/>
                        </a:rPr>
                        <a:t>are </a:t>
                      </a:r>
                      <a:r>
                        <a:rPr sz="2800" spc="-20" dirty="0">
                          <a:latin typeface="Calibri"/>
                          <a:cs typeface="Calibri"/>
                        </a:rPr>
                        <a:t>you </a:t>
                      </a:r>
                      <a:r>
                        <a:rPr sz="2800" spc="-15" dirty="0">
                          <a:latin typeface="Calibri"/>
                          <a:cs typeface="Calibri"/>
                        </a:rPr>
                        <a:t>feeling  today?"</a:t>
                      </a:r>
                      <a:endParaRPr sz="2800">
                        <a:latin typeface="Calibri"/>
                        <a:cs typeface="Calibri"/>
                      </a:endParaRPr>
                    </a:p>
                  </a:txBody>
                  <a:tcPr marL="0" marR="0" marT="8064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tc>
                  <a:txBody>
                    <a:bodyPr/>
                    <a:lstStyle/>
                    <a:p>
                      <a:pPr marL="92075">
                        <a:lnSpc>
                          <a:spcPct val="100000"/>
                        </a:lnSpc>
                        <a:spcBef>
                          <a:spcPts val="635"/>
                        </a:spcBef>
                      </a:pPr>
                      <a:r>
                        <a:rPr sz="2800" spc="-5" dirty="0">
                          <a:latin typeface="Calibri"/>
                          <a:cs typeface="Calibri"/>
                        </a:rPr>
                        <a:t>1. </a:t>
                      </a:r>
                      <a:r>
                        <a:rPr sz="2800" spc="-15" dirty="0">
                          <a:latin typeface="Calibri"/>
                          <a:cs typeface="Calibri"/>
                        </a:rPr>
                        <a:t>"Are </a:t>
                      </a:r>
                      <a:r>
                        <a:rPr sz="2800" spc="-20" dirty="0">
                          <a:latin typeface="Calibri"/>
                          <a:cs typeface="Calibri"/>
                        </a:rPr>
                        <a:t>you</a:t>
                      </a:r>
                      <a:r>
                        <a:rPr sz="2800" spc="45" dirty="0">
                          <a:latin typeface="Calibri"/>
                          <a:cs typeface="Calibri"/>
                        </a:rPr>
                        <a:t> </a:t>
                      </a:r>
                      <a:r>
                        <a:rPr sz="2800" spc="-10" dirty="0">
                          <a:latin typeface="Calibri"/>
                          <a:cs typeface="Calibri"/>
                        </a:rPr>
                        <a:t>sad?"</a:t>
                      </a:r>
                      <a:endParaRPr sz="2800">
                        <a:latin typeface="Calibri"/>
                        <a:cs typeface="Calibri"/>
                      </a:endParaRPr>
                    </a:p>
                  </a:txBody>
                  <a:tcPr marL="0" marR="0" marT="8064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1"/>
                  </a:ext>
                </a:extLst>
              </a:tr>
              <a:tr h="1371600">
                <a:tc>
                  <a:txBody>
                    <a:bodyPr/>
                    <a:lstStyle/>
                    <a:p>
                      <a:pPr marL="454025" marR="357505" indent="-363220">
                        <a:lnSpc>
                          <a:spcPct val="100000"/>
                        </a:lnSpc>
                        <a:spcBef>
                          <a:spcPts val="1864"/>
                        </a:spcBef>
                      </a:pPr>
                      <a:r>
                        <a:rPr sz="2800" spc="-5" dirty="0">
                          <a:latin typeface="Calibri"/>
                          <a:cs typeface="Calibri"/>
                        </a:rPr>
                        <a:t>2. </a:t>
                      </a:r>
                      <a:r>
                        <a:rPr sz="2800" spc="-10" dirty="0">
                          <a:latin typeface="Calibri"/>
                          <a:cs typeface="Calibri"/>
                        </a:rPr>
                        <a:t>"How would </a:t>
                      </a:r>
                      <a:r>
                        <a:rPr sz="2800" spc="-20" dirty="0">
                          <a:latin typeface="Calibri"/>
                          <a:cs typeface="Calibri"/>
                        </a:rPr>
                        <a:t>you  </a:t>
                      </a:r>
                      <a:r>
                        <a:rPr sz="2800" spc="-10" dirty="0">
                          <a:latin typeface="Calibri"/>
                          <a:cs typeface="Calibri"/>
                        </a:rPr>
                        <a:t>describe </a:t>
                      </a:r>
                      <a:r>
                        <a:rPr sz="2800" spc="-20" dirty="0">
                          <a:latin typeface="Calibri"/>
                          <a:cs typeface="Calibri"/>
                        </a:rPr>
                        <a:t>your </a:t>
                      </a:r>
                      <a:r>
                        <a:rPr sz="2800" spc="-5" dirty="0">
                          <a:latin typeface="Calibri"/>
                          <a:cs typeface="Calibri"/>
                        </a:rPr>
                        <a:t>sleep?"</a:t>
                      </a:r>
                      <a:endParaRPr sz="2800">
                        <a:latin typeface="Calibri"/>
                        <a:cs typeface="Calibri"/>
                      </a:endParaRPr>
                    </a:p>
                  </a:txBody>
                  <a:tcPr marL="0" marR="0" marT="23685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tc>
                  <a:txBody>
                    <a:bodyPr/>
                    <a:lstStyle/>
                    <a:p>
                      <a:pPr marL="454659" marR="1151255" indent="-363220" algn="just">
                        <a:lnSpc>
                          <a:spcPct val="100000"/>
                        </a:lnSpc>
                        <a:spcBef>
                          <a:spcPts val="185"/>
                        </a:spcBef>
                      </a:pPr>
                      <a:r>
                        <a:rPr sz="2800" spc="-5" dirty="0">
                          <a:latin typeface="Calibri"/>
                          <a:cs typeface="Calibri"/>
                        </a:rPr>
                        <a:t>2. </a:t>
                      </a:r>
                      <a:r>
                        <a:rPr sz="2800" spc="-15" dirty="0">
                          <a:latin typeface="Calibri"/>
                          <a:cs typeface="Calibri"/>
                        </a:rPr>
                        <a:t>"Are </a:t>
                      </a:r>
                      <a:r>
                        <a:rPr sz="2800" spc="-20" dirty="0">
                          <a:latin typeface="Calibri"/>
                          <a:cs typeface="Calibri"/>
                        </a:rPr>
                        <a:t>you </a:t>
                      </a:r>
                      <a:r>
                        <a:rPr sz="2800" spc="-15" dirty="0">
                          <a:latin typeface="Calibri"/>
                          <a:cs typeface="Calibri"/>
                        </a:rPr>
                        <a:t>having  problems falling  </a:t>
                      </a:r>
                      <a:r>
                        <a:rPr sz="2800" spc="-5" dirty="0">
                          <a:latin typeface="Calibri"/>
                          <a:cs typeface="Calibri"/>
                        </a:rPr>
                        <a:t>asleep?"</a:t>
                      </a:r>
                      <a:endParaRPr sz="2800">
                        <a:latin typeface="Calibri"/>
                        <a:cs typeface="Calibri"/>
                      </a:endParaRPr>
                    </a:p>
                  </a:txBody>
                  <a:tcPr marL="0" marR="0" marT="2349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CF4"/>
                    </a:solidFill>
                  </a:tcPr>
                </a:tc>
                <a:extLst>
                  <a:ext uri="{0D108BD9-81ED-4DB2-BD59-A6C34878D82A}">
                    <a16:rowId xmlns:a16="http://schemas.microsoft.com/office/drawing/2014/main" val="10002"/>
                  </a:ext>
                </a:extLst>
              </a:tr>
              <a:tr h="1371612">
                <a:tc>
                  <a:txBody>
                    <a:bodyPr/>
                    <a:lstStyle/>
                    <a:p>
                      <a:pPr marL="454025" marR="296545" indent="-363220" algn="just">
                        <a:lnSpc>
                          <a:spcPct val="100899"/>
                        </a:lnSpc>
                        <a:spcBef>
                          <a:spcPts val="155"/>
                        </a:spcBef>
                      </a:pPr>
                      <a:r>
                        <a:rPr sz="2800" spc="-5" dirty="0">
                          <a:latin typeface="Calibri"/>
                          <a:cs typeface="Calibri"/>
                        </a:rPr>
                        <a:t>3. "Can </a:t>
                      </a:r>
                      <a:r>
                        <a:rPr sz="2800" spc="-20" dirty="0">
                          <a:latin typeface="Calibri"/>
                          <a:cs typeface="Calibri"/>
                        </a:rPr>
                        <a:t>you </a:t>
                      </a:r>
                      <a:r>
                        <a:rPr sz="2800" spc="-15" dirty="0">
                          <a:latin typeface="Calibri"/>
                          <a:cs typeface="Calibri"/>
                        </a:rPr>
                        <a:t>tell </a:t>
                      </a:r>
                      <a:r>
                        <a:rPr sz="2800" spc="-5" dirty="0">
                          <a:latin typeface="Calibri"/>
                          <a:cs typeface="Calibri"/>
                        </a:rPr>
                        <a:t>me </a:t>
                      </a:r>
                      <a:r>
                        <a:rPr sz="2800" spc="-10" dirty="0">
                          <a:latin typeface="Calibri"/>
                          <a:cs typeface="Calibri"/>
                        </a:rPr>
                        <a:t>how  </a:t>
                      </a:r>
                      <a:r>
                        <a:rPr sz="2800" spc="-20" dirty="0">
                          <a:latin typeface="Calibri"/>
                          <a:cs typeface="Calibri"/>
                        </a:rPr>
                        <a:t>your </a:t>
                      </a:r>
                      <a:r>
                        <a:rPr sz="2800" spc="-15" dirty="0">
                          <a:latin typeface="Calibri"/>
                          <a:cs typeface="Calibri"/>
                        </a:rPr>
                        <a:t>problem </a:t>
                      </a:r>
                      <a:r>
                        <a:rPr sz="2800" spc="-10" dirty="0">
                          <a:latin typeface="Calibri"/>
                          <a:cs typeface="Calibri"/>
                        </a:rPr>
                        <a:t>impacts  </a:t>
                      </a:r>
                      <a:r>
                        <a:rPr sz="2800" spc="-20" dirty="0">
                          <a:latin typeface="Calibri"/>
                          <a:cs typeface="Calibri"/>
                        </a:rPr>
                        <a:t>your</a:t>
                      </a:r>
                      <a:r>
                        <a:rPr sz="2800" spc="10" dirty="0">
                          <a:latin typeface="Calibri"/>
                          <a:cs typeface="Calibri"/>
                        </a:rPr>
                        <a:t> </a:t>
                      </a:r>
                      <a:r>
                        <a:rPr sz="2800" spc="-20" dirty="0">
                          <a:latin typeface="Calibri"/>
                          <a:cs typeface="Calibri"/>
                        </a:rPr>
                        <a:t>life?</a:t>
                      </a:r>
                      <a:r>
                        <a:rPr sz="2800" spc="-20" dirty="0">
                          <a:latin typeface="MS PGothic"/>
                          <a:cs typeface="MS PGothic"/>
                        </a:rPr>
                        <a:t>“</a:t>
                      </a:r>
                      <a:endParaRPr sz="2800">
                        <a:latin typeface="MS PGothic"/>
                        <a:cs typeface="MS PGothic"/>
                      </a:endParaRPr>
                    </a:p>
                  </a:txBody>
                  <a:tcPr marL="0" marR="0" marT="196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tc>
                  <a:txBody>
                    <a:bodyPr/>
                    <a:lstStyle/>
                    <a:p>
                      <a:pPr marL="454659" marR="384175" indent="-363220">
                        <a:lnSpc>
                          <a:spcPct val="100000"/>
                        </a:lnSpc>
                        <a:spcBef>
                          <a:spcPts val="185"/>
                        </a:spcBef>
                      </a:pPr>
                      <a:r>
                        <a:rPr sz="2800" spc="-5" dirty="0">
                          <a:latin typeface="Calibri"/>
                          <a:cs typeface="Calibri"/>
                        </a:rPr>
                        <a:t>3. </a:t>
                      </a:r>
                      <a:r>
                        <a:rPr sz="2800" spc="-15" dirty="0">
                          <a:latin typeface="Calibri"/>
                          <a:cs typeface="Calibri"/>
                        </a:rPr>
                        <a:t>"Are </a:t>
                      </a:r>
                      <a:r>
                        <a:rPr sz="2800" spc="-20" dirty="0">
                          <a:latin typeface="Calibri"/>
                          <a:cs typeface="Calibri"/>
                        </a:rPr>
                        <a:t>you </a:t>
                      </a:r>
                      <a:r>
                        <a:rPr sz="2800" spc="-15" dirty="0">
                          <a:latin typeface="Calibri"/>
                          <a:cs typeface="Calibri"/>
                        </a:rPr>
                        <a:t>still going </a:t>
                      </a:r>
                      <a:r>
                        <a:rPr sz="2800" spc="-20" dirty="0">
                          <a:latin typeface="Calibri"/>
                          <a:cs typeface="Calibri"/>
                        </a:rPr>
                        <a:t>to  </a:t>
                      </a:r>
                      <a:r>
                        <a:rPr sz="2800" spc="-10" dirty="0">
                          <a:latin typeface="Calibri"/>
                          <a:cs typeface="Calibri"/>
                        </a:rPr>
                        <a:t>work?"</a:t>
                      </a:r>
                      <a:endParaRPr sz="2800">
                        <a:latin typeface="Calibri"/>
                        <a:cs typeface="Calibri"/>
                      </a:endParaRPr>
                    </a:p>
                  </a:txBody>
                  <a:tcPr marL="0" marR="0" marT="2349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7E8"/>
                    </a:solidFill>
                  </a:tcPr>
                </a:tc>
                <a:extLst>
                  <a:ext uri="{0D108BD9-81ED-4DB2-BD59-A6C34878D82A}">
                    <a16:rowId xmlns:a16="http://schemas.microsoft.com/office/drawing/2014/main" val="10003"/>
                  </a:ext>
                </a:extLst>
              </a:tr>
            </a:tbl>
          </a:graphicData>
        </a:graphic>
      </p:graphicFrame>
      <p:pic>
        <p:nvPicPr>
          <p:cNvPr id="6" name="Immagine 5">
            <a:extLst>
              <a:ext uri="{FF2B5EF4-FFF2-40B4-BE49-F238E27FC236}">
                <a16:creationId xmlns:a16="http://schemas.microsoft.com/office/drawing/2014/main" id="{04B88549-7920-45BD-9210-690EBC5CA5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0B09F863-FB57-45C9-BD30-B1B69B8C901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419860"/>
          </a:xfrm>
          <a:custGeom>
            <a:avLst/>
            <a:gdLst/>
            <a:ahLst/>
            <a:cxnLst/>
            <a:rect l="l" t="t" r="r" b="b"/>
            <a:pathLst>
              <a:path w="9144000" h="1419860">
                <a:moveTo>
                  <a:pt x="0" y="1419733"/>
                </a:moveTo>
                <a:lnTo>
                  <a:pt x="9144000" y="1419733"/>
                </a:lnTo>
                <a:lnTo>
                  <a:pt x="9144000" y="0"/>
                </a:lnTo>
                <a:lnTo>
                  <a:pt x="0" y="0"/>
                </a:lnTo>
                <a:lnTo>
                  <a:pt x="0" y="1419733"/>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361315"/>
            <a:ext cx="3716020" cy="697230"/>
          </a:xfrm>
          <a:prstGeom prst="rect">
            <a:avLst/>
          </a:prstGeom>
        </p:spPr>
        <p:txBody>
          <a:bodyPr vert="horz" wrap="square" lIns="0" tIns="13335" rIns="0" bIns="0" rtlCol="0">
            <a:spAutoFit/>
          </a:bodyPr>
          <a:lstStyle/>
          <a:p>
            <a:pPr marL="12700">
              <a:lnSpc>
                <a:spcPct val="100000"/>
              </a:lnSpc>
              <a:spcBef>
                <a:spcPts val="105"/>
              </a:spcBef>
            </a:pPr>
            <a:r>
              <a:rPr spc="-5" dirty="0"/>
              <a:t>Open </a:t>
            </a:r>
            <a:r>
              <a:rPr dirty="0"/>
              <a:t>or</a:t>
            </a:r>
            <a:r>
              <a:rPr spc="-60" dirty="0"/>
              <a:t> </a:t>
            </a:r>
            <a:r>
              <a:rPr dirty="0"/>
              <a:t>closed?</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23</a:t>
            </a:fld>
            <a:endParaRPr dirty="0"/>
          </a:p>
        </p:txBody>
      </p:sp>
      <p:sp>
        <p:nvSpPr>
          <p:cNvPr id="4" name="object 4"/>
          <p:cNvSpPr txBox="1"/>
          <p:nvPr/>
        </p:nvSpPr>
        <p:spPr>
          <a:xfrm>
            <a:off x="1498853" y="1565529"/>
            <a:ext cx="6390640" cy="4196080"/>
          </a:xfrm>
          <a:prstGeom prst="rect">
            <a:avLst/>
          </a:prstGeom>
        </p:spPr>
        <p:txBody>
          <a:bodyPr vert="horz" wrap="square" lIns="0" tIns="85725" rIns="0" bIns="0" rtlCol="0">
            <a:spAutoFit/>
          </a:bodyPr>
          <a:lstStyle/>
          <a:p>
            <a:pPr marL="355600" indent="-342900">
              <a:lnSpc>
                <a:spcPct val="100000"/>
              </a:lnSpc>
              <a:spcBef>
                <a:spcPts val="675"/>
              </a:spcBef>
              <a:buFont typeface="Arial"/>
              <a:buChar char="•"/>
              <a:tabLst>
                <a:tab pos="354965" algn="l"/>
                <a:tab pos="355600" algn="l"/>
              </a:tabLst>
            </a:pPr>
            <a:r>
              <a:rPr sz="2400" spc="-5" dirty="0">
                <a:latin typeface="Calibri"/>
                <a:cs typeface="Calibri"/>
              </a:rPr>
              <a:t>"What </a:t>
            </a:r>
            <a:r>
              <a:rPr sz="2400" spc="-15" dirty="0">
                <a:latin typeface="Calibri"/>
                <a:cs typeface="Calibri"/>
              </a:rPr>
              <a:t>brought </a:t>
            </a:r>
            <a:r>
              <a:rPr sz="2400" spc="-10" dirty="0">
                <a:latin typeface="Calibri"/>
                <a:cs typeface="Calibri"/>
              </a:rPr>
              <a:t>you </a:t>
            </a:r>
            <a:r>
              <a:rPr sz="2400" dirty="0">
                <a:latin typeface="Calibri"/>
                <a:cs typeface="Calibri"/>
              </a:rPr>
              <a:t>in </a:t>
            </a:r>
            <a:r>
              <a:rPr sz="2400" spc="-15" dirty="0">
                <a:latin typeface="Calibri"/>
                <a:cs typeface="Calibri"/>
              </a:rPr>
              <a:t>here</a:t>
            </a:r>
            <a:r>
              <a:rPr sz="2400" spc="-5" dirty="0">
                <a:latin typeface="Calibri"/>
                <a:cs typeface="Calibri"/>
              </a:rPr>
              <a:t> </a:t>
            </a:r>
            <a:r>
              <a:rPr sz="2400" spc="-10" dirty="0">
                <a:latin typeface="Calibri"/>
                <a:cs typeface="Calibri"/>
              </a:rPr>
              <a:t>today?”</a:t>
            </a:r>
            <a:endParaRPr sz="2400">
              <a:latin typeface="Calibri"/>
              <a:cs typeface="Calibri"/>
            </a:endParaRPr>
          </a:p>
          <a:p>
            <a:pPr marL="355600" marR="123189" indent="-342900">
              <a:lnSpc>
                <a:spcPct val="100000"/>
              </a:lnSpc>
              <a:spcBef>
                <a:spcPts val="575"/>
              </a:spcBef>
              <a:buFont typeface="Arial"/>
              <a:buChar char="•"/>
              <a:tabLst>
                <a:tab pos="354965" algn="l"/>
                <a:tab pos="355600" algn="l"/>
              </a:tabLst>
            </a:pPr>
            <a:r>
              <a:rPr sz="2400" spc="-5" dirty="0">
                <a:latin typeface="Calibri"/>
                <a:cs typeface="Calibri"/>
              </a:rPr>
              <a:t>"How </a:t>
            </a:r>
            <a:r>
              <a:rPr sz="2400" dirty="0">
                <a:latin typeface="Calibri"/>
                <a:cs typeface="Calibri"/>
              </a:rPr>
              <a:t>much </a:t>
            </a:r>
            <a:r>
              <a:rPr sz="2400" spc="-5" dirty="0">
                <a:latin typeface="Calibri"/>
                <a:cs typeface="Calibri"/>
              </a:rPr>
              <a:t>did </a:t>
            </a:r>
            <a:r>
              <a:rPr sz="2400" spc="-10" dirty="0">
                <a:latin typeface="Calibri"/>
                <a:cs typeface="Calibri"/>
              </a:rPr>
              <a:t>you </a:t>
            </a:r>
            <a:r>
              <a:rPr sz="2400" spc="-20" dirty="0">
                <a:latin typeface="Calibri"/>
                <a:cs typeface="Calibri"/>
              </a:rPr>
              <a:t>have </a:t>
            </a:r>
            <a:r>
              <a:rPr sz="2400" spc="-15" dirty="0">
                <a:latin typeface="Calibri"/>
                <a:cs typeface="Calibri"/>
              </a:rPr>
              <a:t>to </a:t>
            </a:r>
            <a:r>
              <a:rPr sz="2400" spc="-5" dirty="0">
                <a:latin typeface="Calibri"/>
                <a:cs typeface="Calibri"/>
              </a:rPr>
              <a:t>drink </a:t>
            </a:r>
            <a:r>
              <a:rPr sz="2400" dirty="0">
                <a:latin typeface="Calibri"/>
                <a:cs typeface="Calibri"/>
              </a:rPr>
              <a:t>when </a:t>
            </a:r>
            <a:r>
              <a:rPr sz="2400" spc="-10" dirty="0">
                <a:latin typeface="Calibri"/>
                <a:cs typeface="Calibri"/>
              </a:rPr>
              <a:t>you last  </a:t>
            </a:r>
            <a:r>
              <a:rPr sz="2400" spc="-5" dirty="0">
                <a:latin typeface="Calibri"/>
                <a:cs typeface="Calibri"/>
              </a:rPr>
              <a:t>had </a:t>
            </a:r>
            <a:r>
              <a:rPr sz="2400" dirty="0">
                <a:latin typeface="Calibri"/>
                <a:cs typeface="Calibri"/>
              </a:rPr>
              <a:t>an </a:t>
            </a:r>
            <a:r>
              <a:rPr sz="2400" spc="-5" dirty="0">
                <a:latin typeface="Calibri"/>
                <a:cs typeface="Calibri"/>
              </a:rPr>
              <a:t>alcoholic</a:t>
            </a:r>
            <a:r>
              <a:rPr sz="2400" spc="-25" dirty="0">
                <a:latin typeface="Calibri"/>
                <a:cs typeface="Calibri"/>
              </a:rPr>
              <a:t> </a:t>
            </a:r>
            <a:r>
              <a:rPr sz="2400" spc="-5" dirty="0">
                <a:latin typeface="Calibri"/>
                <a:cs typeface="Calibri"/>
              </a:rPr>
              <a:t>drink?"</a:t>
            </a:r>
            <a:endParaRPr sz="2400">
              <a:latin typeface="Calibri"/>
              <a:cs typeface="Calibri"/>
            </a:endParaRPr>
          </a:p>
          <a:p>
            <a:pPr marL="355600" marR="1302385" indent="-342900">
              <a:lnSpc>
                <a:spcPct val="100000"/>
              </a:lnSpc>
              <a:spcBef>
                <a:spcPts val="580"/>
              </a:spcBef>
              <a:buFont typeface="Arial"/>
              <a:buChar char="•"/>
              <a:tabLst>
                <a:tab pos="354965" algn="l"/>
                <a:tab pos="355600" algn="l"/>
              </a:tabLst>
            </a:pPr>
            <a:r>
              <a:rPr sz="2400" spc="-5" dirty="0">
                <a:latin typeface="Calibri"/>
                <a:cs typeface="Calibri"/>
              </a:rPr>
              <a:t>“Did </a:t>
            </a:r>
            <a:r>
              <a:rPr sz="2400" spc="-10" dirty="0">
                <a:latin typeface="Calibri"/>
                <a:cs typeface="Calibri"/>
              </a:rPr>
              <a:t>you tell your </a:t>
            </a:r>
            <a:r>
              <a:rPr sz="2400" spc="-15" dirty="0">
                <a:latin typeface="Calibri"/>
                <a:cs typeface="Calibri"/>
              </a:rPr>
              <a:t>wife </a:t>
            </a:r>
            <a:r>
              <a:rPr sz="2400" spc="-10" dirty="0">
                <a:latin typeface="Calibri"/>
                <a:cs typeface="Calibri"/>
              </a:rPr>
              <a:t>you </a:t>
            </a:r>
            <a:r>
              <a:rPr sz="2400" spc="-5" dirty="0">
                <a:latin typeface="Calibri"/>
                <a:cs typeface="Calibri"/>
              </a:rPr>
              <a:t>had </a:t>
            </a:r>
            <a:r>
              <a:rPr sz="2400" dirty="0">
                <a:latin typeface="Calibri"/>
                <a:cs typeface="Calibri"/>
              </a:rPr>
              <a:t>a </a:t>
            </a:r>
            <a:r>
              <a:rPr sz="2400" spc="-5" dirty="0">
                <a:latin typeface="Calibri"/>
                <a:cs typeface="Calibri"/>
              </a:rPr>
              <a:t>drink  </a:t>
            </a:r>
            <a:r>
              <a:rPr sz="2400" spc="-15" dirty="0">
                <a:latin typeface="Calibri"/>
                <a:cs typeface="Calibri"/>
              </a:rPr>
              <a:t>yesterday?”</a:t>
            </a:r>
            <a:endParaRPr sz="2400">
              <a:latin typeface="Calibri"/>
              <a:cs typeface="Calibri"/>
            </a:endParaRPr>
          </a:p>
          <a:p>
            <a:pPr marL="355600" indent="-342900">
              <a:lnSpc>
                <a:spcPct val="100000"/>
              </a:lnSpc>
              <a:spcBef>
                <a:spcPts val="575"/>
              </a:spcBef>
              <a:buFont typeface="Arial"/>
              <a:buChar char="•"/>
              <a:tabLst>
                <a:tab pos="354965" algn="l"/>
                <a:tab pos="355600" algn="l"/>
              </a:tabLst>
            </a:pPr>
            <a:r>
              <a:rPr sz="2400" spc="-5" dirty="0">
                <a:latin typeface="Calibri"/>
                <a:cs typeface="Calibri"/>
              </a:rPr>
              <a:t>"Could </a:t>
            </a:r>
            <a:r>
              <a:rPr sz="2400" spc="-10" dirty="0">
                <a:latin typeface="Calibri"/>
                <a:cs typeface="Calibri"/>
              </a:rPr>
              <a:t>you tell </a:t>
            </a:r>
            <a:r>
              <a:rPr sz="2400" dirty="0">
                <a:latin typeface="Calibri"/>
                <a:cs typeface="Calibri"/>
              </a:rPr>
              <a:t>me </a:t>
            </a:r>
            <a:r>
              <a:rPr sz="2400" spc="-10" dirty="0">
                <a:latin typeface="Calibri"/>
                <a:cs typeface="Calibri"/>
              </a:rPr>
              <a:t>more </a:t>
            </a:r>
            <a:r>
              <a:rPr sz="2400" dirty="0">
                <a:latin typeface="Calibri"/>
                <a:cs typeface="Calibri"/>
              </a:rPr>
              <a:t>about</a:t>
            </a:r>
            <a:r>
              <a:rPr sz="2400" spc="-40" dirty="0">
                <a:latin typeface="Calibri"/>
                <a:cs typeface="Calibri"/>
              </a:rPr>
              <a:t> </a:t>
            </a:r>
            <a:r>
              <a:rPr sz="2400" dirty="0">
                <a:latin typeface="Calibri"/>
                <a:cs typeface="Calibri"/>
              </a:rPr>
              <a:t>that?”</a:t>
            </a:r>
            <a:endParaRPr sz="2400">
              <a:latin typeface="Calibri"/>
              <a:cs typeface="Calibri"/>
            </a:endParaRPr>
          </a:p>
          <a:p>
            <a:pPr marL="355600" indent="-342900">
              <a:lnSpc>
                <a:spcPct val="100000"/>
              </a:lnSpc>
              <a:spcBef>
                <a:spcPts val="580"/>
              </a:spcBef>
              <a:buFont typeface="Arial"/>
              <a:buChar char="•"/>
              <a:tabLst>
                <a:tab pos="354965" algn="l"/>
                <a:tab pos="355600" algn="l"/>
              </a:tabLst>
            </a:pPr>
            <a:r>
              <a:rPr sz="2400" dirty="0">
                <a:latin typeface="Calibri"/>
                <a:cs typeface="Calibri"/>
              </a:rPr>
              <a:t>“Is </a:t>
            </a:r>
            <a:r>
              <a:rPr sz="2400" spc="-10" dirty="0">
                <a:latin typeface="Calibri"/>
                <a:cs typeface="Calibri"/>
              </a:rPr>
              <a:t>your </a:t>
            </a:r>
            <a:r>
              <a:rPr sz="2400" spc="-5" dirty="0">
                <a:latin typeface="Calibri"/>
                <a:cs typeface="Calibri"/>
              </a:rPr>
              <a:t>husband </a:t>
            </a:r>
            <a:r>
              <a:rPr sz="2400" dirty="0">
                <a:latin typeface="Calibri"/>
                <a:cs typeface="Calibri"/>
              </a:rPr>
              <a:t>a </a:t>
            </a:r>
            <a:r>
              <a:rPr sz="2400" spc="-5" dirty="0">
                <a:latin typeface="Calibri"/>
                <a:cs typeface="Calibri"/>
              </a:rPr>
              <a:t>violent</a:t>
            </a:r>
            <a:r>
              <a:rPr sz="2400" spc="-40" dirty="0">
                <a:latin typeface="Calibri"/>
                <a:cs typeface="Calibri"/>
              </a:rPr>
              <a:t> </a:t>
            </a:r>
            <a:r>
              <a:rPr sz="2400" spc="5" dirty="0">
                <a:latin typeface="Calibri"/>
                <a:cs typeface="Calibri"/>
              </a:rPr>
              <a:t>man?”</a:t>
            </a:r>
            <a:endParaRPr sz="2400">
              <a:latin typeface="Calibri"/>
              <a:cs typeface="Calibri"/>
            </a:endParaRPr>
          </a:p>
          <a:p>
            <a:pPr marL="355600" marR="5080" indent="-342900">
              <a:lnSpc>
                <a:spcPct val="100000"/>
              </a:lnSpc>
              <a:spcBef>
                <a:spcPts val="575"/>
              </a:spcBef>
              <a:buFont typeface="Arial"/>
              <a:buChar char="•"/>
              <a:tabLst>
                <a:tab pos="354965" algn="l"/>
                <a:tab pos="355600" algn="l"/>
              </a:tabLst>
            </a:pPr>
            <a:r>
              <a:rPr sz="2400" dirty="0">
                <a:latin typeface="Calibri"/>
                <a:cs typeface="Calibri"/>
              </a:rPr>
              <a:t>“Can </a:t>
            </a:r>
            <a:r>
              <a:rPr sz="2400" spc="-10" dirty="0">
                <a:latin typeface="Calibri"/>
                <a:cs typeface="Calibri"/>
              </a:rPr>
              <a:t>you </a:t>
            </a:r>
            <a:r>
              <a:rPr sz="2400" spc="-5" dirty="0">
                <a:latin typeface="Calibri"/>
                <a:cs typeface="Calibri"/>
              </a:rPr>
              <a:t>describe </a:t>
            </a:r>
            <a:r>
              <a:rPr sz="2400" spc="-15" dirty="0">
                <a:latin typeface="Calibri"/>
                <a:cs typeface="Calibri"/>
              </a:rPr>
              <a:t>to </a:t>
            </a:r>
            <a:r>
              <a:rPr sz="2400" dirty="0">
                <a:latin typeface="Calibri"/>
                <a:cs typeface="Calibri"/>
              </a:rPr>
              <a:t>me </a:t>
            </a:r>
            <a:r>
              <a:rPr sz="2400" spc="-20" dirty="0">
                <a:latin typeface="Calibri"/>
                <a:cs typeface="Calibri"/>
              </a:rPr>
              <a:t>why </a:t>
            </a:r>
            <a:r>
              <a:rPr sz="2400" spc="-10" dirty="0">
                <a:latin typeface="Calibri"/>
                <a:cs typeface="Calibri"/>
              </a:rPr>
              <a:t>you </a:t>
            </a:r>
            <a:r>
              <a:rPr sz="2400" spc="-15" dirty="0">
                <a:latin typeface="Calibri"/>
                <a:cs typeface="Calibri"/>
              </a:rPr>
              <a:t>are </a:t>
            </a:r>
            <a:r>
              <a:rPr sz="2400" spc="-10" dirty="0">
                <a:latin typeface="Calibri"/>
                <a:cs typeface="Calibri"/>
              </a:rPr>
              <a:t>feeling </a:t>
            </a:r>
            <a:r>
              <a:rPr sz="2400" dirty="0">
                <a:latin typeface="Calibri"/>
                <a:cs typeface="Calibri"/>
              </a:rPr>
              <a:t>this  </a:t>
            </a:r>
            <a:r>
              <a:rPr sz="2400" spc="-10" dirty="0">
                <a:latin typeface="Calibri"/>
                <a:cs typeface="Calibri"/>
              </a:rPr>
              <a:t>way?”</a:t>
            </a:r>
            <a:endParaRPr sz="2400">
              <a:latin typeface="Calibri"/>
              <a:cs typeface="Calibri"/>
            </a:endParaRPr>
          </a:p>
          <a:p>
            <a:pPr marL="355600" indent="-342900">
              <a:lnSpc>
                <a:spcPct val="100000"/>
              </a:lnSpc>
              <a:spcBef>
                <a:spcPts val="580"/>
              </a:spcBef>
              <a:buFont typeface="Arial"/>
              <a:buChar char="•"/>
              <a:tabLst>
                <a:tab pos="354965" algn="l"/>
                <a:tab pos="355600" algn="l"/>
              </a:tabLst>
            </a:pPr>
            <a:r>
              <a:rPr sz="2400" spc="-5" dirty="0">
                <a:latin typeface="Calibri"/>
                <a:cs typeface="Calibri"/>
              </a:rPr>
              <a:t>“How </a:t>
            </a:r>
            <a:r>
              <a:rPr sz="2400" spc="-10" dirty="0">
                <a:latin typeface="Calibri"/>
                <a:cs typeface="Calibri"/>
              </a:rPr>
              <a:t>would you </a:t>
            </a:r>
            <a:r>
              <a:rPr sz="2400" spc="-20" dirty="0">
                <a:latin typeface="Calibri"/>
                <a:cs typeface="Calibri"/>
              </a:rPr>
              <a:t>like </a:t>
            </a:r>
            <a:r>
              <a:rPr sz="2400" spc="-15" dirty="0">
                <a:latin typeface="Calibri"/>
                <a:cs typeface="Calibri"/>
              </a:rPr>
              <a:t>to </a:t>
            </a:r>
            <a:r>
              <a:rPr sz="2400" spc="-5" dirty="0">
                <a:latin typeface="Calibri"/>
                <a:cs typeface="Calibri"/>
              </a:rPr>
              <a:t>plan</a:t>
            </a:r>
            <a:r>
              <a:rPr sz="2400" spc="-20" dirty="0">
                <a:latin typeface="Calibri"/>
                <a:cs typeface="Calibri"/>
              </a:rPr>
              <a:t> </a:t>
            </a:r>
            <a:r>
              <a:rPr sz="2400" spc="5" dirty="0">
                <a:latin typeface="Calibri"/>
                <a:cs typeface="Calibri"/>
              </a:rPr>
              <a:t>this?”</a:t>
            </a:r>
            <a:endParaRPr sz="2400">
              <a:latin typeface="Calibri"/>
              <a:cs typeface="Calibri"/>
            </a:endParaRPr>
          </a:p>
        </p:txBody>
      </p:sp>
      <p:pic>
        <p:nvPicPr>
          <p:cNvPr id="6" name="Immagine 5">
            <a:extLst>
              <a:ext uri="{FF2B5EF4-FFF2-40B4-BE49-F238E27FC236}">
                <a16:creationId xmlns:a16="http://schemas.microsoft.com/office/drawing/2014/main" id="{9B956C4E-E7DF-493B-8609-057EAC11F7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24204E4A-3B05-4AF8-8870-D3EFA0C2076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336867"/>
            <a:ext cx="2964815" cy="696595"/>
          </a:xfrm>
          <a:prstGeom prst="rect">
            <a:avLst/>
          </a:prstGeom>
        </p:spPr>
        <p:txBody>
          <a:bodyPr vert="horz" wrap="square" lIns="0" tIns="12700" rIns="0" bIns="0" rtlCol="0">
            <a:spAutoFit/>
          </a:bodyPr>
          <a:lstStyle/>
          <a:p>
            <a:pPr marL="12700">
              <a:lnSpc>
                <a:spcPct val="100000"/>
              </a:lnSpc>
              <a:spcBef>
                <a:spcPts val="100"/>
              </a:spcBef>
            </a:pPr>
            <a:r>
              <a:rPr spc="-5" dirty="0"/>
              <a:t>Summarizing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24</a:t>
            </a:fld>
            <a:endParaRPr dirty="0"/>
          </a:p>
        </p:txBody>
      </p:sp>
      <p:sp>
        <p:nvSpPr>
          <p:cNvPr id="4" name="object 4"/>
          <p:cNvSpPr txBox="1"/>
          <p:nvPr/>
        </p:nvSpPr>
        <p:spPr>
          <a:xfrm>
            <a:off x="1017524" y="1879803"/>
            <a:ext cx="6939915" cy="4058355"/>
          </a:xfrm>
          <a:prstGeom prst="rect">
            <a:avLst/>
          </a:prstGeom>
        </p:spPr>
        <p:txBody>
          <a:bodyPr vert="horz" wrap="square" lIns="0" tIns="135890" rIns="0" bIns="0" rtlCol="0">
            <a:spAutoFit/>
          </a:bodyPr>
          <a:lstStyle/>
          <a:p>
            <a:pPr marL="355600" marR="921385" indent="-342900">
              <a:lnSpc>
                <a:spcPct val="70100"/>
              </a:lnSpc>
              <a:spcBef>
                <a:spcPts val="1070"/>
              </a:spcBef>
              <a:buFont typeface="Arial"/>
              <a:buChar char="•"/>
              <a:tabLst>
                <a:tab pos="354965" algn="l"/>
                <a:tab pos="355600" algn="l"/>
              </a:tabLst>
            </a:pPr>
            <a:r>
              <a:rPr sz="2700" b="1" spc="-25" dirty="0">
                <a:latin typeface="Calibri"/>
                <a:cs typeface="Calibri"/>
              </a:rPr>
              <a:t>Re-state </a:t>
            </a:r>
            <a:r>
              <a:rPr sz="2700" b="1" dirty="0">
                <a:latin typeface="Calibri"/>
                <a:cs typeface="Calibri"/>
              </a:rPr>
              <a:t>the main</a:t>
            </a:r>
            <a:r>
              <a:rPr sz="2700" dirty="0">
                <a:latin typeface="Calibri"/>
                <a:cs typeface="Calibri"/>
              </a:rPr>
              <a:t> </a:t>
            </a:r>
            <a:r>
              <a:rPr sz="2700" spc="-15" dirty="0">
                <a:latin typeface="Calibri"/>
                <a:cs typeface="Calibri"/>
              </a:rPr>
              <a:t>(content) </a:t>
            </a:r>
            <a:r>
              <a:rPr sz="2700" b="1" spc="-10" dirty="0">
                <a:latin typeface="Calibri"/>
                <a:cs typeface="Calibri"/>
              </a:rPr>
              <a:t>points</a:t>
            </a:r>
            <a:r>
              <a:rPr sz="2700" spc="-10" dirty="0">
                <a:latin typeface="Calibri"/>
                <a:cs typeface="Calibri"/>
              </a:rPr>
              <a:t> </a:t>
            </a:r>
            <a:r>
              <a:rPr sz="2700" spc="-5" dirty="0">
                <a:latin typeface="Calibri"/>
                <a:cs typeface="Calibri"/>
              </a:rPr>
              <a:t>of</a:t>
            </a:r>
            <a:r>
              <a:rPr sz="2700" spc="-95" dirty="0">
                <a:latin typeface="Calibri"/>
                <a:cs typeface="Calibri"/>
              </a:rPr>
              <a:t> </a:t>
            </a:r>
            <a:r>
              <a:rPr sz="2700" dirty="0">
                <a:latin typeface="Calibri"/>
                <a:cs typeface="Calibri"/>
              </a:rPr>
              <a:t>the  </a:t>
            </a:r>
            <a:r>
              <a:rPr sz="2700" spc="-35" dirty="0">
                <a:latin typeface="Calibri"/>
                <a:cs typeface="Calibri"/>
              </a:rPr>
              <a:t>person’s</a:t>
            </a:r>
            <a:r>
              <a:rPr sz="2700" spc="-30" dirty="0">
                <a:latin typeface="Calibri"/>
                <a:cs typeface="Calibri"/>
              </a:rPr>
              <a:t> </a:t>
            </a:r>
            <a:r>
              <a:rPr sz="2700" spc="-15" dirty="0">
                <a:latin typeface="Calibri"/>
                <a:cs typeface="Calibri"/>
              </a:rPr>
              <a:t>problems.</a:t>
            </a:r>
            <a:endParaRPr sz="2700" dirty="0">
              <a:latin typeface="Calibri"/>
              <a:cs typeface="Calibri"/>
            </a:endParaRPr>
          </a:p>
          <a:p>
            <a:pPr marL="355600" marR="490855" indent="-342900">
              <a:lnSpc>
                <a:spcPct val="70000"/>
              </a:lnSpc>
              <a:spcBef>
                <a:spcPts val="650"/>
              </a:spcBef>
              <a:buFont typeface="Arial"/>
              <a:buChar char="•"/>
              <a:tabLst>
                <a:tab pos="354965" algn="l"/>
                <a:tab pos="355600" algn="l"/>
              </a:tabLst>
            </a:pPr>
            <a:r>
              <a:rPr sz="2700" b="1" spc="-5" dirty="0">
                <a:latin typeface="Calibri"/>
                <a:cs typeface="Calibri"/>
              </a:rPr>
              <a:t>Don’t </a:t>
            </a:r>
            <a:r>
              <a:rPr sz="2700" b="1" spc="-15" dirty="0">
                <a:latin typeface="Calibri"/>
                <a:cs typeface="Calibri"/>
              </a:rPr>
              <a:t>just repeat </a:t>
            </a:r>
            <a:r>
              <a:rPr sz="2700" dirty="0">
                <a:latin typeface="Calibri"/>
                <a:cs typeface="Calibri"/>
              </a:rPr>
              <a:t>– </a:t>
            </a:r>
            <a:r>
              <a:rPr sz="2700" spc="-5" dirty="0">
                <a:latin typeface="Calibri"/>
                <a:cs typeface="Calibri"/>
              </a:rPr>
              <a:t>put </a:t>
            </a:r>
            <a:r>
              <a:rPr sz="2700" spc="-15" dirty="0">
                <a:latin typeface="Calibri"/>
                <a:cs typeface="Calibri"/>
              </a:rPr>
              <a:t>into </a:t>
            </a:r>
            <a:r>
              <a:rPr sz="2700" spc="-10" dirty="0">
                <a:latin typeface="Calibri"/>
                <a:cs typeface="Calibri"/>
              </a:rPr>
              <a:t>your </a:t>
            </a:r>
            <a:r>
              <a:rPr sz="2700" spc="-5" dirty="0">
                <a:latin typeface="Calibri"/>
                <a:cs typeface="Calibri"/>
              </a:rPr>
              <a:t>own </a:t>
            </a:r>
            <a:r>
              <a:rPr sz="2700" spc="-20" dirty="0">
                <a:latin typeface="Calibri"/>
                <a:cs typeface="Calibri"/>
              </a:rPr>
              <a:t>words  </a:t>
            </a:r>
            <a:r>
              <a:rPr sz="2700" spc="-5" dirty="0">
                <a:latin typeface="Calibri"/>
                <a:cs typeface="Calibri"/>
              </a:rPr>
              <a:t>how </a:t>
            </a:r>
            <a:r>
              <a:rPr sz="2700" spc="-15" dirty="0">
                <a:latin typeface="Calibri"/>
                <a:cs typeface="Calibri"/>
              </a:rPr>
              <a:t>you </a:t>
            </a:r>
            <a:r>
              <a:rPr sz="2700" spc="-20" dirty="0">
                <a:latin typeface="Calibri"/>
                <a:cs typeface="Calibri"/>
              </a:rPr>
              <a:t>have understood </a:t>
            </a:r>
            <a:r>
              <a:rPr sz="2700" dirty="0">
                <a:latin typeface="Calibri"/>
                <a:cs typeface="Calibri"/>
              </a:rPr>
              <a:t>the </a:t>
            </a:r>
            <a:r>
              <a:rPr sz="2700" spc="-35" dirty="0">
                <a:latin typeface="Calibri"/>
                <a:cs typeface="Calibri"/>
              </a:rPr>
              <a:t>person’s  </a:t>
            </a:r>
            <a:r>
              <a:rPr sz="2700" spc="-5" dirty="0">
                <a:latin typeface="Calibri"/>
                <a:cs typeface="Calibri"/>
              </a:rPr>
              <a:t>situation.</a:t>
            </a:r>
            <a:endParaRPr sz="2700" dirty="0">
              <a:latin typeface="Calibri"/>
              <a:cs typeface="Calibri"/>
            </a:endParaRPr>
          </a:p>
          <a:p>
            <a:pPr marL="355600" marR="285750" indent="-342900">
              <a:lnSpc>
                <a:spcPct val="70000"/>
              </a:lnSpc>
              <a:spcBef>
                <a:spcPts val="650"/>
              </a:spcBef>
              <a:buFont typeface="Arial"/>
              <a:buChar char="•"/>
              <a:tabLst>
                <a:tab pos="354965" algn="l"/>
                <a:tab pos="355600" algn="l"/>
              </a:tabLst>
            </a:pPr>
            <a:r>
              <a:rPr sz="2700" b="1" spc="-5" dirty="0">
                <a:latin typeface="Calibri"/>
                <a:cs typeface="Calibri"/>
              </a:rPr>
              <a:t>Don’t </a:t>
            </a:r>
            <a:r>
              <a:rPr sz="2700" b="1" spc="-30" dirty="0">
                <a:latin typeface="Calibri"/>
                <a:cs typeface="Calibri"/>
              </a:rPr>
              <a:t>state </a:t>
            </a:r>
            <a:r>
              <a:rPr sz="2700" b="1" dirty="0">
                <a:latin typeface="Calibri"/>
                <a:cs typeface="Calibri"/>
              </a:rPr>
              <a:t>as </a:t>
            </a:r>
            <a:r>
              <a:rPr sz="2700" b="1" spc="-15" dirty="0">
                <a:latin typeface="Calibri"/>
                <a:cs typeface="Calibri"/>
              </a:rPr>
              <a:t>fact </a:t>
            </a:r>
            <a:r>
              <a:rPr sz="2700" dirty="0">
                <a:latin typeface="Calibri"/>
                <a:cs typeface="Calibri"/>
              </a:rPr>
              <a:t>– </a:t>
            </a:r>
            <a:r>
              <a:rPr sz="2700" spc="-5" dirty="0">
                <a:latin typeface="Calibri"/>
                <a:cs typeface="Calibri"/>
              </a:rPr>
              <a:t>use </a:t>
            </a:r>
            <a:r>
              <a:rPr sz="2700" spc="-15" dirty="0">
                <a:latin typeface="Calibri"/>
                <a:cs typeface="Calibri"/>
              </a:rPr>
              <a:t>words </a:t>
            </a:r>
            <a:r>
              <a:rPr sz="2700" spc="-10" dirty="0">
                <a:latin typeface="Calibri"/>
                <a:cs typeface="Calibri"/>
              </a:rPr>
              <a:t>that </a:t>
            </a:r>
            <a:r>
              <a:rPr sz="2700" spc="-5" dirty="0">
                <a:latin typeface="Calibri"/>
                <a:cs typeface="Calibri"/>
              </a:rPr>
              <a:t>show </a:t>
            </a:r>
            <a:r>
              <a:rPr sz="2700" spc="-15" dirty="0">
                <a:latin typeface="Calibri"/>
                <a:cs typeface="Calibri"/>
              </a:rPr>
              <a:t>you  are </a:t>
            </a:r>
            <a:r>
              <a:rPr sz="2700" spc="-5" dirty="0">
                <a:latin typeface="Calibri"/>
                <a:cs typeface="Calibri"/>
              </a:rPr>
              <a:t>checking whether </a:t>
            </a:r>
            <a:r>
              <a:rPr sz="2700" spc="-15" dirty="0">
                <a:latin typeface="Calibri"/>
                <a:cs typeface="Calibri"/>
              </a:rPr>
              <a:t>you </a:t>
            </a:r>
            <a:r>
              <a:rPr sz="2700" spc="-20" dirty="0">
                <a:latin typeface="Calibri"/>
                <a:cs typeface="Calibri"/>
              </a:rPr>
              <a:t>have understood  </a:t>
            </a:r>
            <a:r>
              <a:rPr sz="2700" spc="-30" dirty="0">
                <a:latin typeface="Calibri"/>
                <a:cs typeface="Calibri"/>
              </a:rPr>
              <a:t>correctly.</a:t>
            </a:r>
            <a:endParaRPr sz="2700" dirty="0">
              <a:latin typeface="Calibri"/>
              <a:cs typeface="Calibri"/>
            </a:endParaRPr>
          </a:p>
          <a:p>
            <a:pPr marL="355600" marR="5080" indent="-342900">
              <a:lnSpc>
                <a:spcPct val="80000"/>
              </a:lnSpc>
              <a:spcBef>
                <a:spcPts val="565"/>
              </a:spcBef>
              <a:buFont typeface="Arial"/>
              <a:buChar char="•"/>
              <a:tabLst>
                <a:tab pos="354965" algn="l"/>
                <a:tab pos="355600" algn="l"/>
              </a:tabLst>
            </a:pPr>
            <a:r>
              <a:rPr sz="2700" spc="-5" dirty="0">
                <a:latin typeface="Calibri"/>
                <a:cs typeface="Calibri"/>
              </a:rPr>
              <a:t>Summaries </a:t>
            </a:r>
            <a:r>
              <a:rPr sz="2700" spc="-20" dirty="0">
                <a:latin typeface="Calibri"/>
                <a:cs typeface="Calibri"/>
              </a:rPr>
              <a:t>offered </a:t>
            </a:r>
            <a:r>
              <a:rPr sz="2700" spc="-5" dirty="0">
                <a:latin typeface="Calibri"/>
                <a:cs typeface="Calibri"/>
              </a:rPr>
              <a:t>during </a:t>
            </a:r>
            <a:r>
              <a:rPr sz="2700" dirty="0">
                <a:latin typeface="Calibri"/>
                <a:cs typeface="Calibri"/>
              </a:rPr>
              <a:t>the </a:t>
            </a:r>
            <a:r>
              <a:rPr sz="2700" spc="-20" dirty="0">
                <a:latin typeface="Calibri"/>
                <a:cs typeface="Calibri"/>
              </a:rPr>
              <a:t>course </a:t>
            </a:r>
            <a:r>
              <a:rPr sz="2700" spc="-5" dirty="0">
                <a:latin typeface="Calibri"/>
                <a:cs typeface="Calibri"/>
              </a:rPr>
              <a:t>of </a:t>
            </a:r>
            <a:r>
              <a:rPr sz="2700" dirty="0">
                <a:latin typeface="Calibri"/>
                <a:cs typeface="Calibri"/>
              </a:rPr>
              <a:t>the  </a:t>
            </a:r>
            <a:r>
              <a:rPr sz="2700" spc="-5" dirty="0">
                <a:latin typeface="Calibri"/>
                <a:cs typeface="Calibri"/>
              </a:rPr>
              <a:t>session help us </a:t>
            </a:r>
            <a:r>
              <a:rPr sz="2700" spc="-15" dirty="0">
                <a:latin typeface="Calibri"/>
                <a:cs typeface="Calibri"/>
              </a:rPr>
              <a:t>to </a:t>
            </a:r>
            <a:r>
              <a:rPr sz="2700" spc="-25" dirty="0">
                <a:latin typeface="Calibri"/>
                <a:cs typeface="Calibri"/>
              </a:rPr>
              <a:t>keep </a:t>
            </a:r>
            <a:r>
              <a:rPr sz="2700" spc="-5" dirty="0">
                <a:latin typeface="Calibri"/>
                <a:cs typeface="Calibri"/>
              </a:rPr>
              <a:t>our </a:t>
            </a:r>
            <a:r>
              <a:rPr sz="2700" spc="-15" dirty="0">
                <a:latin typeface="Calibri"/>
                <a:cs typeface="Calibri"/>
              </a:rPr>
              <a:t>focus </a:t>
            </a:r>
            <a:r>
              <a:rPr sz="2700" spc="-5" dirty="0">
                <a:latin typeface="Calibri"/>
                <a:cs typeface="Calibri"/>
              </a:rPr>
              <a:t>on </a:t>
            </a:r>
            <a:r>
              <a:rPr sz="2700" dirty="0">
                <a:latin typeface="Calibri"/>
                <a:cs typeface="Calibri"/>
              </a:rPr>
              <a:t>the  </a:t>
            </a:r>
            <a:r>
              <a:rPr sz="2700" spc="-10" dirty="0">
                <a:latin typeface="Calibri"/>
                <a:cs typeface="Calibri"/>
              </a:rPr>
              <a:t>important areas </a:t>
            </a:r>
            <a:r>
              <a:rPr sz="2700" dirty="0">
                <a:latin typeface="Calibri"/>
                <a:cs typeface="Calibri"/>
              </a:rPr>
              <a:t>and also </a:t>
            </a:r>
            <a:r>
              <a:rPr sz="2700" spc="-15" dirty="0">
                <a:latin typeface="Calibri"/>
                <a:cs typeface="Calibri"/>
              </a:rPr>
              <a:t>to </a:t>
            </a:r>
            <a:r>
              <a:rPr sz="2700" spc="-25" dirty="0">
                <a:latin typeface="Calibri"/>
                <a:cs typeface="Calibri"/>
              </a:rPr>
              <a:t>make </a:t>
            </a:r>
            <a:r>
              <a:rPr sz="2700" spc="-10" dirty="0">
                <a:latin typeface="Calibri"/>
                <a:cs typeface="Calibri"/>
              </a:rPr>
              <a:t>transitions</a:t>
            </a:r>
            <a:r>
              <a:rPr sz="2700" spc="-80" dirty="0">
                <a:latin typeface="Calibri"/>
                <a:cs typeface="Calibri"/>
              </a:rPr>
              <a:t> </a:t>
            </a:r>
            <a:r>
              <a:rPr sz="2700" spc="-15" dirty="0">
                <a:latin typeface="Calibri"/>
                <a:cs typeface="Calibri"/>
              </a:rPr>
              <a:t>to  </a:t>
            </a:r>
            <a:r>
              <a:rPr sz="2700" spc="-5" dirty="0">
                <a:latin typeface="Calibri"/>
                <a:cs typeface="Calibri"/>
              </a:rPr>
              <a:t>other </a:t>
            </a:r>
            <a:r>
              <a:rPr sz="2700" spc="-15" dirty="0">
                <a:latin typeface="Calibri"/>
                <a:cs typeface="Calibri"/>
              </a:rPr>
              <a:t>relevant</a:t>
            </a:r>
            <a:r>
              <a:rPr sz="2700" spc="-55" dirty="0">
                <a:latin typeface="Calibri"/>
                <a:cs typeface="Calibri"/>
              </a:rPr>
              <a:t> </a:t>
            </a:r>
            <a:r>
              <a:rPr sz="2700" spc="-10" dirty="0">
                <a:latin typeface="Calibri"/>
                <a:cs typeface="Calibri"/>
              </a:rPr>
              <a:t>topics.</a:t>
            </a:r>
            <a:endParaRPr sz="2700" dirty="0">
              <a:latin typeface="Calibri"/>
              <a:cs typeface="Calibri"/>
            </a:endParaRPr>
          </a:p>
        </p:txBody>
      </p:sp>
      <p:pic>
        <p:nvPicPr>
          <p:cNvPr id="6" name="Immagine 5">
            <a:extLst>
              <a:ext uri="{FF2B5EF4-FFF2-40B4-BE49-F238E27FC236}">
                <a16:creationId xmlns:a16="http://schemas.microsoft.com/office/drawing/2014/main" id="{2D23B5AD-38C0-44E4-A1DA-EE99C26ABB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438FFD06-B2FD-4AD3-97DA-3146D86571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419860"/>
          </a:xfrm>
          <a:custGeom>
            <a:avLst/>
            <a:gdLst/>
            <a:ahLst/>
            <a:cxnLst/>
            <a:rect l="l" t="t" r="r" b="b"/>
            <a:pathLst>
              <a:path w="9144000" h="1419860">
                <a:moveTo>
                  <a:pt x="0" y="1419733"/>
                </a:moveTo>
                <a:lnTo>
                  <a:pt x="9144000" y="1419733"/>
                </a:lnTo>
                <a:lnTo>
                  <a:pt x="9144000" y="0"/>
                </a:lnTo>
                <a:lnTo>
                  <a:pt x="0" y="0"/>
                </a:lnTo>
                <a:lnTo>
                  <a:pt x="0" y="1419733"/>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61315"/>
            <a:ext cx="2966720" cy="697230"/>
          </a:xfrm>
          <a:prstGeom prst="rect">
            <a:avLst/>
          </a:prstGeom>
        </p:spPr>
        <p:txBody>
          <a:bodyPr vert="horz" wrap="square" lIns="0" tIns="13335" rIns="0" bIns="0" rtlCol="0">
            <a:spAutoFit/>
          </a:bodyPr>
          <a:lstStyle/>
          <a:p>
            <a:pPr marL="12700">
              <a:lnSpc>
                <a:spcPct val="100000"/>
              </a:lnSpc>
              <a:spcBef>
                <a:spcPts val="105"/>
              </a:spcBef>
            </a:pPr>
            <a:r>
              <a:rPr spc="-5" dirty="0"/>
              <a:t>Summarizing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25</a:t>
            </a:fld>
            <a:endParaRPr dirty="0"/>
          </a:p>
        </p:txBody>
      </p:sp>
      <p:sp>
        <p:nvSpPr>
          <p:cNvPr id="4" name="object 4"/>
          <p:cNvSpPr txBox="1"/>
          <p:nvPr/>
        </p:nvSpPr>
        <p:spPr>
          <a:xfrm>
            <a:off x="1330197" y="1923745"/>
            <a:ext cx="6351270" cy="3958590"/>
          </a:xfrm>
          <a:prstGeom prst="rect">
            <a:avLst/>
          </a:prstGeom>
        </p:spPr>
        <p:txBody>
          <a:bodyPr vert="horz" wrap="square" lIns="0" tIns="100965" rIns="0" bIns="0" rtlCol="0">
            <a:spAutoFit/>
          </a:bodyPr>
          <a:lstStyle/>
          <a:p>
            <a:pPr marL="12700" marR="323215">
              <a:lnSpc>
                <a:spcPts val="2880"/>
              </a:lnSpc>
              <a:spcBef>
                <a:spcPts val="795"/>
              </a:spcBef>
            </a:pPr>
            <a:r>
              <a:rPr sz="3000" spc="-80" dirty="0">
                <a:latin typeface="Calibri"/>
                <a:cs typeface="Calibri"/>
              </a:rPr>
              <a:t>You </a:t>
            </a:r>
            <a:r>
              <a:rPr sz="3000" spc="-10" dirty="0">
                <a:latin typeface="Calibri"/>
                <a:cs typeface="Calibri"/>
              </a:rPr>
              <a:t>can </a:t>
            </a:r>
            <a:r>
              <a:rPr sz="3000" spc="-15" dirty="0">
                <a:latin typeface="Calibri"/>
                <a:cs typeface="Calibri"/>
              </a:rPr>
              <a:t>start </a:t>
            </a:r>
            <a:r>
              <a:rPr sz="3000" spc="-5" dirty="0">
                <a:latin typeface="Calibri"/>
                <a:cs typeface="Calibri"/>
              </a:rPr>
              <a:t>summarizing </a:t>
            </a:r>
            <a:r>
              <a:rPr sz="3000" spc="-10" dirty="0">
                <a:latin typeface="Calibri"/>
                <a:cs typeface="Calibri"/>
              </a:rPr>
              <a:t>by </a:t>
            </a:r>
            <a:r>
              <a:rPr sz="3000" spc="-5" dirty="0">
                <a:latin typeface="Calibri"/>
                <a:cs typeface="Calibri"/>
              </a:rPr>
              <a:t>using </a:t>
            </a:r>
            <a:r>
              <a:rPr sz="3000" dirty="0">
                <a:latin typeface="Calibri"/>
                <a:cs typeface="Calibri"/>
              </a:rPr>
              <a:t>the  </a:t>
            </a:r>
            <a:r>
              <a:rPr sz="3000" spc="-15" dirty="0">
                <a:latin typeface="Calibri"/>
                <a:cs typeface="Calibri"/>
              </a:rPr>
              <a:t>phrases:</a:t>
            </a:r>
            <a:endParaRPr sz="3000">
              <a:latin typeface="Calibri"/>
              <a:cs typeface="Calibri"/>
            </a:endParaRPr>
          </a:p>
          <a:p>
            <a:pPr marL="355600" indent="-342900">
              <a:lnSpc>
                <a:spcPct val="100000"/>
              </a:lnSpc>
              <a:spcBef>
                <a:spcPts val="30"/>
              </a:spcBef>
              <a:buFont typeface="Arial"/>
              <a:buChar char="•"/>
              <a:tabLst>
                <a:tab pos="354965" algn="l"/>
                <a:tab pos="355600" algn="l"/>
              </a:tabLst>
            </a:pPr>
            <a:r>
              <a:rPr sz="3000" dirty="0">
                <a:latin typeface="Calibri"/>
                <a:cs typeface="Calibri"/>
              </a:rPr>
              <a:t>“ </a:t>
            </a:r>
            <a:r>
              <a:rPr sz="3000" spc="-10" dirty="0">
                <a:latin typeface="Calibri"/>
                <a:cs typeface="Calibri"/>
              </a:rPr>
              <a:t>What </a:t>
            </a:r>
            <a:r>
              <a:rPr sz="3000" dirty="0">
                <a:latin typeface="Calibri"/>
                <a:cs typeface="Calibri"/>
              </a:rPr>
              <a:t>I am </a:t>
            </a:r>
            <a:r>
              <a:rPr sz="3000" spc="-15" dirty="0">
                <a:latin typeface="Calibri"/>
                <a:cs typeface="Calibri"/>
              </a:rPr>
              <a:t>understanding</a:t>
            </a:r>
            <a:r>
              <a:rPr sz="3000" spc="-30" dirty="0">
                <a:latin typeface="Calibri"/>
                <a:cs typeface="Calibri"/>
              </a:rPr>
              <a:t> </a:t>
            </a:r>
            <a:r>
              <a:rPr sz="3000" dirty="0">
                <a:latin typeface="Calibri"/>
                <a:cs typeface="Calibri"/>
              </a:rPr>
              <a:t>is…”</a:t>
            </a:r>
            <a:endParaRPr sz="3000">
              <a:latin typeface="Calibri"/>
              <a:cs typeface="Calibri"/>
            </a:endParaRPr>
          </a:p>
          <a:p>
            <a:pPr marL="355600" indent="-342900">
              <a:lnSpc>
                <a:spcPct val="100000"/>
              </a:lnSpc>
              <a:buFont typeface="Arial"/>
              <a:buChar char="•"/>
              <a:tabLst>
                <a:tab pos="354965" algn="l"/>
                <a:tab pos="355600" algn="l"/>
              </a:tabLst>
            </a:pPr>
            <a:r>
              <a:rPr sz="3000" spc="-5" dirty="0">
                <a:latin typeface="Calibri"/>
                <a:cs typeface="Calibri"/>
              </a:rPr>
              <a:t>“In other</a:t>
            </a:r>
            <a:r>
              <a:rPr sz="3000" spc="-25" dirty="0">
                <a:latin typeface="Calibri"/>
                <a:cs typeface="Calibri"/>
              </a:rPr>
              <a:t> </a:t>
            </a:r>
            <a:r>
              <a:rPr sz="3000" spc="-35" dirty="0">
                <a:latin typeface="Calibri"/>
                <a:cs typeface="Calibri"/>
              </a:rPr>
              <a:t>words...”</a:t>
            </a:r>
            <a:endParaRPr sz="3000">
              <a:latin typeface="Calibri"/>
              <a:cs typeface="Calibri"/>
            </a:endParaRPr>
          </a:p>
          <a:p>
            <a:pPr marL="355600" indent="-342900">
              <a:lnSpc>
                <a:spcPct val="100000"/>
              </a:lnSpc>
              <a:buFont typeface="Arial"/>
              <a:buChar char="•"/>
              <a:tabLst>
                <a:tab pos="354965" algn="l"/>
                <a:tab pos="355600" algn="l"/>
              </a:tabLst>
            </a:pPr>
            <a:r>
              <a:rPr sz="3000" spc="-5" dirty="0">
                <a:latin typeface="Calibri"/>
                <a:cs typeface="Calibri"/>
              </a:rPr>
              <a:t>“So </a:t>
            </a:r>
            <a:r>
              <a:rPr sz="3000" spc="-10" dirty="0">
                <a:latin typeface="Calibri"/>
                <a:cs typeface="Calibri"/>
              </a:rPr>
              <a:t>what </a:t>
            </a:r>
            <a:r>
              <a:rPr sz="3000" spc="-20" dirty="0">
                <a:latin typeface="Calibri"/>
                <a:cs typeface="Calibri"/>
              </a:rPr>
              <a:t>you </a:t>
            </a:r>
            <a:r>
              <a:rPr sz="3000" spc="-15" dirty="0">
                <a:latin typeface="Calibri"/>
                <a:cs typeface="Calibri"/>
              </a:rPr>
              <a:t>are saying</a:t>
            </a:r>
            <a:r>
              <a:rPr sz="3000" spc="20" dirty="0">
                <a:latin typeface="Calibri"/>
                <a:cs typeface="Calibri"/>
              </a:rPr>
              <a:t> </a:t>
            </a:r>
            <a:r>
              <a:rPr sz="3000" spc="-35" dirty="0">
                <a:latin typeface="Calibri"/>
                <a:cs typeface="Calibri"/>
              </a:rPr>
              <a:t>is....”</a:t>
            </a:r>
            <a:endParaRPr sz="3000">
              <a:latin typeface="Calibri"/>
              <a:cs typeface="Calibri"/>
            </a:endParaRPr>
          </a:p>
          <a:p>
            <a:pPr marL="355600" indent="-342900">
              <a:lnSpc>
                <a:spcPct val="100000"/>
              </a:lnSpc>
              <a:buFont typeface="Arial"/>
              <a:buChar char="•"/>
              <a:tabLst>
                <a:tab pos="354965" algn="l"/>
                <a:tab pos="355600" algn="l"/>
              </a:tabLst>
            </a:pPr>
            <a:r>
              <a:rPr sz="3000" spc="-5" dirty="0">
                <a:latin typeface="Calibri"/>
                <a:cs typeface="Calibri"/>
              </a:rPr>
              <a:t>“It sounds </a:t>
            </a:r>
            <a:r>
              <a:rPr sz="3000" dirty="0">
                <a:latin typeface="Calibri"/>
                <a:cs typeface="Calibri"/>
              </a:rPr>
              <a:t>as</a:t>
            </a:r>
            <a:r>
              <a:rPr sz="3000" spc="-25" dirty="0">
                <a:latin typeface="Calibri"/>
                <a:cs typeface="Calibri"/>
              </a:rPr>
              <a:t> </a:t>
            </a:r>
            <a:r>
              <a:rPr sz="3000" spc="-80" dirty="0">
                <a:latin typeface="Calibri"/>
                <a:cs typeface="Calibri"/>
              </a:rPr>
              <a:t>if...”</a:t>
            </a:r>
            <a:endParaRPr sz="3000">
              <a:latin typeface="Calibri"/>
              <a:cs typeface="Calibri"/>
            </a:endParaRPr>
          </a:p>
          <a:p>
            <a:pPr marL="355600" marR="5080" indent="-342900">
              <a:lnSpc>
                <a:spcPts val="2880"/>
              </a:lnSpc>
              <a:spcBef>
                <a:spcPts val="700"/>
              </a:spcBef>
              <a:buFont typeface="Arial"/>
              <a:buChar char="•"/>
              <a:tabLst>
                <a:tab pos="354965" algn="l"/>
                <a:tab pos="355600" algn="l"/>
              </a:tabLst>
            </a:pPr>
            <a:r>
              <a:rPr sz="3000" spc="-5" dirty="0">
                <a:latin typeface="Calibri"/>
                <a:cs typeface="Calibri"/>
              </a:rPr>
              <a:t>“I </a:t>
            </a:r>
            <a:r>
              <a:rPr sz="3000" dirty="0">
                <a:latin typeface="Calibri"/>
                <a:cs typeface="Calibri"/>
              </a:rPr>
              <a:t>am </a:t>
            </a:r>
            <a:r>
              <a:rPr sz="3000" spc="-5" dirty="0">
                <a:latin typeface="Calibri"/>
                <a:cs typeface="Calibri"/>
              </a:rPr>
              <a:t>not </a:t>
            </a:r>
            <a:r>
              <a:rPr sz="3000" spc="-15" dirty="0">
                <a:latin typeface="Calibri"/>
                <a:cs typeface="Calibri"/>
              </a:rPr>
              <a:t>sure </a:t>
            </a:r>
            <a:r>
              <a:rPr sz="3000" spc="-10" dirty="0">
                <a:latin typeface="Calibri"/>
                <a:cs typeface="Calibri"/>
              </a:rPr>
              <a:t>that </a:t>
            </a:r>
            <a:r>
              <a:rPr sz="3000" dirty="0">
                <a:latin typeface="Calibri"/>
                <a:cs typeface="Calibri"/>
              </a:rPr>
              <a:t>I am</a:t>
            </a:r>
            <a:r>
              <a:rPr sz="3000" spc="-75" dirty="0">
                <a:latin typeface="Calibri"/>
                <a:cs typeface="Calibri"/>
              </a:rPr>
              <a:t> </a:t>
            </a:r>
            <a:r>
              <a:rPr sz="3000" spc="-15" dirty="0">
                <a:latin typeface="Calibri"/>
                <a:cs typeface="Calibri"/>
              </a:rPr>
              <a:t>understanding  you </a:t>
            </a:r>
            <a:r>
              <a:rPr sz="3000" spc="-30" dirty="0">
                <a:latin typeface="Calibri"/>
                <a:cs typeface="Calibri"/>
              </a:rPr>
              <a:t>correctly, </a:t>
            </a:r>
            <a:r>
              <a:rPr sz="3000" spc="-5" dirty="0">
                <a:latin typeface="Calibri"/>
                <a:cs typeface="Calibri"/>
              </a:rPr>
              <a:t>but </a:t>
            </a:r>
            <a:r>
              <a:rPr sz="3000" dirty="0">
                <a:latin typeface="Calibri"/>
                <a:cs typeface="Calibri"/>
              </a:rPr>
              <a:t>I </a:t>
            </a:r>
            <a:r>
              <a:rPr sz="3000" spc="-5" dirty="0">
                <a:latin typeface="Calibri"/>
                <a:cs typeface="Calibri"/>
              </a:rPr>
              <a:t>hear </a:t>
            </a:r>
            <a:r>
              <a:rPr sz="3000" spc="-20" dirty="0">
                <a:latin typeface="Calibri"/>
                <a:cs typeface="Calibri"/>
              </a:rPr>
              <a:t>you</a:t>
            </a:r>
            <a:r>
              <a:rPr sz="3000" spc="10" dirty="0">
                <a:latin typeface="Calibri"/>
                <a:cs typeface="Calibri"/>
              </a:rPr>
              <a:t> </a:t>
            </a:r>
            <a:r>
              <a:rPr sz="3000" spc="-65" dirty="0">
                <a:latin typeface="Calibri"/>
                <a:cs typeface="Calibri"/>
              </a:rPr>
              <a:t>say....”</a:t>
            </a:r>
            <a:endParaRPr sz="3000">
              <a:latin typeface="Calibri"/>
              <a:cs typeface="Calibri"/>
            </a:endParaRPr>
          </a:p>
          <a:p>
            <a:pPr marL="355600" indent="-342900">
              <a:lnSpc>
                <a:spcPct val="100000"/>
              </a:lnSpc>
              <a:spcBef>
                <a:spcPts val="25"/>
              </a:spcBef>
              <a:buFont typeface="Arial"/>
              <a:buChar char="•"/>
              <a:tabLst>
                <a:tab pos="354965" algn="l"/>
                <a:tab pos="355600" algn="l"/>
              </a:tabLst>
            </a:pPr>
            <a:r>
              <a:rPr sz="3000" spc="-45" dirty="0">
                <a:latin typeface="Calibri"/>
                <a:cs typeface="Calibri"/>
              </a:rPr>
              <a:t>“You</a:t>
            </a:r>
            <a:r>
              <a:rPr sz="3000" spc="-10" dirty="0">
                <a:latin typeface="Calibri"/>
                <a:cs typeface="Calibri"/>
              </a:rPr>
              <a:t> </a:t>
            </a:r>
            <a:r>
              <a:rPr sz="3000" spc="-60" dirty="0">
                <a:latin typeface="Calibri"/>
                <a:cs typeface="Calibri"/>
              </a:rPr>
              <a:t>sound..”.</a:t>
            </a:r>
            <a:endParaRPr sz="3000">
              <a:latin typeface="Calibri"/>
              <a:cs typeface="Calibri"/>
            </a:endParaRPr>
          </a:p>
        </p:txBody>
      </p:sp>
      <p:pic>
        <p:nvPicPr>
          <p:cNvPr id="6" name="Immagine 5">
            <a:extLst>
              <a:ext uri="{FF2B5EF4-FFF2-40B4-BE49-F238E27FC236}">
                <a16:creationId xmlns:a16="http://schemas.microsoft.com/office/drawing/2014/main" id="{8C7715C5-B018-404E-9162-A9D4F02424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072AD17D-1A5A-4DB8-BD1C-831F269086F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36867"/>
            <a:ext cx="2964815" cy="696595"/>
          </a:xfrm>
          <a:prstGeom prst="rect">
            <a:avLst/>
          </a:prstGeom>
        </p:spPr>
        <p:txBody>
          <a:bodyPr vert="horz" wrap="square" lIns="0" tIns="12700" rIns="0" bIns="0" rtlCol="0">
            <a:spAutoFit/>
          </a:bodyPr>
          <a:lstStyle/>
          <a:p>
            <a:pPr marL="12700">
              <a:lnSpc>
                <a:spcPct val="100000"/>
              </a:lnSpc>
              <a:spcBef>
                <a:spcPts val="100"/>
              </a:spcBef>
            </a:pPr>
            <a:r>
              <a:rPr spc="-5" dirty="0"/>
              <a:t>Summarizing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26</a:t>
            </a:fld>
            <a:endParaRPr dirty="0"/>
          </a:p>
        </p:txBody>
      </p:sp>
      <p:sp>
        <p:nvSpPr>
          <p:cNvPr id="4" name="object 4"/>
          <p:cNvSpPr txBox="1"/>
          <p:nvPr/>
        </p:nvSpPr>
        <p:spPr>
          <a:xfrm>
            <a:off x="1402461" y="2341880"/>
            <a:ext cx="6413500" cy="1977389"/>
          </a:xfrm>
          <a:prstGeom prst="rect">
            <a:avLst/>
          </a:prstGeom>
        </p:spPr>
        <p:txBody>
          <a:bodyPr vert="horz" wrap="square" lIns="0" tIns="13335" rIns="0" bIns="0" rtlCol="0">
            <a:spAutoFit/>
          </a:bodyPr>
          <a:lstStyle/>
          <a:p>
            <a:pPr marL="12700" marR="5080">
              <a:lnSpc>
                <a:spcPct val="100000"/>
              </a:lnSpc>
              <a:spcBef>
                <a:spcPts val="105"/>
              </a:spcBef>
            </a:pPr>
            <a:r>
              <a:rPr sz="3200" spc="-10" dirty="0">
                <a:latin typeface="Calibri"/>
                <a:cs typeface="Calibri"/>
              </a:rPr>
              <a:t>“Last night </a:t>
            </a:r>
            <a:r>
              <a:rPr sz="3200" spc="-30" dirty="0">
                <a:latin typeface="Calibri"/>
                <a:cs typeface="Calibri"/>
              </a:rPr>
              <a:t>my </a:t>
            </a:r>
            <a:r>
              <a:rPr sz="3200" spc="-5" dirty="0">
                <a:latin typeface="Calibri"/>
                <a:cs typeface="Calibri"/>
              </a:rPr>
              <a:t>husband came home  </a:t>
            </a:r>
            <a:r>
              <a:rPr sz="3200" spc="-10" dirty="0">
                <a:latin typeface="Calibri"/>
                <a:cs typeface="Calibri"/>
              </a:rPr>
              <a:t>really </a:t>
            </a:r>
            <a:r>
              <a:rPr sz="3200" spc="-15" dirty="0">
                <a:latin typeface="Calibri"/>
                <a:cs typeface="Calibri"/>
              </a:rPr>
              <a:t>late. </a:t>
            </a:r>
            <a:r>
              <a:rPr sz="3200" spc="-5" dirty="0">
                <a:latin typeface="Calibri"/>
                <a:cs typeface="Calibri"/>
              </a:rPr>
              <a:t>He </a:t>
            </a:r>
            <a:r>
              <a:rPr sz="3200" spc="-15" dirty="0">
                <a:latin typeface="Calibri"/>
                <a:cs typeface="Calibri"/>
              </a:rPr>
              <a:t>was </a:t>
            </a:r>
            <a:r>
              <a:rPr sz="3200" spc="-5" dirty="0">
                <a:latin typeface="Calibri"/>
                <a:cs typeface="Calibri"/>
              </a:rPr>
              <a:t>drunk </a:t>
            </a:r>
            <a:r>
              <a:rPr sz="3200" spc="-10" dirty="0">
                <a:latin typeface="Calibri"/>
                <a:cs typeface="Calibri"/>
              </a:rPr>
              <a:t>again. </a:t>
            </a:r>
            <a:r>
              <a:rPr sz="3200" spc="-55" dirty="0">
                <a:latin typeface="Calibri"/>
                <a:cs typeface="Calibri"/>
              </a:rPr>
              <a:t>We  </a:t>
            </a:r>
            <a:r>
              <a:rPr sz="3200" spc="-20" dirty="0">
                <a:latin typeface="Calibri"/>
                <a:cs typeface="Calibri"/>
              </a:rPr>
              <a:t>started </a:t>
            </a:r>
            <a:r>
              <a:rPr sz="3200" spc="-5" dirty="0">
                <a:latin typeface="Calibri"/>
                <a:cs typeface="Calibri"/>
              </a:rPr>
              <a:t>arguing but </a:t>
            </a:r>
            <a:r>
              <a:rPr sz="3200" dirty="0">
                <a:latin typeface="Calibri"/>
                <a:cs typeface="Calibri"/>
              </a:rPr>
              <a:t>it is </a:t>
            </a:r>
            <a:r>
              <a:rPr sz="3200" spc="-5" dirty="0">
                <a:latin typeface="Calibri"/>
                <a:cs typeface="Calibri"/>
              </a:rPr>
              <a:t>no use. </a:t>
            </a:r>
            <a:r>
              <a:rPr sz="3200" dirty="0">
                <a:latin typeface="Calibri"/>
                <a:cs typeface="Calibri"/>
              </a:rPr>
              <a:t>I am </a:t>
            </a:r>
            <a:r>
              <a:rPr sz="3200" spc="-5" dirty="0">
                <a:latin typeface="Calibri"/>
                <a:cs typeface="Calibri"/>
              </a:rPr>
              <a:t>so  </a:t>
            </a:r>
            <a:r>
              <a:rPr sz="3200" dirty="0">
                <a:latin typeface="Calibri"/>
                <a:cs typeface="Calibri"/>
              </a:rPr>
              <a:t>angry </a:t>
            </a:r>
            <a:r>
              <a:rPr sz="3200" spc="-10" dirty="0">
                <a:latin typeface="Calibri"/>
                <a:cs typeface="Calibri"/>
              </a:rPr>
              <a:t>at </a:t>
            </a:r>
            <a:r>
              <a:rPr sz="3200" spc="-5" dirty="0">
                <a:latin typeface="Calibri"/>
                <a:cs typeface="Calibri"/>
              </a:rPr>
              <a:t>him. He </a:t>
            </a:r>
            <a:r>
              <a:rPr sz="3200" dirty="0">
                <a:latin typeface="Calibri"/>
                <a:cs typeface="Calibri"/>
              </a:rPr>
              <a:t>will </a:t>
            </a:r>
            <a:r>
              <a:rPr sz="3200" spc="-15" dirty="0">
                <a:latin typeface="Calibri"/>
                <a:cs typeface="Calibri"/>
              </a:rPr>
              <a:t>never</a:t>
            </a:r>
            <a:r>
              <a:rPr sz="3200" spc="15" dirty="0">
                <a:latin typeface="Calibri"/>
                <a:cs typeface="Calibri"/>
              </a:rPr>
              <a:t> </a:t>
            </a:r>
            <a:r>
              <a:rPr sz="3200" spc="-35" dirty="0">
                <a:latin typeface="Calibri"/>
                <a:cs typeface="Calibri"/>
              </a:rPr>
              <a:t>change.”</a:t>
            </a:r>
            <a:endParaRPr sz="3200">
              <a:latin typeface="Calibri"/>
              <a:cs typeface="Calibri"/>
            </a:endParaRPr>
          </a:p>
        </p:txBody>
      </p:sp>
      <p:pic>
        <p:nvPicPr>
          <p:cNvPr id="6" name="Immagine 5">
            <a:extLst>
              <a:ext uri="{FF2B5EF4-FFF2-40B4-BE49-F238E27FC236}">
                <a16:creationId xmlns:a16="http://schemas.microsoft.com/office/drawing/2014/main" id="{AE016F5C-8331-4F29-B952-81AF2CCD57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F0C4E8D3-B57D-4BA6-A15C-92582E37060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36867"/>
            <a:ext cx="2964815" cy="696595"/>
          </a:xfrm>
          <a:prstGeom prst="rect">
            <a:avLst/>
          </a:prstGeom>
        </p:spPr>
        <p:txBody>
          <a:bodyPr vert="horz" wrap="square" lIns="0" tIns="12700" rIns="0" bIns="0" rtlCol="0">
            <a:spAutoFit/>
          </a:bodyPr>
          <a:lstStyle/>
          <a:p>
            <a:pPr marL="12700">
              <a:lnSpc>
                <a:spcPct val="100000"/>
              </a:lnSpc>
              <a:spcBef>
                <a:spcPts val="100"/>
              </a:spcBef>
            </a:pPr>
            <a:r>
              <a:rPr spc="-5" dirty="0"/>
              <a:t>Summarizing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27</a:t>
            </a:fld>
            <a:endParaRPr dirty="0"/>
          </a:p>
        </p:txBody>
      </p:sp>
      <p:sp>
        <p:nvSpPr>
          <p:cNvPr id="4" name="object 4"/>
          <p:cNvSpPr txBox="1"/>
          <p:nvPr/>
        </p:nvSpPr>
        <p:spPr>
          <a:xfrm>
            <a:off x="1209852" y="1563446"/>
            <a:ext cx="7398384" cy="4370070"/>
          </a:xfrm>
          <a:prstGeom prst="rect">
            <a:avLst/>
          </a:prstGeom>
        </p:spPr>
        <p:txBody>
          <a:bodyPr vert="horz" wrap="square" lIns="0" tIns="64769" rIns="0" bIns="0" rtlCol="0">
            <a:spAutoFit/>
          </a:bodyPr>
          <a:lstStyle/>
          <a:p>
            <a:pPr marL="12700" marR="5080">
              <a:lnSpc>
                <a:spcPts val="3240"/>
              </a:lnSpc>
              <a:spcBef>
                <a:spcPts val="509"/>
              </a:spcBef>
            </a:pPr>
            <a:r>
              <a:rPr sz="3000" spc="-10" dirty="0">
                <a:latin typeface="Calibri"/>
                <a:cs typeface="Calibri"/>
              </a:rPr>
              <a:t>“Last night </a:t>
            </a:r>
            <a:r>
              <a:rPr sz="3000" spc="-35" dirty="0">
                <a:latin typeface="Calibri"/>
                <a:cs typeface="Calibri"/>
              </a:rPr>
              <a:t>my </a:t>
            </a:r>
            <a:r>
              <a:rPr sz="3000" spc="-5" dirty="0">
                <a:latin typeface="Calibri"/>
                <a:cs typeface="Calibri"/>
              </a:rPr>
              <a:t>husband came home </a:t>
            </a:r>
            <a:r>
              <a:rPr sz="3000" spc="-10" dirty="0">
                <a:latin typeface="Calibri"/>
                <a:cs typeface="Calibri"/>
              </a:rPr>
              <a:t>really </a:t>
            </a:r>
            <a:r>
              <a:rPr sz="3000" spc="-15" dirty="0">
                <a:latin typeface="Calibri"/>
                <a:cs typeface="Calibri"/>
              </a:rPr>
              <a:t>late.  </a:t>
            </a:r>
            <a:r>
              <a:rPr sz="3000" spc="-5" dirty="0">
                <a:latin typeface="Calibri"/>
                <a:cs typeface="Calibri"/>
              </a:rPr>
              <a:t>He </a:t>
            </a:r>
            <a:r>
              <a:rPr sz="3000" spc="-15" dirty="0">
                <a:latin typeface="Calibri"/>
                <a:cs typeface="Calibri"/>
              </a:rPr>
              <a:t>was </a:t>
            </a:r>
            <a:r>
              <a:rPr sz="3000" spc="-10" dirty="0">
                <a:latin typeface="Calibri"/>
                <a:cs typeface="Calibri"/>
              </a:rPr>
              <a:t>drunk again. </a:t>
            </a:r>
            <a:r>
              <a:rPr sz="3000" spc="-60" dirty="0">
                <a:latin typeface="Calibri"/>
                <a:cs typeface="Calibri"/>
              </a:rPr>
              <a:t>We </a:t>
            </a:r>
            <a:r>
              <a:rPr sz="3000" spc="-15" dirty="0">
                <a:latin typeface="Calibri"/>
                <a:cs typeface="Calibri"/>
              </a:rPr>
              <a:t>started </a:t>
            </a:r>
            <a:r>
              <a:rPr sz="3000" spc="-10" dirty="0">
                <a:latin typeface="Calibri"/>
                <a:cs typeface="Calibri"/>
              </a:rPr>
              <a:t>arguing </a:t>
            </a:r>
            <a:r>
              <a:rPr sz="3000" spc="-5" dirty="0">
                <a:latin typeface="Calibri"/>
                <a:cs typeface="Calibri"/>
              </a:rPr>
              <a:t>but </a:t>
            </a:r>
            <a:r>
              <a:rPr sz="3000" dirty="0">
                <a:latin typeface="Calibri"/>
                <a:cs typeface="Calibri"/>
              </a:rPr>
              <a:t>it is  </a:t>
            </a:r>
            <a:r>
              <a:rPr sz="3000" spc="-5" dirty="0">
                <a:latin typeface="Calibri"/>
                <a:cs typeface="Calibri"/>
              </a:rPr>
              <a:t>no use. </a:t>
            </a:r>
            <a:r>
              <a:rPr sz="3000" dirty="0">
                <a:latin typeface="Calibri"/>
                <a:cs typeface="Calibri"/>
              </a:rPr>
              <a:t>I am </a:t>
            </a:r>
            <a:r>
              <a:rPr sz="3000" spc="-5" dirty="0">
                <a:latin typeface="Calibri"/>
                <a:cs typeface="Calibri"/>
              </a:rPr>
              <a:t>so </a:t>
            </a:r>
            <a:r>
              <a:rPr sz="3000" dirty="0">
                <a:latin typeface="Calibri"/>
                <a:cs typeface="Calibri"/>
              </a:rPr>
              <a:t>angry </a:t>
            </a:r>
            <a:r>
              <a:rPr sz="3000" spc="-10" dirty="0">
                <a:latin typeface="Calibri"/>
                <a:cs typeface="Calibri"/>
              </a:rPr>
              <a:t>at </a:t>
            </a:r>
            <a:r>
              <a:rPr sz="3000" spc="-5" dirty="0">
                <a:latin typeface="Calibri"/>
                <a:cs typeface="Calibri"/>
              </a:rPr>
              <a:t>him. He will</a:t>
            </a:r>
            <a:r>
              <a:rPr sz="3000" spc="-20" dirty="0">
                <a:latin typeface="Calibri"/>
                <a:cs typeface="Calibri"/>
              </a:rPr>
              <a:t> </a:t>
            </a:r>
            <a:r>
              <a:rPr sz="3000" spc="-15" dirty="0">
                <a:latin typeface="Calibri"/>
                <a:cs typeface="Calibri"/>
              </a:rPr>
              <a:t>never</a:t>
            </a:r>
            <a:endParaRPr sz="3000">
              <a:latin typeface="Calibri"/>
              <a:cs typeface="Calibri"/>
            </a:endParaRPr>
          </a:p>
          <a:p>
            <a:pPr marL="12700">
              <a:lnSpc>
                <a:spcPts val="3190"/>
              </a:lnSpc>
            </a:pPr>
            <a:r>
              <a:rPr sz="3000" spc="-35" dirty="0">
                <a:latin typeface="Calibri"/>
                <a:cs typeface="Calibri"/>
              </a:rPr>
              <a:t>change.”</a:t>
            </a:r>
            <a:endParaRPr sz="3000">
              <a:latin typeface="Calibri"/>
              <a:cs typeface="Calibri"/>
            </a:endParaRPr>
          </a:p>
          <a:p>
            <a:pPr>
              <a:lnSpc>
                <a:spcPct val="100000"/>
              </a:lnSpc>
              <a:spcBef>
                <a:spcPts val="25"/>
              </a:spcBef>
            </a:pPr>
            <a:endParaRPr sz="4050">
              <a:latin typeface="Times New Roman"/>
              <a:cs typeface="Times New Roman"/>
            </a:endParaRPr>
          </a:p>
          <a:p>
            <a:pPr marL="12700" marR="188595">
              <a:lnSpc>
                <a:spcPct val="90000"/>
              </a:lnSpc>
            </a:pPr>
            <a:r>
              <a:rPr sz="3000" b="1" spc="-10" dirty="0">
                <a:latin typeface="Calibri"/>
                <a:cs typeface="Calibri"/>
              </a:rPr>
              <a:t>Response: </a:t>
            </a:r>
            <a:r>
              <a:rPr sz="3000" spc="-45" dirty="0">
                <a:latin typeface="Calibri"/>
                <a:cs typeface="Calibri"/>
              </a:rPr>
              <a:t>“You </a:t>
            </a:r>
            <a:r>
              <a:rPr sz="3000" spc="-5" dirty="0">
                <a:latin typeface="Calibri"/>
                <a:cs typeface="Calibri"/>
              </a:rPr>
              <a:t>sound </a:t>
            </a:r>
            <a:r>
              <a:rPr sz="3000" spc="-30" dirty="0">
                <a:latin typeface="Calibri"/>
                <a:cs typeface="Calibri"/>
              </a:rPr>
              <a:t>like </a:t>
            </a:r>
            <a:r>
              <a:rPr sz="3000" spc="-15" dirty="0">
                <a:latin typeface="Calibri"/>
                <a:cs typeface="Calibri"/>
              </a:rPr>
              <a:t>you are </a:t>
            </a:r>
            <a:r>
              <a:rPr sz="3000" spc="-20" dirty="0">
                <a:latin typeface="Calibri"/>
                <a:cs typeface="Calibri"/>
              </a:rPr>
              <a:t>feeling </a:t>
            </a:r>
            <a:r>
              <a:rPr sz="3000" spc="-10" dirty="0">
                <a:latin typeface="Calibri"/>
                <a:cs typeface="Calibri"/>
              </a:rPr>
              <a:t>very  </a:t>
            </a:r>
            <a:r>
              <a:rPr sz="3000" spc="-20" dirty="0">
                <a:latin typeface="Calibri"/>
                <a:cs typeface="Calibri"/>
              </a:rPr>
              <a:t>frustrated </a:t>
            </a:r>
            <a:r>
              <a:rPr sz="3000" spc="-15" dirty="0">
                <a:latin typeface="Calibri"/>
                <a:cs typeface="Calibri"/>
              </a:rPr>
              <a:t>by your </a:t>
            </a:r>
            <a:r>
              <a:rPr sz="3000" spc="-25" dirty="0">
                <a:latin typeface="Calibri"/>
                <a:cs typeface="Calibri"/>
              </a:rPr>
              <a:t>husband’s </a:t>
            </a:r>
            <a:r>
              <a:rPr sz="3000" spc="-5" dirty="0">
                <a:latin typeface="Calibri"/>
                <a:cs typeface="Calibri"/>
              </a:rPr>
              <a:t>drinking which  </a:t>
            </a:r>
            <a:r>
              <a:rPr sz="3000" spc="-10" dirty="0">
                <a:latin typeface="Calibri"/>
                <a:cs typeface="Calibri"/>
              </a:rPr>
              <a:t>often </a:t>
            </a:r>
            <a:r>
              <a:rPr sz="3000" spc="-5" dirty="0">
                <a:latin typeface="Calibri"/>
                <a:cs typeface="Calibri"/>
              </a:rPr>
              <a:t>leads </a:t>
            </a:r>
            <a:r>
              <a:rPr sz="3000" spc="-10" dirty="0">
                <a:latin typeface="Calibri"/>
                <a:cs typeface="Calibri"/>
              </a:rPr>
              <a:t>to arguments. </a:t>
            </a:r>
            <a:r>
              <a:rPr sz="3000" spc="-80" dirty="0">
                <a:latin typeface="Calibri"/>
                <a:cs typeface="Calibri"/>
              </a:rPr>
              <a:t>You </a:t>
            </a:r>
            <a:r>
              <a:rPr sz="3000" dirty="0">
                <a:latin typeface="Calibri"/>
                <a:cs typeface="Calibri"/>
              </a:rPr>
              <a:t>also </a:t>
            </a:r>
            <a:r>
              <a:rPr sz="3000" spc="-5" dirty="0">
                <a:latin typeface="Calibri"/>
                <a:cs typeface="Calibri"/>
              </a:rPr>
              <a:t>sound  </a:t>
            </a:r>
            <a:r>
              <a:rPr sz="3000" spc="-15" dirty="0">
                <a:latin typeface="Calibri"/>
                <a:cs typeface="Calibri"/>
              </a:rPr>
              <a:t>unsure </a:t>
            </a:r>
            <a:r>
              <a:rPr sz="3000" spc="-5" dirty="0">
                <a:latin typeface="Calibri"/>
                <a:cs typeface="Calibri"/>
              </a:rPr>
              <a:t>of how </a:t>
            </a:r>
            <a:r>
              <a:rPr sz="3000" spc="-10" dirty="0">
                <a:latin typeface="Calibri"/>
                <a:cs typeface="Calibri"/>
              </a:rPr>
              <a:t>to </a:t>
            </a:r>
            <a:r>
              <a:rPr sz="3000" spc="-5" dirty="0">
                <a:latin typeface="Calibri"/>
                <a:cs typeface="Calibri"/>
              </a:rPr>
              <a:t>support him </a:t>
            </a:r>
            <a:r>
              <a:rPr sz="3000" spc="-10" dirty="0">
                <a:latin typeface="Calibri"/>
                <a:cs typeface="Calibri"/>
              </a:rPr>
              <a:t>to </a:t>
            </a:r>
            <a:r>
              <a:rPr sz="3000" spc="-5" dirty="0">
                <a:latin typeface="Calibri"/>
                <a:cs typeface="Calibri"/>
              </a:rPr>
              <a:t>change </a:t>
            </a:r>
            <a:r>
              <a:rPr sz="3000" dirty="0">
                <a:latin typeface="Calibri"/>
                <a:cs typeface="Calibri"/>
              </a:rPr>
              <a:t>this  </a:t>
            </a:r>
            <a:r>
              <a:rPr sz="3000" spc="-10" dirty="0">
                <a:latin typeface="Calibri"/>
                <a:cs typeface="Calibri"/>
              </a:rPr>
              <a:t>situation </a:t>
            </a:r>
            <a:r>
              <a:rPr sz="3000" spc="-5" dirty="0">
                <a:latin typeface="Calibri"/>
                <a:cs typeface="Calibri"/>
              </a:rPr>
              <a:t>which </a:t>
            </a:r>
            <a:r>
              <a:rPr sz="3000" spc="-15" dirty="0">
                <a:latin typeface="Calibri"/>
                <a:cs typeface="Calibri"/>
              </a:rPr>
              <a:t>leaves you </a:t>
            </a:r>
            <a:r>
              <a:rPr sz="3000" spc="-20" dirty="0">
                <a:latin typeface="Calibri"/>
                <a:cs typeface="Calibri"/>
              </a:rPr>
              <a:t>feeling</a:t>
            </a:r>
            <a:r>
              <a:rPr sz="3000" spc="30" dirty="0">
                <a:latin typeface="Calibri"/>
                <a:cs typeface="Calibri"/>
              </a:rPr>
              <a:t> </a:t>
            </a:r>
            <a:r>
              <a:rPr sz="3000" spc="-30" dirty="0">
                <a:latin typeface="Calibri"/>
                <a:cs typeface="Calibri"/>
              </a:rPr>
              <a:t>hopeless.”</a:t>
            </a:r>
            <a:endParaRPr sz="3000">
              <a:latin typeface="Calibri"/>
              <a:cs typeface="Calibri"/>
            </a:endParaRPr>
          </a:p>
        </p:txBody>
      </p:sp>
      <p:pic>
        <p:nvPicPr>
          <p:cNvPr id="6" name="Immagine 5">
            <a:extLst>
              <a:ext uri="{FF2B5EF4-FFF2-40B4-BE49-F238E27FC236}">
                <a16:creationId xmlns:a16="http://schemas.microsoft.com/office/drawing/2014/main" id="{8E9E5D63-2A80-4F26-908E-644A456FE3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D3396871-B2AF-40E2-9236-AFAF9DE68B3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36867"/>
            <a:ext cx="2964815" cy="696595"/>
          </a:xfrm>
          <a:prstGeom prst="rect">
            <a:avLst/>
          </a:prstGeom>
        </p:spPr>
        <p:txBody>
          <a:bodyPr vert="horz" wrap="square" lIns="0" tIns="12700" rIns="0" bIns="0" rtlCol="0">
            <a:spAutoFit/>
          </a:bodyPr>
          <a:lstStyle/>
          <a:p>
            <a:pPr marL="12700">
              <a:lnSpc>
                <a:spcPct val="100000"/>
              </a:lnSpc>
              <a:spcBef>
                <a:spcPts val="100"/>
              </a:spcBef>
            </a:pPr>
            <a:r>
              <a:rPr spc="-5" dirty="0"/>
              <a:t>Summarizing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28</a:t>
            </a:fld>
            <a:endParaRPr dirty="0"/>
          </a:p>
        </p:txBody>
      </p:sp>
      <p:sp>
        <p:nvSpPr>
          <p:cNvPr id="4" name="object 4"/>
          <p:cNvSpPr txBox="1"/>
          <p:nvPr/>
        </p:nvSpPr>
        <p:spPr>
          <a:xfrm>
            <a:off x="1113536" y="2028520"/>
            <a:ext cx="6821805" cy="3441065"/>
          </a:xfrm>
          <a:prstGeom prst="rect">
            <a:avLst/>
          </a:prstGeom>
        </p:spPr>
        <p:txBody>
          <a:bodyPr vert="horz" wrap="square" lIns="0" tIns="13335" rIns="0" bIns="0" rtlCol="0">
            <a:spAutoFit/>
          </a:bodyPr>
          <a:lstStyle/>
          <a:p>
            <a:pPr marL="12700" marR="5080">
              <a:lnSpc>
                <a:spcPct val="100000"/>
              </a:lnSpc>
              <a:spcBef>
                <a:spcPts val="105"/>
              </a:spcBef>
            </a:pPr>
            <a:r>
              <a:rPr sz="3200" dirty="0">
                <a:latin typeface="Calibri"/>
                <a:cs typeface="Calibri"/>
              </a:rPr>
              <a:t>“My </a:t>
            </a:r>
            <a:r>
              <a:rPr sz="3200" spc="-5" dirty="0">
                <a:latin typeface="Calibri"/>
                <a:cs typeface="Calibri"/>
              </a:rPr>
              <a:t>husband passed </a:t>
            </a:r>
            <a:r>
              <a:rPr sz="3200" spc="-30" dirty="0">
                <a:latin typeface="Calibri"/>
                <a:cs typeface="Calibri"/>
              </a:rPr>
              <a:t>away </a:t>
            </a:r>
            <a:r>
              <a:rPr sz="3200" spc="-15" dirty="0">
                <a:latin typeface="Calibri"/>
                <a:cs typeface="Calibri"/>
              </a:rPr>
              <a:t>last </a:t>
            </a:r>
            <a:r>
              <a:rPr sz="3200" spc="-5" dirty="0">
                <a:latin typeface="Calibri"/>
                <a:cs typeface="Calibri"/>
              </a:rPr>
              <a:t>month.  He </a:t>
            </a:r>
            <a:r>
              <a:rPr sz="3200" spc="-15" dirty="0">
                <a:latin typeface="Calibri"/>
                <a:cs typeface="Calibri"/>
              </a:rPr>
              <a:t>was </a:t>
            </a:r>
            <a:r>
              <a:rPr sz="3200" spc="-5" dirty="0">
                <a:latin typeface="Calibri"/>
                <a:cs typeface="Calibri"/>
              </a:rPr>
              <a:t>sick </a:t>
            </a:r>
            <a:r>
              <a:rPr sz="3200" spc="-30" dirty="0">
                <a:latin typeface="Calibri"/>
                <a:cs typeface="Calibri"/>
              </a:rPr>
              <a:t>for </a:t>
            </a:r>
            <a:r>
              <a:rPr sz="3200" spc="-5" dirty="0">
                <a:latin typeface="Calibri"/>
                <a:cs typeface="Calibri"/>
              </a:rPr>
              <a:t>some </a:t>
            </a:r>
            <a:r>
              <a:rPr sz="3200" dirty="0">
                <a:latin typeface="Calibri"/>
                <a:cs typeface="Calibri"/>
              </a:rPr>
              <a:t>time </a:t>
            </a:r>
            <a:r>
              <a:rPr sz="3200" spc="-5" dirty="0">
                <a:latin typeface="Calibri"/>
                <a:cs typeface="Calibri"/>
              </a:rPr>
              <a:t>but he </a:t>
            </a:r>
            <a:r>
              <a:rPr sz="3200" spc="-15" dirty="0">
                <a:latin typeface="Calibri"/>
                <a:cs typeface="Calibri"/>
              </a:rPr>
              <a:t>refused  </a:t>
            </a:r>
            <a:r>
              <a:rPr sz="3200" spc="-25" dirty="0">
                <a:latin typeface="Calibri"/>
                <a:cs typeface="Calibri"/>
              </a:rPr>
              <a:t>to </a:t>
            </a:r>
            <a:r>
              <a:rPr sz="3200" spc="-5" dirty="0">
                <a:latin typeface="Calibri"/>
                <a:cs typeface="Calibri"/>
              </a:rPr>
              <a:t>be </a:t>
            </a:r>
            <a:r>
              <a:rPr sz="3200" spc="-35" dirty="0">
                <a:latin typeface="Calibri"/>
                <a:cs typeface="Calibri"/>
              </a:rPr>
              <a:t>taken </a:t>
            </a:r>
            <a:r>
              <a:rPr sz="3200" spc="-20" dirty="0">
                <a:latin typeface="Calibri"/>
                <a:cs typeface="Calibri"/>
              </a:rPr>
              <a:t>to </a:t>
            </a:r>
            <a:r>
              <a:rPr sz="3200" dirty="0">
                <a:latin typeface="Calibri"/>
                <a:cs typeface="Calibri"/>
              </a:rPr>
              <a:t>the </a:t>
            </a:r>
            <a:r>
              <a:rPr sz="3200" spc="-10" dirty="0">
                <a:latin typeface="Calibri"/>
                <a:cs typeface="Calibri"/>
              </a:rPr>
              <a:t>hospital. </a:t>
            </a:r>
            <a:r>
              <a:rPr sz="3200" spc="-5" dirty="0">
                <a:latin typeface="Calibri"/>
                <a:cs typeface="Calibri"/>
              </a:rPr>
              <a:t>Now </a:t>
            </a:r>
            <a:r>
              <a:rPr sz="3200" dirty="0">
                <a:latin typeface="Calibri"/>
                <a:cs typeface="Calibri"/>
              </a:rPr>
              <a:t>I </a:t>
            </a:r>
            <a:r>
              <a:rPr sz="3200" spc="-25" dirty="0">
                <a:latin typeface="Calibri"/>
                <a:cs typeface="Calibri"/>
              </a:rPr>
              <a:t>have  </a:t>
            </a:r>
            <a:r>
              <a:rPr sz="3200" spc="-15" dirty="0">
                <a:latin typeface="Calibri"/>
                <a:cs typeface="Calibri"/>
              </a:rPr>
              <a:t>just </a:t>
            </a:r>
            <a:r>
              <a:rPr sz="3200" spc="-20" dirty="0">
                <a:latin typeface="Calibri"/>
                <a:cs typeface="Calibri"/>
              </a:rPr>
              <a:t>found </a:t>
            </a:r>
            <a:r>
              <a:rPr sz="3200" spc="-5" dirty="0">
                <a:latin typeface="Calibri"/>
                <a:cs typeface="Calibri"/>
              </a:rPr>
              <a:t>out </a:t>
            </a:r>
            <a:r>
              <a:rPr sz="3200" spc="-10" dirty="0">
                <a:latin typeface="Calibri"/>
                <a:cs typeface="Calibri"/>
              </a:rPr>
              <a:t>that </a:t>
            </a:r>
            <a:r>
              <a:rPr sz="3200" dirty="0">
                <a:latin typeface="Calibri"/>
                <a:cs typeface="Calibri"/>
              </a:rPr>
              <a:t>I am </a:t>
            </a:r>
            <a:r>
              <a:rPr sz="3200" spc="-5" dirty="0">
                <a:latin typeface="Calibri"/>
                <a:cs typeface="Calibri"/>
              </a:rPr>
              <a:t>HIV+. </a:t>
            </a:r>
            <a:r>
              <a:rPr sz="3200" spc="-20" dirty="0">
                <a:latin typeface="Calibri"/>
                <a:cs typeface="Calibri"/>
              </a:rPr>
              <a:t>So, </a:t>
            </a:r>
            <a:r>
              <a:rPr sz="3200" spc="-5" dirty="0">
                <a:latin typeface="Calibri"/>
                <a:cs typeface="Calibri"/>
              </a:rPr>
              <a:t>now </a:t>
            </a:r>
            <a:r>
              <a:rPr sz="3200" dirty="0">
                <a:latin typeface="Calibri"/>
                <a:cs typeface="Calibri"/>
              </a:rPr>
              <a:t>I  </a:t>
            </a:r>
            <a:r>
              <a:rPr sz="3200" spc="-25" dirty="0">
                <a:latin typeface="Calibri"/>
                <a:cs typeface="Calibri"/>
              </a:rPr>
              <a:t>feel </a:t>
            </a:r>
            <a:r>
              <a:rPr sz="3200" spc="-10" dirty="0">
                <a:latin typeface="Calibri"/>
                <a:cs typeface="Calibri"/>
              </a:rPr>
              <a:t>so confused. </a:t>
            </a:r>
            <a:r>
              <a:rPr sz="3200" dirty="0">
                <a:latin typeface="Calibri"/>
                <a:cs typeface="Calibri"/>
              </a:rPr>
              <a:t>I </a:t>
            </a:r>
            <a:r>
              <a:rPr sz="3200" spc="-20" dirty="0">
                <a:latin typeface="Calibri"/>
                <a:cs typeface="Calibri"/>
              </a:rPr>
              <a:t>realize </a:t>
            </a:r>
            <a:r>
              <a:rPr sz="3200" spc="-30" dirty="0">
                <a:latin typeface="Calibri"/>
                <a:cs typeface="Calibri"/>
              </a:rPr>
              <a:t>my </a:t>
            </a:r>
            <a:r>
              <a:rPr sz="3200" spc="-5" dirty="0">
                <a:latin typeface="Calibri"/>
                <a:cs typeface="Calibri"/>
              </a:rPr>
              <a:t>husband  had </a:t>
            </a:r>
            <a:r>
              <a:rPr sz="3200" dirty="0">
                <a:latin typeface="Calibri"/>
                <a:cs typeface="Calibri"/>
              </a:rPr>
              <a:t>AIDS and </a:t>
            </a:r>
            <a:r>
              <a:rPr sz="3200" spc="-5" dirty="0">
                <a:latin typeface="Calibri"/>
                <a:cs typeface="Calibri"/>
              </a:rPr>
              <a:t>he didn’t </a:t>
            </a:r>
            <a:r>
              <a:rPr sz="3200" spc="-10" dirty="0">
                <a:latin typeface="Calibri"/>
                <a:cs typeface="Calibri"/>
              </a:rPr>
              <a:t>tell </a:t>
            </a:r>
            <a:r>
              <a:rPr sz="3200" dirty="0">
                <a:latin typeface="Calibri"/>
                <a:cs typeface="Calibri"/>
              </a:rPr>
              <a:t>me, and</a:t>
            </a:r>
            <a:r>
              <a:rPr sz="3200" spc="60" dirty="0">
                <a:latin typeface="Calibri"/>
                <a:cs typeface="Calibri"/>
              </a:rPr>
              <a:t> </a:t>
            </a:r>
            <a:r>
              <a:rPr sz="3200" dirty="0">
                <a:latin typeface="Calibri"/>
                <a:cs typeface="Calibri"/>
              </a:rPr>
              <a:t>I</a:t>
            </a:r>
            <a:endParaRPr sz="3200">
              <a:latin typeface="Calibri"/>
              <a:cs typeface="Calibri"/>
            </a:endParaRPr>
          </a:p>
          <a:p>
            <a:pPr marL="12700">
              <a:lnSpc>
                <a:spcPct val="100000"/>
              </a:lnSpc>
              <a:spcBef>
                <a:spcPts val="5"/>
              </a:spcBef>
            </a:pPr>
            <a:r>
              <a:rPr sz="3200" spc="-10" dirty="0">
                <a:latin typeface="Calibri"/>
                <a:cs typeface="Calibri"/>
              </a:rPr>
              <a:t>must </a:t>
            </a:r>
            <a:r>
              <a:rPr sz="3200" spc="-25" dirty="0">
                <a:latin typeface="Calibri"/>
                <a:cs typeface="Calibri"/>
              </a:rPr>
              <a:t>have </a:t>
            </a:r>
            <a:r>
              <a:rPr sz="3200" spc="-5" dirty="0">
                <a:latin typeface="Calibri"/>
                <a:cs typeface="Calibri"/>
              </a:rPr>
              <a:t>got HIV </a:t>
            </a:r>
            <a:r>
              <a:rPr sz="3200" spc="-15" dirty="0">
                <a:latin typeface="Calibri"/>
                <a:cs typeface="Calibri"/>
              </a:rPr>
              <a:t>from</a:t>
            </a:r>
            <a:r>
              <a:rPr sz="3200" spc="45" dirty="0">
                <a:latin typeface="Calibri"/>
                <a:cs typeface="Calibri"/>
              </a:rPr>
              <a:t> </a:t>
            </a:r>
            <a:r>
              <a:rPr sz="3200" spc="-55" dirty="0">
                <a:latin typeface="Calibri"/>
                <a:cs typeface="Calibri"/>
              </a:rPr>
              <a:t>him.”</a:t>
            </a:r>
            <a:endParaRPr sz="3200">
              <a:latin typeface="Calibri"/>
              <a:cs typeface="Calibri"/>
            </a:endParaRPr>
          </a:p>
        </p:txBody>
      </p:sp>
      <p:pic>
        <p:nvPicPr>
          <p:cNvPr id="6" name="Immagine 5">
            <a:extLst>
              <a:ext uri="{FF2B5EF4-FFF2-40B4-BE49-F238E27FC236}">
                <a16:creationId xmlns:a16="http://schemas.microsoft.com/office/drawing/2014/main" id="{5260EC26-91DC-4D51-B2E6-ADD4E31B09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68F73303-66E0-4D62-B90B-8AC8ACFF5B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36867"/>
            <a:ext cx="2964815" cy="696595"/>
          </a:xfrm>
          <a:prstGeom prst="rect">
            <a:avLst/>
          </a:prstGeom>
        </p:spPr>
        <p:txBody>
          <a:bodyPr vert="horz" wrap="square" lIns="0" tIns="12700" rIns="0" bIns="0" rtlCol="0">
            <a:spAutoFit/>
          </a:bodyPr>
          <a:lstStyle/>
          <a:p>
            <a:pPr marL="12700">
              <a:lnSpc>
                <a:spcPct val="100000"/>
              </a:lnSpc>
              <a:spcBef>
                <a:spcPts val="100"/>
              </a:spcBef>
            </a:pPr>
            <a:r>
              <a:rPr spc="-5" dirty="0"/>
              <a:t>Summarizing</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29</a:t>
            </a:fld>
            <a:endParaRPr dirty="0"/>
          </a:p>
        </p:txBody>
      </p:sp>
      <p:sp>
        <p:nvSpPr>
          <p:cNvPr id="4" name="object 4"/>
          <p:cNvSpPr txBox="1"/>
          <p:nvPr/>
        </p:nvSpPr>
        <p:spPr>
          <a:xfrm>
            <a:off x="1282064" y="2038604"/>
            <a:ext cx="6866255" cy="3912235"/>
          </a:xfrm>
          <a:prstGeom prst="rect">
            <a:avLst/>
          </a:prstGeom>
        </p:spPr>
        <p:txBody>
          <a:bodyPr vert="horz" wrap="square" lIns="0" tIns="88265" rIns="0" bIns="0" rtlCol="0">
            <a:spAutoFit/>
          </a:bodyPr>
          <a:lstStyle/>
          <a:p>
            <a:pPr marL="12700" marR="173990">
              <a:lnSpc>
                <a:spcPct val="80000"/>
              </a:lnSpc>
              <a:spcBef>
                <a:spcPts val="695"/>
              </a:spcBef>
            </a:pPr>
            <a:r>
              <a:rPr sz="2500" spc="-10" dirty="0">
                <a:latin typeface="Calibri"/>
                <a:cs typeface="Calibri"/>
              </a:rPr>
              <a:t>“My husband passed </a:t>
            </a:r>
            <a:r>
              <a:rPr sz="2500" spc="-25" dirty="0">
                <a:latin typeface="Calibri"/>
                <a:cs typeface="Calibri"/>
              </a:rPr>
              <a:t>away </a:t>
            </a:r>
            <a:r>
              <a:rPr sz="2500" spc="-10" dirty="0">
                <a:latin typeface="Calibri"/>
                <a:cs typeface="Calibri"/>
              </a:rPr>
              <a:t>last month. </a:t>
            </a:r>
            <a:r>
              <a:rPr sz="2500" spc="-5" dirty="0">
                <a:latin typeface="Calibri"/>
                <a:cs typeface="Calibri"/>
              </a:rPr>
              <a:t>He </a:t>
            </a:r>
            <a:r>
              <a:rPr sz="2500" spc="-10" dirty="0">
                <a:latin typeface="Calibri"/>
                <a:cs typeface="Calibri"/>
              </a:rPr>
              <a:t>was sick  </a:t>
            </a:r>
            <a:r>
              <a:rPr sz="2500" spc="-25" dirty="0">
                <a:latin typeface="Calibri"/>
                <a:cs typeface="Calibri"/>
              </a:rPr>
              <a:t>for </a:t>
            </a:r>
            <a:r>
              <a:rPr sz="2500" spc="-10" dirty="0">
                <a:latin typeface="Calibri"/>
                <a:cs typeface="Calibri"/>
              </a:rPr>
              <a:t>some </a:t>
            </a:r>
            <a:r>
              <a:rPr sz="2500" spc="-5" dirty="0">
                <a:latin typeface="Calibri"/>
                <a:cs typeface="Calibri"/>
              </a:rPr>
              <a:t>time but he </a:t>
            </a:r>
            <a:r>
              <a:rPr sz="2500" spc="-15" dirty="0">
                <a:latin typeface="Calibri"/>
                <a:cs typeface="Calibri"/>
              </a:rPr>
              <a:t>refused to </a:t>
            </a:r>
            <a:r>
              <a:rPr sz="2500" spc="-5" dirty="0">
                <a:latin typeface="Calibri"/>
                <a:cs typeface="Calibri"/>
              </a:rPr>
              <a:t>be </a:t>
            </a:r>
            <a:r>
              <a:rPr sz="2500" spc="-25" dirty="0">
                <a:latin typeface="Calibri"/>
                <a:cs typeface="Calibri"/>
              </a:rPr>
              <a:t>taken </a:t>
            </a:r>
            <a:r>
              <a:rPr sz="2500" spc="-15" dirty="0">
                <a:latin typeface="Calibri"/>
                <a:cs typeface="Calibri"/>
              </a:rPr>
              <a:t>to </a:t>
            </a:r>
            <a:r>
              <a:rPr sz="2500" spc="-5" dirty="0">
                <a:latin typeface="Calibri"/>
                <a:cs typeface="Calibri"/>
              </a:rPr>
              <a:t>the  </a:t>
            </a:r>
            <a:r>
              <a:rPr sz="2500" spc="-10" dirty="0">
                <a:latin typeface="Calibri"/>
                <a:cs typeface="Calibri"/>
              </a:rPr>
              <a:t>hospital. Now </a:t>
            </a:r>
            <a:r>
              <a:rPr sz="2500" spc="-5" dirty="0">
                <a:latin typeface="Calibri"/>
                <a:cs typeface="Calibri"/>
              </a:rPr>
              <a:t>I </a:t>
            </a:r>
            <a:r>
              <a:rPr sz="2500" spc="-20" dirty="0">
                <a:latin typeface="Calibri"/>
                <a:cs typeface="Calibri"/>
              </a:rPr>
              <a:t>have </a:t>
            </a:r>
            <a:r>
              <a:rPr sz="2500" spc="-15" dirty="0">
                <a:latin typeface="Calibri"/>
                <a:cs typeface="Calibri"/>
              </a:rPr>
              <a:t>just </a:t>
            </a:r>
            <a:r>
              <a:rPr sz="2500" spc="-20" dirty="0">
                <a:latin typeface="Calibri"/>
                <a:cs typeface="Calibri"/>
              </a:rPr>
              <a:t>found </a:t>
            </a:r>
            <a:r>
              <a:rPr sz="2500" spc="-10" dirty="0">
                <a:latin typeface="Calibri"/>
                <a:cs typeface="Calibri"/>
              </a:rPr>
              <a:t>out that </a:t>
            </a:r>
            <a:r>
              <a:rPr sz="2500" spc="-5" dirty="0">
                <a:latin typeface="Calibri"/>
                <a:cs typeface="Calibri"/>
              </a:rPr>
              <a:t>I am </a:t>
            </a:r>
            <a:r>
              <a:rPr sz="2500" spc="-10" dirty="0">
                <a:latin typeface="Calibri"/>
                <a:cs typeface="Calibri"/>
              </a:rPr>
              <a:t>HIV+.  </a:t>
            </a:r>
            <a:r>
              <a:rPr sz="2500" spc="-20" dirty="0">
                <a:latin typeface="Calibri"/>
                <a:cs typeface="Calibri"/>
              </a:rPr>
              <a:t>So, </a:t>
            </a:r>
            <a:r>
              <a:rPr sz="2500" spc="-10" dirty="0">
                <a:latin typeface="Calibri"/>
                <a:cs typeface="Calibri"/>
              </a:rPr>
              <a:t>now </a:t>
            </a:r>
            <a:r>
              <a:rPr sz="2500" spc="-5" dirty="0">
                <a:latin typeface="Calibri"/>
                <a:cs typeface="Calibri"/>
              </a:rPr>
              <a:t>I </a:t>
            </a:r>
            <a:r>
              <a:rPr sz="2500" spc="-20" dirty="0">
                <a:latin typeface="Calibri"/>
                <a:cs typeface="Calibri"/>
              </a:rPr>
              <a:t>feel </a:t>
            </a:r>
            <a:r>
              <a:rPr sz="2500" spc="-5" dirty="0">
                <a:latin typeface="Calibri"/>
                <a:cs typeface="Calibri"/>
              </a:rPr>
              <a:t>so </a:t>
            </a:r>
            <a:r>
              <a:rPr sz="2500" spc="-15" dirty="0">
                <a:latin typeface="Calibri"/>
                <a:cs typeface="Calibri"/>
              </a:rPr>
              <a:t>confused. </a:t>
            </a:r>
            <a:r>
              <a:rPr sz="2500" spc="-5" dirty="0">
                <a:latin typeface="Calibri"/>
                <a:cs typeface="Calibri"/>
              </a:rPr>
              <a:t>I </a:t>
            </a:r>
            <a:r>
              <a:rPr sz="2500" spc="-15" dirty="0">
                <a:latin typeface="Calibri"/>
                <a:cs typeface="Calibri"/>
              </a:rPr>
              <a:t>realize </a:t>
            </a:r>
            <a:r>
              <a:rPr sz="2500" spc="-30" dirty="0">
                <a:latin typeface="Calibri"/>
                <a:cs typeface="Calibri"/>
              </a:rPr>
              <a:t>my </a:t>
            </a:r>
            <a:r>
              <a:rPr sz="2500" spc="-10" dirty="0">
                <a:latin typeface="Calibri"/>
                <a:cs typeface="Calibri"/>
              </a:rPr>
              <a:t>husband had  AIDS </a:t>
            </a:r>
            <a:r>
              <a:rPr sz="2500" spc="-5" dirty="0">
                <a:latin typeface="Calibri"/>
                <a:cs typeface="Calibri"/>
              </a:rPr>
              <a:t>and he </a:t>
            </a:r>
            <a:r>
              <a:rPr sz="2500" spc="-10" dirty="0">
                <a:latin typeface="Calibri"/>
                <a:cs typeface="Calibri"/>
              </a:rPr>
              <a:t>didn’t tell </a:t>
            </a:r>
            <a:r>
              <a:rPr sz="2500" spc="-5" dirty="0">
                <a:latin typeface="Calibri"/>
                <a:cs typeface="Calibri"/>
              </a:rPr>
              <a:t>me, and I </a:t>
            </a:r>
            <a:r>
              <a:rPr sz="2500" spc="-15" dirty="0">
                <a:latin typeface="Calibri"/>
                <a:cs typeface="Calibri"/>
              </a:rPr>
              <a:t>must </a:t>
            </a:r>
            <a:r>
              <a:rPr sz="2500" spc="-20" dirty="0">
                <a:latin typeface="Calibri"/>
                <a:cs typeface="Calibri"/>
              </a:rPr>
              <a:t>have </a:t>
            </a:r>
            <a:r>
              <a:rPr sz="2500" spc="-5" dirty="0">
                <a:latin typeface="Calibri"/>
                <a:cs typeface="Calibri"/>
              </a:rPr>
              <a:t>got </a:t>
            </a:r>
            <a:r>
              <a:rPr sz="2500" spc="-10" dirty="0">
                <a:latin typeface="Calibri"/>
                <a:cs typeface="Calibri"/>
              </a:rPr>
              <a:t>HIV  </a:t>
            </a:r>
            <a:r>
              <a:rPr sz="2500" spc="-15" dirty="0">
                <a:latin typeface="Calibri"/>
                <a:cs typeface="Calibri"/>
              </a:rPr>
              <a:t>from</a:t>
            </a:r>
            <a:r>
              <a:rPr sz="2500" spc="-10" dirty="0">
                <a:latin typeface="Calibri"/>
                <a:cs typeface="Calibri"/>
              </a:rPr>
              <a:t> </a:t>
            </a:r>
            <a:r>
              <a:rPr sz="2500" spc="-40" dirty="0">
                <a:latin typeface="Calibri"/>
                <a:cs typeface="Calibri"/>
              </a:rPr>
              <a:t>him.”</a:t>
            </a:r>
            <a:endParaRPr sz="2500">
              <a:latin typeface="Calibri"/>
              <a:cs typeface="Calibri"/>
            </a:endParaRPr>
          </a:p>
          <a:p>
            <a:pPr>
              <a:lnSpc>
                <a:spcPct val="100000"/>
              </a:lnSpc>
              <a:spcBef>
                <a:spcPts val="35"/>
              </a:spcBef>
            </a:pPr>
            <a:endParaRPr sz="3100">
              <a:latin typeface="Times New Roman"/>
              <a:cs typeface="Times New Roman"/>
            </a:endParaRPr>
          </a:p>
          <a:p>
            <a:pPr marL="12700" marR="5080">
              <a:lnSpc>
                <a:spcPct val="80000"/>
              </a:lnSpc>
              <a:spcBef>
                <a:spcPts val="5"/>
              </a:spcBef>
            </a:pPr>
            <a:r>
              <a:rPr sz="2500" b="1" spc="-10" dirty="0">
                <a:latin typeface="Calibri"/>
                <a:cs typeface="Calibri"/>
              </a:rPr>
              <a:t>Response: </a:t>
            </a:r>
            <a:r>
              <a:rPr sz="2500" spc="-45" dirty="0">
                <a:latin typeface="Calibri"/>
                <a:cs typeface="Calibri"/>
              </a:rPr>
              <a:t>“You </a:t>
            </a:r>
            <a:r>
              <a:rPr sz="2500" spc="-10" dirty="0">
                <a:latin typeface="Calibri"/>
                <a:cs typeface="Calibri"/>
              </a:rPr>
              <a:t>sound </a:t>
            </a:r>
            <a:r>
              <a:rPr sz="2500" spc="-25" dirty="0">
                <a:latin typeface="Calibri"/>
                <a:cs typeface="Calibri"/>
              </a:rPr>
              <a:t>like </a:t>
            </a:r>
            <a:r>
              <a:rPr sz="2500" spc="-10" dirty="0">
                <a:latin typeface="Calibri"/>
                <a:cs typeface="Calibri"/>
              </a:rPr>
              <a:t>not only </a:t>
            </a:r>
            <a:r>
              <a:rPr sz="2500" spc="-20" dirty="0">
                <a:latin typeface="Calibri"/>
                <a:cs typeface="Calibri"/>
              </a:rPr>
              <a:t>have you  suffered </a:t>
            </a:r>
            <a:r>
              <a:rPr sz="2500" spc="-5" dirty="0">
                <a:latin typeface="Calibri"/>
                <a:cs typeface="Calibri"/>
              </a:rPr>
              <a:t>a major loss, the </a:t>
            </a:r>
            <a:r>
              <a:rPr sz="2500" spc="-10" dirty="0">
                <a:latin typeface="Calibri"/>
                <a:cs typeface="Calibri"/>
              </a:rPr>
              <a:t>death </a:t>
            </a:r>
            <a:r>
              <a:rPr sz="2500" spc="-5" dirty="0">
                <a:latin typeface="Calibri"/>
                <a:cs typeface="Calibri"/>
              </a:rPr>
              <a:t>of </a:t>
            </a:r>
            <a:r>
              <a:rPr sz="2500" spc="-15" dirty="0">
                <a:latin typeface="Calibri"/>
                <a:cs typeface="Calibri"/>
              </a:rPr>
              <a:t>your </a:t>
            </a:r>
            <a:r>
              <a:rPr sz="2500" spc="-10" dirty="0">
                <a:latin typeface="Calibri"/>
                <a:cs typeface="Calibri"/>
              </a:rPr>
              <a:t>husband, but  now </a:t>
            </a:r>
            <a:r>
              <a:rPr sz="2500" spc="-15" dirty="0">
                <a:latin typeface="Calibri"/>
                <a:cs typeface="Calibri"/>
              </a:rPr>
              <a:t>you are </a:t>
            </a:r>
            <a:r>
              <a:rPr sz="2500" spc="-10" dirty="0">
                <a:latin typeface="Calibri"/>
                <a:cs typeface="Calibri"/>
              </a:rPr>
              <a:t>left </a:t>
            </a:r>
            <a:r>
              <a:rPr sz="2500" spc="-15" dirty="0">
                <a:latin typeface="Calibri"/>
                <a:cs typeface="Calibri"/>
              </a:rPr>
              <a:t>to </a:t>
            </a:r>
            <a:r>
              <a:rPr sz="2500" spc="-10" dirty="0">
                <a:latin typeface="Calibri"/>
                <a:cs typeface="Calibri"/>
              </a:rPr>
              <a:t>cope </a:t>
            </a:r>
            <a:r>
              <a:rPr sz="2500" spc="-5" dirty="0">
                <a:latin typeface="Calibri"/>
                <a:cs typeface="Calibri"/>
              </a:rPr>
              <a:t>with a life-changing</a:t>
            </a:r>
            <a:r>
              <a:rPr sz="2500" spc="80" dirty="0">
                <a:latin typeface="Calibri"/>
                <a:cs typeface="Calibri"/>
              </a:rPr>
              <a:t> </a:t>
            </a:r>
            <a:r>
              <a:rPr sz="2500" spc="-5" dirty="0">
                <a:latin typeface="Calibri"/>
                <a:cs typeface="Calibri"/>
              </a:rPr>
              <a:t>illness.</a:t>
            </a:r>
            <a:endParaRPr sz="2500">
              <a:latin typeface="Calibri"/>
              <a:cs typeface="Calibri"/>
            </a:endParaRPr>
          </a:p>
          <a:p>
            <a:pPr marL="12700" marR="12065">
              <a:lnSpc>
                <a:spcPct val="80000"/>
              </a:lnSpc>
            </a:pPr>
            <a:r>
              <a:rPr sz="2500" spc="-15" dirty="0">
                <a:latin typeface="Calibri"/>
                <a:cs typeface="Calibri"/>
              </a:rPr>
              <a:t>Also, you are </a:t>
            </a:r>
            <a:r>
              <a:rPr sz="2500" spc="-10" dirty="0">
                <a:latin typeface="Calibri"/>
                <a:cs typeface="Calibri"/>
              </a:rPr>
              <a:t>left </a:t>
            </a:r>
            <a:r>
              <a:rPr sz="2500" spc="-15" dirty="0">
                <a:latin typeface="Calibri"/>
                <a:cs typeface="Calibri"/>
              </a:rPr>
              <a:t>feeling </a:t>
            </a:r>
            <a:r>
              <a:rPr sz="2500" spc="-5" dirty="0">
                <a:latin typeface="Calibri"/>
                <a:cs typeface="Calibri"/>
              </a:rPr>
              <a:t>a </a:t>
            </a:r>
            <a:r>
              <a:rPr sz="2500" spc="-10" dirty="0">
                <a:latin typeface="Calibri"/>
                <a:cs typeface="Calibri"/>
              </a:rPr>
              <a:t>sense </a:t>
            </a:r>
            <a:r>
              <a:rPr sz="2500" spc="-5" dirty="0">
                <a:latin typeface="Calibri"/>
                <a:cs typeface="Calibri"/>
              </a:rPr>
              <a:t>of </a:t>
            </a:r>
            <a:r>
              <a:rPr sz="2500" spc="-20" dirty="0">
                <a:latin typeface="Calibri"/>
                <a:cs typeface="Calibri"/>
              </a:rPr>
              <a:t>betrayal </a:t>
            </a:r>
            <a:r>
              <a:rPr sz="2500" spc="-10" dirty="0">
                <a:latin typeface="Calibri"/>
                <a:cs typeface="Calibri"/>
              </a:rPr>
              <a:t>that </a:t>
            </a:r>
            <a:r>
              <a:rPr sz="2500" spc="-15" dirty="0">
                <a:latin typeface="Calibri"/>
                <a:cs typeface="Calibri"/>
              </a:rPr>
              <a:t>your  </a:t>
            </a:r>
            <a:r>
              <a:rPr sz="2500" spc="-10" dirty="0">
                <a:latin typeface="Calibri"/>
                <a:cs typeface="Calibri"/>
              </a:rPr>
              <a:t>husband </a:t>
            </a:r>
            <a:r>
              <a:rPr sz="2500" spc="-5" dirty="0">
                <a:latin typeface="Calibri"/>
                <a:cs typeface="Calibri"/>
              </a:rPr>
              <a:t>did </a:t>
            </a:r>
            <a:r>
              <a:rPr sz="2500" spc="-10" dirty="0">
                <a:latin typeface="Calibri"/>
                <a:cs typeface="Calibri"/>
              </a:rPr>
              <a:t>not tell </a:t>
            </a:r>
            <a:r>
              <a:rPr sz="2500" spc="-15" dirty="0">
                <a:latin typeface="Calibri"/>
                <a:cs typeface="Calibri"/>
              </a:rPr>
              <a:t>you </a:t>
            </a:r>
            <a:r>
              <a:rPr sz="2500" spc="-10" dirty="0">
                <a:latin typeface="Calibri"/>
                <a:cs typeface="Calibri"/>
              </a:rPr>
              <a:t>that </a:t>
            </a:r>
            <a:r>
              <a:rPr sz="2500" spc="-5" dirty="0">
                <a:latin typeface="Calibri"/>
                <a:cs typeface="Calibri"/>
              </a:rPr>
              <a:t>he </a:t>
            </a:r>
            <a:r>
              <a:rPr sz="2500" spc="-10" dirty="0">
                <a:latin typeface="Calibri"/>
                <a:cs typeface="Calibri"/>
              </a:rPr>
              <a:t>had</a:t>
            </a:r>
            <a:r>
              <a:rPr sz="2500" spc="55" dirty="0">
                <a:latin typeface="Calibri"/>
                <a:cs typeface="Calibri"/>
              </a:rPr>
              <a:t> </a:t>
            </a:r>
            <a:r>
              <a:rPr sz="2500" spc="-35" dirty="0">
                <a:latin typeface="Calibri"/>
                <a:cs typeface="Calibri"/>
              </a:rPr>
              <a:t>AIDS.”</a:t>
            </a:r>
            <a:endParaRPr sz="2500">
              <a:latin typeface="Calibri"/>
              <a:cs typeface="Calibri"/>
            </a:endParaRPr>
          </a:p>
        </p:txBody>
      </p:sp>
      <p:pic>
        <p:nvPicPr>
          <p:cNvPr id="6" name="Immagine 5">
            <a:extLst>
              <a:ext uri="{FF2B5EF4-FFF2-40B4-BE49-F238E27FC236}">
                <a16:creationId xmlns:a16="http://schemas.microsoft.com/office/drawing/2014/main" id="{F9E6354C-0E82-4D2C-BB2D-CDF28B73C1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7A9BDF22-04F7-463A-8DA3-C4B32325A3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
            <a:ext cx="9144000" cy="1447788"/>
          </a:xfrm>
          <a:custGeom>
            <a:avLst/>
            <a:gdLst/>
            <a:ahLst/>
            <a:cxnLst/>
            <a:rect l="l" t="t" r="r" b="b"/>
            <a:pathLst>
              <a:path w="9144000" h="1203325">
                <a:moveTo>
                  <a:pt x="0" y="1203185"/>
                </a:moveTo>
                <a:lnTo>
                  <a:pt x="9144000" y="1203185"/>
                </a:lnTo>
                <a:lnTo>
                  <a:pt x="9144000" y="0"/>
                </a:lnTo>
                <a:lnTo>
                  <a:pt x="0" y="0"/>
                </a:lnTo>
                <a:lnTo>
                  <a:pt x="0" y="1203185"/>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78940"/>
            <a:ext cx="7086599" cy="689932"/>
          </a:xfrm>
          <a:prstGeom prst="rect">
            <a:avLst/>
          </a:prstGeom>
        </p:spPr>
        <p:txBody>
          <a:bodyPr vert="horz" wrap="square" lIns="0" tIns="12700" rIns="0" bIns="0" rtlCol="0">
            <a:spAutoFit/>
          </a:bodyPr>
          <a:lstStyle/>
          <a:p>
            <a:pPr marL="12700">
              <a:lnSpc>
                <a:spcPct val="100000"/>
              </a:lnSpc>
              <a:spcBef>
                <a:spcPts val="100"/>
              </a:spcBef>
            </a:pPr>
            <a:r>
              <a:rPr lang="it-IT" dirty="0" err="1"/>
              <a:t>Providing</a:t>
            </a:r>
            <a:r>
              <a:rPr lang="it-IT" dirty="0"/>
              <a:t> </a:t>
            </a:r>
            <a:r>
              <a:rPr dirty="0"/>
              <a:t>Primary </a:t>
            </a:r>
            <a:r>
              <a:rPr lang="it-IT" spc="-5" dirty="0"/>
              <a:t>H</a:t>
            </a:r>
            <a:r>
              <a:rPr spc="-5" dirty="0" err="1"/>
              <a:t>ealth</a:t>
            </a:r>
            <a:r>
              <a:rPr spc="-60" dirty="0"/>
              <a:t> </a:t>
            </a:r>
            <a:r>
              <a:rPr lang="it-IT" spc="-60" dirty="0"/>
              <a:t>C</a:t>
            </a:r>
            <a:r>
              <a:rPr spc="-25" dirty="0"/>
              <a:t>are</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a:t>
            </a:fld>
            <a:endParaRPr dirty="0"/>
          </a:p>
        </p:txBody>
      </p:sp>
      <p:pic>
        <p:nvPicPr>
          <p:cNvPr id="6" name="Immagine 5">
            <a:extLst>
              <a:ext uri="{FF2B5EF4-FFF2-40B4-BE49-F238E27FC236}">
                <a16:creationId xmlns:a16="http://schemas.microsoft.com/office/drawing/2014/main" id="{B0C61904-F9B2-4434-AB09-BD5E7BE93C45}"/>
              </a:ext>
            </a:extLst>
          </p:cNvPr>
          <p:cNvPicPr>
            <a:picLocks noChangeAspect="1"/>
          </p:cNvPicPr>
          <p:nvPr/>
        </p:nvPicPr>
        <p:blipFill>
          <a:blip r:embed="rId3"/>
          <a:stretch>
            <a:fillRect/>
          </a:stretch>
        </p:blipFill>
        <p:spPr>
          <a:xfrm>
            <a:off x="2089199" y="2362200"/>
            <a:ext cx="4965601" cy="3304382"/>
          </a:xfrm>
          <a:prstGeom prst="rect">
            <a:avLst/>
          </a:prstGeom>
        </p:spPr>
      </p:pic>
      <p:pic>
        <p:nvPicPr>
          <p:cNvPr id="7" name="Immagine 6">
            <a:extLst>
              <a:ext uri="{FF2B5EF4-FFF2-40B4-BE49-F238E27FC236}">
                <a16:creationId xmlns:a16="http://schemas.microsoft.com/office/drawing/2014/main" id="{23D94DDB-88CA-4929-943A-7AC4F58BC3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8" name="Immagine 7">
            <a:extLst>
              <a:ext uri="{FF2B5EF4-FFF2-40B4-BE49-F238E27FC236}">
                <a16:creationId xmlns:a16="http://schemas.microsoft.com/office/drawing/2014/main" id="{D2BC0ADF-9C79-4AE0-9296-027692EA53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32914"/>
          </a:xfrm>
          <a:custGeom>
            <a:avLst/>
            <a:gdLst/>
            <a:ahLst/>
            <a:cxnLst/>
            <a:rect l="l" t="t" r="r" b="b"/>
            <a:pathLst>
              <a:path w="9144000" h="1732914">
                <a:moveTo>
                  <a:pt x="0" y="1732534"/>
                </a:moveTo>
                <a:lnTo>
                  <a:pt x="9144000" y="1732534"/>
                </a:lnTo>
                <a:lnTo>
                  <a:pt x="9144000" y="0"/>
                </a:lnTo>
                <a:lnTo>
                  <a:pt x="0" y="0"/>
                </a:lnTo>
                <a:lnTo>
                  <a:pt x="0" y="1732534"/>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182616"/>
            <a:ext cx="7536891" cy="1367682"/>
          </a:xfrm>
          <a:prstGeom prst="rect">
            <a:avLst/>
          </a:prstGeom>
        </p:spPr>
        <p:txBody>
          <a:bodyPr vert="horz" wrap="square" lIns="0" tIns="13335" rIns="0" bIns="0" rtlCol="0">
            <a:spAutoFit/>
          </a:bodyPr>
          <a:lstStyle/>
          <a:p>
            <a:pPr marL="1397635" marR="5080" indent="-858519" algn="l">
              <a:lnSpc>
                <a:spcPct val="100000"/>
              </a:lnSpc>
              <a:spcBef>
                <a:spcPts val="105"/>
              </a:spcBef>
            </a:pPr>
            <a:r>
              <a:rPr spc="-5" dirty="0"/>
              <a:t>Activity </a:t>
            </a:r>
            <a:r>
              <a:rPr dirty="0"/>
              <a:t>3: </a:t>
            </a:r>
            <a:r>
              <a:rPr spc="-5" dirty="0"/>
              <a:t>Using </a:t>
            </a:r>
            <a:r>
              <a:rPr spc="-10" dirty="0"/>
              <a:t>good verbal  communication</a:t>
            </a:r>
            <a:r>
              <a:rPr spc="-15" dirty="0"/>
              <a:t> </a:t>
            </a:r>
            <a:r>
              <a:rPr spc="-5" dirty="0"/>
              <a:t>skills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30</a:t>
            </a:fld>
            <a:endParaRPr dirty="0"/>
          </a:p>
        </p:txBody>
      </p:sp>
      <p:sp>
        <p:nvSpPr>
          <p:cNvPr id="4" name="object 4"/>
          <p:cNvSpPr txBox="1"/>
          <p:nvPr/>
        </p:nvSpPr>
        <p:spPr>
          <a:xfrm>
            <a:off x="1161694" y="2100452"/>
            <a:ext cx="6925945" cy="3688079"/>
          </a:xfrm>
          <a:prstGeom prst="rect">
            <a:avLst/>
          </a:prstGeom>
        </p:spPr>
        <p:txBody>
          <a:bodyPr vert="horz" wrap="square" lIns="0" tIns="61594" rIns="0" bIns="0" rtlCol="0">
            <a:spAutoFit/>
          </a:bodyPr>
          <a:lstStyle/>
          <a:p>
            <a:pPr marL="355600" marR="5080" indent="-343535">
              <a:lnSpc>
                <a:spcPct val="90000"/>
              </a:lnSpc>
              <a:spcBef>
                <a:spcPts val="484"/>
              </a:spcBef>
              <a:buFont typeface="Arial"/>
              <a:buChar char="•"/>
              <a:tabLst>
                <a:tab pos="355600" algn="l"/>
                <a:tab pos="356235" algn="l"/>
              </a:tabLst>
            </a:pPr>
            <a:r>
              <a:rPr sz="3200" dirty="0">
                <a:latin typeface="Calibri"/>
                <a:cs typeface="Calibri"/>
              </a:rPr>
              <a:t>Mary is a married </a:t>
            </a:r>
            <a:r>
              <a:rPr sz="3200" spc="-10" dirty="0">
                <a:latin typeface="Calibri"/>
                <a:cs typeface="Calibri"/>
              </a:rPr>
              <a:t>woman </a:t>
            </a:r>
            <a:r>
              <a:rPr sz="3200" spc="-5" dirty="0">
                <a:latin typeface="Calibri"/>
                <a:cs typeface="Calibri"/>
              </a:rPr>
              <a:t>with </a:t>
            </a:r>
            <a:r>
              <a:rPr sz="3200" spc="-10" dirty="0">
                <a:latin typeface="Calibri"/>
                <a:cs typeface="Calibri"/>
              </a:rPr>
              <a:t>three  children. </a:t>
            </a:r>
            <a:r>
              <a:rPr sz="3200" spc="-5" dirty="0">
                <a:latin typeface="Calibri"/>
                <a:cs typeface="Calibri"/>
              </a:rPr>
              <a:t>She has been </a:t>
            </a:r>
            <a:r>
              <a:rPr sz="3200" spc="-10" dirty="0">
                <a:latin typeface="Calibri"/>
                <a:cs typeface="Calibri"/>
              </a:rPr>
              <a:t>really </a:t>
            </a:r>
            <a:r>
              <a:rPr sz="3200" spc="-5" dirty="0">
                <a:latin typeface="Calibri"/>
                <a:cs typeface="Calibri"/>
              </a:rPr>
              <a:t>struggling  </a:t>
            </a:r>
            <a:r>
              <a:rPr sz="3200" spc="-15" dirty="0">
                <a:latin typeface="Calibri"/>
                <a:cs typeface="Calibri"/>
              </a:rPr>
              <a:t>at </a:t>
            </a:r>
            <a:r>
              <a:rPr sz="3200" spc="-5" dirty="0">
                <a:latin typeface="Calibri"/>
                <a:cs typeface="Calibri"/>
              </a:rPr>
              <a:t>home. She </a:t>
            </a:r>
            <a:r>
              <a:rPr sz="3200" spc="-20" dirty="0">
                <a:latin typeface="Calibri"/>
                <a:cs typeface="Calibri"/>
              </a:rPr>
              <a:t>feels </a:t>
            </a:r>
            <a:r>
              <a:rPr sz="3200" spc="-5" dirty="0">
                <a:latin typeface="Calibri"/>
                <a:cs typeface="Calibri"/>
              </a:rPr>
              <a:t>sad </a:t>
            </a:r>
            <a:r>
              <a:rPr sz="3200" dirty="0">
                <a:latin typeface="Calibri"/>
                <a:cs typeface="Calibri"/>
              </a:rPr>
              <a:t>all the </a:t>
            </a:r>
            <a:r>
              <a:rPr sz="3200" spc="-5" dirty="0">
                <a:latin typeface="Calibri"/>
                <a:cs typeface="Calibri"/>
              </a:rPr>
              <a:t>time </a:t>
            </a:r>
            <a:r>
              <a:rPr sz="3200" dirty="0">
                <a:latin typeface="Calibri"/>
                <a:cs typeface="Calibri"/>
              </a:rPr>
              <a:t>and  </a:t>
            </a:r>
            <a:r>
              <a:rPr sz="3200" spc="-10" dirty="0">
                <a:latin typeface="Calibri"/>
                <a:cs typeface="Calibri"/>
              </a:rPr>
              <a:t>never </a:t>
            </a:r>
            <a:r>
              <a:rPr sz="3200" spc="-15" dirty="0">
                <a:latin typeface="Calibri"/>
                <a:cs typeface="Calibri"/>
              </a:rPr>
              <a:t>leaves </a:t>
            </a:r>
            <a:r>
              <a:rPr sz="3200" spc="-5" dirty="0">
                <a:latin typeface="Calibri"/>
                <a:cs typeface="Calibri"/>
              </a:rPr>
              <a:t>the house, </a:t>
            </a:r>
            <a:r>
              <a:rPr sz="3200" spc="-10" dirty="0">
                <a:latin typeface="Calibri"/>
                <a:cs typeface="Calibri"/>
              </a:rPr>
              <a:t>despite </a:t>
            </a:r>
            <a:r>
              <a:rPr sz="3200" dirty="0">
                <a:latin typeface="Calibri"/>
                <a:cs typeface="Calibri"/>
              </a:rPr>
              <a:t>the </a:t>
            </a:r>
            <a:r>
              <a:rPr sz="3200" spc="-15" dirty="0">
                <a:latin typeface="Calibri"/>
                <a:cs typeface="Calibri"/>
              </a:rPr>
              <a:t>fact  </a:t>
            </a:r>
            <a:r>
              <a:rPr sz="3200" spc="-10" dirty="0">
                <a:latin typeface="Calibri"/>
                <a:cs typeface="Calibri"/>
              </a:rPr>
              <a:t>that </a:t>
            </a:r>
            <a:r>
              <a:rPr sz="3200" spc="-5" dirty="0">
                <a:latin typeface="Calibri"/>
                <a:cs typeface="Calibri"/>
              </a:rPr>
              <a:t>she is usually </a:t>
            </a:r>
            <a:r>
              <a:rPr sz="3200" dirty="0">
                <a:latin typeface="Calibri"/>
                <a:cs typeface="Calibri"/>
              </a:rPr>
              <a:t>an </a:t>
            </a:r>
            <a:r>
              <a:rPr sz="3200" spc="-5" dirty="0">
                <a:latin typeface="Calibri"/>
                <a:cs typeface="Calibri"/>
              </a:rPr>
              <a:t>active </a:t>
            </a:r>
            <a:r>
              <a:rPr sz="3200" dirty="0">
                <a:latin typeface="Calibri"/>
                <a:cs typeface="Calibri"/>
              </a:rPr>
              <a:t>member </a:t>
            </a:r>
            <a:r>
              <a:rPr sz="3200" spc="-5" dirty="0">
                <a:latin typeface="Calibri"/>
                <a:cs typeface="Calibri"/>
              </a:rPr>
              <a:t>of  her</a:t>
            </a:r>
            <a:r>
              <a:rPr sz="3200" spc="-10" dirty="0">
                <a:latin typeface="Calibri"/>
                <a:cs typeface="Calibri"/>
              </a:rPr>
              <a:t> </a:t>
            </a:r>
            <a:r>
              <a:rPr sz="3200" spc="-30" dirty="0">
                <a:latin typeface="Calibri"/>
                <a:cs typeface="Calibri"/>
              </a:rPr>
              <a:t>community.</a:t>
            </a:r>
            <a:endParaRPr sz="3200">
              <a:latin typeface="Calibri"/>
              <a:cs typeface="Calibri"/>
            </a:endParaRPr>
          </a:p>
          <a:p>
            <a:pPr marL="355600" marR="177165" indent="-343535">
              <a:lnSpc>
                <a:spcPts val="3479"/>
              </a:lnSpc>
              <a:spcBef>
                <a:spcPts val="800"/>
              </a:spcBef>
              <a:buFont typeface="Arial"/>
              <a:buChar char="•"/>
              <a:tabLst>
                <a:tab pos="355600" algn="l"/>
                <a:tab pos="356235" algn="l"/>
              </a:tabLst>
            </a:pPr>
            <a:r>
              <a:rPr sz="3200" spc="-5" dirty="0">
                <a:latin typeface="Calibri"/>
                <a:cs typeface="Calibri"/>
              </a:rPr>
              <a:t>How </a:t>
            </a:r>
            <a:r>
              <a:rPr sz="3200" spc="-10" dirty="0">
                <a:latin typeface="Calibri"/>
                <a:cs typeface="Calibri"/>
              </a:rPr>
              <a:t>would </a:t>
            </a:r>
            <a:r>
              <a:rPr sz="3200" spc="-15" dirty="0">
                <a:latin typeface="Calibri"/>
                <a:cs typeface="Calibri"/>
              </a:rPr>
              <a:t>you </a:t>
            </a:r>
            <a:r>
              <a:rPr sz="3200" spc="-10" dirty="0">
                <a:latin typeface="Calibri"/>
                <a:cs typeface="Calibri"/>
              </a:rPr>
              <a:t>talk </a:t>
            </a:r>
            <a:r>
              <a:rPr sz="3200" spc="-25" dirty="0">
                <a:latin typeface="Calibri"/>
                <a:cs typeface="Calibri"/>
              </a:rPr>
              <a:t>to </a:t>
            </a:r>
            <a:r>
              <a:rPr sz="3200" dirty="0">
                <a:latin typeface="Calibri"/>
                <a:cs typeface="Calibri"/>
              </a:rPr>
              <a:t>Mary about </a:t>
            </a:r>
            <a:r>
              <a:rPr sz="3200" spc="-5" dirty="0">
                <a:latin typeface="Calibri"/>
                <a:cs typeface="Calibri"/>
              </a:rPr>
              <a:t>her  </a:t>
            </a:r>
            <a:r>
              <a:rPr sz="3200" spc="-10" dirty="0">
                <a:latin typeface="Calibri"/>
                <a:cs typeface="Calibri"/>
              </a:rPr>
              <a:t>problem?</a:t>
            </a:r>
            <a:endParaRPr sz="3200">
              <a:latin typeface="Calibri"/>
              <a:cs typeface="Calibri"/>
            </a:endParaRPr>
          </a:p>
        </p:txBody>
      </p:sp>
      <p:pic>
        <p:nvPicPr>
          <p:cNvPr id="6" name="Immagine 5">
            <a:extLst>
              <a:ext uri="{FF2B5EF4-FFF2-40B4-BE49-F238E27FC236}">
                <a16:creationId xmlns:a16="http://schemas.microsoft.com/office/drawing/2014/main" id="{604D09C8-9822-4448-97FE-DCCE79A340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1668" y="246315"/>
            <a:ext cx="644097" cy="644097"/>
          </a:xfrm>
          <a:prstGeom prst="rect">
            <a:avLst/>
          </a:prstGeom>
        </p:spPr>
      </p:pic>
      <p:pic>
        <p:nvPicPr>
          <p:cNvPr id="7" name="Immagine 6">
            <a:extLst>
              <a:ext uri="{FF2B5EF4-FFF2-40B4-BE49-F238E27FC236}">
                <a16:creationId xmlns:a16="http://schemas.microsoft.com/office/drawing/2014/main" id="{14B9F74D-ACD5-4F82-BA66-52724236EE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11668" y="890412"/>
            <a:ext cx="644097" cy="48052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600200"/>
          </a:xfrm>
          <a:custGeom>
            <a:avLst/>
            <a:gdLst/>
            <a:ahLst/>
            <a:cxnLst/>
            <a:rect l="l" t="t" r="r" b="b"/>
            <a:pathLst>
              <a:path w="9144000" h="1600200">
                <a:moveTo>
                  <a:pt x="0" y="1600200"/>
                </a:moveTo>
                <a:lnTo>
                  <a:pt x="9144000" y="1600200"/>
                </a:lnTo>
                <a:lnTo>
                  <a:pt x="9144000" y="0"/>
                </a:lnTo>
                <a:lnTo>
                  <a:pt x="0" y="0"/>
                </a:lnTo>
                <a:lnTo>
                  <a:pt x="0" y="16002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8721" y="415493"/>
            <a:ext cx="8364220" cy="697230"/>
          </a:xfrm>
          <a:prstGeom prst="rect">
            <a:avLst/>
          </a:prstGeom>
        </p:spPr>
        <p:txBody>
          <a:bodyPr vert="horz" wrap="square" lIns="0" tIns="13335" rIns="0" bIns="0" rtlCol="0">
            <a:spAutoFit/>
          </a:bodyPr>
          <a:lstStyle/>
          <a:p>
            <a:pPr marL="12700">
              <a:lnSpc>
                <a:spcPct val="100000"/>
              </a:lnSpc>
              <a:spcBef>
                <a:spcPts val="105"/>
              </a:spcBef>
            </a:pPr>
            <a:r>
              <a:rPr spc="-10" dirty="0"/>
              <a:t>Communication </a:t>
            </a:r>
            <a:r>
              <a:rPr spc="-5" dirty="0"/>
              <a:t>skills </a:t>
            </a:r>
            <a:r>
              <a:rPr dirty="0"/>
              <a:t>and</a:t>
            </a:r>
            <a:r>
              <a:rPr spc="35" dirty="0"/>
              <a:t> </a:t>
            </a:r>
            <a:r>
              <a:rPr spc="-5" dirty="0"/>
              <a:t>aggression</a:t>
            </a:r>
          </a:p>
        </p:txBody>
      </p:sp>
      <p:sp>
        <p:nvSpPr>
          <p:cNvPr id="4" name="object 4"/>
          <p:cNvSpPr/>
          <p:nvPr/>
        </p:nvSpPr>
        <p:spPr>
          <a:xfrm>
            <a:off x="0" y="1600199"/>
            <a:ext cx="9144000" cy="5257796"/>
          </a:xfrm>
          <a:prstGeom prst="rect">
            <a:avLst/>
          </a:prstGeom>
          <a:blipFill>
            <a:blip r:embed="rId3" cstate="print"/>
            <a:stretch>
              <a:fillRect/>
            </a:stretch>
          </a:blipFill>
        </p:spPr>
        <p:txBody>
          <a:bodyPr wrap="square" lIns="0" tIns="0" rIns="0" bIns="0" rtlCol="0"/>
          <a:lstStyle/>
          <a:p>
            <a:endParaRPr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31</a:t>
            </a:fld>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1600"/>
          </a:xfrm>
          <a:custGeom>
            <a:avLst/>
            <a:gdLst/>
            <a:ahLst/>
            <a:cxnLst/>
            <a:rect l="l" t="t" r="r" b="b"/>
            <a:pathLst>
              <a:path w="9144000" h="1371600">
                <a:moveTo>
                  <a:pt x="0" y="1371600"/>
                </a:moveTo>
                <a:lnTo>
                  <a:pt x="9144000" y="1371600"/>
                </a:lnTo>
                <a:lnTo>
                  <a:pt x="9144000" y="0"/>
                </a:lnTo>
                <a:lnTo>
                  <a:pt x="0" y="0"/>
                </a:lnTo>
                <a:lnTo>
                  <a:pt x="0" y="13716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402068"/>
            <a:ext cx="7080403" cy="567463"/>
          </a:xfrm>
          <a:prstGeom prst="rect">
            <a:avLst/>
          </a:prstGeom>
        </p:spPr>
        <p:txBody>
          <a:bodyPr vert="horz" wrap="square" lIns="0" tIns="13335" rIns="0" bIns="0" rtlCol="0">
            <a:spAutoFit/>
          </a:bodyPr>
          <a:lstStyle/>
          <a:p>
            <a:pPr marL="12700">
              <a:lnSpc>
                <a:spcPct val="100000"/>
              </a:lnSpc>
              <a:spcBef>
                <a:spcPts val="105"/>
              </a:spcBef>
            </a:pPr>
            <a:r>
              <a:rPr sz="3600" spc="-20" dirty="0"/>
              <a:t>Agitated </a:t>
            </a:r>
            <a:r>
              <a:rPr sz="3600" spc="-15" dirty="0"/>
              <a:t>and/or </a:t>
            </a:r>
            <a:r>
              <a:rPr sz="3600" spc="-10" dirty="0"/>
              <a:t>aggressive</a:t>
            </a:r>
            <a:r>
              <a:rPr sz="3600" spc="80" dirty="0"/>
              <a:t> </a:t>
            </a:r>
            <a:r>
              <a:rPr sz="3600" spc="-10" dirty="0"/>
              <a:t>behaviour</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32</a:t>
            </a:fld>
            <a:endParaRPr dirty="0"/>
          </a:p>
        </p:txBody>
      </p:sp>
      <p:sp>
        <p:nvSpPr>
          <p:cNvPr id="4" name="object 4"/>
          <p:cNvSpPr txBox="1"/>
          <p:nvPr/>
        </p:nvSpPr>
        <p:spPr>
          <a:xfrm>
            <a:off x="945286" y="1888312"/>
            <a:ext cx="7225030" cy="4141470"/>
          </a:xfrm>
          <a:prstGeom prst="rect">
            <a:avLst/>
          </a:prstGeom>
        </p:spPr>
        <p:txBody>
          <a:bodyPr vert="horz" wrap="square" lIns="0" tIns="64769" rIns="0" bIns="0" rtlCol="0">
            <a:spAutoFit/>
          </a:bodyPr>
          <a:lstStyle/>
          <a:p>
            <a:pPr marL="354965" marR="535305" indent="-342900">
              <a:lnSpc>
                <a:spcPts val="3240"/>
              </a:lnSpc>
              <a:spcBef>
                <a:spcPts val="509"/>
              </a:spcBef>
              <a:buFont typeface="Arial"/>
              <a:buChar char="•"/>
              <a:tabLst>
                <a:tab pos="354965" algn="l"/>
                <a:tab pos="355600" algn="l"/>
              </a:tabLst>
            </a:pPr>
            <a:r>
              <a:rPr sz="3000" dirty="0">
                <a:latin typeface="Calibri"/>
                <a:cs typeface="Calibri"/>
              </a:rPr>
              <a:t>It is </a:t>
            </a:r>
            <a:r>
              <a:rPr sz="3000" spc="-5" dirty="0">
                <a:latin typeface="Calibri"/>
                <a:cs typeface="Calibri"/>
              </a:rPr>
              <a:t>normal </a:t>
            </a:r>
            <a:r>
              <a:rPr sz="3000" spc="-25" dirty="0">
                <a:latin typeface="Calibri"/>
                <a:cs typeface="Calibri"/>
              </a:rPr>
              <a:t>for </a:t>
            </a:r>
            <a:r>
              <a:rPr sz="3000" spc="-5" dirty="0">
                <a:latin typeface="Calibri"/>
                <a:cs typeface="Calibri"/>
              </a:rPr>
              <a:t>people </a:t>
            </a:r>
            <a:r>
              <a:rPr sz="3000" spc="-10" dirty="0">
                <a:latin typeface="Calibri"/>
                <a:cs typeface="Calibri"/>
              </a:rPr>
              <a:t>to become </a:t>
            </a:r>
            <a:r>
              <a:rPr sz="3000" dirty="0">
                <a:latin typeface="Calibri"/>
                <a:cs typeface="Calibri"/>
              </a:rPr>
              <a:t>angry;  </a:t>
            </a:r>
            <a:r>
              <a:rPr sz="3000" spc="-5" dirty="0">
                <a:latin typeface="Calibri"/>
                <a:cs typeface="Calibri"/>
              </a:rPr>
              <a:t>anger </a:t>
            </a:r>
            <a:r>
              <a:rPr sz="3000" spc="-10" dirty="0">
                <a:latin typeface="Calibri"/>
                <a:cs typeface="Calibri"/>
              </a:rPr>
              <a:t>can </a:t>
            </a:r>
            <a:r>
              <a:rPr sz="3000" spc="-5" dirty="0">
                <a:latin typeface="Calibri"/>
                <a:cs typeface="Calibri"/>
              </a:rPr>
              <a:t>be </a:t>
            </a:r>
            <a:r>
              <a:rPr sz="3000" spc="-10" dirty="0">
                <a:latin typeface="Calibri"/>
                <a:cs typeface="Calibri"/>
              </a:rPr>
              <a:t>positive </a:t>
            </a:r>
            <a:r>
              <a:rPr sz="3000" dirty="0">
                <a:latin typeface="Calibri"/>
                <a:cs typeface="Calibri"/>
              </a:rPr>
              <a:t>as </a:t>
            </a:r>
            <a:r>
              <a:rPr sz="3000" spc="-10" dirty="0">
                <a:latin typeface="Calibri"/>
                <a:cs typeface="Calibri"/>
              </a:rPr>
              <a:t>well </a:t>
            </a:r>
            <a:r>
              <a:rPr sz="3000" dirty="0">
                <a:latin typeface="Calibri"/>
                <a:cs typeface="Calibri"/>
              </a:rPr>
              <a:t>as</a:t>
            </a:r>
            <a:r>
              <a:rPr sz="3000" spc="-90" dirty="0">
                <a:latin typeface="Calibri"/>
                <a:cs typeface="Calibri"/>
              </a:rPr>
              <a:t> </a:t>
            </a:r>
            <a:r>
              <a:rPr sz="3000" spc="-15" dirty="0">
                <a:latin typeface="Calibri"/>
                <a:cs typeface="Calibri"/>
              </a:rPr>
              <a:t>negative.</a:t>
            </a:r>
            <a:endParaRPr sz="3000" dirty="0">
              <a:latin typeface="Calibri"/>
              <a:cs typeface="Calibri"/>
            </a:endParaRPr>
          </a:p>
          <a:p>
            <a:pPr>
              <a:lnSpc>
                <a:spcPct val="100000"/>
              </a:lnSpc>
              <a:spcBef>
                <a:spcPts val="35"/>
              </a:spcBef>
              <a:buFont typeface="Arial"/>
              <a:buChar char="•"/>
            </a:pPr>
            <a:endParaRPr sz="4000" dirty="0">
              <a:latin typeface="Times New Roman"/>
              <a:cs typeface="Times New Roman"/>
            </a:endParaRPr>
          </a:p>
          <a:p>
            <a:pPr marL="354965" marR="5080" indent="-342900">
              <a:lnSpc>
                <a:spcPct val="90000"/>
              </a:lnSpc>
              <a:buFont typeface="Arial"/>
              <a:buChar char="•"/>
              <a:tabLst>
                <a:tab pos="354965" algn="l"/>
                <a:tab pos="355600" algn="l"/>
              </a:tabLst>
            </a:pPr>
            <a:r>
              <a:rPr sz="3000" spc="-15" dirty="0">
                <a:latin typeface="Calibri"/>
                <a:cs typeface="Calibri"/>
              </a:rPr>
              <a:t>People </a:t>
            </a:r>
            <a:r>
              <a:rPr sz="3000" spc="-10" dirty="0">
                <a:latin typeface="Calibri"/>
                <a:cs typeface="Calibri"/>
              </a:rPr>
              <a:t>become </a:t>
            </a:r>
            <a:r>
              <a:rPr sz="3000" dirty="0">
                <a:latin typeface="Calibri"/>
                <a:cs typeface="Calibri"/>
              </a:rPr>
              <a:t>angry </a:t>
            </a:r>
            <a:r>
              <a:rPr sz="3000" spc="-20" dirty="0">
                <a:latin typeface="Calibri"/>
                <a:cs typeface="Calibri"/>
              </a:rPr>
              <a:t>for </a:t>
            </a:r>
            <a:r>
              <a:rPr sz="3000" spc="-25" dirty="0">
                <a:latin typeface="Calibri"/>
                <a:cs typeface="Calibri"/>
              </a:rPr>
              <a:t>different </a:t>
            </a:r>
            <a:r>
              <a:rPr sz="3000" spc="-10" dirty="0">
                <a:latin typeface="Calibri"/>
                <a:cs typeface="Calibri"/>
              </a:rPr>
              <a:t>reasons  </a:t>
            </a:r>
            <a:r>
              <a:rPr sz="3000" dirty="0">
                <a:latin typeface="Calibri"/>
                <a:cs typeface="Calibri"/>
              </a:rPr>
              <a:t>and </a:t>
            </a:r>
            <a:r>
              <a:rPr sz="3000" spc="-5" dirty="0">
                <a:latin typeface="Calibri"/>
                <a:cs typeface="Calibri"/>
              </a:rPr>
              <a:t>show </a:t>
            </a:r>
            <a:r>
              <a:rPr sz="3000" spc="-10" dirty="0">
                <a:latin typeface="Calibri"/>
                <a:cs typeface="Calibri"/>
              </a:rPr>
              <a:t>anger </a:t>
            </a:r>
            <a:r>
              <a:rPr sz="3000" dirty="0">
                <a:latin typeface="Calibri"/>
                <a:cs typeface="Calibri"/>
              </a:rPr>
              <a:t>in </a:t>
            </a:r>
            <a:r>
              <a:rPr sz="3000" spc="-25" dirty="0">
                <a:latin typeface="Calibri"/>
                <a:cs typeface="Calibri"/>
              </a:rPr>
              <a:t>different </a:t>
            </a:r>
            <a:r>
              <a:rPr sz="3000" spc="-30" dirty="0">
                <a:latin typeface="Calibri"/>
                <a:cs typeface="Calibri"/>
              </a:rPr>
              <a:t>ways, </a:t>
            </a:r>
            <a:r>
              <a:rPr sz="3000" spc="5" dirty="0">
                <a:latin typeface="Calibri"/>
                <a:cs typeface="Calibri"/>
              </a:rPr>
              <a:t>e.g. </a:t>
            </a:r>
            <a:r>
              <a:rPr sz="3000" spc="-5" dirty="0">
                <a:latin typeface="Calibri"/>
                <a:cs typeface="Calibri"/>
              </a:rPr>
              <a:t>one  </a:t>
            </a:r>
            <a:r>
              <a:rPr sz="3000" spc="-15" dirty="0">
                <a:latin typeface="Calibri"/>
                <a:cs typeface="Calibri"/>
              </a:rPr>
              <a:t>person </a:t>
            </a:r>
            <a:r>
              <a:rPr sz="3000" spc="-10" dirty="0">
                <a:latin typeface="Calibri"/>
                <a:cs typeface="Calibri"/>
              </a:rPr>
              <a:t>might </a:t>
            </a:r>
            <a:r>
              <a:rPr sz="3000" spc="-5" dirty="0">
                <a:latin typeface="Calibri"/>
                <a:cs typeface="Calibri"/>
              </a:rPr>
              <a:t>sulk </a:t>
            </a:r>
            <a:r>
              <a:rPr sz="3000" dirty="0">
                <a:latin typeface="Calibri"/>
                <a:cs typeface="Calibri"/>
              </a:rPr>
              <a:t>and </a:t>
            </a:r>
            <a:r>
              <a:rPr sz="3000" spc="-15" dirty="0">
                <a:latin typeface="Calibri"/>
                <a:cs typeface="Calibri"/>
              </a:rPr>
              <a:t>go </a:t>
            </a:r>
            <a:r>
              <a:rPr sz="3000" spc="-10" dirty="0">
                <a:latin typeface="Calibri"/>
                <a:cs typeface="Calibri"/>
              </a:rPr>
              <a:t>quiet, </a:t>
            </a:r>
            <a:r>
              <a:rPr sz="3000" spc="-5" dirty="0">
                <a:latin typeface="Calibri"/>
                <a:cs typeface="Calibri"/>
              </a:rPr>
              <a:t>while </a:t>
            </a:r>
            <a:r>
              <a:rPr sz="3000" spc="-15" dirty="0">
                <a:latin typeface="Calibri"/>
                <a:cs typeface="Calibri"/>
              </a:rPr>
              <a:t>others  </a:t>
            </a:r>
            <a:r>
              <a:rPr sz="3000" spc="-10" dirty="0">
                <a:latin typeface="Calibri"/>
                <a:cs typeface="Calibri"/>
              </a:rPr>
              <a:t>might become </a:t>
            </a:r>
            <a:r>
              <a:rPr sz="3000" spc="-15" dirty="0">
                <a:latin typeface="Calibri"/>
                <a:cs typeface="Calibri"/>
              </a:rPr>
              <a:t>agitated </a:t>
            </a:r>
            <a:r>
              <a:rPr sz="3000" dirty="0">
                <a:latin typeface="Calibri"/>
                <a:cs typeface="Calibri"/>
              </a:rPr>
              <a:t>and</a:t>
            </a:r>
            <a:r>
              <a:rPr sz="3000" spc="-35" dirty="0">
                <a:latin typeface="Calibri"/>
                <a:cs typeface="Calibri"/>
              </a:rPr>
              <a:t> </a:t>
            </a:r>
            <a:r>
              <a:rPr sz="3000" spc="-5" dirty="0">
                <a:latin typeface="Calibri"/>
                <a:cs typeface="Calibri"/>
              </a:rPr>
              <a:t>aggressive.</a:t>
            </a:r>
            <a:endParaRPr sz="3000" dirty="0">
              <a:latin typeface="Calibri"/>
              <a:cs typeface="Calibri"/>
            </a:endParaRPr>
          </a:p>
          <a:p>
            <a:pPr>
              <a:lnSpc>
                <a:spcPct val="100000"/>
              </a:lnSpc>
              <a:spcBef>
                <a:spcPts val="5"/>
              </a:spcBef>
              <a:buFont typeface="Arial"/>
              <a:buChar char="•"/>
            </a:pPr>
            <a:endParaRPr sz="3750" dirty="0">
              <a:latin typeface="Times New Roman"/>
              <a:cs typeface="Times New Roman"/>
            </a:endParaRPr>
          </a:p>
          <a:p>
            <a:pPr marL="354965" indent="-342900">
              <a:lnSpc>
                <a:spcPct val="100000"/>
              </a:lnSpc>
              <a:buFont typeface="Arial"/>
              <a:buChar char="•"/>
              <a:tabLst>
                <a:tab pos="354965" algn="l"/>
                <a:tab pos="355600" algn="l"/>
              </a:tabLst>
            </a:pPr>
            <a:r>
              <a:rPr sz="3000" spc="-5" dirty="0">
                <a:latin typeface="Calibri"/>
                <a:cs typeface="Calibri"/>
              </a:rPr>
              <a:t>Anger </a:t>
            </a:r>
            <a:r>
              <a:rPr sz="3000" spc="-10" dirty="0">
                <a:latin typeface="Calibri"/>
                <a:cs typeface="Calibri"/>
              </a:rPr>
              <a:t>can </a:t>
            </a:r>
            <a:r>
              <a:rPr sz="3000" spc="-15" dirty="0">
                <a:latin typeface="Calibri"/>
                <a:cs typeface="Calibri"/>
              </a:rPr>
              <a:t>dissipate </a:t>
            </a:r>
            <a:r>
              <a:rPr sz="3000" spc="-5" dirty="0">
                <a:latin typeface="Calibri"/>
                <a:cs typeface="Calibri"/>
              </a:rPr>
              <a:t>or</a:t>
            </a:r>
            <a:r>
              <a:rPr sz="3000" spc="-10" dirty="0">
                <a:latin typeface="Calibri"/>
                <a:cs typeface="Calibri"/>
              </a:rPr>
              <a:t> escalate.</a:t>
            </a:r>
            <a:endParaRPr sz="3000" dirty="0">
              <a:latin typeface="Calibri"/>
              <a:cs typeface="Calibri"/>
            </a:endParaRPr>
          </a:p>
        </p:txBody>
      </p:sp>
      <p:pic>
        <p:nvPicPr>
          <p:cNvPr id="6" name="Immagine 5">
            <a:extLst>
              <a:ext uri="{FF2B5EF4-FFF2-40B4-BE49-F238E27FC236}">
                <a16:creationId xmlns:a16="http://schemas.microsoft.com/office/drawing/2014/main" id="{CEB4F494-7442-4205-8FAB-D47CDF7940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E42C68F4-60E1-4D6B-BBBE-CCC196520C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82422" y="1534102"/>
            <a:ext cx="5632603" cy="4768609"/>
          </a:xfrm>
          <a:prstGeom prst="rect">
            <a:avLst/>
          </a:prstGeom>
          <a:blipFill>
            <a:blip r:embed="rId3" cstate="print"/>
            <a:stretch>
              <a:fillRect l="-111428" t="-17726" r="-131428" b="-98229"/>
            </a:stretch>
          </a:blipFill>
        </p:spPr>
        <p:txBody>
          <a:bodyPr wrap="square" lIns="0" tIns="0" rIns="0" bIns="0" rtlCol="0"/>
          <a:lstStyle/>
          <a:p>
            <a:endParaRPr dirty="0"/>
          </a:p>
        </p:txBody>
      </p:sp>
      <p:sp>
        <p:nvSpPr>
          <p:cNvPr id="3" name="object 3"/>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33</a:t>
            </a:fld>
            <a:endParaRPr dirty="0"/>
          </a:p>
        </p:txBody>
      </p:sp>
      <p:sp>
        <p:nvSpPr>
          <p:cNvPr id="4" name="object 2">
            <a:extLst>
              <a:ext uri="{FF2B5EF4-FFF2-40B4-BE49-F238E27FC236}">
                <a16:creationId xmlns:a16="http://schemas.microsoft.com/office/drawing/2014/main" id="{67D88B0C-6C9A-4639-9F00-057FBF9CC5C4}"/>
              </a:ext>
            </a:extLst>
          </p:cNvPr>
          <p:cNvSpPr/>
          <p:nvPr/>
        </p:nvSpPr>
        <p:spPr>
          <a:xfrm>
            <a:off x="0" y="0"/>
            <a:ext cx="9144000" cy="1371600"/>
          </a:xfrm>
          <a:custGeom>
            <a:avLst/>
            <a:gdLst/>
            <a:ahLst/>
            <a:cxnLst/>
            <a:rect l="l" t="t" r="r" b="b"/>
            <a:pathLst>
              <a:path w="9144000" h="1371600">
                <a:moveTo>
                  <a:pt x="0" y="1371600"/>
                </a:moveTo>
                <a:lnTo>
                  <a:pt x="9144000" y="1371600"/>
                </a:lnTo>
                <a:lnTo>
                  <a:pt x="9144000" y="0"/>
                </a:lnTo>
                <a:lnTo>
                  <a:pt x="0" y="0"/>
                </a:lnTo>
                <a:lnTo>
                  <a:pt x="0" y="1371600"/>
                </a:lnTo>
                <a:close/>
              </a:path>
            </a:pathLst>
          </a:custGeom>
          <a:solidFill>
            <a:srgbClr val="001F41"/>
          </a:solidFill>
        </p:spPr>
        <p:txBody>
          <a:bodyPr wrap="square" lIns="0" tIns="0" rIns="0" bIns="0" rtlCol="0"/>
          <a:lstStyle/>
          <a:p>
            <a:endParaRPr/>
          </a:p>
        </p:txBody>
      </p:sp>
      <p:sp>
        <p:nvSpPr>
          <p:cNvPr id="6" name="object 3">
            <a:extLst>
              <a:ext uri="{FF2B5EF4-FFF2-40B4-BE49-F238E27FC236}">
                <a16:creationId xmlns:a16="http://schemas.microsoft.com/office/drawing/2014/main" id="{D3D696A2-1EDF-49EE-98AD-ADC7E78EE609}"/>
              </a:ext>
            </a:extLst>
          </p:cNvPr>
          <p:cNvSpPr txBox="1">
            <a:spLocks/>
          </p:cNvSpPr>
          <p:nvPr/>
        </p:nvSpPr>
        <p:spPr>
          <a:xfrm>
            <a:off x="293494" y="408295"/>
            <a:ext cx="8522970" cy="567463"/>
          </a:xfrm>
          <a:prstGeom prst="rect">
            <a:avLst/>
          </a:prstGeom>
        </p:spPr>
        <p:txBody>
          <a:bodyPr vert="horz" wrap="square" lIns="0" tIns="13335" rIns="0" bIns="0" rtlCol="0">
            <a:spAutoFit/>
          </a:bodyPr>
          <a:lstStyle>
            <a:lvl1pPr>
              <a:defRPr>
                <a:latin typeface="+mj-lt"/>
                <a:ea typeface="+mj-ea"/>
                <a:cs typeface="+mj-cs"/>
              </a:defRPr>
            </a:lvl1pPr>
          </a:lstStyle>
          <a:p>
            <a:pPr marL="12700">
              <a:spcBef>
                <a:spcPts val="105"/>
              </a:spcBef>
            </a:pPr>
            <a:r>
              <a:rPr lang="en-US" sz="3600" kern="0" spc="-20" dirty="0">
                <a:solidFill>
                  <a:schemeClr val="bg1"/>
                </a:solidFill>
              </a:rPr>
              <a:t>Agitated </a:t>
            </a:r>
            <a:r>
              <a:rPr lang="en-US" sz="3600" kern="0" spc="-15" dirty="0">
                <a:solidFill>
                  <a:schemeClr val="bg1"/>
                </a:solidFill>
              </a:rPr>
              <a:t>and/or </a:t>
            </a:r>
            <a:r>
              <a:rPr lang="en-US" sz="3600" kern="0" spc="-10" dirty="0">
                <a:solidFill>
                  <a:schemeClr val="bg1"/>
                </a:solidFill>
              </a:rPr>
              <a:t>aggressive</a:t>
            </a:r>
            <a:r>
              <a:rPr lang="en-US" sz="3600" kern="0" spc="80" dirty="0">
                <a:solidFill>
                  <a:schemeClr val="bg1"/>
                </a:solidFill>
              </a:rPr>
              <a:t> </a:t>
            </a:r>
            <a:r>
              <a:rPr lang="en-US" sz="3600" kern="0" spc="-10" dirty="0" err="1">
                <a:solidFill>
                  <a:schemeClr val="bg1"/>
                </a:solidFill>
              </a:rPr>
              <a:t>behaviour</a:t>
            </a:r>
            <a:endParaRPr lang="en-US" sz="3600" kern="0" spc="-10" dirty="0">
              <a:solidFill>
                <a:schemeClr val="bg1"/>
              </a:solidFill>
            </a:endParaRPr>
          </a:p>
        </p:txBody>
      </p:sp>
      <p:pic>
        <p:nvPicPr>
          <p:cNvPr id="7" name="Immagine 6">
            <a:extLst>
              <a:ext uri="{FF2B5EF4-FFF2-40B4-BE49-F238E27FC236}">
                <a16:creationId xmlns:a16="http://schemas.microsoft.com/office/drawing/2014/main" id="{226DA741-DEDE-4E62-A062-A5341B8FE3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8" name="Immagine 7">
            <a:extLst>
              <a:ext uri="{FF2B5EF4-FFF2-40B4-BE49-F238E27FC236}">
                <a16:creationId xmlns:a16="http://schemas.microsoft.com/office/drawing/2014/main" id="{5382A804-A64E-4A2C-A97C-3270D2BDA4C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67205"/>
          </a:xfrm>
          <a:custGeom>
            <a:avLst/>
            <a:gdLst/>
            <a:ahLst/>
            <a:cxnLst/>
            <a:rect l="l" t="t" r="r" b="b"/>
            <a:pathLst>
              <a:path w="9144000" h="1767205">
                <a:moveTo>
                  <a:pt x="0" y="1767077"/>
                </a:moveTo>
                <a:lnTo>
                  <a:pt x="9144000" y="1767077"/>
                </a:lnTo>
                <a:lnTo>
                  <a:pt x="9144000" y="0"/>
                </a:lnTo>
                <a:lnTo>
                  <a:pt x="0" y="0"/>
                </a:lnTo>
                <a:lnTo>
                  <a:pt x="0" y="1767077"/>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152399" y="102305"/>
            <a:ext cx="7536891" cy="1489710"/>
          </a:xfrm>
          <a:prstGeom prst="rect">
            <a:avLst/>
          </a:prstGeom>
        </p:spPr>
        <p:txBody>
          <a:bodyPr vert="horz" wrap="square" lIns="0" tIns="12700" rIns="0" bIns="0" rtlCol="0">
            <a:spAutoFit/>
          </a:bodyPr>
          <a:lstStyle/>
          <a:p>
            <a:pPr marL="12700" marR="5080" indent="802640">
              <a:lnSpc>
                <a:spcPct val="100000"/>
              </a:lnSpc>
              <a:spcBef>
                <a:spcPts val="100"/>
              </a:spcBef>
            </a:pPr>
            <a:r>
              <a:rPr sz="3200" spc="-5" dirty="0"/>
              <a:t>Activity </a:t>
            </a:r>
            <a:r>
              <a:rPr sz="3200" dirty="0"/>
              <a:t>4: </a:t>
            </a:r>
            <a:r>
              <a:rPr sz="3200" spc="-20" dirty="0"/>
              <a:t>Facilitator </a:t>
            </a:r>
            <a:r>
              <a:rPr sz="3200" spc="-15" dirty="0"/>
              <a:t>demonstration  </a:t>
            </a:r>
            <a:r>
              <a:rPr sz="3200" spc="-5" dirty="0"/>
              <a:t>Using </a:t>
            </a:r>
            <a:r>
              <a:rPr sz="3200" spc="-25" dirty="0"/>
              <a:t>effective </a:t>
            </a:r>
            <a:r>
              <a:rPr sz="3200" spc="-10" dirty="0"/>
              <a:t>communication </a:t>
            </a:r>
            <a:r>
              <a:rPr sz="3200" spc="-20" dirty="0"/>
              <a:t>to</a:t>
            </a:r>
            <a:r>
              <a:rPr sz="3200" spc="70" dirty="0"/>
              <a:t> </a:t>
            </a:r>
            <a:r>
              <a:rPr sz="3200" spc="-10" dirty="0"/>
              <a:t>de-escalate</a:t>
            </a:r>
            <a:endParaRPr sz="3200" dirty="0"/>
          </a:p>
          <a:p>
            <a:pPr marL="1294130">
              <a:lnSpc>
                <a:spcPct val="100000"/>
              </a:lnSpc>
              <a:spcBef>
                <a:spcPts val="5"/>
              </a:spcBef>
            </a:pPr>
            <a:r>
              <a:rPr sz="3200" dirty="0"/>
              <a:t>an </a:t>
            </a:r>
            <a:r>
              <a:rPr sz="3200" spc="-15" dirty="0"/>
              <a:t>aggressive/agitated</a:t>
            </a:r>
            <a:r>
              <a:rPr sz="3200" spc="10" dirty="0"/>
              <a:t> </a:t>
            </a:r>
            <a:r>
              <a:rPr sz="3200" spc="-15" dirty="0"/>
              <a:t>person</a:t>
            </a:r>
            <a:endParaRPr sz="3200"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34</a:t>
            </a:fld>
            <a:endParaRPr dirty="0"/>
          </a:p>
        </p:txBody>
      </p:sp>
      <p:sp>
        <p:nvSpPr>
          <p:cNvPr id="4" name="object 4"/>
          <p:cNvSpPr txBox="1">
            <a:spLocks noGrp="1"/>
          </p:cNvSpPr>
          <p:nvPr>
            <p:ph type="body" idx="1"/>
          </p:nvPr>
        </p:nvSpPr>
        <p:spPr>
          <a:xfrm>
            <a:off x="152399" y="1767205"/>
            <a:ext cx="8839200" cy="4796378"/>
          </a:xfrm>
          <a:prstGeom prst="rect">
            <a:avLst/>
          </a:prstGeom>
        </p:spPr>
        <p:txBody>
          <a:bodyPr vert="horz" wrap="square" lIns="0" tIns="373507" rIns="0" bIns="0" rtlCol="0">
            <a:spAutoFit/>
          </a:bodyPr>
          <a:lstStyle/>
          <a:p>
            <a:pPr marL="75565" marR="88265" algn="just">
              <a:lnSpc>
                <a:spcPct val="80000"/>
              </a:lnSpc>
              <a:spcBef>
                <a:spcPts val="745"/>
              </a:spcBef>
            </a:pPr>
            <a:r>
              <a:rPr lang="it-IT" sz="2700" dirty="0"/>
              <a:t>«The </a:t>
            </a:r>
            <a:r>
              <a:rPr lang="it-IT" sz="2700" dirty="0" err="1"/>
              <a:t>father</a:t>
            </a:r>
            <a:r>
              <a:rPr lang="it-IT" sz="2700" dirty="0"/>
              <a:t> of a </a:t>
            </a:r>
            <a:r>
              <a:rPr lang="it-IT" sz="2700" dirty="0" err="1"/>
              <a:t>child</a:t>
            </a:r>
            <a:r>
              <a:rPr lang="it-IT" sz="2700" dirty="0"/>
              <a:t> with </a:t>
            </a:r>
            <a:r>
              <a:rPr lang="it-IT" sz="2700" dirty="0" err="1"/>
              <a:t>epilepsy</a:t>
            </a:r>
            <a:r>
              <a:rPr lang="it-IT" sz="2700" dirty="0"/>
              <a:t> </a:t>
            </a:r>
            <a:r>
              <a:rPr sz="2700" spc="-10" dirty="0"/>
              <a:t>becomes </a:t>
            </a:r>
            <a:r>
              <a:rPr sz="2700" spc="-5" dirty="0"/>
              <a:t>increasingly </a:t>
            </a:r>
            <a:r>
              <a:rPr sz="2700" dirty="0"/>
              <a:t>angry and</a:t>
            </a:r>
            <a:r>
              <a:rPr sz="2700" spc="-100" dirty="0"/>
              <a:t> </a:t>
            </a:r>
            <a:r>
              <a:rPr sz="2700" spc="-5" dirty="0"/>
              <a:t>impatient </a:t>
            </a:r>
            <a:r>
              <a:rPr lang="it-IT" sz="2700" spc="-5" dirty="0" err="1"/>
              <a:t>right</a:t>
            </a:r>
            <a:r>
              <a:rPr lang="it-IT" sz="2700" spc="-5" dirty="0"/>
              <a:t> </a:t>
            </a:r>
            <a:r>
              <a:rPr lang="it-IT" sz="2700" spc="-5" dirty="0" err="1"/>
              <a:t>outside</a:t>
            </a:r>
            <a:r>
              <a:rPr sz="2700" dirty="0"/>
              <a:t> </a:t>
            </a:r>
            <a:r>
              <a:rPr lang="it-IT" sz="2700" dirty="0" err="1"/>
              <a:t>his</a:t>
            </a:r>
            <a:r>
              <a:rPr lang="it-IT" sz="2700" dirty="0"/>
              <a:t> house, </a:t>
            </a:r>
            <a:r>
              <a:rPr lang="it-IT" sz="2700" dirty="0" err="1"/>
              <a:t>which</a:t>
            </a:r>
            <a:r>
              <a:rPr lang="it-IT" sz="2700" dirty="0"/>
              <a:t> </a:t>
            </a:r>
            <a:r>
              <a:rPr lang="it-IT" sz="2700" dirty="0" err="1"/>
              <a:t>you</a:t>
            </a:r>
            <a:r>
              <a:rPr lang="it-IT" sz="2700" dirty="0"/>
              <a:t> </a:t>
            </a:r>
            <a:r>
              <a:rPr lang="it-IT" sz="2700" dirty="0" err="1"/>
              <a:t>have</a:t>
            </a:r>
            <a:r>
              <a:rPr lang="it-IT" sz="2700" dirty="0"/>
              <a:t> just </a:t>
            </a:r>
            <a:r>
              <a:rPr lang="it-IT" sz="2700" dirty="0" err="1"/>
              <a:t>reached</a:t>
            </a:r>
            <a:r>
              <a:rPr sz="2700" spc="-15" dirty="0"/>
              <a:t>. </a:t>
            </a:r>
            <a:r>
              <a:rPr lang="it-IT" sz="2700" spc="-5" dirty="0"/>
              <a:t>He </a:t>
            </a:r>
            <a:r>
              <a:rPr lang="it-IT" sz="2700" spc="-5" dirty="0" err="1"/>
              <a:t>has</a:t>
            </a:r>
            <a:r>
              <a:rPr lang="it-IT" sz="2700" spc="-5" dirty="0"/>
              <a:t> </a:t>
            </a:r>
            <a:r>
              <a:rPr sz="2700" spc="-5" dirty="0"/>
              <a:t>been waiting  </a:t>
            </a:r>
            <a:r>
              <a:rPr sz="2700" spc="-25" dirty="0"/>
              <a:t>for </a:t>
            </a:r>
            <a:r>
              <a:rPr sz="2700" dirty="0"/>
              <a:t>a </a:t>
            </a:r>
            <a:r>
              <a:rPr sz="2700" spc="-5" dirty="0"/>
              <a:t>number of </a:t>
            </a:r>
            <a:r>
              <a:rPr lang="it-IT" sz="2700" spc="-15" dirty="0"/>
              <a:t>day</a:t>
            </a:r>
            <a:r>
              <a:rPr sz="2700" spc="-15" dirty="0"/>
              <a:t>s to </a:t>
            </a:r>
            <a:r>
              <a:rPr lang="it-IT" sz="2700" spc="-15" dirty="0" err="1"/>
              <a:t>receive</a:t>
            </a:r>
            <a:r>
              <a:rPr lang="it-IT" sz="2700" spc="-15" dirty="0"/>
              <a:t> a follow-up </a:t>
            </a:r>
            <a:r>
              <a:rPr lang="it-IT" sz="2700" spc="-15" dirty="0" err="1"/>
              <a:t>visit</a:t>
            </a:r>
            <a:r>
              <a:rPr lang="it-IT" sz="2700" spc="-15" dirty="0"/>
              <a:t> from </a:t>
            </a:r>
            <a:r>
              <a:rPr lang="it-IT" sz="2700" spc="-15" dirty="0" err="1"/>
              <a:t>you</a:t>
            </a:r>
            <a:r>
              <a:rPr lang="it-IT" sz="2700" spc="-15" dirty="0"/>
              <a:t>, the Community Health Worker. He </a:t>
            </a:r>
            <a:r>
              <a:rPr lang="it-IT" sz="2700" spc="-15" dirty="0" err="1"/>
              <a:t>knows</a:t>
            </a:r>
            <a:r>
              <a:rPr lang="it-IT" sz="2700" spc="-15" dirty="0"/>
              <a:t> </a:t>
            </a:r>
            <a:r>
              <a:rPr lang="it-IT" sz="2700" spc="-15" dirty="0" err="1"/>
              <a:t>that</a:t>
            </a:r>
            <a:r>
              <a:rPr lang="it-IT" sz="2700" spc="-15" dirty="0"/>
              <a:t> </a:t>
            </a:r>
            <a:r>
              <a:rPr lang="it-IT" sz="2700" spc="-15" dirty="0" err="1"/>
              <a:t>you</a:t>
            </a:r>
            <a:r>
              <a:rPr lang="it-IT" sz="2700" spc="-15" dirty="0"/>
              <a:t> </a:t>
            </a:r>
            <a:r>
              <a:rPr lang="it-IT" sz="2700" spc="-15" dirty="0" err="1"/>
              <a:t>carried</a:t>
            </a:r>
            <a:r>
              <a:rPr lang="it-IT" sz="2700" spc="-15" dirty="0"/>
              <a:t> </a:t>
            </a:r>
            <a:r>
              <a:rPr lang="it-IT" sz="2700" spc="-15" dirty="0" err="1"/>
              <a:t>our</a:t>
            </a:r>
            <a:r>
              <a:rPr lang="it-IT" sz="2700" spc="-15" dirty="0"/>
              <a:t> home </a:t>
            </a:r>
            <a:r>
              <a:rPr lang="it-IT" sz="2700" spc="-15" dirty="0" err="1"/>
              <a:t>visits</a:t>
            </a:r>
            <a:r>
              <a:rPr lang="it-IT" sz="2700" spc="-15" dirty="0"/>
              <a:t> to </a:t>
            </a:r>
            <a:r>
              <a:rPr lang="it-IT" sz="2700" spc="-15" dirty="0" err="1"/>
              <a:t>neighbours</a:t>
            </a:r>
            <a:r>
              <a:rPr lang="it-IT" sz="2700" spc="-15" dirty="0"/>
              <a:t> </a:t>
            </a:r>
            <a:r>
              <a:rPr lang="it-IT" sz="2700" spc="-15" dirty="0" err="1"/>
              <a:t>recently</a:t>
            </a:r>
            <a:r>
              <a:rPr lang="it-IT" sz="2700" spc="-15" dirty="0"/>
              <a:t>, so he </a:t>
            </a:r>
            <a:r>
              <a:rPr lang="it-IT" sz="2700" spc="-15" dirty="0" err="1"/>
              <a:t>believes</a:t>
            </a:r>
            <a:r>
              <a:rPr lang="it-IT" sz="2700" spc="-15" dirty="0"/>
              <a:t> </a:t>
            </a:r>
            <a:r>
              <a:rPr lang="it-IT" sz="2700" spc="-15" dirty="0" err="1"/>
              <a:t>that</a:t>
            </a:r>
            <a:r>
              <a:rPr lang="it-IT" sz="2700" spc="-15" dirty="0"/>
              <a:t> </a:t>
            </a:r>
            <a:r>
              <a:rPr lang="it-IT" sz="2700" spc="-15" dirty="0" err="1"/>
              <a:t>everyone</a:t>
            </a:r>
            <a:r>
              <a:rPr lang="it-IT" sz="2700" spc="-15" dirty="0"/>
              <a:t> else </a:t>
            </a:r>
            <a:r>
              <a:rPr lang="it-IT" sz="2700" spc="-15" dirty="0" err="1"/>
              <a:t>is</a:t>
            </a:r>
            <a:r>
              <a:rPr lang="it-IT" sz="2700" spc="-15" dirty="0"/>
              <a:t> </a:t>
            </a:r>
            <a:r>
              <a:rPr lang="it-IT" sz="2700" spc="-15" dirty="0" err="1"/>
              <a:t>visited</a:t>
            </a:r>
            <a:r>
              <a:rPr lang="it-IT" sz="2700" spc="-15" dirty="0"/>
              <a:t> </a:t>
            </a:r>
            <a:r>
              <a:rPr lang="it-IT" sz="2700" spc="-15" dirty="0" err="1"/>
              <a:t>before</a:t>
            </a:r>
            <a:r>
              <a:rPr lang="it-IT" sz="2700" spc="-15" dirty="0"/>
              <a:t> </a:t>
            </a:r>
            <a:r>
              <a:rPr lang="it-IT" sz="2700" spc="-15" dirty="0" err="1"/>
              <a:t>his</a:t>
            </a:r>
            <a:r>
              <a:rPr lang="it-IT" sz="2700" spc="-15" dirty="0"/>
              <a:t> family on </a:t>
            </a:r>
            <a:r>
              <a:rPr lang="it-IT" sz="2700" spc="-15" dirty="0" err="1"/>
              <a:t>purpose</a:t>
            </a:r>
            <a:r>
              <a:rPr lang="it-IT" sz="2700" spc="-15" dirty="0"/>
              <a:t>. He </a:t>
            </a:r>
            <a:r>
              <a:rPr lang="it-IT" sz="2700" spc="-15" dirty="0" err="1"/>
              <a:t>feels</a:t>
            </a:r>
            <a:r>
              <a:rPr lang="it-IT" sz="2700" spc="-15" dirty="0"/>
              <a:t> </a:t>
            </a:r>
            <a:r>
              <a:rPr sz="2700" spc="-10" dirty="0"/>
              <a:t>discriminated </a:t>
            </a:r>
            <a:r>
              <a:rPr sz="2700" spc="-15" dirty="0"/>
              <a:t>against </a:t>
            </a:r>
            <a:r>
              <a:rPr sz="2700" dirty="0"/>
              <a:t>and </a:t>
            </a:r>
            <a:r>
              <a:rPr sz="2700" spc="-25" dirty="0"/>
              <a:t>like </a:t>
            </a:r>
            <a:r>
              <a:rPr sz="2700" spc="-5" dirty="0"/>
              <a:t>no </a:t>
            </a:r>
            <a:r>
              <a:rPr sz="2700" dirty="0"/>
              <a:t>one is </a:t>
            </a:r>
            <a:r>
              <a:rPr sz="2700" spc="-10" dirty="0"/>
              <a:t>going </a:t>
            </a:r>
            <a:r>
              <a:rPr sz="2700" spc="-15" dirty="0"/>
              <a:t>to </a:t>
            </a:r>
            <a:r>
              <a:rPr sz="2700" spc="-5" dirty="0"/>
              <a:t>help</a:t>
            </a:r>
            <a:r>
              <a:rPr sz="2700" spc="-25" dirty="0"/>
              <a:t> </a:t>
            </a:r>
            <a:r>
              <a:rPr lang="it-IT" sz="2700" dirty="0" err="1"/>
              <a:t>his</a:t>
            </a:r>
            <a:r>
              <a:rPr lang="it-IT" sz="2700" dirty="0"/>
              <a:t> family</a:t>
            </a:r>
            <a:r>
              <a:rPr sz="2700" dirty="0"/>
              <a:t>.</a:t>
            </a:r>
          </a:p>
          <a:p>
            <a:pPr marL="75565" marR="5080" algn="just">
              <a:lnSpc>
                <a:spcPct val="80000"/>
              </a:lnSpc>
              <a:spcBef>
                <a:spcPts val="650"/>
              </a:spcBef>
            </a:pPr>
            <a:r>
              <a:rPr lang="it-IT" sz="2700" spc="-10" dirty="0"/>
              <a:t>He </a:t>
            </a:r>
            <a:r>
              <a:rPr lang="it-IT" sz="2700" spc="-10" dirty="0" err="1"/>
              <a:t>is</a:t>
            </a:r>
            <a:r>
              <a:rPr lang="it-IT" sz="2700" spc="-10" dirty="0"/>
              <a:t> </a:t>
            </a:r>
            <a:r>
              <a:rPr sz="2700" spc="-10" dirty="0"/>
              <a:t>very </a:t>
            </a:r>
            <a:r>
              <a:rPr sz="2700" dirty="0"/>
              <a:t>angry and </a:t>
            </a:r>
            <a:r>
              <a:rPr sz="2700" spc="-5" dirty="0"/>
              <a:t>do</a:t>
            </a:r>
            <a:r>
              <a:rPr lang="it-IT" sz="2700" spc="-5" dirty="0"/>
              <a:t>es</a:t>
            </a:r>
            <a:r>
              <a:rPr sz="2700" spc="-5" dirty="0"/>
              <a:t> not </a:t>
            </a:r>
            <a:r>
              <a:rPr sz="2700" spc="-15" dirty="0"/>
              <a:t>want to </a:t>
            </a:r>
            <a:r>
              <a:rPr sz="2700" spc="-10" dirty="0"/>
              <a:t>listen </a:t>
            </a:r>
            <a:r>
              <a:rPr sz="2700" spc="-15" dirty="0"/>
              <a:t>to </a:t>
            </a:r>
            <a:r>
              <a:rPr sz="2700" spc="-20" dirty="0"/>
              <a:t>any  </a:t>
            </a:r>
            <a:r>
              <a:rPr sz="2700" spc="-30" dirty="0"/>
              <a:t>“excuses” </a:t>
            </a:r>
            <a:r>
              <a:rPr sz="2700" spc="-15" dirty="0"/>
              <a:t>from </a:t>
            </a:r>
            <a:r>
              <a:rPr sz="2700" spc="-20" dirty="0"/>
              <a:t>any </a:t>
            </a:r>
            <a:r>
              <a:rPr sz="2700" spc="-5" dirty="0"/>
              <a:t>one </a:t>
            </a:r>
            <a:r>
              <a:rPr sz="2700" dirty="0"/>
              <a:t>about </a:t>
            </a:r>
            <a:r>
              <a:rPr sz="2700" spc="-20" dirty="0"/>
              <a:t>why </a:t>
            </a:r>
            <a:r>
              <a:rPr lang="it-IT" sz="2700" spc="-5" dirty="0"/>
              <a:t>he </a:t>
            </a:r>
            <a:r>
              <a:rPr lang="it-IT" sz="2700" spc="-5" dirty="0" err="1"/>
              <a:t>has</a:t>
            </a:r>
            <a:r>
              <a:rPr lang="it-IT" sz="2700" spc="-5" dirty="0"/>
              <a:t> </a:t>
            </a:r>
            <a:r>
              <a:rPr sz="2700" spc="-5" dirty="0"/>
              <a:t>not </a:t>
            </a:r>
            <a:r>
              <a:rPr lang="it-IT" sz="2700" spc="-5" dirty="0" err="1"/>
              <a:t>yet</a:t>
            </a:r>
            <a:r>
              <a:rPr sz="2700" spc="-5" dirty="0"/>
              <a:t> been helped. </a:t>
            </a:r>
            <a:r>
              <a:rPr lang="it-IT" sz="2700" spc="-5" dirty="0"/>
              <a:t>He </a:t>
            </a:r>
            <a:r>
              <a:rPr sz="2700" spc="-15" dirty="0"/>
              <a:t>refuse</a:t>
            </a:r>
            <a:r>
              <a:rPr lang="it-IT" sz="2700" spc="-15" dirty="0"/>
              <a:t>s</a:t>
            </a:r>
            <a:r>
              <a:rPr sz="2700" spc="-15" dirty="0"/>
              <a:t> to </a:t>
            </a:r>
            <a:r>
              <a:rPr lang="it-IT" sz="2700" spc="-15" dirty="0"/>
              <a:t>welcome </a:t>
            </a:r>
            <a:r>
              <a:rPr lang="it-IT" sz="2700" spc="-15" dirty="0" err="1"/>
              <a:t>you</a:t>
            </a:r>
            <a:r>
              <a:rPr lang="it-IT" sz="2700" spc="-15" dirty="0"/>
              <a:t> for the </a:t>
            </a:r>
            <a:r>
              <a:rPr lang="it-IT" sz="2700" spc="-15" dirty="0" err="1"/>
              <a:t>household</a:t>
            </a:r>
            <a:r>
              <a:rPr lang="it-IT" sz="2700" spc="-15" dirty="0"/>
              <a:t> </a:t>
            </a:r>
            <a:r>
              <a:rPr lang="it-IT" sz="2700" spc="-15" dirty="0" err="1"/>
              <a:t>visit</a:t>
            </a:r>
            <a:r>
              <a:rPr lang="it-IT" sz="2700" spc="-15" dirty="0"/>
              <a:t> </a:t>
            </a:r>
            <a:r>
              <a:rPr lang="it-IT" sz="2700" spc="-15" dirty="0" err="1"/>
              <a:t>which</a:t>
            </a:r>
            <a:r>
              <a:rPr lang="it-IT" sz="2700" spc="-15" dirty="0"/>
              <a:t> </a:t>
            </a:r>
            <a:r>
              <a:rPr lang="it-IT" sz="2700" spc="-15" dirty="0" err="1"/>
              <a:t>you</a:t>
            </a:r>
            <a:r>
              <a:rPr lang="it-IT" sz="2700" spc="-15" dirty="0"/>
              <a:t> are </a:t>
            </a:r>
            <a:r>
              <a:rPr lang="it-IT" sz="2700" spc="-15" dirty="0" err="1"/>
              <a:t>expected</a:t>
            </a:r>
            <a:r>
              <a:rPr lang="it-IT" sz="2700" spc="-15" dirty="0"/>
              <a:t> to </a:t>
            </a:r>
            <a:r>
              <a:rPr lang="it-IT" sz="2700" spc="-15" dirty="0" err="1"/>
              <a:t>carry</a:t>
            </a:r>
            <a:r>
              <a:rPr lang="it-IT" sz="2700" spc="-15" dirty="0"/>
              <a:t> out. He </a:t>
            </a:r>
            <a:r>
              <a:rPr lang="it-IT" sz="2700" spc="-15" dirty="0" err="1"/>
              <a:t>is</a:t>
            </a:r>
            <a:r>
              <a:rPr lang="it-IT" sz="2700" spc="-15" dirty="0"/>
              <a:t> </a:t>
            </a:r>
            <a:r>
              <a:rPr sz="2700" spc="-10" dirty="0"/>
              <a:t>upsetting </a:t>
            </a:r>
            <a:r>
              <a:rPr sz="2700" dirty="0"/>
              <a:t>and </a:t>
            </a:r>
            <a:r>
              <a:rPr sz="2700" spc="-5" dirty="0"/>
              <a:t>scaring </a:t>
            </a:r>
            <a:r>
              <a:rPr lang="it-IT" sz="2700" spc="-5" dirty="0" err="1"/>
              <a:t>his</a:t>
            </a:r>
            <a:r>
              <a:rPr lang="it-IT" sz="2700" spc="-5" dirty="0"/>
              <a:t> </a:t>
            </a:r>
            <a:r>
              <a:rPr lang="it-IT" sz="2700" spc="-5" dirty="0" err="1"/>
              <a:t>children</a:t>
            </a:r>
            <a:r>
              <a:rPr lang="it-IT" sz="2700" spc="-5" dirty="0"/>
              <a:t> and </a:t>
            </a:r>
            <a:r>
              <a:rPr lang="it-IT" sz="2700" spc="-5" dirty="0" err="1"/>
              <a:t>his</a:t>
            </a:r>
            <a:r>
              <a:rPr lang="it-IT" sz="2700" spc="-5" dirty="0"/>
              <a:t> </a:t>
            </a:r>
            <a:r>
              <a:rPr lang="it-IT" sz="2700" spc="-5" dirty="0" err="1"/>
              <a:t>neighbours</a:t>
            </a:r>
            <a:r>
              <a:rPr lang="it-IT" sz="2700" spc="-5" dirty="0"/>
              <a:t>.»</a:t>
            </a:r>
            <a:endParaRPr sz="2700" dirty="0"/>
          </a:p>
        </p:txBody>
      </p:sp>
      <p:pic>
        <p:nvPicPr>
          <p:cNvPr id="6" name="Immagine 5">
            <a:extLst>
              <a:ext uri="{FF2B5EF4-FFF2-40B4-BE49-F238E27FC236}">
                <a16:creationId xmlns:a16="http://schemas.microsoft.com/office/drawing/2014/main" id="{D76D11EB-044D-4586-B239-3F1BB7C57D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5649" y="330860"/>
            <a:ext cx="644097" cy="644097"/>
          </a:xfrm>
          <a:prstGeom prst="rect">
            <a:avLst/>
          </a:prstGeom>
        </p:spPr>
      </p:pic>
      <p:pic>
        <p:nvPicPr>
          <p:cNvPr id="7" name="Immagine 6">
            <a:extLst>
              <a:ext uri="{FF2B5EF4-FFF2-40B4-BE49-F238E27FC236}">
                <a16:creationId xmlns:a16="http://schemas.microsoft.com/office/drawing/2014/main" id="{C3A0869A-486D-4540-A664-B3AEB919D9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95649" y="974957"/>
            <a:ext cx="644097" cy="48052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08785"/>
          </a:xfrm>
          <a:custGeom>
            <a:avLst/>
            <a:gdLst/>
            <a:ahLst/>
            <a:cxnLst/>
            <a:rect l="l" t="t" r="r" b="b"/>
            <a:pathLst>
              <a:path w="9144000" h="1708785">
                <a:moveTo>
                  <a:pt x="0" y="1708530"/>
                </a:moveTo>
                <a:lnTo>
                  <a:pt x="9144000" y="1708530"/>
                </a:lnTo>
                <a:lnTo>
                  <a:pt x="9144000" y="0"/>
                </a:lnTo>
                <a:lnTo>
                  <a:pt x="0" y="0"/>
                </a:lnTo>
                <a:lnTo>
                  <a:pt x="0" y="170853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15900" y="293982"/>
            <a:ext cx="7404100" cy="1120820"/>
          </a:xfrm>
          <a:prstGeom prst="rect">
            <a:avLst/>
          </a:prstGeom>
        </p:spPr>
        <p:txBody>
          <a:bodyPr vert="horz" wrap="square" lIns="0" tIns="12700" rIns="0" bIns="0" rtlCol="0">
            <a:spAutoFit/>
          </a:bodyPr>
          <a:lstStyle/>
          <a:p>
            <a:pPr marL="1090295" marR="5080" indent="-1078230">
              <a:lnSpc>
                <a:spcPct val="100000"/>
              </a:lnSpc>
              <a:spcBef>
                <a:spcPts val="100"/>
              </a:spcBef>
            </a:pPr>
            <a:r>
              <a:rPr sz="3600" spc="-5" dirty="0"/>
              <a:t>Aggression </a:t>
            </a:r>
            <a:r>
              <a:rPr sz="3600" spc="-15" dirty="0"/>
              <a:t>against </a:t>
            </a:r>
            <a:r>
              <a:rPr sz="3600" dirty="0"/>
              <a:t>adults and </a:t>
            </a:r>
            <a:r>
              <a:rPr sz="3600" spc="-10" dirty="0"/>
              <a:t>children  </a:t>
            </a:r>
            <a:r>
              <a:rPr sz="3600" dirty="0"/>
              <a:t>with </a:t>
            </a:r>
            <a:r>
              <a:rPr sz="3600" spc="-5" dirty="0"/>
              <a:t>priority </a:t>
            </a:r>
            <a:r>
              <a:rPr sz="3600" dirty="0"/>
              <a:t>MNS</a:t>
            </a:r>
            <a:r>
              <a:rPr sz="3600" spc="-20" dirty="0"/>
              <a:t> </a:t>
            </a:r>
            <a:r>
              <a:rPr sz="3600" spc="-10" dirty="0"/>
              <a:t>conditions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35</a:t>
            </a:fld>
            <a:endParaRPr dirty="0"/>
          </a:p>
        </p:txBody>
      </p:sp>
      <p:sp>
        <p:nvSpPr>
          <p:cNvPr id="4" name="object 4"/>
          <p:cNvSpPr txBox="1"/>
          <p:nvPr/>
        </p:nvSpPr>
        <p:spPr>
          <a:xfrm>
            <a:off x="1233932" y="2044446"/>
            <a:ext cx="7160259" cy="3686175"/>
          </a:xfrm>
          <a:prstGeom prst="rect">
            <a:avLst/>
          </a:prstGeom>
        </p:spPr>
        <p:txBody>
          <a:bodyPr vert="horz" wrap="square" lIns="0" tIns="104140" rIns="0" bIns="0" rtlCol="0">
            <a:spAutoFit/>
          </a:bodyPr>
          <a:lstStyle/>
          <a:p>
            <a:pPr marL="355600" marR="99695" indent="-342900">
              <a:lnSpc>
                <a:spcPct val="80000"/>
              </a:lnSpc>
              <a:spcBef>
                <a:spcPts val="820"/>
              </a:spcBef>
              <a:buFont typeface="Arial"/>
              <a:buChar char="•"/>
              <a:tabLst>
                <a:tab pos="354965" algn="l"/>
                <a:tab pos="355600" algn="l"/>
              </a:tabLst>
            </a:pPr>
            <a:r>
              <a:rPr sz="3000" dirty="0">
                <a:latin typeface="Calibri"/>
                <a:cs typeface="Calibri"/>
              </a:rPr>
              <a:t>Both </a:t>
            </a:r>
            <a:r>
              <a:rPr sz="3000" spc="-10" dirty="0">
                <a:latin typeface="Calibri"/>
                <a:cs typeface="Calibri"/>
              </a:rPr>
              <a:t>children </a:t>
            </a:r>
            <a:r>
              <a:rPr sz="3000" dirty="0">
                <a:latin typeface="Calibri"/>
                <a:cs typeface="Calibri"/>
              </a:rPr>
              <a:t>and adults with </a:t>
            </a:r>
            <a:r>
              <a:rPr sz="3000" spc="-10" dirty="0">
                <a:latin typeface="Calibri"/>
                <a:cs typeface="Calibri"/>
              </a:rPr>
              <a:t>priority </a:t>
            </a:r>
            <a:r>
              <a:rPr sz="3000" dirty="0">
                <a:latin typeface="Calibri"/>
                <a:cs typeface="Calibri"/>
              </a:rPr>
              <a:t>MNS  </a:t>
            </a:r>
            <a:r>
              <a:rPr sz="3000" spc="-5" dirty="0">
                <a:latin typeface="Calibri"/>
                <a:cs typeface="Calibri"/>
              </a:rPr>
              <a:t>conditions </a:t>
            </a:r>
            <a:r>
              <a:rPr sz="3000" spc="-15" dirty="0">
                <a:latin typeface="Calibri"/>
                <a:cs typeface="Calibri"/>
              </a:rPr>
              <a:t>are </a:t>
            </a:r>
            <a:r>
              <a:rPr sz="3000" spc="-5" dirty="0">
                <a:latin typeface="Calibri"/>
                <a:cs typeface="Calibri"/>
              </a:rPr>
              <a:t>nearly </a:t>
            </a:r>
            <a:r>
              <a:rPr sz="3000" spc="-20" dirty="0">
                <a:latin typeface="Calibri"/>
                <a:cs typeface="Calibri"/>
              </a:rPr>
              <a:t>four </a:t>
            </a:r>
            <a:r>
              <a:rPr sz="3000" spc="-5" dirty="0">
                <a:latin typeface="Calibri"/>
                <a:cs typeface="Calibri"/>
              </a:rPr>
              <a:t>times </a:t>
            </a:r>
            <a:r>
              <a:rPr sz="3000" spc="-10" dirty="0">
                <a:latin typeface="Calibri"/>
                <a:cs typeface="Calibri"/>
              </a:rPr>
              <a:t>more </a:t>
            </a:r>
            <a:r>
              <a:rPr sz="3000" spc="-20" dirty="0">
                <a:latin typeface="Calibri"/>
                <a:cs typeface="Calibri"/>
              </a:rPr>
              <a:t>likely  </a:t>
            </a:r>
            <a:r>
              <a:rPr sz="3000" spc="-15" dirty="0">
                <a:latin typeface="Calibri"/>
                <a:cs typeface="Calibri"/>
              </a:rPr>
              <a:t>to </a:t>
            </a:r>
            <a:r>
              <a:rPr sz="3000" spc="-5" dirty="0">
                <a:latin typeface="Calibri"/>
                <a:cs typeface="Calibri"/>
              </a:rPr>
              <a:t>be </a:t>
            </a:r>
            <a:r>
              <a:rPr sz="3000" dirty="0">
                <a:latin typeface="Calibri"/>
                <a:cs typeface="Calibri"/>
              </a:rPr>
              <a:t>victims </a:t>
            </a:r>
            <a:r>
              <a:rPr sz="3000" spc="-5" dirty="0">
                <a:latin typeface="Calibri"/>
                <a:cs typeface="Calibri"/>
              </a:rPr>
              <a:t>of </a:t>
            </a:r>
            <a:r>
              <a:rPr sz="3000" spc="-10" dirty="0">
                <a:latin typeface="Calibri"/>
                <a:cs typeface="Calibri"/>
              </a:rPr>
              <a:t>violence </a:t>
            </a:r>
            <a:r>
              <a:rPr sz="3000" dirty="0">
                <a:latin typeface="Calibri"/>
                <a:cs typeface="Calibri"/>
              </a:rPr>
              <a:t>than the </a:t>
            </a:r>
            <a:r>
              <a:rPr sz="3000" spc="-20" dirty="0">
                <a:latin typeface="Calibri"/>
                <a:cs typeface="Calibri"/>
              </a:rPr>
              <a:t>general  </a:t>
            </a:r>
            <a:r>
              <a:rPr sz="3000" spc="-10" dirty="0">
                <a:latin typeface="Calibri"/>
                <a:cs typeface="Calibri"/>
              </a:rPr>
              <a:t>population.</a:t>
            </a:r>
            <a:endParaRPr sz="3000">
              <a:latin typeface="Calibri"/>
              <a:cs typeface="Calibri"/>
            </a:endParaRPr>
          </a:p>
          <a:p>
            <a:pPr>
              <a:lnSpc>
                <a:spcPct val="100000"/>
              </a:lnSpc>
              <a:spcBef>
                <a:spcPts val="35"/>
              </a:spcBef>
              <a:buFont typeface="Arial"/>
              <a:buChar char="•"/>
            </a:pPr>
            <a:endParaRPr sz="3100">
              <a:latin typeface="Times New Roman"/>
              <a:cs typeface="Times New Roman"/>
            </a:endParaRPr>
          </a:p>
          <a:p>
            <a:pPr marL="355600" indent="-342900">
              <a:lnSpc>
                <a:spcPct val="100000"/>
              </a:lnSpc>
              <a:buFont typeface="Arial"/>
              <a:buChar char="•"/>
              <a:tabLst>
                <a:tab pos="354965" algn="l"/>
                <a:tab pos="355600" algn="l"/>
              </a:tabLst>
            </a:pPr>
            <a:r>
              <a:rPr sz="3000" spc="-5" dirty="0">
                <a:latin typeface="Calibri"/>
                <a:cs typeface="Calibri"/>
              </a:rPr>
              <a:t>This </a:t>
            </a:r>
            <a:r>
              <a:rPr sz="3000" spc="-10" dirty="0">
                <a:latin typeface="Calibri"/>
                <a:cs typeface="Calibri"/>
              </a:rPr>
              <a:t>can </a:t>
            </a:r>
            <a:r>
              <a:rPr sz="3000" spc="-5" dirty="0">
                <a:latin typeface="Calibri"/>
                <a:cs typeface="Calibri"/>
              </a:rPr>
              <a:t>include aggression </a:t>
            </a:r>
            <a:r>
              <a:rPr sz="3000" dirty="0">
                <a:latin typeface="Calibri"/>
                <a:cs typeface="Calibri"/>
              </a:rPr>
              <a:t>and </a:t>
            </a:r>
            <a:r>
              <a:rPr sz="3000" spc="-5" dirty="0">
                <a:latin typeface="Calibri"/>
                <a:cs typeface="Calibri"/>
              </a:rPr>
              <a:t>violence</a:t>
            </a:r>
            <a:r>
              <a:rPr sz="3000" spc="-60" dirty="0">
                <a:latin typeface="Calibri"/>
                <a:cs typeface="Calibri"/>
              </a:rPr>
              <a:t> </a:t>
            </a:r>
            <a:r>
              <a:rPr sz="3000" spc="-10" dirty="0">
                <a:latin typeface="Calibri"/>
                <a:cs typeface="Calibri"/>
              </a:rPr>
              <a:t>by:</a:t>
            </a:r>
            <a:endParaRPr sz="3000">
              <a:latin typeface="Calibri"/>
              <a:cs typeface="Calibri"/>
            </a:endParaRPr>
          </a:p>
          <a:p>
            <a:pPr marL="469900">
              <a:lnSpc>
                <a:spcPct val="100000"/>
              </a:lnSpc>
              <a:spcBef>
                <a:spcPts val="15"/>
              </a:spcBef>
            </a:pPr>
            <a:r>
              <a:rPr sz="2600" dirty="0">
                <a:latin typeface="Courier New"/>
                <a:cs typeface="Courier New"/>
              </a:rPr>
              <a:t>o</a:t>
            </a:r>
            <a:r>
              <a:rPr sz="2600" spc="-880" dirty="0">
                <a:latin typeface="Courier New"/>
                <a:cs typeface="Courier New"/>
              </a:rPr>
              <a:t> </a:t>
            </a:r>
            <a:r>
              <a:rPr sz="2600" spc="-10" dirty="0">
                <a:latin typeface="Calibri"/>
                <a:cs typeface="Calibri"/>
              </a:rPr>
              <a:t>family members</a:t>
            </a:r>
            <a:endParaRPr sz="2600">
              <a:latin typeface="Calibri"/>
              <a:cs typeface="Calibri"/>
            </a:endParaRPr>
          </a:p>
          <a:p>
            <a:pPr marL="469900">
              <a:lnSpc>
                <a:spcPct val="100000"/>
              </a:lnSpc>
            </a:pPr>
            <a:r>
              <a:rPr sz="2600" dirty="0">
                <a:latin typeface="Courier New"/>
                <a:cs typeface="Courier New"/>
              </a:rPr>
              <a:t>o</a:t>
            </a:r>
            <a:r>
              <a:rPr sz="2600" spc="-890" dirty="0">
                <a:latin typeface="Courier New"/>
                <a:cs typeface="Courier New"/>
              </a:rPr>
              <a:t> </a:t>
            </a:r>
            <a:r>
              <a:rPr sz="2600" spc="-5" dirty="0">
                <a:latin typeface="Calibri"/>
                <a:cs typeface="Calibri"/>
              </a:rPr>
              <a:t>community </a:t>
            </a:r>
            <a:r>
              <a:rPr sz="2600" spc="-10" dirty="0">
                <a:latin typeface="Calibri"/>
                <a:cs typeface="Calibri"/>
              </a:rPr>
              <a:t>members</a:t>
            </a:r>
            <a:endParaRPr sz="2600">
              <a:latin typeface="Calibri"/>
              <a:cs typeface="Calibri"/>
            </a:endParaRPr>
          </a:p>
          <a:p>
            <a:pPr marL="469900">
              <a:lnSpc>
                <a:spcPct val="100000"/>
              </a:lnSpc>
              <a:spcBef>
                <a:spcPts val="5"/>
              </a:spcBef>
            </a:pPr>
            <a:r>
              <a:rPr sz="2600" dirty="0">
                <a:latin typeface="Courier New"/>
                <a:cs typeface="Courier New"/>
              </a:rPr>
              <a:t>o</a:t>
            </a:r>
            <a:r>
              <a:rPr sz="2600" spc="-869" dirty="0">
                <a:latin typeface="Courier New"/>
                <a:cs typeface="Courier New"/>
              </a:rPr>
              <a:t> </a:t>
            </a:r>
            <a:r>
              <a:rPr sz="2600" spc="-10" dirty="0">
                <a:latin typeface="Calibri"/>
                <a:cs typeface="Calibri"/>
              </a:rPr>
              <a:t>health-care providers.</a:t>
            </a:r>
            <a:endParaRPr sz="2600">
              <a:latin typeface="Calibri"/>
              <a:cs typeface="Calibri"/>
            </a:endParaRPr>
          </a:p>
        </p:txBody>
      </p:sp>
      <p:pic>
        <p:nvPicPr>
          <p:cNvPr id="6" name="Immagine 5">
            <a:extLst>
              <a:ext uri="{FF2B5EF4-FFF2-40B4-BE49-F238E27FC236}">
                <a16:creationId xmlns:a16="http://schemas.microsoft.com/office/drawing/2014/main" id="{4A48B2AA-CC0D-4554-A46C-83CAA4FC03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7967" y="296806"/>
            <a:ext cx="644097" cy="644097"/>
          </a:xfrm>
          <a:prstGeom prst="rect">
            <a:avLst/>
          </a:prstGeom>
        </p:spPr>
      </p:pic>
      <p:pic>
        <p:nvPicPr>
          <p:cNvPr id="7" name="Immagine 6">
            <a:extLst>
              <a:ext uri="{FF2B5EF4-FFF2-40B4-BE49-F238E27FC236}">
                <a16:creationId xmlns:a16="http://schemas.microsoft.com/office/drawing/2014/main" id="{8ED13262-6317-457D-A185-E744C5532D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37967" y="940903"/>
            <a:ext cx="644097" cy="48052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32914"/>
          </a:xfrm>
          <a:custGeom>
            <a:avLst/>
            <a:gdLst/>
            <a:ahLst/>
            <a:cxnLst/>
            <a:rect l="l" t="t" r="r" b="b"/>
            <a:pathLst>
              <a:path w="9144000" h="1732914">
                <a:moveTo>
                  <a:pt x="0" y="1732534"/>
                </a:moveTo>
                <a:lnTo>
                  <a:pt x="9144000" y="1732534"/>
                </a:lnTo>
                <a:lnTo>
                  <a:pt x="9144000" y="0"/>
                </a:lnTo>
                <a:lnTo>
                  <a:pt x="0" y="0"/>
                </a:lnTo>
                <a:lnTo>
                  <a:pt x="0" y="1732534"/>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15900" y="293085"/>
            <a:ext cx="7327900" cy="1121461"/>
          </a:xfrm>
          <a:prstGeom prst="rect">
            <a:avLst/>
          </a:prstGeom>
        </p:spPr>
        <p:txBody>
          <a:bodyPr vert="horz" wrap="square" lIns="0" tIns="13335" rIns="0" bIns="0" rtlCol="0">
            <a:spAutoFit/>
          </a:bodyPr>
          <a:lstStyle/>
          <a:p>
            <a:pPr marL="1090295" marR="5080" indent="-1078230">
              <a:lnSpc>
                <a:spcPct val="100000"/>
              </a:lnSpc>
              <a:spcBef>
                <a:spcPts val="105"/>
              </a:spcBef>
            </a:pPr>
            <a:r>
              <a:rPr sz="3600" spc="-5" dirty="0"/>
              <a:t>Aggression </a:t>
            </a:r>
            <a:r>
              <a:rPr sz="3600" spc="-20" dirty="0"/>
              <a:t>against </a:t>
            </a:r>
            <a:r>
              <a:rPr sz="3600" dirty="0"/>
              <a:t>adults and </a:t>
            </a:r>
            <a:r>
              <a:rPr sz="3600" spc="-5" dirty="0"/>
              <a:t>children  </a:t>
            </a:r>
            <a:r>
              <a:rPr sz="3600" dirty="0"/>
              <a:t>with </a:t>
            </a:r>
            <a:r>
              <a:rPr sz="3600" spc="-5" dirty="0"/>
              <a:t>priority </a:t>
            </a:r>
            <a:r>
              <a:rPr sz="3600" dirty="0"/>
              <a:t>MNS</a:t>
            </a:r>
            <a:r>
              <a:rPr sz="3600" spc="-5" dirty="0"/>
              <a:t> conditions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36</a:t>
            </a:fld>
            <a:endParaRPr dirty="0"/>
          </a:p>
        </p:txBody>
      </p:sp>
      <p:sp>
        <p:nvSpPr>
          <p:cNvPr id="4" name="object 4"/>
          <p:cNvSpPr txBox="1"/>
          <p:nvPr/>
        </p:nvSpPr>
        <p:spPr>
          <a:xfrm>
            <a:off x="1113536" y="2151379"/>
            <a:ext cx="7237095" cy="3201517"/>
          </a:xfrm>
          <a:prstGeom prst="rect">
            <a:avLst/>
          </a:prstGeom>
        </p:spPr>
        <p:txBody>
          <a:bodyPr vert="horz" wrap="square" lIns="0" tIns="92075" rIns="0" bIns="0" rtlCol="0">
            <a:spAutoFit/>
          </a:bodyPr>
          <a:lstStyle/>
          <a:p>
            <a:pPr marL="355600" marR="5080" indent="-343535">
              <a:lnSpc>
                <a:spcPts val="2590"/>
              </a:lnSpc>
              <a:spcBef>
                <a:spcPts val="725"/>
              </a:spcBef>
              <a:buFont typeface="Arial"/>
              <a:buChar char="•"/>
              <a:tabLst>
                <a:tab pos="355600" algn="l"/>
                <a:tab pos="356235" algn="l"/>
              </a:tabLst>
            </a:pPr>
            <a:r>
              <a:rPr sz="2700" spc="-10" dirty="0">
                <a:latin typeface="Calibri"/>
                <a:cs typeface="Calibri"/>
              </a:rPr>
              <a:t>People </a:t>
            </a:r>
            <a:r>
              <a:rPr sz="2700" dirty="0">
                <a:latin typeface="Calibri"/>
                <a:cs typeface="Calibri"/>
              </a:rPr>
              <a:t>with </a:t>
            </a:r>
            <a:r>
              <a:rPr sz="2700" spc="-5" dirty="0">
                <a:latin typeface="Calibri"/>
                <a:cs typeface="Calibri"/>
              </a:rPr>
              <a:t>priority MNS </a:t>
            </a:r>
            <a:r>
              <a:rPr sz="2700" spc="-10" dirty="0">
                <a:latin typeface="Calibri"/>
                <a:cs typeface="Calibri"/>
              </a:rPr>
              <a:t>conditions </a:t>
            </a:r>
            <a:r>
              <a:rPr sz="2700" spc="-15" dirty="0">
                <a:latin typeface="Calibri"/>
                <a:cs typeface="Calibri"/>
              </a:rPr>
              <a:t>are at </a:t>
            </a:r>
            <a:r>
              <a:rPr sz="2700" spc="-5" dirty="0">
                <a:latin typeface="Calibri"/>
                <a:cs typeface="Calibri"/>
              </a:rPr>
              <a:t>higher  </a:t>
            </a:r>
            <a:r>
              <a:rPr sz="2700" dirty="0">
                <a:latin typeface="Calibri"/>
                <a:cs typeface="Calibri"/>
              </a:rPr>
              <a:t>risk </a:t>
            </a:r>
            <a:r>
              <a:rPr sz="2700" spc="-5" dirty="0">
                <a:latin typeface="Calibri"/>
                <a:cs typeface="Calibri"/>
              </a:rPr>
              <a:t>of </a:t>
            </a:r>
            <a:r>
              <a:rPr sz="2700" dirty="0">
                <a:latin typeface="Calibri"/>
                <a:cs typeface="Calibri"/>
              </a:rPr>
              <a:t>violence </a:t>
            </a:r>
            <a:r>
              <a:rPr sz="2700" spc="-5" dirty="0">
                <a:latin typeface="Calibri"/>
                <a:cs typeface="Calibri"/>
              </a:rPr>
              <a:t>due</a:t>
            </a:r>
            <a:r>
              <a:rPr sz="2700" spc="-45" dirty="0">
                <a:latin typeface="Calibri"/>
                <a:cs typeface="Calibri"/>
              </a:rPr>
              <a:t> </a:t>
            </a:r>
            <a:r>
              <a:rPr sz="2700" spc="-15" dirty="0">
                <a:latin typeface="Calibri"/>
                <a:cs typeface="Calibri"/>
              </a:rPr>
              <a:t>to:</a:t>
            </a:r>
            <a:endParaRPr sz="2700" dirty="0">
              <a:latin typeface="Calibri"/>
              <a:cs typeface="Calibri"/>
            </a:endParaRPr>
          </a:p>
          <a:p>
            <a:pPr marL="756285" lvl="1" indent="-287020">
              <a:lnSpc>
                <a:spcPct val="100000"/>
              </a:lnSpc>
              <a:spcBef>
                <a:spcPts val="40"/>
              </a:spcBef>
              <a:buFont typeface="Courier New"/>
              <a:buChar char="o"/>
              <a:tabLst>
                <a:tab pos="756920" algn="l"/>
              </a:tabLst>
            </a:pPr>
            <a:r>
              <a:rPr sz="2400" spc="-5" dirty="0">
                <a:latin typeface="Calibri"/>
                <a:cs typeface="Calibri"/>
              </a:rPr>
              <a:t>Stigma.</a:t>
            </a:r>
            <a:endParaRPr sz="2400" dirty="0">
              <a:latin typeface="Calibri"/>
              <a:cs typeface="Calibri"/>
            </a:endParaRPr>
          </a:p>
          <a:p>
            <a:pPr marL="756285" lvl="1" indent="-287020">
              <a:lnSpc>
                <a:spcPct val="100000"/>
              </a:lnSpc>
              <a:buFont typeface="Courier New"/>
              <a:buChar char="o"/>
              <a:tabLst>
                <a:tab pos="756920" algn="l"/>
              </a:tabLst>
            </a:pPr>
            <a:r>
              <a:rPr sz="2400" spc="-5" dirty="0">
                <a:latin typeface="Calibri"/>
                <a:cs typeface="Calibri"/>
              </a:rPr>
              <a:t>Discrimination.</a:t>
            </a:r>
            <a:endParaRPr sz="2400" dirty="0">
              <a:latin typeface="Calibri"/>
              <a:cs typeface="Calibri"/>
            </a:endParaRPr>
          </a:p>
          <a:p>
            <a:pPr marL="756285" lvl="1" indent="-287020">
              <a:lnSpc>
                <a:spcPct val="100000"/>
              </a:lnSpc>
              <a:buFont typeface="Courier New"/>
              <a:buChar char="o"/>
              <a:tabLst>
                <a:tab pos="756920" algn="l"/>
              </a:tabLst>
            </a:pPr>
            <a:r>
              <a:rPr sz="2400" spc="-10" dirty="0">
                <a:latin typeface="Calibri"/>
                <a:cs typeface="Calibri"/>
              </a:rPr>
              <a:t>Ignorance </a:t>
            </a:r>
            <a:r>
              <a:rPr sz="2400" dirty="0">
                <a:latin typeface="Calibri"/>
                <a:cs typeface="Calibri"/>
              </a:rPr>
              <a:t>about the</a:t>
            </a:r>
            <a:r>
              <a:rPr sz="2400" spc="-10" dirty="0">
                <a:latin typeface="Calibri"/>
                <a:cs typeface="Calibri"/>
              </a:rPr>
              <a:t> condition.</a:t>
            </a:r>
            <a:endParaRPr sz="2400" dirty="0">
              <a:latin typeface="Calibri"/>
              <a:cs typeface="Calibri"/>
            </a:endParaRPr>
          </a:p>
          <a:p>
            <a:pPr marL="756285" lvl="1" indent="-287020">
              <a:lnSpc>
                <a:spcPts val="2590"/>
              </a:lnSpc>
              <a:buFont typeface="Courier New"/>
              <a:buChar char="o"/>
              <a:tabLst>
                <a:tab pos="756920" algn="l"/>
              </a:tabLst>
            </a:pPr>
            <a:r>
              <a:rPr sz="2400" spc="-5" dirty="0">
                <a:latin typeface="Calibri"/>
                <a:cs typeface="Calibri"/>
              </a:rPr>
              <a:t>Lack of social support </a:t>
            </a:r>
            <a:r>
              <a:rPr sz="2400" spc="-20" dirty="0">
                <a:latin typeface="Calibri"/>
                <a:cs typeface="Calibri"/>
              </a:rPr>
              <a:t>for </a:t>
            </a:r>
            <a:r>
              <a:rPr sz="2400" dirty="0">
                <a:latin typeface="Calibri"/>
                <a:cs typeface="Calibri"/>
              </a:rPr>
              <a:t>the </a:t>
            </a:r>
            <a:r>
              <a:rPr sz="2400" spc="-5" dirty="0">
                <a:latin typeface="Calibri"/>
                <a:cs typeface="Calibri"/>
              </a:rPr>
              <a:t>individual and</a:t>
            </a:r>
            <a:r>
              <a:rPr sz="2400" spc="-15" dirty="0">
                <a:latin typeface="Calibri"/>
                <a:cs typeface="Calibri"/>
              </a:rPr>
              <a:t> </a:t>
            </a:r>
            <a:r>
              <a:rPr sz="2400" spc="-5" dirty="0">
                <a:latin typeface="Calibri"/>
                <a:cs typeface="Calibri"/>
              </a:rPr>
              <a:t>those</a:t>
            </a:r>
            <a:endParaRPr sz="2400" dirty="0">
              <a:latin typeface="Calibri"/>
              <a:cs typeface="Calibri"/>
            </a:endParaRPr>
          </a:p>
          <a:p>
            <a:pPr marL="756285">
              <a:lnSpc>
                <a:spcPts val="2590"/>
              </a:lnSpc>
            </a:pPr>
            <a:r>
              <a:rPr sz="2400" dirty="0">
                <a:latin typeface="Calibri"/>
                <a:cs typeface="Calibri"/>
              </a:rPr>
              <a:t>who </a:t>
            </a:r>
            <a:r>
              <a:rPr sz="2400" spc="-15" dirty="0">
                <a:latin typeface="Calibri"/>
                <a:cs typeface="Calibri"/>
              </a:rPr>
              <a:t>care </a:t>
            </a:r>
            <a:r>
              <a:rPr sz="2400" spc="-20" dirty="0">
                <a:latin typeface="Calibri"/>
                <a:cs typeface="Calibri"/>
              </a:rPr>
              <a:t>for</a:t>
            </a:r>
            <a:r>
              <a:rPr sz="2400" spc="-5" dirty="0">
                <a:latin typeface="Calibri"/>
                <a:cs typeface="Calibri"/>
              </a:rPr>
              <a:t> </a:t>
            </a:r>
            <a:r>
              <a:rPr sz="2400" dirty="0">
                <a:latin typeface="Calibri"/>
                <a:cs typeface="Calibri"/>
              </a:rPr>
              <a:t>them.</a:t>
            </a:r>
          </a:p>
          <a:p>
            <a:pPr marL="756285" lvl="1" indent="-287020">
              <a:lnSpc>
                <a:spcPts val="2590"/>
              </a:lnSpc>
              <a:buFont typeface="Courier New"/>
              <a:buChar char="o"/>
              <a:tabLst>
                <a:tab pos="756920" algn="l"/>
              </a:tabLst>
            </a:pPr>
            <a:r>
              <a:rPr sz="2400" spc="-10" dirty="0">
                <a:latin typeface="Calibri"/>
                <a:cs typeface="Calibri"/>
              </a:rPr>
              <a:t>People </a:t>
            </a:r>
            <a:r>
              <a:rPr sz="2400" dirty="0">
                <a:latin typeface="Calibri"/>
                <a:cs typeface="Calibri"/>
              </a:rPr>
              <a:t>with MNS </a:t>
            </a:r>
            <a:r>
              <a:rPr sz="2400" spc="-10" dirty="0">
                <a:latin typeface="Calibri"/>
                <a:cs typeface="Calibri"/>
              </a:rPr>
              <a:t>conditions </a:t>
            </a:r>
            <a:r>
              <a:rPr sz="2400" spc="-15" dirty="0">
                <a:latin typeface="Calibri"/>
                <a:cs typeface="Calibri"/>
              </a:rPr>
              <a:t>are </a:t>
            </a:r>
            <a:r>
              <a:rPr sz="2400" spc="-5" dirty="0">
                <a:latin typeface="Calibri"/>
                <a:cs typeface="Calibri"/>
              </a:rPr>
              <a:t>unable </a:t>
            </a:r>
            <a:r>
              <a:rPr sz="2400" spc="-15" dirty="0">
                <a:latin typeface="Calibri"/>
                <a:cs typeface="Calibri"/>
              </a:rPr>
              <a:t>to</a:t>
            </a:r>
            <a:r>
              <a:rPr sz="2400" spc="-45" dirty="0">
                <a:latin typeface="Calibri"/>
                <a:cs typeface="Calibri"/>
              </a:rPr>
              <a:t> </a:t>
            </a:r>
            <a:r>
              <a:rPr sz="2400" spc="-5" dirty="0">
                <a:latin typeface="Calibri"/>
                <a:cs typeface="Calibri"/>
              </a:rPr>
              <a:t>disclose</a:t>
            </a:r>
            <a:endParaRPr sz="2400" dirty="0">
              <a:latin typeface="Calibri"/>
              <a:cs typeface="Calibri"/>
            </a:endParaRPr>
          </a:p>
          <a:p>
            <a:pPr marL="756285">
              <a:lnSpc>
                <a:spcPts val="2590"/>
              </a:lnSpc>
            </a:pPr>
            <a:r>
              <a:rPr sz="2400" dirty="0">
                <a:latin typeface="Calibri"/>
                <a:cs typeface="Calibri"/>
              </a:rPr>
              <a:t>abuse/violence.</a:t>
            </a:r>
          </a:p>
        </p:txBody>
      </p:sp>
      <p:pic>
        <p:nvPicPr>
          <p:cNvPr id="6" name="Immagine 5">
            <a:extLst>
              <a:ext uri="{FF2B5EF4-FFF2-40B4-BE49-F238E27FC236}">
                <a16:creationId xmlns:a16="http://schemas.microsoft.com/office/drawing/2014/main" id="{B31F68BE-C848-47D6-B878-1EDAA52F59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60192" y="316428"/>
            <a:ext cx="644097" cy="644097"/>
          </a:xfrm>
          <a:prstGeom prst="rect">
            <a:avLst/>
          </a:prstGeom>
        </p:spPr>
      </p:pic>
      <p:pic>
        <p:nvPicPr>
          <p:cNvPr id="7" name="Immagine 6">
            <a:extLst>
              <a:ext uri="{FF2B5EF4-FFF2-40B4-BE49-F238E27FC236}">
                <a16:creationId xmlns:a16="http://schemas.microsoft.com/office/drawing/2014/main" id="{C6549572-71F3-416D-BE09-E288487714A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60192" y="960525"/>
            <a:ext cx="644097" cy="48052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57045"/>
          </a:xfrm>
          <a:custGeom>
            <a:avLst/>
            <a:gdLst/>
            <a:ahLst/>
            <a:cxnLst/>
            <a:rect l="l" t="t" r="r" b="b"/>
            <a:pathLst>
              <a:path w="9144000" h="1757045">
                <a:moveTo>
                  <a:pt x="0" y="1756664"/>
                </a:moveTo>
                <a:lnTo>
                  <a:pt x="9144000" y="1756664"/>
                </a:lnTo>
                <a:lnTo>
                  <a:pt x="9144000" y="0"/>
                </a:lnTo>
                <a:lnTo>
                  <a:pt x="0" y="0"/>
                </a:lnTo>
                <a:lnTo>
                  <a:pt x="0" y="1756664"/>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52791" y="295350"/>
            <a:ext cx="7536891" cy="1166344"/>
          </a:xfrm>
          <a:prstGeom prst="rect">
            <a:avLst/>
          </a:prstGeom>
        </p:spPr>
        <p:txBody>
          <a:bodyPr vert="horz" wrap="square" lIns="0" tIns="57784" rIns="0" bIns="0" rtlCol="0">
            <a:spAutoFit/>
          </a:bodyPr>
          <a:lstStyle/>
          <a:p>
            <a:pPr marL="667385" marR="5080" indent="-509270">
              <a:lnSpc>
                <a:spcPct val="100000"/>
              </a:lnSpc>
              <a:spcBef>
                <a:spcPts val="100"/>
              </a:spcBef>
            </a:pPr>
            <a:r>
              <a:rPr sz="3600" spc="-5" dirty="0"/>
              <a:t>Aggression </a:t>
            </a:r>
            <a:r>
              <a:rPr sz="3600" dirty="0"/>
              <a:t>and violence </a:t>
            </a:r>
            <a:r>
              <a:rPr sz="3600" spc="-20" dirty="0"/>
              <a:t>against  </a:t>
            </a:r>
            <a:r>
              <a:rPr sz="3600" spc="-5" dirty="0"/>
              <a:t>people </a:t>
            </a:r>
            <a:r>
              <a:rPr sz="3600" dirty="0"/>
              <a:t>with MNS</a:t>
            </a:r>
            <a:r>
              <a:rPr sz="3600" spc="-25" dirty="0"/>
              <a:t> </a:t>
            </a:r>
            <a:r>
              <a:rPr sz="3600" spc="-10" dirty="0"/>
              <a:t>condition</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37</a:t>
            </a:fld>
            <a:endParaRPr dirty="0"/>
          </a:p>
        </p:txBody>
      </p:sp>
      <p:sp>
        <p:nvSpPr>
          <p:cNvPr id="4" name="object 4"/>
          <p:cNvSpPr txBox="1"/>
          <p:nvPr/>
        </p:nvSpPr>
        <p:spPr>
          <a:xfrm>
            <a:off x="1222044" y="2620137"/>
            <a:ext cx="6664325" cy="1977389"/>
          </a:xfrm>
          <a:prstGeom prst="rect">
            <a:avLst/>
          </a:prstGeom>
        </p:spPr>
        <p:txBody>
          <a:bodyPr vert="horz" wrap="square" lIns="0" tIns="13335" rIns="0" bIns="0" rtlCol="0">
            <a:spAutoFit/>
          </a:bodyPr>
          <a:lstStyle/>
          <a:p>
            <a:pPr marL="354965" marR="5080" indent="-342900">
              <a:lnSpc>
                <a:spcPct val="100000"/>
              </a:lnSpc>
              <a:spcBef>
                <a:spcPts val="105"/>
              </a:spcBef>
              <a:buFont typeface="Arial"/>
              <a:buChar char="•"/>
              <a:tabLst>
                <a:tab pos="354965" algn="l"/>
                <a:tab pos="355600" algn="l"/>
              </a:tabLst>
            </a:pPr>
            <a:r>
              <a:rPr sz="3200" spc="-5" dirty="0">
                <a:latin typeface="Calibri"/>
                <a:cs typeface="Calibri"/>
              </a:rPr>
              <a:t>What can </a:t>
            </a:r>
            <a:r>
              <a:rPr sz="3200" spc="-15" dirty="0">
                <a:latin typeface="Calibri"/>
                <a:cs typeface="Calibri"/>
              </a:rPr>
              <a:t>you </a:t>
            </a:r>
            <a:r>
              <a:rPr sz="3200" spc="-5" dirty="0">
                <a:latin typeface="Calibri"/>
                <a:cs typeface="Calibri"/>
              </a:rPr>
              <a:t>do </a:t>
            </a:r>
            <a:r>
              <a:rPr sz="3200" dirty="0">
                <a:latin typeface="Calibri"/>
                <a:cs typeface="Calibri"/>
              </a:rPr>
              <a:t>if </a:t>
            </a:r>
            <a:r>
              <a:rPr sz="3200" spc="-10" dirty="0">
                <a:latin typeface="Calibri"/>
                <a:cs typeface="Calibri"/>
              </a:rPr>
              <a:t>you </a:t>
            </a:r>
            <a:r>
              <a:rPr sz="3200" spc="-5" dirty="0">
                <a:latin typeface="Calibri"/>
                <a:cs typeface="Calibri"/>
              </a:rPr>
              <a:t>see </a:t>
            </a:r>
            <a:r>
              <a:rPr sz="3200" dirty="0">
                <a:latin typeface="Calibri"/>
                <a:cs typeface="Calibri"/>
              </a:rPr>
              <a:t>a </a:t>
            </a:r>
            <a:r>
              <a:rPr sz="3200" spc="-5" dirty="0">
                <a:latin typeface="Calibri"/>
                <a:cs typeface="Calibri"/>
              </a:rPr>
              <a:t>health-  </a:t>
            </a:r>
            <a:r>
              <a:rPr sz="3200" spc="-15" dirty="0">
                <a:latin typeface="Calibri"/>
                <a:cs typeface="Calibri"/>
              </a:rPr>
              <a:t>care </a:t>
            </a:r>
            <a:r>
              <a:rPr sz="3200" spc="-10" dirty="0">
                <a:latin typeface="Calibri"/>
                <a:cs typeface="Calibri"/>
              </a:rPr>
              <a:t>provider </a:t>
            </a:r>
            <a:r>
              <a:rPr sz="3200" spc="-5" dirty="0">
                <a:latin typeface="Calibri"/>
                <a:cs typeface="Calibri"/>
              </a:rPr>
              <a:t>being aggressive/violent  </a:t>
            </a:r>
            <a:r>
              <a:rPr sz="3200" spc="-25" dirty="0">
                <a:latin typeface="Calibri"/>
                <a:cs typeface="Calibri"/>
              </a:rPr>
              <a:t>towards </a:t>
            </a:r>
            <a:r>
              <a:rPr sz="3200" dirty="0">
                <a:latin typeface="Calibri"/>
                <a:cs typeface="Calibri"/>
              </a:rPr>
              <a:t>a </a:t>
            </a:r>
            <a:r>
              <a:rPr sz="3200" spc="-15" dirty="0">
                <a:latin typeface="Calibri"/>
                <a:cs typeface="Calibri"/>
              </a:rPr>
              <a:t>person </a:t>
            </a:r>
            <a:r>
              <a:rPr sz="3200" dirty="0">
                <a:latin typeface="Calibri"/>
                <a:cs typeface="Calibri"/>
              </a:rPr>
              <a:t>with a </a:t>
            </a:r>
            <a:r>
              <a:rPr sz="3200" spc="-5" dirty="0">
                <a:latin typeface="Calibri"/>
                <a:cs typeface="Calibri"/>
              </a:rPr>
              <a:t>priority </a:t>
            </a:r>
            <a:r>
              <a:rPr sz="3200" dirty="0">
                <a:latin typeface="Calibri"/>
                <a:cs typeface="Calibri"/>
              </a:rPr>
              <a:t>MNS  </a:t>
            </a:r>
            <a:r>
              <a:rPr sz="3200" spc="-10" dirty="0">
                <a:latin typeface="Calibri"/>
                <a:cs typeface="Calibri"/>
              </a:rPr>
              <a:t>condition?</a:t>
            </a:r>
            <a:endParaRPr sz="3200">
              <a:latin typeface="Calibri"/>
              <a:cs typeface="Calibri"/>
            </a:endParaRPr>
          </a:p>
        </p:txBody>
      </p:sp>
      <p:pic>
        <p:nvPicPr>
          <p:cNvPr id="6" name="Immagine 5">
            <a:extLst>
              <a:ext uri="{FF2B5EF4-FFF2-40B4-BE49-F238E27FC236}">
                <a16:creationId xmlns:a16="http://schemas.microsoft.com/office/drawing/2014/main" id="{6C3742AD-2B4B-47E2-970A-11E3C752F6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8541" y="311915"/>
            <a:ext cx="644097" cy="644097"/>
          </a:xfrm>
          <a:prstGeom prst="rect">
            <a:avLst/>
          </a:prstGeom>
        </p:spPr>
      </p:pic>
      <p:pic>
        <p:nvPicPr>
          <p:cNvPr id="7" name="Immagine 6">
            <a:extLst>
              <a:ext uri="{FF2B5EF4-FFF2-40B4-BE49-F238E27FC236}">
                <a16:creationId xmlns:a16="http://schemas.microsoft.com/office/drawing/2014/main" id="{10693F9A-E6EF-4A1E-AC90-AE6C065EB6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38541" y="956012"/>
            <a:ext cx="644097" cy="48052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830705"/>
          </a:xfrm>
          <a:custGeom>
            <a:avLst/>
            <a:gdLst/>
            <a:ahLst/>
            <a:cxnLst/>
            <a:rect l="l" t="t" r="r" b="b"/>
            <a:pathLst>
              <a:path w="9144000" h="1830705">
                <a:moveTo>
                  <a:pt x="0" y="1830324"/>
                </a:moveTo>
                <a:lnTo>
                  <a:pt x="9144000" y="1830324"/>
                </a:lnTo>
                <a:lnTo>
                  <a:pt x="9144000" y="0"/>
                </a:lnTo>
                <a:lnTo>
                  <a:pt x="0" y="0"/>
                </a:lnTo>
                <a:lnTo>
                  <a:pt x="0" y="1830324"/>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28600" y="252030"/>
            <a:ext cx="6740246" cy="1326644"/>
          </a:xfrm>
          <a:prstGeom prst="rect">
            <a:avLst/>
          </a:prstGeom>
        </p:spPr>
        <p:txBody>
          <a:bodyPr vert="horz" wrap="square" lIns="0" tIns="94614" rIns="0" bIns="0" rtlCol="0">
            <a:spAutoFit/>
          </a:bodyPr>
          <a:lstStyle/>
          <a:p>
            <a:pPr marL="2476500" marR="5080" indent="-2051685">
              <a:lnSpc>
                <a:spcPct val="100000"/>
              </a:lnSpc>
              <a:spcBef>
                <a:spcPts val="100"/>
              </a:spcBef>
            </a:pPr>
            <a:r>
              <a:rPr sz="4000" spc="-5" dirty="0"/>
              <a:t>Activity </a:t>
            </a:r>
            <a:r>
              <a:rPr sz="4000" dirty="0"/>
              <a:t>5: </a:t>
            </a:r>
            <a:r>
              <a:rPr sz="4000" spc="-10" dirty="0"/>
              <a:t>Promoting Respect  </a:t>
            </a:r>
            <a:r>
              <a:rPr sz="4000" dirty="0"/>
              <a:t>and</a:t>
            </a:r>
            <a:r>
              <a:rPr sz="4000" spc="-5" dirty="0"/>
              <a:t> Dignity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38</a:t>
            </a:fld>
            <a:endParaRPr dirty="0"/>
          </a:p>
        </p:txBody>
      </p:sp>
      <p:sp>
        <p:nvSpPr>
          <p:cNvPr id="4" name="object 4"/>
          <p:cNvSpPr txBox="1"/>
          <p:nvPr/>
        </p:nvSpPr>
        <p:spPr>
          <a:xfrm>
            <a:off x="1113536" y="2158999"/>
            <a:ext cx="7402830" cy="3974806"/>
          </a:xfrm>
          <a:prstGeom prst="rect">
            <a:avLst/>
          </a:prstGeom>
        </p:spPr>
        <p:txBody>
          <a:bodyPr vert="horz" wrap="square" lIns="0" tIns="12065" rIns="0" bIns="0" rtlCol="0">
            <a:spAutoFit/>
          </a:bodyPr>
          <a:lstStyle/>
          <a:p>
            <a:pPr marL="12700">
              <a:lnSpc>
                <a:spcPct val="100000"/>
              </a:lnSpc>
              <a:spcBef>
                <a:spcPts val="95"/>
              </a:spcBef>
            </a:pPr>
            <a:r>
              <a:rPr lang="it-IT" sz="2500" spc="-10" dirty="0">
                <a:latin typeface="Calibri"/>
                <a:cs typeface="Calibri"/>
                <a:sym typeface="Wingdings" panose="05000000000000000000" pitchFamily="2" charset="2"/>
              </a:rPr>
              <a:t> </a:t>
            </a:r>
            <a:r>
              <a:rPr sz="2500" spc="-10" dirty="0">
                <a:latin typeface="Calibri"/>
                <a:cs typeface="Calibri"/>
              </a:rPr>
              <a:t>Promoting human </a:t>
            </a:r>
            <a:r>
              <a:rPr sz="2500" spc="-5" dirty="0">
                <a:latin typeface="Calibri"/>
                <a:cs typeface="Calibri"/>
              </a:rPr>
              <a:t>rights, </a:t>
            </a:r>
            <a:r>
              <a:rPr sz="2500" spc="-10" dirty="0">
                <a:latin typeface="Calibri"/>
                <a:cs typeface="Calibri"/>
              </a:rPr>
              <a:t>respect </a:t>
            </a:r>
            <a:r>
              <a:rPr sz="2500" spc="-5" dirty="0">
                <a:latin typeface="Calibri"/>
                <a:cs typeface="Calibri"/>
              </a:rPr>
              <a:t>and</a:t>
            </a:r>
            <a:r>
              <a:rPr sz="2500" spc="50" dirty="0">
                <a:latin typeface="Calibri"/>
                <a:cs typeface="Calibri"/>
              </a:rPr>
              <a:t> </a:t>
            </a:r>
            <a:r>
              <a:rPr sz="2500" spc="-30" dirty="0">
                <a:latin typeface="Calibri"/>
                <a:cs typeface="Calibri"/>
              </a:rPr>
              <a:t>dignity.</a:t>
            </a:r>
            <a:endParaRPr sz="2500" dirty="0">
              <a:latin typeface="Calibri"/>
              <a:cs typeface="Calibri"/>
            </a:endParaRPr>
          </a:p>
          <a:p>
            <a:pPr>
              <a:lnSpc>
                <a:spcPct val="100000"/>
              </a:lnSpc>
              <a:spcBef>
                <a:spcPts val="15"/>
              </a:spcBef>
            </a:pPr>
            <a:endParaRPr sz="3100" dirty="0">
              <a:latin typeface="Times New Roman"/>
              <a:cs typeface="Times New Roman"/>
            </a:endParaRPr>
          </a:p>
          <a:p>
            <a:pPr marL="12700" marR="601345">
              <a:lnSpc>
                <a:spcPts val="2400"/>
              </a:lnSpc>
            </a:pPr>
            <a:r>
              <a:rPr sz="2500" spc="-5" dirty="0">
                <a:latin typeface="Calibri"/>
                <a:cs typeface="Calibri"/>
              </a:rPr>
              <a:t>How </a:t>
            </a:r>
            <a:r>
              <a:rPr sz="2500" spc="-15" dirty="0">
                <a:latin typeface="Calibri"/>
                <a:cs typeface="Calibri"/>
              </a:rPr>
              <a:t>are </a:t>
            </a:r>
            <a:r>
              <a:rPr sz="2500" spc="-5" dirty="0">
                <a:latin typeface="Calibri"/>
                <a:cs typeface="Calibri"/>
              </a:rPr>
              <a:t>people </a:t>
            </a:r>
            <a:r>
              <a:rPr sz="2500" dirty="0">
                <a:latin typeface="Calibri"/>
                <a:cs typeface="Calibri"/>
              </a:rPr>
              <a:t>with </a:t>
            </a:r>
            <a:r>
              <a:rPr lang="it-IT" sz="2500" spc="-5" dirty="0" err="1">
                <a:latin typeface="Calibri"/>
                <a:cs typeface="Calibri"/>
              </a:rPr>
              <a:t>mental</a:t>
            </a:r>
            <a:r>
              <a:rPr lang="it-IT" sz="2500" spc="-5" dirty="0">
                <a:latin typeface="Calibri"/>
                <a:cs typeface="Calibri"/>
              </a:rPr>
              <a:t> </a:t>
            </a:r>
            <a:r>
              <a:rPr lang="it-IT" sz="2500" spc="-5" dirty="0" err="1">
                <a:latin typeface="Calibri"/>
                <a:cs typeface="Calibri"/>
              </a:rPr>
              <a:t>health</a:t>
            </a:r>
            <a:r>
              <a:rPr sz="2500" spc="-5" dirty="0">
                <a:latin typeface="Calibri"/>
                <a:cs typeface="Calibri"/>
              </a:rPr>
              <a:t> </a:t>
            </a:r>
            <a:r>
              <a:rPr sz="2500" spc="-10" dirty="0">
                <a:latin typeface="Calibri"/>
                <a:cs typeface="Calibri"/>
              </a:rPr>
              <a:t>conditions </a:t>
            </a:r>
            <a:r>
              <a:rPr sz="2500" spc="-15" dirty="0">
                <a:latin typeface="Calibri"/>
                <a:cs typeface="Calibri"/>
              </a:rPr>
              <a:t>treated </a:t>
            </a:r>
            <a:r>
              <a:rPr sz="2500" spc="-5" dirty="0">
                <a:latin typeface="Calibri"/>
                <a:cs typeface="Calibri"/>
              </a:rPr>
              <a:t>in </a:t>
            </a:r>
            <a:r>
              <a:rPr sz="2500" spc="-15" dirty="0">
                <a:latin typeface="Calibri"/>
                <a:cs typeface="Calibri"/>
              </a:rPr>
              <a:t>your  </a:t>
            </a:r>
            <a:r>
              <a:rPr sz="2500" spc="-10" dirty="0">
                <a:latin typeface="Calibri"/>
                <a:cs typeface="Calibri"/>
              </a:rPr>
              <a:t>community?</a:t>
            </a:r>
            <a:endParaRPr sz="2500" dirty="0">
              <a:latin typeface="Calibri"/>
              <a:cs typeface="Calibri"/>
            </a:endParaRPr>
          </a:p>
          <a:p>
            <a:pPr>
              <a:lnSpc>
                <a:spcPct val="100000"/>
              </a:lnSpc>
              <a:spcBef>
                <a:spcPts val="40"/>
              </a:spcBef>
            </a:pPr>
            <a:endParaRPr sz="3100" dirty="0">
              <a:latin typeface="Times New Roman"/>
              <a:cs typeface="Times New Roman"/>
            </a:endParaRPr>
          </a:p>
          <a:p>
            <a:pPr marL="812800" marR="5080" lvl="1" indent="-342900">
              <a:lnSpc>
                <a:spcPts val="2400"/>
              </a:lnSpc>
              <a:buFont typeface="Wingdings" panose="05000000000000000000" pitchFamily="2" charset="2"/>
              <a:buChar char="v"/>
            </a:pPr>
            <a:r>
              <a:rPr sz="2500" spc="-5" dirty="0">
                <a:latin typeface="Calibri"/>
                <a:cs typeface="Calibri"/>
              </a:rPr>
              <a:t>How </a:t>
            </a:r>
            <a:r>
              <a:rPr sz="2500" spc="-15" dirty="0">
                <a:latin typeface="Calibri"/>
                <a:cs typeface="Calibri"/>
              </a:rPr>
              <a:t>are </a:t>
            </a:r>
            <a:r>
              <a:rPr sz="2500" spc="-5" dirty="0">
                <a:latin typeface="Calibri"/>
                <a:cs typeface="Calibri"/>
              </a:rPr>
              <a:t>people </a:t>
            </a:r>
            <a:r>
              <a:rPr sz="2500" dirty="0">
                <a:latin typeface="Calibri"/>
                <a:cs typeface="Calibri"/>
              </a:rPr>
              <a:t>with </a:t>
            </a:r>
            <a:r>
              <a:rPr sz="2500" spc="-10" dirty="0">
                <a:latin typeface="Calibri"/>
                <a:cs typeface="Calibri"/>
              </a:rPr>
              <a:t>epilepsy </a:t>
            </a:r>
            <a:r>
              <a:rPr sz="2500" spc="-15" dirty="0">
                <a:latin typeface="Calibri"/>
                <a:cs typeface="Calibri"/>
              </a:rPr>
              <a:t>treated</a:t>
            </a:r>
            <a:r>
              <a:rPr sz="2500" spc="-10" dirty="0">
                <a:latin typeface="Calibri"/>
                <a:cs typeface="Calibri"/>
              </a:rPr>
              <a:t>?</a:t>
            </a:r>
            <a:endParaRPr lang="it-IT" sz="2500" spc="-10" dirty="0">
              <a:latin typeface="Calibri"/>
              <a:cs typeface="Calibri"/>
            </a:endParaRPr>
          </a:p>
          <a:p>
            <a:pPr marL="812800" marR="5080" lvl="1" indent="-342900">
              <a:lnSpc>
                <a:spcPts val="2400"/>
              </a:lnSpc>
              <a:buFont typeface="Wingdings" panose="05000000000000000000" pitchFamily="2" charset="2"/>
              <a:buChar char="v"/>
            </a:pPr>
            <a:endParaRPr sz="2500" dirty="0">
              <a:latin typeface="Calibri"/>
              <a:cs typeface="Calibri"/>
            </a:endParaRPr>
          </a:p>
          <a:p>
            <a:pPr marL="800100" lvl="1" indent="-342900">
              <a:spcBef>
                <a:spcPts val="35"/>
              </a:spcBef>
              <a:buFont typeface="Wingdings" panose="05000000000000000000" pitchFamily="2" charset="2"/>
              <a:buChar char="v"/>
            </a:pPr>
            <a:r>
              <a:rPr lang="en-US" sz="2500" spc="-10" dirty="0">
                <a:latin typeface="Calibri"/>
                <a:cs typeface="Calibri"/>
              </a:rPr>
              <a:t>How are children with developmental disorders treated? </a:t>
            </a:r>
            <a:endParaRPr sz="2500" spc="-10" dirty="0">
              <a:latin typeface="Calibri"/>
              <a:cs typeface="Calibri"/>
            </a:endParaRPr>
          </a:p>
          <a:p>
            <a:pPr marL="12700" marR="182880">
              <a:lnSpc>
                <a:spcPts val="2400"/>
              </a:lnSpc>
            </a:pPr>
            <a:endParaRPr lang="it-IT" sz="2500" spc="-10" dirty="0">
              <a:latin typeface="Calibri"/>
              <a:cs typeface="Calibri"/>
            </a:endParaRPr>
          </a:p>
          <a:p>
            <a:pPr marL="12700" marR="182880">
              <a:lnSpc>
                <a:spcPts val="2400"/>
              </a:lnSpc>
            </a:pPr>
            <a:endParaRPr lang="it-IT" sz="2500" spc="-10" dirty="0">
              <a:latin typeface="Calibri"/>
              <a:cs typeface="Calibri"/>
            </a:endParaRPr>
          </a:p>
        </p:txBody>
      </p:sp>
      <p:pic>
        <p:nvPicPr>
          <p:cNvPr id="6" name="Immagine 5">
            <a:extLst>
              <a:ext uri="{FF2B5EF4-FFF2-40B4-BE49-F238E27FC236}">
                <a16:creationId xmlns:a16="http://schemas.microsoft.com/office/drawing/2014/main" id="{B7AE31E9-14DA-44BE-92A2-5492DC5011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4317" y="402146"/>
            <a:ext cx="644097" cy="644097"/>
          </a:xfrm>
          <a:prstGeom prst="rect">
            <a:avLst/>
          </a:prstGeom>
        </p:spPr>
      </p:pic>
      <p:pic>
        <p:nvPicPr>
          <p:cNvPr id="7" name="Immagine 6">
            <a:extLst>
              <a:ext uri="{FF2B5EF4-FFF2-40B4-BE49-F238E27FC236}">
                <a16:creationId xmlns:a16="http://schemas.microsoft.com/office/drawing/2014/main" id="{F2B15E5F-36E2-402B-8693-994B570D21E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94317" y="1046243"/>
            <a:ext cx="644097" cy="48052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36867"/>
            <a:ext cx="3550920" cy="696595"/>
          </a:xfrm>
          <a:prstGeom prst="rect">
            <a:avLst/>
          </a:prstGeom>
        </p:spPr>
        <p:txBody>
          <a:bodyPr vert="horz" wrap="square" lIns="0" tIns="12700" rIns="0" bIns="0" rtlCol="0">
            <a:spAutoFit/>
          </a:bodyPr>
          <a:lstStyle/>
          <a:p>
            <a:pPr marL="12700">
              <a:lnSpc>
                <a:spcPct val="100000"/>
              </a:lnSpc>
              <a:spcBef>
                <a:spcPts val="100"/>
              </a:spcBef>
            </a:pPr>
            <a:r>
              <a:rPr spc="-5" dirty="0"/>
              <a:t>Activity:</a:t>
            </a:r>
            <a:r>
              <a:rPr spc="-45" dirty="0"/>
              <a:t> </a:t>
            </a:r>
            <a:r>
              <a:rPr dirty="0"/>
              <a:t>Stigma</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39</a:t>
            </a:fld>
            <a:endParaRPr dirty="0"/>
          </a:p>
        </p:txBody>
      </p:sp>
      <p:sp>
        <p:nvSpPr>
          <p:cNvPr id="4" name="object 4"/>
          <p:cNvSpPr txBox="1"/>
          <p:nvPr/>
        </p:nvSpPr>
        <p:spPr>
          <a:xfrm>
            <a:off x="1185773" y="1956003"/>
            <a:ext cx="7204075" cy="3977640"/>
          </a:xfrm>
          <a:prstGeom prst="rect">
            <a:avLst/>
          </a:prstGeom>
        </p:spPr>
        <p:txBody>
          <a:bodyPr vert="horz" wrap="square" lIns="0" tIns="67945" rIns="0" bIns="0" rtlCol="0">
            <a:spAutoFit/>
          </a:bodyPr>
          <a:lstStyle/>
          <a:p>
            <a:pPr marL="12700" marR="1255395">
              <a:lnSpc>
                <a:spcPts val="3460"/>
              </a:lnSpc>
              <a:spcBef>
                <a:spcPts val="535"/>
              </a:spcBef>
            </a:pPr>
            <a:r>
              <a:rPr sz="3200" spc="-20" dirty="0">
                <a:latin typeface="Calibri"/>
                <a:cs typeface="Calibri"/>
              </a:rPr>
              <a:t>Negative </a:t>
            </a:r>
            <a:r>
              <a:rPr sz="3200" dirty="0">
                <a:latin typeface="Calibri"/>
                <a:cs typeface="Calibri"/>
              </a:rPr>
              <a:t>labelling, </a:t>
            </a:r>
            <a:r>
              <a:rPr sz="3200" spc="-5" dirty="0">
                <a:latin typeface="Calibri"/>
                <a:cs typeface="Calibri"/>
              </a:rPr>
              <a:t>name calling </a:t>
            </a:r>
            <a:r>
              <a:rPr sz="3200" dirty="0">
                <a:latin typeface="Calibri"/>
                <a:cs typeface="Calibri"/>
              </a:rPr>
              <a:t>and  </a:t>
            </a:r>
            <a:r>
              <a:rPr sz="3200" spc="-10" dirty="0">
                <a:latin typeface="Calibri"/>
                <a:cs typeface="Calibri"/>
              </a:rPr>
              <a:t>marginalization </a:t>
            </a:r>
            <a:r>
              <a:rPr sz="3200" dirty="0">
                <a:latin typeface="Calibri"/>
                <a:cs typeface="Calibri"/>
              </a:rPr>
              <a:t>is a </a:t>
            </a:r>
            <a:r>
              <a:rPr sz="3200" spc="-25" dirty="0">
                <a:latin typeface="Calibri"/>
                <a:cs typeface="Calibri"/>
              </a:rPr>
              <a:t>form </a:t>
            </a:r>
            <a:r>
              <a:rPr sz="3200" spc="-5" dirty="0">
                <a:latin typeface="Calibri"/>
                <a:cs typeface="Calibri"/>
              </a:rPr>
              <a:t>of</a:t>
            </a:r>
            <a:r>
              <a:rPr sz="3200" spc="40" dirty="0">
                <a:latin typeface="Calibri"/>
                <a:cs typeface="Calibri"/>
              </a:rPr>
              <a:t> </a:t>
            </a:r>
            <a:r>
              <a:rPr sz="3200" spc="-10" dirty="0">
                <a:latin typeface="Calibri"/>
                <a:cs typeface="Calibri"/>
              </a:rPr>
              <a:t>stigma.</a:t>
            </a:r>
            <a:endParaRPr sz="3200">
              <a:latin typeface="Calibri"/>
              <a:cs typeface="Calibri"/>
            </a:endParaRPr>
          </a:p>
          <a:p>
            <a:pPr>
              <a:lnSpc>
                <a:spcPct val="100000"/>
              </a:lnSpc>
              <a:spcBef>
                <a:spcPts val="40"/>
              </a:spcBef>
            </a:pPr>
            <a:endParaRPr sz="4300">
              <a:latin typeface="Times New Roman"/>
              <a:cs typeface="Times New Roman"/>
            </a:endParaRPr>
          </a:p>
          <a:p>
            <a:pPr marL="527685" marR="424180" indent="-515620">
              <a:lnSpc>
                <a:spcPts val="3460"/>
              </a:lnSpc>
              <a:spcBef>
                <a:spcPts val="5"/>
              </a:spcBef>
              <a:buAutoNum type="arabicPeriod"/>
              <a:tabLst>
                <a:tab pos="527685" algn="l"/>
                <a:tab pos="528320" algn="l"/>
              </a:tabLst>
            </a:pPr>
            <a:r>
              <a:rPr sz="3200" spc="-5" dirty="0">
                <a:latin typeface="Calibri"/>
                <a:cs typeface="Calibri"/>
              </a:rPr>
              <a:t>What impact does </a:t>
            </a:r>
            <a:r>
              <a:rPr sz="3200" spc="-10" dirty="0">
                <a:latin typeface="Calibri"/>
                <a:cs typeface="Calibri"/>
              </a:rPr>
              <a:t>stigma </a:t>
            </a:r>
            <a:r>
              <a:rPr sz="3200" spc="-25" dirty="0">
                <a:latin typeface="Calibri"/>
                <a:cs typeface="Calibri"/>
              </a:rPr>
              <a:t>have </a:t>
            </a:r>
            <a:r>
              <a:rPr sz="3200" dirty="0">
                <a:latin typeface="Calibri"/>
                <a:cs typeface="Calibri"/>
              </a:rPr>
              <a:t>on the  individual?</a:t>
            </a:r>
            <a:endParaRPr sz="3200">
              <a:latin typeface="Calibri"/>
              <a:cs typeface="Calibri"/>
            </a:endParaRPr>
          </a:p>
          <a:p>
            <a:pPr marL="527685" indent="-515620">
              <a:lnSpc>
                <a:spcPct val="100000"/>
              </a:lnSpc>
              <a:spcBef>
                <a:spcPts val="325"/>
              </a:spcBef>
              <a:buAutoNum type="arabicPeriod"/>
              <a:tabLst>
                <a:tab pos="527685" algn="l"/>
                <a:tab pos="528320" algn="l"/>
              </a:tabLst>
            </a:pPr>
            <a:r>
              <a:rPr sz="3200" spc="-5" dirty="0">
                <a:latin typeface="Calibri"/>
                <a:cs typeface="Calibri"/>
              </a:rPr>
              <a:t>What </a:t>
            </a:r>
            <a:r>
              <a:rPr sz="3200" dirty="0">
                <a:latin typeface="Calibri"/>
                <a:cs typeface="Calibri"/>
              </a:rPr>
              <a:t>impact </a:t>
            </a:r>
            <a:r>
              <a:rPr sz="3200" spc="-5" dirty="0">
                <a:latin typeface="Calibri"/>
                <a:cs typeface="Calibri"/>
              </a:rPr>
              <a:t>does </a:t>
            </a:r>
            <a:r>
              <a:rPr sz="3200" spc="-10" dirty="0">
                <a:latin typeface="Calibri"/>
                <a:cs typeface="Calibri"/>
              </a:rPr>
              <a:t>it </a:t>
            </a:r>
            <a:r>
              <a:rPr sz="3200" spc="-25" dirty="0">
                <a:latin typeface="Calibri"/>
                <a:cs typeface="Calibri"/>
              </a:rPr>
              <a:t>have </a:t>
            </a:r>
            <a:r>
              <a:rPr sz="3200" spc="-5" dirty="0">
                <a:latin typeface="Calibri"/>
                <a:cs typeface="Calibri"/>
              </a:rPr>
              <a:t>on </a:t>
            </a:r>
            <a:r>
              <a:rPr sz="3200" dirty="0">
                <a:latin typeface="Calibri"/>
                <a:cs typeface="Calibri"/>
              </a:rPr>
              <a:t>the</a:t>
            </a:r>
            <a:r>
              <a:rPr sz="3200" spc="50" dirty="0">
                <a:latin typeface="Calibri"/>
                <a:cs typeface="Calibri"/>
              </a:rPr>
              <a:t> </a:t>
            </a:r>
            <a:r>
              <a:rPr sz="3200" spc="-15" dirty="0">
                <a:latin typeface="Calibri"/>
                <a:cs typeface="Calibri"/>
              </a:rPr>
              <a:t>family?</a:t>
            </a:r>
            <a:endParaRPr sz="3200">
              <a:latin typeface="Calibri"/>
              <a:cs typeface="Calibri"/>
            </a:endParaRPr>
          </a:p>
          <a:p>
            <a:pPr marL="527685" marR="1290955" indent="-515620">
              <a:lnSpc>
                <a:spcPts val="3460"/>
              </a:lnSpc>
              <a:spcBef>
                <a:spcPts val="819"/>
              </a:spcBef>
              <a:buAutoNum type="arabicPeriod"/>
              <a:tabLst>
                <a:tab pos="527685" algn="l"/>
                <a:tab pos="528320" algn="l"/>
              </a:tabLst>
            </a:pPr>
            <a:r>
              <a:rPr sz="3200" spc="-5" dirty="0">
                <a:latin typeface="Calibri"/>
                <a:cs typeface="Calibri"/>
              </a:rPr>
              <a:t>What </a:t>
            </a:r>
            <a:r>
              <a:rPr sz="3200" dirty="0">
                <a:latin typeface="Calibri"/>
                <a:cs typeface="Calibri"/>
              </a:rPr>
              <a:t>impact </a:t>
            </a:r>
            <a:r>
              <a:rPr sz="3200" spc="-5" dirty="0">
                <a:latin typeface="Calibri"/>
                <a:cs typeface="Calibri"/>
              </a:rPr>
              <a:t>does </a:t>
            </a:r>
            <a:r>
              <a:rPr sz="3200" spc="-10" dirty="0">
                <a:latin typeface="Calibri"/>
                <a:cs typeface="Calibri"/>
              </a:rPr>
              <a:t>it </a:t>
            </a:r>
            <a:r>
              <a:rPr sz="3200" spc="-25" dirty="0">
                <a:latin typeface="Calibri"/>
                <a:cs typeface="Calibri"/>
              </a:rPr>
              <a:t>have </a:t>
            </a:r>
            <a:r>
              <a:rPr sz="3200" spc="-5" dirty="0">
                <a:latin typeface="Calibri"/>
                <a:cs typeface="Calibri"/>
              </a:rPr>
              <a:t>on </a:t>
            </a:r>
            <a:r>
              <a:rPr sz="3200" dirty="0">
                <a:latin typeface="Calibri"/>
                <a:cs typeface="Calibri"/>
              </a:rPr>
              <a:t>the  </a:t>
            </a:r>
            <a:r>
              <a:rPr sz="3200" spc="-5" dirty="0">
                <a:latin typeface="Calibri"/>
                <a:cs typeface="Calibri"/>
              </a:rPr>
              <a:t>community?</a:t>
            </a:r>
            <a:endParaRPr sz="3200">
              <a:latin typeface="Calibri"/>
              <a:cs typeface="Calibri"/>
            </a:endParaRPr>
          </a:p>
        </p:txBody>
      </p:sp>
      <p:pic>
        <p:nvPicPr>
          <p:cNvPr id="6" name="Immagine 5">
            <a:extLst>
              <a:ext uri="{FF2B5EF4-FFF2-40B4-BE49-F238E27FC236}">
                <a16:creationId xmlns:a16="http://schemas.microsoft.com/office/drawing/2014/main" id="{D0D025E0-B578-4D10-AF08-B86456D697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20DB4E53-B16A-43AB-947E-04FBE88263C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36867"/>
            <a:ext cx="4127500" cy="696595"/>
          </a:xfrm>
          <a:prstGeom prst="rect">
            <a:avLst/>
          </a:prstGeom>
        </p:spPr>
        <p:txBody>
          <a:bodyPr vert="horz" wrap="square" lIns="0" tIns="12700" rIns="0" bIns="0" rtlCol="0">
            <a:spAutoFit/>
          </a:bodyPr>
          <a:lstStyle/>
          <a:p>
            <a:pPr marL="12700" algn="l">
              <a:lnSpc>
                <a:spcPct val="100000"/>
              </a:lnSpc>
              <a:spcBef>
                <a:spcPts val="100"/>
              </a:spcBef>
            </a:pPr>
            <a:r>
              <a:rPr spc="-10" dirty="0"/>
              <a:t>General</a:t>
            </a:r>
            <a:r>
              <a:rPr spc="-105" dirty="0"/>
              <a:t> </a:t>
            </a:r>
            <a:r>
              <a:rPr spc="-5" dirty="0"/>
              <a:t>principles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a:t>
            </a:fld>
            <a:endParaRPr dirty="0"/>
          </a:p>
        </p:txBody>
      </p:sp>
      <p:sp>
        <p:nvSpPr>
          <p:cNvPr id="4" name="object 4"/>
          <p:cNvSpPr txBox="1"/>
          <p:nvPr/>
        </p:nvSpPr>
        <p:spPr>
          <a:xfrm>
            <a:off x="1330197" y="1859700"/>
            <a:ext cx="6311265" cy="1196340"/>
          </a:xfrm>
          <a:prstGeom prst="rect">
            <a:avLst/>
          </a:prstGeom>
        </p:spPr>
        <p:txBody>
          <a:bodyPr vert="horz" wrap="square" lIns="0" tIns="110490" rIns="0" bIns="0" rtlCol="0">
            <a:spAutoFit/>
          </a:bodyPr>
          <a:lstStyle/>
          <a:p>
            <a:pPr marL="527685" indent="-515620">
              <a:lnSpc>
                <a:spcPct val="100000"/>
              </a:lnSpc>
              <a:spcBef>
                <a:spcPts val="870"/>
              </a:spcBef>
              <a:buAutoNum type="arabicPeriod"/>
              <a:tabLst>
                <a:tab pos="527685" algn="l"/>
                <a:tab pos="528320" algn="l"/>
              </a:tabLst>
            </a:pPr>
            <a:r>
              <a:rPr sz="3200" spc="-5" dirty="0">
                <a:latin typeface="Calibri"/>
                <a:cs typeface="Calibri"/>
              </a:rPr>
              <a:t>Use </a:t>
            </a:r>
            <a:r>
              <a:rPr sz="3200" spc="-25" dirty="0">
                <a:latin typeface="Calibri"/>
                <a:cs typeface="Calibri"/>
              </a:rPr>
              <a:t>effective </a:t>
            </a:r>
            <a:r>
              <a:rPr sz="3200" spc="-10" dirty="0">
                <a:latin typeface="Calibri"/>
                <a:cs typeface="Calibri"/>
              </a:rPr>
              <a:t>communication</a:t>
            </a:r>
            <a:r>
              <a:rPr sz="3200" spc="10" dirty="0">
                <a:latin typeface="Calibri"/>
                <a:cs typeface="Calibri"/>
              </a:rPr>
              <a:t> </a:t>
            </a:r>
            <a:r>
              <a:rPr sz="3200" spc="-5" dirty="0">
                <a:latin typeface="Calibri"/>
                <a:cs typeface="Calibri"/>
              </a:rPr>
              <a:t>skills.</a:t>
            </a:r>
            <a:endParaRPr sz="3200" dirty="0">
              <a:latin typeface="Calibri"/>
              <a:cs typeface="Calibri"/>
            </a:endParaRPr>
          </a:p>
          <a:p>
            <a:pPr marL="527685" indent="-515620">
              <a:lnSpc>
                <a:spcPct val="100000"/>
              </a:lnSpc>
              <a:spcBef>
                <a:spcPts val="765"/>
              </a:spcBef>
              <a:buAutoNum type="arabicPeriod"/>
              <a:tabLst>
                <a:tab pos="527685" algn="l"/>
                <a:tab pos="528320" algn="l"/>
              </a:tabLst>
            </a:pPr>
            <a:r>
              <a:rPr sz="3200" spc="-15" dirty="0">
                <a:latin typeface="Calibri"/>
                <a:cs typeface="Calibri"/>
              </a:rPr>
              <a:t>Promote </a:t>
            </a:r>
            <a:r>
              <a:rPr sz="3200" spc="-5" dirty="0">
                <a:latin typeface="Calibri"/>
                <a:cs typeface="Calibri"/>
              </a:rPr>
              <a:t>respect </a:t>
            </a:r>
            <a:r>
              <a:rPr sz="3200" dirty="0">
                <a:latin typeface="Calibri"/>
                <a:cs typeface="Calibri"/>
              </a:rPr>
              <a:t>and</a:t>
            </a:r>
            <a:r>
              <a:rPr sz="3200" spc="-20" dirty="0">
                <a:latin typeface="Calibri"/>
                <a:cs typeface="Calibri"/>
              </a:rPr>
              <a:t> </a:t>
            </a:r>
            <a:r>
              <a:rPr sz="3200" spc="-35" dirty="0">
                <a:latin typeface="Calibri"/>
                <a:cs typeface="Calibri"/>
              </a:rPr>
              <a:t>dignity.</a:t>
            </a:r>
            <a:endParaRPr sz="3200" dirty="0">
              <a:latin typeface="Calibri"/>
              <a:cs typeface="Calibri"/>
            </a:endParaRPr>
          </a:p>
        </p:txBody>
      </p:sp>
      <p:pic>
        <p:nvPicPr>
          <p:cNvPr id="6" name="Immagine 5">
            <a:extLst>
              <a:ext uri="{FF2B5EF4-FFF2-40B4-BE49-F238E27FC236}">
                <a16:creationId xmlns:a16="http://schemas.microsoft.com/office/drawing/2014/main" id="{B34F5F80-F80F-4D90-BB14-571DDFE8EB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22D88DAF-9FA6-4406-BE60-7345DF5511B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600200"/>
          </a:xfrm>
          <a:custGeom>
            <a:avLst/>
            <a:gdLst/>
            <a:ahLst/>
            <a:cxnLst/>
            <a:rect l="l" t="t" r="r" b="b"/>
            <a:pathLst>
              <a:path w="9144000" h="1600200">
                <a:moveTo>
                  <a:pt x="0" y="1600200"/>
                </a:moveTo>
                <a:lnTo>
                  <a:pt x="9144000" y="1600200"/>
                </a:lnTo>
                <a:lnTo>
                  <a:pt x="9144000" y="0"/>
                </a:lnTo>
                <a:lnTo>
                  <a:pt x="0" y="0"/>
                </a:lnTo>
                <a:lnTo>
                  <a:pt x="0" y="16002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403508"/>
            <a:ext cx="7266940" cy="697230"/>
          </a:xfrm>
          <a:prstGeom prst="rect">
            <a:avLst/>
          </a:prstGeom>
        </p:spPr>
        <p:txBody>
          <a:bodyPr vert="horz" wrap="square" lIns="0" tIns="13335" rIns="0" bIns="0" rtlCol="0">
            <a:spAutoFit/>
          </a:bodyPr>
          <a:lstStyle/>
          <a:p>
            <a:pPr marL="12700">
              <a:lnSpc>
                <a:spcPct val="100000"/>
              </a:lnSpc>
              <a:spcBef>
                <a:spcPts val="105"/>
              </a:spcBef>
            </a:pPr>
            <a:r>
              <a:rPr spc="-5" dirty="0"/>
              <a:t>What impact does stigma</a:t>
            </a:r>
            <a:r>
              <a:rPr spc="-30" dirty="0"/>
              <a:t> </a:t>
            </a:r>
            <a:r>
              <a:rPr spc="-25" dirty="0"/>
              <a:t>have?</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40</a:t>
            </a:fld>
            <a:endParaRPr dirty="0"/>
          </a:p>
        </p:txBody>
      </p:sp>
      <p:sp>
        <p:nvSpPr>
          <p:cNvPr id="4" name="object 4"/>
          <p:cNvSpPr txBox="1"/>
          <p:nvPr/>
        </p:nvSpPr>
        <p:spPr>
          <a:xfrm>
            <a:off x="1113536" y="2164841"/>
            <a:ext cx="5751195" cy="3686175"/>
          </a:xfrm>
          <a:prstGeom prst="rect">
            <a:avLst/>
          </a:prstGeom>
        </p:spPr>
        <p:txBody>
          <a:bodyPr vert="horz" wrap="square" lIns="0" tIns="100965" rIns="0" bIns="0" rtlCol="0">
            <a:spAutoFit/>
          </a:bodyPr>
          <a:lstStyle/>
          <a:p>
            <a:pPr marL="355600" marR="5080" indent="-343535">
              <a:lnSpc>
                <a:spcPts val="2880"/>
              </a:lnSpc>
              <a:spcBef>
                <a:spcPts val="795"/>
              </a:spcBef>
              <a:buFont typeface="Arial"/>
              <a:buChar char="•"/>
              <a:tabLst>
                <a:tab pos="355600" algn="l"/>
                <a:tab pos="356235" algn="l"/>
              </a:tabLst>
            </a:pPr>
            <a:r>
              <a:rPr sz="3000" spc="-5" dirty="0">
                <a:latin typeface="Calibri"/>
                <a:cs typeface="Calibri"/>
              </a:rPr>
              <a:t>Stigma has </a:t>
            </a:r>
            <a:r>
              <a:rPr sz="3000" spc="-10" dirty="0">
                <a:latin typeface="Calibri"/>
                <a:cs typeface="Calibri"/>
              </a:rPr>
              <a:t>serious </a:t>
            </a:r>
            <a:r>
              <a:rPr sz="3000" dirty="0">
                <a:latin typeface="Calibri"/>
                <a:cs typeface="Calibri"/>
              </a:rPr>
              <a:t>and </a:t>
            </a:r>
            <a:r>
              <a:rPr sz="3000" spc="-10" dirty="0">
                <a:latin typeface="Calibri"/>
                <a:cs typeface="Calibri"/>
              </a:rPr>
              <a:t>long </a:t>
            </a:r>
            <a:r>
              <a:rPr sz="3000" spc="-5" dirty="0">
                <a:latin typeface="Calibri"/>
                <a:cs typeface="Calibri"/>
              </a:rPr>
              <a:t>lasting  </a:t>
            </a:r>
            <a:r>
              <a:rPr sz="3000" spc="-10" dirty="0">
                <a:latin typeface="Calibri"/>
                <a:cs typeface="Calibri"/>
              </a:rPr>
              <a:t>consequences.</a:t>
            </a:r>
            <a:endParaRPr sz="3000">
              <a:latin typeface="Calibri"/>
              <a:cs typeface="Calibri"/>
            </a:endParaRPr>
          </a:p>
          <a:p>
            <a:pPr marL="355600" indent="-343535">
              <a:lnSpc>
                <a:spcPct val="100000"/>
              </a:lnSpc>
              <a:spcBef>
                <a:spcPts val="25"/>
              </a:spcBef>
              <a:buFont typeface="Arial"/>
              <a:buChar char="•"/>
              <a:tabLst>
                <a:tab pos="355600" algn="l"/>
                <a:tab pos="356235" algn="l"/>
              </a:tabLst>
            </a:pPr>
            <a:r>
              <a:rPr sz="3000" dirty="0">
                <a:latin typeface="Calibri"/>
                <a:cs typeface="Calibri"/>
              </a:rPr>
              <a:t>It </a:t>
            </a:r>
            <a:r>
              <a:rPr sz="3000" spc="-10" dirty="0">
                <a:latin typeface="Calibri"/>
                <a:cs typeface="Calibri"/>
              </a:rPr>
              <a:t>brings </a:t>
            </a:r>
            <a:r>
              <a:rPr sz="3000" dirty="0">
                <a:latin typeface="Calibri"/>
                <a:cs typeface="Calibri"/>
              </a:rPr>
              <a:t>the </a:t>
            </a:r>
            <a:r>
              <a:rPr sz="3000" spc="-10" dirty="0">
                <a:latin typeface="Calibri"/>
                <a:cs typeface="Calibri"/>
              </a:rPr>
              <a:t>experience</a:t>
            </a:r>
            <a:r>
              <a:rPr sz="3000" spc="-45" dirty="0">
                <a:latin typeface="Calibri"/>
                <a:cs typeface="Calibri"/>
              </a:rPr>
              <a:t> </a:t>
            </a:r>
            <a:r>
              <a:rPr sz="3000" spc="-5" dirty="0">
                <a:latin typeface="Calibri"/>
                <a:cs typeface="Calibri"/>
              </a:rPr>
              <a:t>of:</a:t>
            </a:r>
            <a:endParaRPr sz="3000">
              <a:latin typeface="Calibri"/>
              <a:cs typeface="Calibri"/>
            </a:endParaRPr>
          </a:p>
          <a:p>
            <a:pPr marL="469900">
              <a:lnSpc>
                <a:spcPct val="100000"/>
              </a:lnSpc>
              <a:spcBef>
                <a:spcPts val="15"/>
              </a:spcBef>
            </a:pPr>
            <a:r>
              <a:rPr sz="2600" dirty="0">
                <a:latin typeface="Courier New"/>
                <a:cs typeface="Courier New"/>
              </a:rPr>
              <a:t>o</a:t>
            </a:r>
            <a:r>
              <a:rPr sz="2600" spc="-875" dirty="0">
                <a:latin typeface="Courier New"/>
                <a:cs typeface="Courier New"/>
              </a:rPr>
              <a:t> </a:t>
            </a:r>
            <a:r>
              <a:rPr sz="2600" spc="-5" dirty="0">
                <a:latin typeface="Calibri"/>
                <a:cs typeface="Calibri"/>
              </a:rPr>
              <a:t>shame</a:t>
            </a:r>
            <a:endParaRPr sz="2600">
              <a:latin typeface="Calibri"/>
              <a:cs typeface="Calibri"/>
            </a:endParaRPr>
          </a:p>
          <a:p>
            <a:pPr marL="469900">
              <a:lnSpc>
                <a:spcPct val="100000"/>
              </a:lnSpc>
            </a:pPr>
            <a:r>
              <a:rPr sz="2600" dirty="0">
                <a:latin typeface="Courier New"/>
                <a:cs typeface="Courier New"/>
              </a:rPr>
              <a:t>o</a:t>
            </a:r>
            <a:r>
              <a:rPr sz="2600" spc="-875" dirty="0">
                <a:latin typeface="Courier New"/>
                <a:cs typeface="Courier New"/>
              </a:rPr>
              <a:t> </a:t>
            </a:r>
            <a:r>
              <a:rPr sz="2600" spc="-5" dirty="0">
                <a:latin typeface="Calibri"/>
                <a:cs typeface="Calibri"/>
              </a:rPr>
              <a:t>blame</a:t>
            </a:r>
            <a:endParaRPr sz="2600">
              <a:latin typeface="Calibri"/>
              <a:cs typeface="Calibri"/>
            </a:endParaRPr>
          </a:p>
          <a:p>
            <a:pPr marL="469900">
              <a:lnSpc>
                <a:spcPct val="100000"/>
              </a:lnSpc>
              <a:spcBef>
                <a:spcPts val="5"/>
              </a:spcBef>
            </a:pPr>
            <a:r>
              <a:rPr sz="2600" dirty="0">
                <a:latin typeface="Courier New"/>
                <a:cs typeface="Courier New"/>
              </a:rPr>
              <a:t>o</a:t>
            </a:r>
            <a:r>
              <a:rPr sz="2600" spc="-875" dirty="0">
                <a:latin typeface="Courier New"/>
                <a:cs typeface="Courier New"/>
              </a:rPr>
              <a:t> </a:t>
            </a:r>
            <a:r>
              <a:rPr sz="2600" spc="-5" dirty="0">
                <a:latin typeface="Calibri"/>
                <a:cs typeface="Calibri"/>
              </a:rPr>
              <a:t>hopelessness</a:t>
            </a:r>
            <a:endParaRPr sz="2600">
              <a:latin typeface="Calibri"/>
              <a:cs typeface="Calibri"/>
            </a:endParaRPr>
          </a:p>
          <a:p>
            <a:pPr marL="469900">
              <a:lnSpc>
                <a:spcPct val="100000"/>
              </a:lnSpc>
            </a:pPr>
            <a:r>
              <a:rPr sz="2600" dirty="0">
                <a:latin typeface="Courier New"/>
                <a:cs typeface="Courier New"/>
              </a:rPr>
              <a:t>o</a:t>
            </a:r>
            <a:r>
              <a:rPr sz="2600" spc="-875" dirty="0">
                <a:latin typeface="Courier New"/>
                <a:cs typeface="Courier New"/>
              </a:rPr>
              <a:t> </a:t>
            </a:r>
            <a:r>
              <a:rPr sz="2600" spc="-10" dirty="0">
                <a:latin typeface="Calibri"/>
                <a:cs typeface="Calibri"/>
              </a:rPr>
              <a:t>distress</a:t>
            </a:r>
            <a:endParaRPr sz="2600">
              <a:latin typeface="Calibri"/>
              <a:cs typeface="Calibri"/>
            </a:endParaRPr>
          </a:p>
          <a:p>
            <a:pPr marL="469900">
              <a:lnSpc>
                <a:spcPct val="100000"/>
              </a:lnSpc>
            </a:pPr>
            <a:r>
              <a:rPr sz="2600" dirty="0">
                <a:latin typeface="Courier New"/>
                <a:cs typeface="Courier New"/>
              </a:rPr>
              <a:t>o</a:t>
            </a:r>
            <a:r>
              <a:rPr sz="2600" spc="-944" dirty="0">
                <a:latin typeface="Courier New"/>
                <a:cs typeface="Courier New"/>
              </a:rPr>
              <a:t> </a:t>
            </a:r>
            <a:r>
              <a:rPr sz="2600" spc="-5" dirty="0">
                <a:latin typeface="Calibri"/>
                <a:cs typeface="Calibri"/>
              </a:rPr>
              <a:t>reluctance </a:t>
            </a:r>
            <a:r>
              <a:rPr sz="2600" spc="-15" dirty="0">
                <a:latin typeface="Calibri"/>
                <a:cs typeface="Calibri"/>
              </a:rPr>
              <a:t>to </a:t>
            </a:r>
            <a:r>
              <a:rPr sz="2600" spc="-5" dirty="0">
                <a:latin typeface="Calibri"/>
                <a:cs typeface="Calibri"/>
              </a:rPr>
              <a:t>seek or </a:t>
            </a:r>
            <a:r>
              <a:rPr sz="2600" dirty="0">
                <a:latin typeface="Calibri"/>
                <a:cs typeface="Calibri"/>
              </a:rPr>
              <a:t>accept </a:t>
            </a:r>
            <a:r>
              <a:rPr sz="2600" spc="-5" dirty="0">
                <a:latin typeface="Calibri"/>
                <a:cs typeface="Calibri"/>
              </a:rPr>
              <a:t>help</a:t>
            </a:r>
            <a:endParaRPr sz="2600">
              <a:latin typeface="Calibri"/>
              <a:cs typeface="Calibri"/>
            </a:endParaRPr>
          </a:p>
          <a:p>
            <a:pPr marL="469900">
              <a:lnSpc>
                <a:spcPct val="100000"/>
              </a:lnSpc>
            </a:pPr>
            <a:r>
              <a:rPr sz="2600" dirty="0">
                <a:latin typeface="Courier New"/>
                <a:cs typeface="Courier New"/>
              </a:rPr>
              <a:t>o</a:t>
            </a:r>
            <a:r>
              <a:rPr sz="2600" spc="-875" dirty="0">
                <a:latin typeface="Courier New"/>
                <a:cs typeface="Courier New"/>
              </a:rPr>
              <a:t> </a:t>
            </a:r>
            <a:r>
              <a:rPr sz="2600" spc="-65" dirty="0">
                <a:latin typeface="Calibri"/>
                <a:cs typeface="Calibri"/>
              </a:rPr>
              <a:t>fear.</a:t>
            </a:r>
            <a:endParaRPr sz="2600">
              <a:latin typeface="Calibri"/>
              <a:cs typeface="Calibri"/>
            </a:endParaRPr>
          </a:p>
        </p:txBody>
      </p:sp>
      <p:pic>
        <p:nvPicPr>
          <p:cNvPr id="6" name="Immagine 5">
            <a:extLst>
              <a:ext uri="{FF2B5EF4-FFF2-40B4-BE49-F238E27FC236}">
                <a16:creationId xmlns:a16="http://schemas.microsoft.com/office/drawing/2014/main" id="{736122F9-A29F-4737-8555-77A05B1AD8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95588"/>
            <a:ext cx="644097" cy="644097"/>
          </a:xfrm>
          <a:prstGeom prst="rect">
            <a:avLst/>
          </a:prstGeom>
        </p:spPr>
      </p:pic>
      <p:pic>
        <p:nvPicPr>
          <p:cNvPr id="7" name="Immagine 6">
            <a:extLst>
              <a:ext uri="{FF2B5EF4-FFF2-40B4-BE49-F238E27FC236}">
                <a16:creationId xmlns:a16="http://schemas.microsoft.com/office/drawing/2014/main" id="{85DBB621-B1A5-48EA-8326-30F1D4009C2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839685"/>
            <a:ext cx="644097" cy="48052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684655"/>
          </a:xfrm>
          <a:custGeom>
            <a:avLst/>
            <a:gdLst/>
            <a:ahLst/>
            <a:cxnLst/>
            <a:rect l="l" t="t" r="r" b="b"/>
            <a:pathLst>
              <a:path w="9144000" h="1684655">
                <a:moveTo>
                  <a:pt x="0" y="1684401"/>
                </a:moveTo>
                <a:lnTo>
                  <a:pt x="9144000" y="1684401"/>
                </a:lnTo>
                <a:lnTo>
                  <a:pt x="9144000" y="0"/>
                </a:lnTo>
                <a:lnTo>
                  <a:pt x="0" y="0"/>
                </a:lnTo>
                <a:lnTo>
                  <a:pt x="0" y="1684401"/>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343152"/>
            <a:ext cx="6009031" cy="998350"/>
          </a:xfrm>
          <a:prstGeom prst="rect">
            <a:avLst/>
          </a:prstGeom>
        </p:spPr>
        <p:txBody>
          <a:bodyPr vert="horz" wrap="square" lIns="0" tIns="13335" rIns="0" bIns="0" rtlCol="0">
            <a:spAutoFit/>
          </a:bodyPr>
          <a:lstStyle/>
          <a:p>
            <a:pPr marL="12700">
              <a:lnSpc>
                <a:spcPct val="100000"/>
              </a:lnSpc>
              <a:spcBef>
                <a:spcPts val="105"/>
              </a:spcBef>
            </a:pPr>
            <a:r>
              <a:rPr sz="3200" spc="-5" dirty="0"/>
              <a:t>What </a:t>
            </a:r>
            <a:r>
              <a:rPr sz="3200" spc="-15" dirty="0"/>
              <a:t>are </a:t>
            </a:r>
            <a:r>
              <a:rPr sz="3200" dirty="0"/>
              <a:t>the </a:t>
            </a:r>
            <a:r>
              <a:rPr sz="3200" spc="-25" dirty="0"/>
              <a:t>effects </a:t>
            </a:r>
            <a:r>
              <a:rPr sz="3200" spc="-5" dirty="0"/>
              <a:t>of </a:t>
            </a:r>
            <a:r>
              <a:rPr sz="3200" spc="-10" dirty="0"/>
              <a:t>stigma </a:t>
            </a:r>
            <a:r>
              <a:rPr sz="3200" dirty="0"/>
              <a:t>and</a:t>
            </a:r>
            <a:r>
              <a:rPr sz="3200" spc="30" dirty="0"/>
              <a:t> </a:t>
            </a:r>
            <a:r>
              <a:rPr sz="3200" spc="-5" dirty="0"/>
              <a:t>discrimination?</a:t>
            </a:r>
            <a:endParaRPr sz="3200"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41</a:t>
            </a:fld>
            <a:endParaRPr dirty="0"/>
          </a:p>
        </p:txBody>
      </p:sp>
      <p:sp>
        <p:nvSpPr>
          <p:cNvPr id="4" name="object 4"/>
          <p:cNvSpPr txBox="1"/>
          <p:nvPr/>
        </p:nvSpPr>
        <p:spPr>
          <a:xfrm>
            <a:off x="1371600" y="1772266"/>
            <a:ext cx="5819140" cy="5090496"/>
          </a:xfrm>
          <a:prstGeom prst="rect">
            <a:avLst/>
          </a:prstGeom>
        </p:spPr>
        <p:txBody>
          <a:bodyPr vert="horz" wrap="square" lIns="0" tIns="12065" rIns="0" bIns="0" rtlCol="0">
            <a:spAutoFit/>
          </a:bodyPr>
          <a:lstStyle/>
          <a:p>
            <a:pPr marL="355600" indent="-342900">
              <a:lnSpc>
                <a:spcPct val="100000"/>
              </a:lnSpc>
              <a:spcBef>
                <a:spcPts val="95"/>
              </a:spcBef>
              <a:buSzPct val="68181"/>
              <a:buFont typeface="Arial"/>
              <a:buChar char="•"/>
              <a:tabLst>
                <a:tab pos="354965" algn="l"/>
                <a:tab pos="355600" algn="l"/>
              </a:tabLst>
            </a:pPr>
            <a:r>
              <a:rPr sz="2200" b="1" spc="-10" dirty="0">
                <a:latin typeface="Calibri"/>
                <a:cs typeface="Calibri"/>
              </a:rPr>
              <a:t>Emotional</a:t>
            </a:r>
            <a:r>
              <a:rPr sz="2200" b="1" dirty="0">
                <a:latin typeface="Calibri"/>
                <a:cs typeface="Calibri"/>
              </a:rPr>
              <a:t> </a:t>
            </a:r>
            <a:r>
              <a:rPr sz="2200" b="1" spc="-20" dirty="0">
                <a:latin typeface="Calibri"/>
                <a:cs typeface="Calibri"/>
              </a:rPr>
              <a:t>state:</a:t>
            </a:r>
            <a:endParaRPr sz="2200" b="1" dirty="0">
              <a:latin typeface="Calibri"/>
              <a:cs typeface="Calibri"/>
            </a:endParaRPr>
          </a:p>
          <a:p>
            <a:pPr marL="1155700" lvl="1" indent="-229870">
              <a:lnSpc>
                <a:spcPct val="100000"/>
              </a:lnSpc>
              <a:buSzPct val="68181"/>
              <a:buFont typeface="Courier New"/>
              <a:buChar char="o"/>
              <a:tabLst>
                <a:tab pos="1156335" algn="l"/>
              </a:tabLst>
            </a:pPr>
            <a:r>
              <a:rPr sz="2200" spc="-15" dirty="0">
                <a:latin typeface="Calibri"/>
                <a:cs typeface="Calibri"/>
              </a:rPr>
              <a:t>Affects </a:t>
            </a:r>
            <a:r>
              <a:rPr sz="2200" spc="-5" dirty="0">
                <a:latin typeface="Calibri"/>
                <a:cs typeface="Calibri"/>
              </a:rPr>
              <a:t>sense of</a:t>
            </a:r>
            <a:r>
              <a:rPr sz="2200" spc="60" dirty="0">
                <a:latin typeface="Calibri"/>
                <a:cs typeface="Calibri"/>
              </a:rPr>
              <a:t> </a:t>
            </a:r>
            <a:r>
              <a:rPr sz="2200" spc="-10" dirty="0">
                <a:latin typeface="Calibri"/>
                <a:cs typeface="Calibri"/>
              </a:rPr>
              <a:t>self-worth.</a:t>
            </a:r>
            <a:endParaRPr lang="it-IT" sz="2200" spc="-10" dirty="0">
              <a:latin typeface="Calibri"/>
              <a:cs typeface="Calibri"/>
            </a:endParaRPr>
          </a:p>
          <a:p>
            <a:pPr marL="925830" lvl="1">
              <a:lnSpc>
                <a:spcPct val="100000"/>
              </a:lnSpc>
              <a:buSzPct val="68181"/>
              <a:tabLst>
                <a:tab pos="1156335" algn="l"/>
              </a:tabLst>
            </a:pPr>
            <a:endParaRPr sz="2200" dirty="0">
              <a:latin typeface="Calibri"/>
              <a:cs typeface="Calibri"/>
            </a:endParaRPr>
          </a:p>
          <a:p>
            <a:pPr marL="355600" indent="-342900">
              <a:lnSpc>
                <a:spcPct val="100000"/>
              </a:lnSpc>
              <a:buSzPct val="68181"/>
              <a:buFont typeface="Arial"/>
              <a:buChar char="•"/>
              <a:tabLst>
                <a:tab pos="354965" algn="l"/>
                <a:tab pos="355600" algn="l"/>
              </a:tabLst>
            </a:pPr>
            <a:r>
              <a:rPr sz="2200" b="1" spc="-15" dirty="0">
                <a:latin typeface="Calibri"/>
                <a:cs typeface="Calibri"/>
              </a:rPr>
              <a:t>Symptoms:</a:t>
            </a:r>
            <a:endParaRPr sz="2200" b="1" dirty="0">
              <a:latin typeface="Calibri"/>
              <a:cs typeface="Calibri"/>
            </a:endParaRPr>
          </a:p>
          <a:p>
            <a:pPr marL="1155700" lvl="1" indent="-229870">
              <a:lnSpc>
                <a:spcPct val="100000"/>
              </a:lnSpc>
              <a:buSzPct val="68181"/>
              <a:buFont typeface="Courier New"/>
              <a:buChar char="o"/>
              <a:tabLst>
                <a:tab pos="1156335" algn="l"/>
              </a:tabLst>
            </a:pPr>
            <a:r>
              <a:rPr sz="2200" spc="-10" dirty="0">
                <a:latin typeface="Calibri"/>
                <a:cs typeface="Calibri"/>
              </a:rPr>
              <a:t>Contributes </a:t>
            </a:r>
            <a:r>
              <a:rPr sz="2200" spc="-20" dirty="0">
                <a:latin typeface="Calibri"/>
                <a:cs typeface="Calibri"/>
              </a:rPr>
              <a:t>to </a:t>
            </a:r>
            <a:r>
              <a:rPr sz="2200" spc="-10" dirty="0">
                <a:latin typeface="Calibri"/>
                <a:cs typeface="Calibri"/>
              </a:rPr>
              <a:t>shortened </a:t>
            </a:r>
            <a:r>
              <a:rPr sz="2200" spc="-20" dirty="0">
                <a:latin typeface="Calibri"/>
                <a:cs typeface="Calibri"/>
              </a:rPr>
              <a:t>life</a:t>
            </a:r>
            <a:r>
              <a:rPr sz="2200" spc="70" dirty="0">
                <a:latin typeface="Calibri"/>
                <a:cs typeface="Calibri"/>
              </a:rPr>
              <a:t> </a:t>
            </a:r>
            <a:r>
              <a:rPr sz="2200" spc="-25" dirty="0">
                <a:latin typeface="Calibri"/>
                <a:cs typeface="Calibri"/>
              </a:rPr>
              <a:t>expectancy.</a:t>
            </a:r>
            <a:endParaRPr sz="2200" dirty="0">
              <a:latin typeface="Calibri"/>
              <a:cs typeface="Calibri"/>
            </a:endParaRPr>
          </a:p>
          <a:p>
            <a:pPr marL="1155700" lvl="1" indent="-229870">
              <a:lnSpc>
                <a:spcPct val="100000"/>
              </a:lnSpc>
              <a:buSzPct val="68181"/>
              <a:buFont typeface="Courier New"/>
              <a:buChar char="o"/>
              <a:tabLst>
                <a:tab pos="1156335" algn="l"/>
              </a:tabLst>
            </a:pPr>
            <a:r>
              <a:rPr sz="2200" spc="-15" dirty="0">
                <a:latin typeface="Calibri"/>
                <a:cs typeface="Calibri"/>
              </a:rPr>
              <a:t>Slows</a:t>
            </a:r>
            <a:r>
              <a:rPr sz="2200" dirty="0">
                <a:latin typeface="Calibri"/>
                <a:cs typeface="Calibri"/>
              </a:rPr>
              <a:t> </a:t>
            </a:r>
            <a:r>
              <a:rPr sz="2200" spc="-30" dirty="0">
                <a:latin typeface="Calibri"/>
                <a:cs typeface="Calibri"/>
              </a:rPr>
              <a:t>recovery.</a:t>
            </a:r>
            <a:endParaRPr lang="it-IT" sz="2200" spc="-30" dirty="0">
              <a:latin typeface="Calibri"/>
              <a:cs typeface="Calibri"/>
            </a:endParaRPr>
          </a:p>
          <a:p>
            <a:pPr marL="925830" lvl="1">
              <a:lnSpc>
                <a:spcPct val="100000"/>
              </a:lnSpc>
              <a:buSzPct val="68181"/>
              <a:tabLst>
                <a:tab pos="1156335" algn="l"/>
              </a:tabLst>
            </a:pPr>
            <a:endParaRPr sz="2200" dirty="0">
              <a:latin typeface="Calibri"/>
              <a:cs typeface="Calibri"/>
            </a:endParaRPr>
          </a:p>
          <a:p>
            <a:pPr marL="355600" indent="-342900">
              <a:lnSpc>
                <a:spcPct val="100000"/>
              </a:lnSpc>
              <a:spcBef>
                <a:spcPts val="5"/>
              </a:spcBef>
              <a:buSzPct val="68181"/>
              <a:buFont typeface="Arial"/>
              <a:buChar char="•"/>
              <a:tabLst>
                <a:tab pos="354965" algn="l"/>
                <a:tab pos="355600" algn="l"/>
              </a:tabLst>
            </a:pPr>
            <a:r>
              <a:rPr sz="2200" b="1" spc="-5" dirty="0">
                <a:latin typeface="Calibri"/>
                <a:cs typeface="Calibri"/>
              </a:rPr>
              <a:t>Access and </a:t>
            </a:r>
            <a:r>
              <a:rPr sz="2200" b="1" spc="-10" dirty="0">
                <a:latin typeface="Calibri"/>
                <a:cs typeface="Calibri"/>
              </a:rPr>
              <a:t>quality </a:t>
            </a:r>
            <a:r>
              <a:rPr sz="2200" b="1" spc="-5" dirty="0">
                <a:latin typeface="Calibri"/>
                <a:cs typeface="Calibri"/>
              </a:rPr>
              <a:t>of</a:t>
            </a:r>
            <a:r>
              <a:rPr sz="2200" b="1" spc="10" dirty="0">
                <a:latin typeface="Calibri"/>
                <a:cs typeface="Calibri"/>
              </a:rPr>
              <a:t> </a:t>
            </a:r>
            <a:r>
              <a:rPr sz="2200" b="1" spc="-15" dirty="0">
                <a:latin typeface="Calibri"/>
                <a:cs typeface="Calibri"/>
              </a:rPr>
              <a:t>treatment:</a:t>
            </a:r>
            <a:endParaRPr sz="2200" b="1" dirty="0">
              <a:latin typeface="Calibri"/>
              <a:cs typeface="Calibri"/>
            </a:endParaRPr>
          </a:p>
          <a:p>
            <a:pPr marL="1155700" lvl="1" indent="-229870">
              <a:lnSpc>
                <a:spcPct val="100000"/>
              </a:lnSpc>
              <a:buSzPct val="68181"/>
              <a:buFont typeface="Courier New"/>
              <a:buChar char="o"/>
              <a:tabLst>
                <a:tab pos="1156335" algn="l"/>
              </a:tabLst>
            </a:pPr>
            <a:r>
              <a:rPr sz="2200" spc="-10" dirty="0">
                <a:latin typeface="Calibri"/>
                <a:cs typeface="Calibri"/>
              </a:rPr>
              <a:t>Limits </a:t>
            </a:r>
            <a:r>
              <a:rPr sz="2200" spc="-5" dirty="0">
                <a:latin typeface="Calibri"/>
                <a:cs typeface="Calibri"/>
              </a:rPr>
              <a:t>access and </a:t>
            </a:r>
            <a:r>
              <a:rPr sz="2200" spc="-10" dirty="0">
                <a:latin typeface="Calibri"/>
                <a:cs typeface="Calibri"/>
              </a:rPr>
              <a:t>quality </a:t>
            </a:r>
            <a:r>
              <a:rPr sz="2200" spc="-5" dirty="0">
                <a:latin typeface="Calibri"/>
                <a:cs typeface="Calibri"/>
              </a:rPr>
              <a:t>of </a:t>
            </a:r>
            <a:r>
              <a:rPr sz="2200" spc="-10" dirty="0">
                <a:latin typeface="Calibri"/>
                <a:cs typeface="Calibri"/>
              </a:rPr>
              <a:t>health</a:t>
            </a:r>
            <a:r>
              <a:rPr sz="2200" spc="25" dirty="0">
                <a:latin typeface="Calibri"/>
                <a:cs typeface="Calibri"/>
              </a:rPr>
              <a:t> </a:t>
            </a:r>
            <a:r>
              <a:rPr sz="2200" spc="-15" dirty="0">
                <a:latin typeface="Calibri"/>
                <a:cs typeface="Calibri"/>
              </a:rPr>
              <a:t>care.</a:t>
            </a:r>
            <a:endParaRPr lang="it-IT" sz="2200" spc="-15" dirty="0">
              <a:latin typeface="Calibri"/>
              <a:cs typeface="Calibri"/>
            </a:endParaRPr>
          </a:p>
          <a:p>
            <a:pPr marL="925830" lvl="1">
              <a:lnSpc>
                <a:spcPct val="100000"/>
              </a:lnSpc>
              <a:buSzPct val="68181"/>
              <a:tabLst>
                <a:tab pos="1156335" algn="l"/>
              </a:tabLst>
            </a:pPr>
            <a:endParaRPr sz="2200" dirty="0">
              <a:latin typeface="Calibri"/>
              <a:cs typeface="Calibri"/>
            </a:endParaRPr>
          </a:p>
          <a:p>
            <a:pPr marL="355600" indent="-342900">
              <a:lnSpc>
                <a:spcPct val="100000"/>
              </a:lnSpc>
              <a:buSzPct val="68181"/>
              <a:buFont typeface="Arial"/>
              <a:buChar char="•"/>
              <a:tabLst>
                <a:tab pos="354965" algn="l"/>
                <a:tab pos="355600" algn="l"/>
              </a:tabLst>
            </a:pPr>
            <a:r>
              <a:rPr sz="2200" b="1" spc="-10" dirty="0">
                <a:latin typeface="Calibri"/>
                <a:cs typeface="Calibri"/>
              </a:rPr>
              <a:t>Human</a:t>
            </a:r>
            <a:r>
              <a:rPr sz="2200" b="1" spc="-5" dirty="0">
                <a:latin typeface="Calibri"/>
                <a:cs typeface="Calibri"/>
              </a:rPr>
              <a:t> </a:t>
            </a:r>
            <a:r>
              <a:rPr sz="2200" b="1" spc="-10" dirty="0">
                <a:latin typeface="Calibri"/>
                <a:cs typeface="Calibri"/>
              </a:rPr>
              <a:t>rights:</a:t>
            </a:r>
            <a:endParaRPr sz="2200" b="1" dirty="0">
              <a:latin typeface="Calibri"/>
              <a:cs typeface="Calibri"/>
            </a:endParaRPr>
          </a:p>
          <a:p>
            <a:pPr marL="1155700" lvl="1" indent="-229870">
              <a:lnSpc>
                <a:spcPct val="100000"/>
              </a:lnSpc>
              <a:buSzPct val="68181"/>
              <a:buFont typeface="Courier New"/>
              <a:buChar char="o"/>
              <a:tabLst>
                <a:tab pos="1156335" algn="l"/>
              </a:tabLst>
            </a:pPr>
            <a:r>
              <a:rPr sz="2200" spc="-5" dirty="0">
                <a:latin typeface="Calibri"/>
                <a:cs typeface="Calibri"/>
              </a:rPr>
              <a:t>Can lead </a:t>
            </a:r>
            <a:r>
              <a:rPr sz="2200" spc="-20" dirty="0">
                <a:latin typeface="Calibri"/>
                <a:cs typeface="Calibri"/>
              </a:rPr>
              <a:t>to</a:t>
            </a:r>
            <a:r>
              <a:rPr sz="2200" dirty="0">
                <a:latin typeface="Calibri"/>
                <a:cs typeface="Calibri"/>
              </a:rPr>
              <a:t> </a:t>
            </a:r>
            <a:r>
              <a:rPr sz="2200" spc="-5" dirty="0">
                <a:latin typeface="Calibri"/>
                <a:cs typeface="Calibri"/>
              </a:rPr>
              <a:t>abuse.</a:t>
            </a:r>
            <a:endParaRPr lang="it-IT" sz="2200" spc="-5" dirty="0">
              <a:latin typeface="Calibri"/>
              <a:cs typeface="Calibri"/>
            </a:endParaRPr>
          </a:p>
          <a:p>
            <a:pPr marL="925830" lvl="1">
              <a:lnSpc>
                <a:spcPct val="100000"/>
              </a:lnSpc>
              <a:buSzPct val="68181"/>
              <a:tabLst>
                <a:tab pos="1156335" algn="l"/>
              </a:tabLst>
            </a:pPr>
            <a:endParaRPr sz="2200" dirty="0">
              <a:latin typeface="Calibri"/>
              <a:cs typeface="Calibri"/>
            </a:endParaRPr>
          </a:p>
          <a:p>
            <a:pPr marL="355600" indent="-342900">
              <a:lnSpc>
                <a:spcPct val="100000"/>
              </a:lnSpc>
              <a:buSzPct val="68181"/>
              <a:buFont typeface="Arial"/>
              <a:buChar char="•"/>
              <a:tabLst>
                <a:tab pos="354965" algn="l"/>
                <a:tab pos="355600" algn="l"/>
              </a:tabLst>
            </a:pPr>
            <a:r>
              <a:rPr sz="2200" b="1" spc="-15" dirty="0">
                <a:latin typeface="Calibri"/>
                <a:cs typeface="Calibri"/>
              </a:rPr>
              <a:t>Family:</a:t>
            </a:r>
            <a:endParaRPr sz="2200" b="1" dirty="0">
              <a:latin typeface="Calibri"/>
              <a:cs typeface="Calibri"/>
            </a:endParaRPr>
          </a:p>
          <a:p>
            <a:pPr marL="1155700" lvl="1" indent="-229870">
              <a:lnSpc>
                <a:spcPct val="100000"/>
              </a:lnSpc>
              <a:buSzPct val="68181"/>
              <a:buFont typeface="Courier New"/>
              <a:buChar char="o"/>
              <a:tabLst>
                <a:tab pos="1156335" algn="l"/>
              </a:tabLst>
            </a:pPr>
            <a:r>
              <a:rPr sz="2200" spc="-5" dirty="0">
                <a:latin typeface="Calibri"/>
                <a:cs typeface="Calibri"/>
              </a:rPr>
              <a:t>Disrupts</a:t>
            </a:r>
            <a:r>
              <a:rPr sz="2200" spc="-25" dirty="0">
                <a:latin typeface="Calibri"/>
                <a:cs typeface="Calibri"/>
              </a:rPr>
              <a:t> </a:t>
            </a:r>
            <a:r>
              <a:rPr sz="2200" spc="-10" dirty="0">
                <a:latin typeface="Calibri"/>
                <a:cs typeface="Calibri"/>
              </a:rPr>
              <a:t>relationships.</a:t>
            </a:r>
            <a:endParaRPr sz="2200" dirty="0">
              <a:latin typeface="Calibri"/>
              <a:cs typeface="Calibri"/>
            </a:endParaRPr>
          </a:p>
        </p:txBody>
      </p:sp>
      <p:pic>
        <p:nvPicPr>
          <p:cNvPr id="6" name="Immagine 5">
            <a:extLst>
              <a:ext uri="{FF2B5EF4-FFF2-40B4-BE49-F238E27FC236}">
                <a16:creationId xmlns:a16="http://schemas.microsoft.com/office/drawing/2014/main" id="{27F12494-3E4F-4DAD-BD00-F1A9481057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5649" y="214986"/>
            <a:ext cx="644097" cy="644097"/>
          </a:xfrm>
          <a:prstGeom prst="rect">
            <a:avLst/>
          </a:prstGeom>
        </p:spPr>
      </p:pic>
      <p:pic>
        <p:nvPicPr>
          <p:cNvPr id="7" name="Immagine 6">
            <a:extLst>
              <a:ext uri="{FF2B5EF4-FFF2-40B4-BE49-F238E27FC236}">
                <a16:creationId xmlns:a16="http://schemas.microsoft.com/office/drawing/2014/main" id="{9DC5E124-B345-427A-8499-269B47C79BA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95649" y="859083"/>
            <a:ext cx="644097" cy="48052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1600"/>
          </a:xfrm>
          <a:custGeom>
            <a:avLst/>
            <a:gdLst/>
            <a:ahLst/>
            <a:cxnLst/>
            <a:rect l="l" t="t" r="r" b="b"/>
            <a:pathLst>
              <a:path w="9144000" h="1828800">
                <a:moveTo>
                  <a:pt x="0" y="1828800"/>
                </a:moveTo>
                <a:lnTo>
                  <a:pt x="9144000" y="1828800"/>
                </a:lnTo>
                <a:lnTo>
                  <a:pt x="9144000" y="0"/>
                </a:lnTo>
                <a:lnTo>
                  <a:pt x="0" y="0"/>
                </a:lnTo>
                <a:lnTo>
                  <a:pt x="0" y="18288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72341" y="354861"/>
            <a:ext cx="4118610" cy="697230"/>
          </a:xfrm>
          <a:prstGeom prst="rect">
            <a:avLst/>
          </a:prstGeom>
        </p:spPr>
        <p:txBody>
          <a:bodyPr vert="horz" wrap="square" lIns="0" tIns="13335" rIns="0" bIns="0" rtlCol="0">
            <a:spAutoFit/>
          </a:bodyPr>
          <a:lstStyle/>
          <a:p>
            <a:pPr marL="12700">
              <a:lnSpc>
                <a:spcPct val="100000"/>
              </a:lnSpc>
              <a:spcBef>
                <a:spcPts val="105"/>
              </a:spcBef>
            </a:pPr>
            <a:r>
              <a:rPr spc="-15" dirty="0"/>
              <a:t>Group</a:t>
            </a:r>
            <a:r>
              <a:rPr spc="-45" dirty="0"/>
              <a:t> </a:t>
            </a:r>
            <a:r>
              <a:rPr spc="-5" dirty="0"/>
              <a:t>discussions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42</a:t>
            </a:fld>
            <a:endParaRPr dirty="0"/>
          </a:p>
        </p:txBody>
      </p:sp>
      <p:sp>
        <p:nvSpPr>
          <p:cNvPr id="4" name="object 4"/>
          <p:cNvSpPr txBox="1"/>
          <p:nvPr/>
        </p:nvSpPr>
        <p:spPr>
          <a:xfrm>
            <a:off x="1667382" y="2379675"/>
            <a:ext cx="5660390" cy="1983235"/>
          </a:xfrm>
          <a:prstGeom prst="rect">
            <a:avLst/>
          </a:prstGeom>
        </p:spPr>
        <p:txBody>
          <a:bodyPr vert="horz" wrap="square" lIns="0" tIns="13335" rIns="0" bIns="0" rtlCol="0">
            <a:spAutoFit/>
          </a:bodyPr>
          <a:lstStyle/>
          <a:p>
            <a:pPr marL="12700" marR="5080">
              <a:lnSpc>
                <a:spcPct val="100000"/>
              </a:lnSpc>
              <a:spcBef>
                <a:spcPts val="105"/>
              </a:spcBef>
            </a:pPr>
            <a:r>
              <a:rPr sz="3200" spc="-15" dirty="0">
                <a:latin typeface="Calibri"/>
                <a:cs typeface="Calibri"/>
              </a:rPr>
              <a:t>Return </a:t>
            </a:r>
            <a:r>
              <a:rPr sz="3200" spc="-20" dirty="0">
                <a:latin typeface="Calibri"/>
                <a:cs typeface="Calibri"/>
              </a:rPr>
              <a:t>to </a:t>
            </a:r>
            <a:r>
              <a:rPr sz="3200" spc="-10" dirty="0">
                <a:latin typeface="Calibri"/>
                <a:cs typeface="Calibri"/>
              </a:rPr>
              <a:t>your </a:t>
            </a:r>
            <a:r>
              <a:rPr sz="3200" spc="-15" dirty="0">
                <a:latin typeface="Calibri"/>
                <a:cs typeface="Calibri"/>
              </a:rPr>
              <a:t>groups </a:t>
            </a:r>
            <a:r>
              <a:rPr sz="3200" dirty="0">
                <a:latin typeface="Calibri"/>
                <a:cs typeface="Calibri"/>
              </a:rPr>
              <a:t>and </a:t>
            </a:r>
            <a:r>
              <a:rPr sz="3200" spc="-5" dirty="0">
                <a:latin typeface="Calibri"/>
                <a:cs typeface="Calibri"/>
              </a:rPr>
              <a:t>discuss  what </a:t>
            </a:r>
            <a:r>
              <a:rPr lang="it-IT" sz="3200" spc="-10" dirty="0">
                <a:latin typeface="Calibri"/>
                <a:cs typeface="Calibri"/>
              </a:rPr>
              <a:t>Community Health Workers </a:t>
            </a:r>
            <a:r>
              <a:rPr sz="3200" spc="-5" dirty="0">
                <a:latin typeface="Calibri"/>
                <a:cs typeface="Calibri"/>
              </a:rPr>
              <a:t>can do  </a:t>
            </a:r>
            <a:r>
              <a:rPr sz="3200" spc="-25" dirty="0">
                <a:latin typeface="Calibri"/>
                <a:cs typeface="Calibri"/>
              </a:rPr>
              <a:t>to </a:t>
            </a:r>
            <a:r>
              <a:rPr sz="3200" spc="-5" dirty="0">
                <a:latin typeface="Calibri"/>
                <a:cs typeface="Calibri"/>
              </a:rPr>
              <a:t>address </a:t>
            </a:r>
            <a:r>
              <a:rPr sz="3200" spc="-10" dirty="0">
                <a:latin typeface="Calibri"/>
                <a:cs typeface="Calibri"/>
              </a:rPr>
              <a:t>stigma </a:t>
            </a:r>
            <a:r>
              <a:rPr sz="3200" dirty="0">
                <a:latin typeface="Calibri"/>
                <a:cs typeface="Calibri"/>
              </a:rPr>
              <a:t>and </a:t>
            </a:r>
            <a:r>
              <a:rPr sz="3200" spc="-25" dirty="0">
                <a:latin typeface="Calibri"/>
                <a:cs typeface="Calibri"/>
              </a:rPr>
              <a:t>stop  </a:t>
            </a:r>
            <a:r>
              <a:rPr sz="3200" spc="-10" dirty="0">
                <a:latin typeface="Calibri"/>
                <a:cs typeface="Calibri"/>
              </a:rPr>
              <a:t>discrimination.</a:t>
            </a:r>
            <a:endParaRPr sz="3200" dirty="0">
              <a:latin typeface="Calibri"/>
              <a:cs typeface="Calibri"/>
            </a:endParaRPr>
          </a:p>
        </p:txBody>
      </p:sp>
      <p:pic>
        <p:nvPicPr>
          <p:cNvPr id="6" name="Immagine 5">
            <a:extLst>
              <a:ext uri="{FF2B5EF4-FFF2-40B4-BE49-F238E27FC236}">
                <a16:creationId xmlns:a16="http://schemas.microsoft.com/office/drawing/2014/main" id="{247F9A9D-78BE-4C7F-86E7-E80D0EACC9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B61F42A1-8B4C-498A-8D92-DFA9934EB69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805305"/>
          </a:xfrm>
          <a:custGeom>
            <a:avLst/>
            <a:gdLst/>
            <a:ahLst/>
            <a:cxnLst/>
            <a:rect l="l" t="t" r="r" b="b"/>
            <a:pathLst>
              <a:path w="9144000" h="1805305">
                <a:moveTo>
                  <a:pt x="0" y="1804797"/>
                </a:moveTo>
                <a:lnTo>
                  <a:pt x="9144000" y="1804797"/>
                </a:lnTo>
                <a:lnTo>
                  <a:pt x="9144000" y="0"/>
                </a:lnTo>
                <a:lnTo>
                  <a:pt x="0" y="0"/>
                </a:lnTo>
                <a:lnTo>
                  <a:pt x="0" y="1804797"/>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498336"/>
            <a:ext cx="6616065" cy="696595"/>
          </a:xfrm>
          <a:prstGeom prst="rect">
            <a:avLst/>
          </a:prstGeom>
        </p:spPr>
        <p:txBody>
          <a:bodyPr vert="horz" wrap="square" lIns="0" tIns="13335" rIns="0" bIns="0" rtlCol="0">
            <a:spAutoFit/>
          </a:bodyPr>
          <a:lstStyle/>
          <a:p>
            <a:pPr marL="12700">
              <a:lnSpc>
                <a:spcPct val="100000"/>
              </a:lnSpc>
              <a:spcBef>
                <a:spcPts val="105"/>
              </a:spcBef>
            </a:pPr>
            <a:r>
              <a:rPr spc="-20" dirty="0"/>
              <a:t>Promote </a:t>
            </a:r>
            <a:r>
              <a:rPr spc="-10" dirty="0"/>
              <a:t>Respect </a:t>
            </a:r>
            <a:r>
              <a:rPr dirty="0"/>
              <a:t>and</a:t>
            </a:r>
            <a:r>
              <a:rPr spc="-35" dirty="0"/>
              <a:t> </a:t>
            </a:r>
            <a:r>
              <a:rPr spc="-5" dirty="0"/>
              <a:t>Dignity</a:t>
            </a:r>
          </a:p>
        </p:txBody>
      </p:sp>
      <p:sp>
        <p:nvSpPr>
          <p:cNvPr id="4" name="object 4"/>
          <p:cNvSpPr/>
          <p:nvPr/>
        </p:nvSpPr>
        <p:spPr>
          <a:xfrm>
            <a:off x="986485" y="2124240"/>
            <a:ext cx="7507858" cy="4301236"/>
          </a:xfrm>
          <a:prstGeom prst="rect">
            <a:avLst/>
          </a:prstGeom>
          <a:blipFill>
            <a:blip r:embed="rId3"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43</a:t>
            </a:fld>
            <a:endParaRPr dirty="0"/>
          </a:p>
        </p:txBody>
      </p:sp>
      <p:sp>
        <p:nvSpPr>
          <p:cNvPr id="6" name="Rettangolo 5">
            <a:extLst>
              <a:ext uri="{FF2B5EF4-FFF2-40B4-BE49-F238E27FC236}">
                <a16:creationId xmlns:a16="http://schemas.microsoft.com/office/drawing/2014/main" id="{81D2C900-CC07-4678-BFB8-2B2CB5C24739}"/>
              </a:ext>
            </a:extLst>
          </p:cNvPr>
          <p:cNvSpPr/>
          <p:nvPr/>
        </p:nvSpPr>
        <p:spPr>
          <a:xfrm>
            <a:off x="2209800" y="3733800"/>
            <a:ext cx="1219200" cy="20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63E6F92C-24E4-4DB8-B7AB-91D41D6DECF5}"/>
              </a:ext>
            </a:extLst>
          </p:cNvPr>
          <p:cNvSpPr/>
          <p:nvPr/>
        </p:nvSpPr>
        <p:spPr>
          <a:xfrm>
            <a:off x="1143000" y="3982858"/>
            <a:ext cx="3276600" cy="893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BA83D4CF-EDFA-4A9D-8DC7-F0459908DEF2}"/>
              </a:ext>
            </a:extLst>
          </p:cNvPr>
          <p:cNvSpPr/>
          <p:nvPr/>
        </p:nvSpPr>
        <p:spPr>
          <a:xfrm>
            <a:off x="4953000" y="4114800"/>
            <a:ext cx="3276600" cy="893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a:extLst>
              <a:ext uri="{FF2B5EF4-FFF2-40B4-BE49-F238E27FC236}">
                <a16:creationId xmlns:a16="http://schemas.microsoft.com/office/drawing/2014/main" id="{D02B032E-AF7E-4BCD-B5C2-EFC15985F59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310571"/>
            <a:ext cx="644097" cy="644097"/>
          </a:xfrm>
          <a:prstGeom prst="rect">
            <a:avLst/>
          </a:prstGeom>
        </p:spPr>
      </p:pic>
      <p:pic>
        <p:nvPicPr>
          <p:cNvPr id="10" name="Immagine 9">
            <a:extLst>
              <a:ext uri="{FF2B5EF4-FFF2-40B4-BE49-F238E27FC236}">
                <a16:creationId xmlns:a16="http://schemas.microsoft.com/office/drawing/2014/main" id="{82FECDA3-3485-4A8D-AE54-A41D2635227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954668"/>
            <a:ext cx="644097" cy="48052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61489"/>
          </a:xfrm>
          <a:custGeom>
            <a:avLst/>
            <a:gdLst/>
            <a:ahLst/>
            <a:cxnLst/>
            <a:rect l="l" t="t" r="r" b="b"/>
            <a:pathLst>
              <a:path w="9144000" h="1761489">
                <a:moveTo>
                  <a:pt x="0" y="1761109"/>
                </a:moveTo>
                <a:lnTo>
                  <a:pt x="9144000" y="1761109"/>
                </a:lnTo>
                <a:lnTo>
                  <a:pt x="9144000" y="0"/>
                </a:lnTo>
                <a:lnTo>
                  <a:pt x="0" y="0"/>
                </a:lnTo>
                <a:lnTo>
                  <a:pt x="0" y="1761109"/>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446633" y="226009"/>
            <a:ext cx="7401967" cy="1120178"/>
          </a:xfrm>
          <a:prstGeom prst="rect">
            <a:avLst/>
          </a:prstGeom>
        </p:spPr>
        <p:txBody>
          <a:bodyPr vert="horz" wrap="square" lIns="0" tIns="12065" rIns="0" bIns="0" rtlCol="0">
            <a:spAutoFit/>
          </a:bodyPr>
          <a:lstStyle/>
          <a:p>
            <a:pPr marL="1270" algn="l">
              <a:lnSpc>
                <a:spcPct val="100000"/>
              </a:lnSpc>
              <a:spcBef>
                <a:spcPts val="95"/>
              </a:spcBef>
            </a:pPr>
            <a:r>
              <a:rPr sz="3600" spc="-5" dirty="0"/>
              <a:t>Activity 6:</a:t>
            </a:r>
            <a:r>
              <a:rPr sz="3600" spc="-20" dirty="0"/>
              <a:t> </a:t>
            </a:r>
            <a:r>
              <a:rPr sz="3600" spc="-10" dirty="0"/>
              <a:t>Discussion</a:t>
            </a:r>
            <a:r>
              <a:rPr lang="it-IT" sz="3600" dirty="0"/>
              <a:t> </a:t>
            </a:r>
            <a:r>
              <a:rPr sz="3600" spc="-15" dirty="0"/>
              <a:t>General</a:t>
            </a:r>
            <a:r>
              <a:rPr sz="3600" spc="5" dirty="0"/>
              <a:t> </a:t>
            </a:r>
            <a:r>
              <a:rPr sz="3600" spc="-10" dirty="0"/>
              <a:t>Principles</a:t>
            </a:r>
            <a:r>
              <a:rPr sz="3600" spc="5" dirty="0"/>
              <a:t> </a:t>
            </a:r>
            <a:r>
              <a:rPr sz="3600" spc="-5" dirty="0"/>
              <a:t>of</a:t>
            </a:r>
            <a:r>
              <a:rPr lang="it-IT" sz="3600" spc="-5" dirty="0"/>
              <a:t> </a:t>
            </a:r>
            <a:r>
              <a:rPr sz="3600" spc="-5" dirty="0"/>
              <a:t>MNS</a:t>
            </a:r>
            <a:r>
              <a:rPr sz="3600" spc="-80" dirty="0"/>
              <a:t> </a:t>
            </a:r>
            <a:r>
              <a:rPr sz="3600" spc="-5" dirty="0"/>
              <a:t>Assessments</a:t>
            </a:r>
            <a:endParaRPr sz="3600"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44</a:t>
            </a:fld>
            <a:endParaRPr dirty="0"/>
          </a:p>
        </p:txBody>
      </p:sp>
      <p:sp>
        <p:nvSpPr>
          <p:cNvPr id="4" name="object 4"/>
          <p:cNvSpPr txBox="1"/>
          <p:nvPr/>
        </p:nvSpPr>
        <p:spPr>
          <a:xfrm>
            <a:off x="993444" y="2055455"/>
            <a:ext cx="7627442" cy="4085093"/>
          </a:xfrm>
          <a:prstGeom prst="rect">
            <a:avLst/>
          </a:prstGeom>
        </p:spPr>
        <p:txBody>
          <a:bodyPr vert="horz" wrap="square" lIns="0" tIns="67945" rIns="0" bIns="0" rtlCol="0">
            <a:spAutoFit/>
          </a:bodyPr>
          <a:lstStyle/>
          <a:p>
            <a:pPr marL="526415" marR="5080" indent="-514350">
              <a:lnSpc>
                <a:spcPts val="3460"/>
              </a:lnSpc>
              <a:spcBef>
                <a:spcPts val="535"/>
              </a:spcBef>
              <a:buFont typeface="+mj-lt"/>
              <a:buAutoNum type="arabicPeriod"/>
              <a:tabLst>
                <a:tab pos="354965" algn="l"/>
                <a:tab pos="355600" algn="l"/>
              </a:tabLst>
            </a:pPr>
            <a:r>
              <a:rPr sz="3200" spc="-5" dirty="0">
                <a:latin typeface="Calibri"/>
                <a:cs typeface="Calibri"/>
              </a:rPr>
              <a:t>What </a:t>
            </a:r>
            <a:r>
              <a:rPr sz="3200" dirty="0">
                <a:latin typeface="Calibri"/>
                <a:cs typeface="Calibri"/>
              </a:rPr>
              <a:t>type of </a:t>
            </a:r>
            <a:r>
              <a:rPr sz="3200" spc="-10" dirty="0">
                <a:latin typeface="Calibri"/>
                <a:cs typeface="Calibri"/>
              </a:rPr>
              <a:t>communication </a:t>
            </a:r>
            <a:r>
              <a:rPr sz="3200" spc="-5" dirty="0">
                <a:latin typeface="Calibri"/>
                <a:cs typeface="Calibri"/>
              </a:rPr>
              <a:t>skills </a:t>
            </a:r>
            <a:r>
              <a:rPr sz="3200" dirty="0">
                <a:latin typeface="Calibri"/>
                <a:cs typeface="Calibri"/>
              </a:rPr>
              <a:t>do </a:t>
            </a:r>
            <a:r>
              <a:rPr sz="3200" spc="-15" dirty="0">
                <a:latin typeface="Calibri"/>
                <a:cs typeface="Calibri"/>
              </a:rPr>
              <a:t>you  </a:t>
            </a:r>
            <a:r>
              <a:rPr sz="3200" spc="-5" dirty="0">
                <a:latin typeface="Calibri"/>
                <a:cs typeface="Calibri"/>
              </a:rPr>
              <a:t>use </a:t>
            </a:r>
            <a:r>
              <a:rPr sz="3200" dirty="0">
                <a:latin typeface="Calibri"/>
                <a:cs typeface="Calibri"/>
              </a:rPr>
              <a:t>in </a:t>
            </a:r>
            <a:r>
              <a:rPr sz="3200" spc="-10" dirty="0">
                <a:latin typeface="Calibri"/>
                <a:cs typeface="Calibri"/>
              </a:rPr>
              <a:t>your</a:t>
            </a:r>
            <a:r>
              <a:rPr sz="3200" spc="-15" dirty="0">
                <a:latin typeface="Calibri"/>
                <a:cs typeface="Calibri"/>
              </a:rPr>
              <a:t> </a:t>
            </a:r>
            <a:r>
              <a:rPr lang="it-IT" sz="3200" spc="-15" dirty="0">
                <a:latin typeface="Calibri"/>
                <a:cs typeface="Calibri"/>
              </a:rPr>
              <a:t>home-</a:t>
            </a:r>
            <a:r>
              <a:rPr lang="it-IT" sz="3200" spc="-15" dirty="0" err="1">
                <a:latin typeface="Calibri"/>
                <a:cs typeface="Calibri"/>
              </a:rPr>
              <a:t>based</a:t>
            </a:r>
            <a:r>
              <a:rPr lang="it-IT" sz="3200" spc="-15" dirty="0">
                <a:latin typeface="Calibri"/>
                <a:cs typeface="Calibri"/>
              </a:rPr>
              <a:t> </a:t>
            </a:r>
            <a:r>
              <a:rPr sz="3200" spc="-5" dirty="0">
                <a:latin typeface="Calibri"/>
                <a:cs typeface="Calibri"/>
              </a:rPr>
              <a:t>assessments?</a:t>
            </a:r>
            <a:endParaRPr sz="3200" dirty="0">
              <a:latin typeface="Calibri"/>
              <a:cs typeface="Calibri"/>
            </a:endParaRPr>
          </a:p>
          <a:p>
            <a:pPr marL="742950" indent="-742950">
              <a:lnSpc>
                <a:spcPct val="100000"/>
              </a:lnSpc>
              <a:spcBef>
                <a:spcPts val="40"/>
              </a:spcBef>
              <a:buFont typeface="+mj-lt"/>
              <a:buAutoNum type="arabicPeriod"/>
            </a:pPr>
            <a:endParaRPr sz="4300" dirty="0">
              <a:latin typeface="Times New Roman"/>
              <a:cs typeface="Times New Roman"/>
            </a:endParaRPr>
          </a:p>
          <a:p>
            <a:pPr marL="526415" marR="365760" indent="-514350">
              <a:lnSpc>
                <a:spcPts val="3460"/>
              </a:lnSpc>
              <a:spcBef>
                <a:spcPts val="5"/>
              </a:spcBef>
              <a:buFont typeface="+mj-lt"/>
              <a:buAutoNum type="arabicPeriod"/>
              <a:tabLst>
                <a:tab pos="354965" algn="l"/>
                <a:tab pos="355600" algn="l"/>
              </a:tabLst>
            </a:pPr>
            <a:r>
              <a:rPr sz="3200" spc="-5" dirty="0">
                <a:latin typeface="Calibri"/>
                <a:cs typeface="Calibri"/>
              </a:rPr>
              <a:t>What </a:t>
            </a:r>
            <a:r>
              <a:rPr sz="3200" spc="-10" dirty="0">
                <a:latin typeface="Calibri"/>
                <a:cs typeface="Calibri"/>
              </a:rPr>
              <a:t>topics </a:t>
            </a:r>
            <a:r>
              <a:rPr sz="3200" dirty="0">
                <a:latin typeface="Calibri"/>
                <a:cs typeface="Calibri"/>
              </a:rPr>
              <a:t>do </a:t>
            </a:r>
            <a:r>
              <a:rPr sz="3200" spc="-15" dirty="0">
                <a:latin typeface="Calibri"/>
                <a:cs typeface="Calibri"/>
              </a:rPr>
              <a:t>you </a:t>
            </a:r>
            <a:r>
              <a:rPr sz="3200" dirty="0">
                <a:latin typeface="Calibri"/>
                <a:cs typeface="Calibri"/>
              </a:rPr>
              <a:t>ask about </a:t>
            </a:r>
            <a:r>
              <a:rPr sz="3200" spc="-5" dirty="0">
                <a:latin typeface="Calibri"/>
                <a:cs typeface="Calibri"/>
              </a:rPr>
              <a:t>during </a:t>
            </a:r>
            <a:r>
              <a:rPr sz="3200" dirty="0">
                <a:latin typeface="Calibri"/>
                <a:cs typeface="Calibri"/>
              </a:rPr>
              <a:t>an  </a:t>
            </a:r>
            <a:r>
              <a:rPr lang="it-IT" sz="3200" dirty="0">
                <a:latin typeface="Calibri"/>
                <a:cs typeface="Calibri"/>
              </a:rPr>
              <a:t>home-</a:t>
            </a:r>
            <a:r>
              <a:rPr lang="it-IT" sz="3200" dirty="0" err="1">
                <a:latin typeface="Calibri"/>
                <a:cs typeface="Calibri"/>
              </a:rPr>
              <a:t>based</a:t>
            </a:r>
            <a:r>
              <a:rPr lang="it-IT" sz="3200" dirty="0">
                <a:latin typeface="Calibri"/>
                <a:cs typeface="Calibri"/>
              </a:rPr>
              <a:t> </a:t>
            </a:r>
            <a:r>
              <a:rPr sz="3200" spc="-5" dirty="0">
                <a:latin typeface="Calibri"/>
                <a:cs typeface="Calibri"/>
              </a:rPr>
              <a:t>assessment?</a:t>
            </a:r>
            <a:endParaRPr sz="3200" dirty="0">
              <a:latin typeface="Calibri"/>
              <a:cs typeface="Calibri"/>
            </a:endParaRPr>
          </a:p>
          <a:p>
            <a:pPr marL="742950" indent="-742950">
              <a:lnSpc>
                <a:spcPct val="100000"/>
              </a:lnSpc>
              <a:spcBef>
                <a:spcPts val="40"/>
              </a:spcBef>
              <a:buFont typeface="+mj-lt"/>
              <a:buAutoNum type="arabicPeriod"/>
            </a:pPr>
            <a:endParaRPr sz="4300" dirty="0">
              <a:latin typeface="Times New Roman"/>
              <a:cs typeface="Times New Roman"/>
            </a:endParaRPr>
          </a:p>
          <a:p>
            <a:pPr marL="526415" marR="1113790" indent="-514350">
              <a:lnSpc>
                <a:spcPts val="3460"/>
              </a:lnSpc>
              <a:buFont typeface="+mj-lt"/>
              <a:buAutoNum type="arabicPeriod"/>
              <a:tabLst>
                <a:tab pos="354965" algn="l"/>
                <a:tab pos="355600" algn="l"/>
              </a:tabLst>
            </a:pPr>
            <a:r>
              <a:rPr sz="3200" spc="-5" dirty="0">
                <a:latin typeface="Calibri"/>
                <a:cs typeface="Calibri"/>
              </a:rPr>
              <a:t>What do </a:t>
            </a:r>
            <a:r>
              <a:rPr sz="3200" spc="-15" dirty="0">
                <a:latin typeface="Calibri"/>
                <a:cs typeface="Calibri"/>
              </a:rPr>
              <a:t>you want </a:t>
            </a:r>
            <a:r>
              <a:rPr sz="3200" spc="-20" dirty="0">
                <a:latin typeface="Calibri"/>
                <a:cs typeface="Calibri"/>
              </a:rPr>
              <a:t>to </a:t>
            </a:r>
            <a:r>
              <a:rPr sz="3200" dirty="0">
                <a:latin typeface="Calibri"/>
                <a:cs typeface="Calibri"/>
              </a:rPr>
              <a:t>learn </a:t>
            </a:r>
            <a:r>
              <a:rPr sz="3200" spc="-15" dirty="0">
                <a:latin typeface="Calibri"/>
                <a:cs typeface="Calibri"/>
              </a:rPr>
              <a:t>from </a:t>
            </a:r>
            <a:r>
              <a:rPr sz="3200" dirty="0">
                <a:latin typeface="Calibri"/>
                <a:cs typeface="Calibri"/>
              </a:rPr>
              <a:t>a</a:t>
            </a:r>
            <a:r>
              <a:rPr lang="it-IT" sz="3200" dirty="0">
                <a:latin typeface="Calibri"/>
                <a:cs typeface="Calibri"/>
              </a:rPr>
              <a:t> home-</a:t>
            </a:r>
            <a:r>
              <a:rPr lang="it-IT" sz="3200" dirty="0" err="1">
                <a:latin typeface="Calibri"/>
                <a:cs typeface="Calibri"/>
              </a:rPr>
              <a:t>based</a:t>
            </a:r>
            <a:r>
              <a:rPr sz="3200" dirty="0">
                <a:latin typeface="Calibri"/>
                <a:cs typeface="Calibri"/>
              </a:rPr>
              <a:t> </a:t>
            </a:r>
            <a:r>
              <a:rPr sz="3200" spc="-10" dirty="0">
                <a:latin typeface="Calibri"/>
                <a:cs typeface="Calibri"/>
              </a:rPr>
              <a:t>assessment </a:t>
            </a:r>
            <a:r>
              <a:rPr sz="3200" dirty="0">
                <a:latin typeface="Calibri"/>
                <a:cs typeface="Calibri"/>
              </a:rPr>
              <a:t>and</a:t>
            </a:r>
            <a:r>
              <a:rPr sz="3200" spc="20" dirty="0">
                <a:latin typeface="Calibri"/>
                <a:cs typeface="Calibri"/>
              </a:rPr>
              <a:t> </a:t>
            </a:r>
            <a:r>
              <a:rPr sz="3200" spc="-15" dirty="0">
                <a:latin typeface="Calibri"/>
                <a:cs typeface="Calibri"/>
              </a:rPr>
              <a:t>why?</a:t>
            </a:r>
            <a:endParaRPr sz="3200" dirty="0">
              <a:latin typeface="Calibri"/>
              <a:cs typeface="Calibri"/>
            </a:endParaRPr>
          </a:p>
        </p:txBody>
      </p:sp>
      <p:pic>
        <p:nvPicPr>
          <p:cNvPr id="6" name="Immagine 5">
            <a:extLst>
              <a:ext uri="{FF2B5EF4-FFF2-40B4-BE49-F238E27FC236}">
                <a16:creationId xmlns:a16="http://schemas.microsoft.com/office/drawing/2014/main" id="{CE35F93B-4E93-4627-99E9-47FA9C08DA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4251" y="346503"/>
            <a:ext cx="644097" cy="644097"/>
          </a:xfrm>
          <a:prstGeom prst="rect">
            <a:avLst/>
          </a:prstGeom>
        </p:spPr>
      </p:pic>
      <p:pic>
        <p:nvPicPr>
          <p:cNvPr id="7" name="Immagine 6">
            <a:extLst>
              <a:ext uri="{FF2B5EF4-FFF2-40B4-BE49-F238E27FC236}">
                <a16:creationId xmlns:a16="http://schemas.microsoft.com/office/drawing/2014/main" id="{5A11F8B0-018F-45B0-BB22-86BEFA1E761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74251" y="990600"/>
            <a:ext cx="644097" cy="48052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45</a:t>
            </a:fld>
            <a:endParaRPr dirty="0"/>
          </a:p>
        </p:txBody>
      </p:sp>
      <p:pic>
        <p:nvPicPr>
          <p:cNvPr id="5" name="Immagine 4" descr="Immagine che contiene screenshot&#10;&#10;Descrizione generata automaticamente">
            <a:extLst>
              <a:ext uri="{FF2B5EF4-FFF2-40B4-BE49-F238E27FC236}">
                <a16:creationId xmlns:a16="http://schemas.microsoft.com/office/drawing/2014/main" id="{4BA2C5B7-060C-4C1B-AB59-B8E835D90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0" y="1866885"/>
            <a:ext cx="9144000" cy="4492932"/>
          </a:xfrm>
          <a:prstGeom prst="rect">
            <a:avLst/>
          </a:prstGeom>
        </p:spPr>
      </p:pic>
      <p:sp>
        <p:nvSpPr>
          <p:cNvPr id="6" name="object 2">
            <a:extLst>
              <a:ext uri="{FF2B5EF4-FFF2-40B4-BE49-F238E27FC236}">
                <a16:creationId xmlns:a16="http://schemas.microsoft.com/office/drawing/2014/main" id="{A3DF4B12-400C-47BA-B620-734413367940}"/>
              </a:ext>
            </a:extLst>
          </p:cNvPr>
          <p:cNvSpPr/>
          <p:nvPr/>
        </p:nvSpPr>
        <p:spPr>
          <a:xfrm>
            <a:off x="0" y="0"/>
            <a:ext cx="9144000" cy="1761489"/>
          </a:xfrm>
          <a:custGeom>
            <a:avLst/>
            <a:gdLst/>
            <a:ahLst/>
            <a:cxnLst/>
            <a:rect l="l" t="t" r="r" b="b"/>
            <a:pathLst>
              <a:path w="9144000" h="1761489">
                <a:moveTo>
                  <a:pt x="0" y="1761109"/>
                </a:moveTo>
                <a:lnTo>
                  <a:pt x="9144000" y="1761109"/>
                </a:lnTo>
                <a:lnTo>
                  <a:pt x="9144000" y="0"/>
                </a:lnTo>
                <a:lnTo>
                  <a:pt x="0" y="0"/>
                </a:lnTo>
                <a:lnTo>
                  <a:pt x="0" y="1761109"/>
                </a:lnTo>
                <a:close/>
              </a:path>
            </a:pathLst>
          </a:custGeom>
          <a:solidFill>
            <a:srgbClr val="001F41"/>
          </a:solidFill>
        </p:spPr>
        <p:txBody>
          <a:bodyPr wrap="square" lIns="0" tIns="0" rIns="0" bIns="0" rtlCol="0"/>
          <a:lstStyle/>
          <a:p>
            <a:endParaRPr>
              <a:solidFill>
                <a:schemeClr val="bg1"/>
              </a:solidFill>
            </a:endParaRPr>
          </a:p>
        </p:txBody>
      </p:sp>
      <p:sp>
        <p:nvSpPr>
          <p:cNvPr id="7" name="object 3">
            <a:extLst>
              <a:ext uri="{FF2B5EF4-FFF2-40B4-BE49-F238E27FC236}">
                <a16:creationId xmlns:a16="http://schemas.microsoft.com/office/drawing/2014/main" id="{4A067867-3B57-45DF-9CFB-D757D4DD88C9}"/>
              </a:ext>
            </a:extLst>
          </p:cNvPr>
          <p:cNvSpPr txBox="1">
            <a:spLocks/>
          </p:cNvSpPr>
          <p:nvPr/>
        </p:nvSpPr>
        <p:spPr>
          <a:xfrm>
            <a:off x="446633" y="226009"/>
            <a:ext cx="6335167" cy="1120178"/>
          </a:xfrm>
          <a:prstGeom prst="rect">
            <a:avLst/>
          </a:prstGeom>
        </p:spPr>
        <p:txBody>
          <a:bodyPr vert="horz" wrap="square" lIns="0" tIns="12065" rIns="0" bIns="0" rtlCol="0">
            <a:spAutoFit/>
          </a:bodyPr>
          <a:lstStyle>
            <a:lvl1pPr>
              <a:defRPr>
                <a:latin typeface="+mj-lt"/>
                <a:ea typeface="+mj-ea"/>
                <a:cs typeface="+mj-cs"/>
              </a:defRPr>
            </a:lvl1pPr>
          </a:lstStyle>
          <a:p>
            <a:pPr marL="1270">
              <a:spcBef>
                <a:spcPts val="95"/>
              </a:spcBef>
            </a:pPr>
            <a:r>
              <a:rPr lang="en-US" sz="3600" kern="0" spc="-5" dirty="0">
                <a:solidFill>
                  <a:schemeClr val="bg1"/>
                </a:solidFill>
              </a:rPr>
              <a:t>Activity 6:</a:t>
            </a:r>
            <a:r>
              <a:rPr lang="en-US" sz="3600" kern="0" spc="-20" dirty="0">
                <a:solidFill>
                  <a:schemeClr val="bg1"/>
                </a:solidFill>
              </a:rPr>
              <a:t> </a:t>
            </a:r>
            <a:r>
              <a:rPr lang="en-US" sz="3600" kern="0" spc="-10" dirty="0">
                <a:solidFill>
                  <a:schemeClr val="bg1"/>
                </a:solidFill>
              </a:rPr>
              <a:t>Discussion</a:t>
            </a:r>
            <a:r>
              <a:rPr lang="en-US" sz="3600" kern="0" dirty="0">
                <a:solidFill>
                  <a:schemeClr val="bg1"/>
                </a:solidFill>
              </a:rPr>
              <a:t> </a:t>
            </a:r>
            <a:r>
              <a:rPr lang="en-US" sz="3600" kern="0" spc="-15" dirty="0">
                <a:solidFill>
                  <a:schemeClr val="bg1"/>
                </a:solidFill>
              </a:rPr>
              <a:t>General</a:t>
            </a:r>
            <a:r>
              <a:rPr lang="en-US" sz="3600" kern="0" spc="5" dirty="0">
                <a:solidFill>
                  <a:schemeClr val="bg1"/>
                </a:solidFill>
              </a:rPr>
              <a:t> </a:t>
            </a:r>
            <a:r>
              <a:rPr lang="en-US" sz="3600" kern="0" spc="-10" dirty="0">
                <a:solidFill>
                  <a:schemeClr val="bg1"/>
                </a:solidFill>
              </a:rPr>
              <a:t>Principles</a:t>
            </a:r>
            <a:r>
              <a:rPr lang="en-US" sz="3600" kern="0" spc="5" dirty="0">
                <a:solidFill>
                  <a:schemeClr val="bg1"/>
                </a:solidFill>
              </a:rPr>
              <a:t> </a:t>
            </a:r>
            <a:r>
              <a:rPr lang="en-US" sz="3600" kern="0" spc="-5" dirty="0">
                <a:solidFill>
                  <a:schemeClr val="bg1"/>
                </a:solidFill>
              </a:rPr>
              <a:t>of MNS</a:t>
            </a:r>
            <a:r>
              <a:rPr lang="en-US" sz="3600" kern="0" spc="-80" dirty="0">
                <a:solidFill>
                  <a:schemeClr val="bg1"/>
                </a:solidFill>
              </a:rPr>
              <a:t> </a:t>
            </a:r>
            <a:r>
              <a:rPr lang="en-US" sz="3600" kern="0" spc="-5" dirty="0">
                <a:solidFill>
                  <a:schemeClr val="bg1"/>
                </a:solidFill>
              </a:rPr>
              <a:t>Assessments</a:t>
            </a:r>
            <a:endParaRPr lang="en-US" sz="3600" kern="0" dirty="0">
              <a:solidFill>
                <a:schemeClr val="bg1"/>
              </a:solidFill>
            </a:endParaRPr>
          </a:p>
        </p:txBody>
      </p:sp>
      <p:pic>
        <p:nvPicPr>
          <p:cNvPr id="8" name="Immagine 7">
            <a:extLst>
              <a:ext uri="{FF2B5EF4-FFF2-40B4-BE49-F238E27FC236}">
                <a16:creationId xmlns:a16="http://schemas.microsoft.com/office/drawing/2014/main" id="{6FCCA3A9-024C-4D15-94ED-DCC8195C3D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53400" y="304800"/>
            <a:ext cx="644097" cy="644097"/>
          </a:xfrm>
          <a:prstGeom prst="rect">
            <a:avLst/>
          </a:prstGeom>
        </p:spPr>
      </p:pic>
      <p:pic>
        <p:nvPicPr>
          <p:cNvPr id="9" name="Immagine 8">
            <a:extLst>
              <a:ext uri="{FF2B5EF4-FFF2-40B4-BE49-F238E27FC236}">
                <a16:creationId xmlns:a16="http://schemas.microsoft.com/office/drawing/2014/main" id="{B04AF4E3-C738-4C01-BAF8-ACE7BB8667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153400" y="948897"/>
            <a:ext cx="644097" cy="48052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51330"/>
          </a:xfrm>
          <a:custGeom>
            <a:avLst/>
            <a:gdLst/>
            <a:ahLst/>
            <a:cxnLst/>
            <a:rect l="l" t="t" r="r" b="b"/>
            <a:pathLst>
              <a:path w="9144000" h="1751330">
                <a:moveTo>
                  <a:pt x="0" y="1751076"/>
                </a:moveTo>
                <a:lnTo>
                  <a:pt x="9144000" y="1751076"/>
                </a:lnTo>
                <a:lnTo>
                  <a:pt x="9144000" y="0"/>
                </a:lnTo>
                <a:lnTo>
                  <a:pt x="0" y="0"/>
                </a:lnTo>
                <a:lnTo>
                  <a:pt x="0" y="1751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253379"/>
            <a:ext cx="4834255" cy="1244571"/>
          </a:xfrm>
          <a:prstGeom prst="rect">
            <a:avLst/>
          </a:prstGeom>
        </p:spPr>
        <p:txBody>
          <a:bodyPr vert="horz" wrap="square" lIns="0" tIns="13335" rIns="0" bIns="0" rtlCol="0">
            <a:spAutoFit/>
          </a:bodyPr>
          <a:lstStyle/>
          <a:p>
            <a:pPr marL="12700">
              <a:lnSpc>
                <a:spcPct val="100000"/>
              </a:lnSpc>
              <a:spcBef>
                <a:spcPts val="105"/>
              </a:spcBef>
            </a:pPr>
            <a:r>
              <a:rPr sz="4000" spc="-10" dirty="0"/>
              <a:t>Presenting</a:t>
            </a:r>
            <a:r>
              <a:rPr sz="4000" spc="-85" dirty="0"/>
              <a:t> </a:t>
            </a:r>
            <a:r>
              <a:rPr sz="4000" spc="-10" dirty="0"/>
              <a:t>complaint</a:t>
            </a:r>
            <a:br>
              <a:rPr lang="it-IT" sz="4000" spc="-10" dirty="0"/>
            </a:br>
            <a:r>
              <a:rPr lang="it-IT" sz="4000" spc="-10" dirty="0"/>
              <a:t>&amp; </a:t>
            </a:r>
            <a:r>
              <a:rPr lang="it-IT" sz="4000" spc="-35" dirty="0" err="1"/>
              <a:t>Past</a:t>
            </a:r>
            <a:r>
              <a:rPr lang="it-IT" sz="4000" spc="-35" dirty="0"/>
              <a:t> </a:t>
            </a:r>
            <a:r>
              <a:rPr lang="it-IT" sz="4000" dirty="0"/>
              <a:t>MNS</a:t>
            </a:r>
            <a:r>
              <a:rPr lang="it-IT" sz="4000" spc="-15" dirty="0"/>
              <a:t> history</a:t>
            </a:r>
            <a:endParaRPr sz="4000" spc="-10"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46</a:t>
            </a:fld>
            <a:endParaRPr dirty="0"/>
          </a:p>
        </p:txBody>
      </p:sp>
      <p:sp>
        <p:nvSpPr>
          <p:cNvPr id="4" name="object 4"/>
          <p:cNvSpPr txBox="1"/>
          <p:nvPr/>
        </p:nvSpPr>
        <p:spPr>
          <a:xfrm>
            <a:off x="1122464" y="1905000"/>
            <a:ext cx="7303770" cy="5674630"/>
          </a:xfrm>
          <a:prstGeom prst="rect">
            <a:avLst/>
          </a:prstGeom>
        </p:spPr>
        <p:txBody>
          <a:bodyPr vert="horz" wrap="square" lIns="0" tIns="92710" rIns="0" bIns="0" rtlCol="0">
            <a:spAutoFit/>
          </a:bodyPr>
          <a:lstStyle/>
          <a:p>
            <a:pPr marL="12700" marR="5080">
              <a:lnSpc>
                <a:spcPts val="2590"/>
              </a:lnSpc>
              <a:spcBef>
                <a:spcPts val="730"/>
              </a:spcBef>
            </a:pPr>
            <a:r>
              <a:rPr sz="2700" spc="-15" dirty="0">
                <a:latin typeface="Calibri"/>
                <a:cs typeface="Calibri"/>
              </a:rPr>
              <a:t>Start </a:t>
            </a:r>
            <a:r>
              <a:rPr sz="2700" dirty="0">
                <a:latin typeface="Calibri"/>
                <a:cs typeface="Calibri"/>
              </a:rPr>
              <a:t>with </a:t>
            </a:r>
            <a:r>
              <a:rPr sz="2700" spc="-5" dirty="0">
                <a:latin typeface="Calibri"/>
                <a:cs typeface="Calibri"/>
              </a:rPr>
              <a:t>open </a:t>
            </a:r>
            <a:r>
              <a:rPr sz="2700" spc="-10" dirty="0">
                <a:latin typeface="Calibri"/>
                <a:cs typeface="Calibri"/>
              </a:rPr>
              <a:t>questions </a:t>
            </a:r>
            <a:r>
              <a:rPr sz="2700" dirty="0">
                <a:latin typeface="Calibri"/>
                <a:cs typeface="Calibri"/>
              </a:rPr>
              <a:t>and </a:t>
            </a:r>
            <a:r>
              <a:rPr sz="2700" spc="-15" dirty="0">
                <a:latin typeface="Calibri"/>
                <a:cs typeface="Calibri"/>
              </a:rPr>
              <a:t>focus </a:t>
            </a:r>
            <a:r>
              <a:rPr sz="2700" dirty="0">
                <a:latin typeface="Calibri"/>
                <a:cs typeface="Calibri"/>
              </a:rPr>
              <a:t>in </a:t>
            </a:r>
            <a:r>
              <a:rPr sz="2700" spc="-5" dirty="0">
                <a:latin typeface="Calibri"/>
                <a:cs typeface="Calibri"/>
              </a:rPr>
              <a:t>on </a:t>
            </a:r>
            <a:r>
              <a:rPr sz="2700" spc="-10" dirty="0">
                <a:latin typeface="Calibri"/>
                <a:cs typeface="Calibri"/>
              </a:rPr>
              <a:t>areas </a:t>
            </a:r>
            <a:r>
              <a:rPr sz="2700" dirty="0">
                <a:latin typeface="Calibri"/>
                <a:cs typeface="Calibri"/>
              </a:rPr>
              <a:t>with  </a:t>
            </a:r>
            <a:r>
              <a:rPr sz="2700" spc="-10" dirty="0">
                <a:latin typeface="Calibri"/>
                <a:cs typeface="Calibri"/>
              </a:rPr>
              <a:t>more </a:t>
            </a:r>
            <a:r>
              <a:rPr sz="2700" spc="-5" dirty="0">
                <a:latin typeface="Calibri"/>
                <a:cs typeface="Calibri"/>
              </a:rPr>
              <a:t>specific </a:t>
            </a:r>
            <a:r>
              <a:rPr sz="2700" dirty="0">
                <a:latin typeface="Calibri"/>
                <a:cs typeface="Calibri"/>
              </a:rPr>
              <a:t>closed </a:t>
            </a:r>
            <a:r>
              <a:rPr sz="2700" spc="-10" dirty="0">
                <a:latin typeface="Calibri"/>
                <a:cs typeface="Calibri"/>
              </a:rPr>
              <a:t>questions </a:t>
            </a:r>
            <a:r>
              <a:rPr sz="2700" dirty="0">
                <a:latin typeface="Calibri"/>
                <a:cs typeface="Calibri"/>
              </a:rPr>
              <a:t>as</a:t>
            </a:r>
            <a:r>
              <a:rPr sz="2700" spc="-55" dirty="0">
                <a:latin typeface="Calibri"/>
                <a:cs typeface="Calibri"/>
              </a:rPr>
              <a:t> </a:t>
            </a:r>
            <a:r>
              <a:rPr sz="2700" spc="-20" dirty="0">
                <a:latin typeface="Calibri"/>
                <a:cs typeface="Calibri"/>
              </a:rPr>
              <a:t>necessary.</a:t>
            </a:r>
            <a:endParaRPr sz="2700" dirty="0">
              <a:latin typeface="Calibri"/>
              <a:cs typeface="Calibri"/>
            </a:endParaRPr>
          </a:p>
          <a:p>
            <a:pPr>
              <a:lnSpc>
                <a:spcPct val="100000"/>
              </a:lnSpc>
              <a:spcBef>
                <a:spcPts val="45"/>
              </a:spcBef>
            </a:pPr>
            <a:endParaRPr sz="2800" dirty="0">
              <a:latin typeface="Times New Roman"/>
              <a:cs typeface="Times New Roman"/>
            </a:endParaRPr>
          </a:p>
          <a:p>
            <a:pPr marL="12700">
              <a:lnSpc>
                <a:spcPct val="100000"/>
              </a:lnSpc>
            </a:pPr>
            <a:r>
              <a:rPr sz="2700" dirty="0">
                <a:latin typeface="Calibri"/>
                <a:cs typeface="Calibri"/>
              </a:rPr>
              <a:t>Ask:</a:t>
            </a:r>
          </a:p>
          <a:p>
            <a:pPr marL="355600" indent="-343535">
              <a:lnSpc>
                <a:spcPct val="100000"/>
              </a:lnSpc>
              <a:spcBef>
                <a:spcPts val="5"/>
              </a:spcBef>
              <a:buFont typeface="Arial"/>
              <a:buChar char="•"/>
              <a:tabLst>
                <a:tab pos="354965" algn="l"/>
                <a:tab pos="356235" algn="l"/>
              </a:tabLst>
            </a:pPr>
            <a:r>
              <a:rPr lang="it-IT" sz="2700" spc="-20" dirty="0" err="1">
                <a:latin typeface="Calibri"/>
                <a:cs typeface="Calibri"/>
              </a:rPr>
              <a:t>What</a:t>
            </a:r>
            <a:r>
              <a:rPr lang="it-IT" sz="2700" spc="-20" dirty="0">
                <a:latin typeface="Calibri"/>
                <a:cs typeface="Calibri"/>
              </a:rPr>
              <a:t> are </a:t>
            </a:r>
            <a:r>
              <a:rPr lang="it-IT" sz="2700" spc="-20" dirty="0" err="1">
                <a:latin typeface="Calibri"/>
                <a:cs typeface="Calibri"/>
              </a:rPr>
              <a:t>you</a:t>
            </a:r>
            <a:r>
              <a:rPr lang="it-IT" sz="2700" spc="-20" dirty="0">
                <a:latin typeface="Calibri"/>
                <a:cs typeface="Calibri"/>
              </a:rPr>
              <a:t> </a:t>
            </a:r>
            <a:r>
              <a:rPr lang="it-IT" sz="2700" spc="-20" dirty="0" err="1">
                <a:latin typeface="Calibri"/>
                <a:cs typeface="Calibri"/>
              </a:rPr>
              <a:t>concerned</a:t>
            </a:r>
            <a:r>
              <a:rPr lang="it-IT" sz="2700" spc="-20" dirty="0">
                <a:latin typeface="Calibri"/>
                <a:cs typeface="Calibri"/>
              </a:rPr>
              <a:t> </a:t>
            </a:r>
            <a:r>
              <a:rPr lang="it-IT" sz="2700" spc="-20" dirty="0" err="1">
                <a:latin typeface="Calibri"/>
                <a:cs typeface="Calibri"/>
              </a:rPr>
              <a:t>about</a:t>
            </a:r>
            <a:r>
              <a:rPr sz="2700" spc="-15" dirty="0">
                <a:latin typeface="Calibri"/>
                <a:cs typeface="Calibri"/>
              </a:rPr>
              <a:t>?</a:t>
            </a:r>
            <a:endParaRPr sz="2700" dirty="0">
              <a:latin typeface="Calibri"/>
              <a:cs typeface="Calibri"/>
            </a:endParaRPr>
          </a:p>
          <a:p>
            <a:pPr marL="355600" indent="-343535">
              <a:lnSpc>
                <a:spcPct val="100000"/>
              </a:lnSpc>
              <a:buFont typeface="Arial"/>
              <a:buChar char="•"/>
              <a:tabLst>
                <a:tab pos="354965" algn="l"/>
                <a:tab pos="356235" algn="l"/>
              </a:tabLst>
            </a:pPr>
            <a:r>
              <a:rPr sz="2700" dirty="0">
                <a:latin typeface="Calibri"/>
                <a:cs typeface="Calibri"/>
              </a:rPr>
              <a:t>When </a:t>
            </a:r>
            <a:r>
              <a:rPr sz="2700" spc="-5" dirty="0">
                <a:latin typeface="Calibri"/>
                <a:cs typeface="Calibri"/>
              </a:rPr>
              <a:t>did </a:t>
            </a:r>
            <a:r>
              <a:rPr sz="2700" dirty="0">
                <a:latin typeface="Calibri"/>
                <a:cs typeface="Calibri"/>
              </a:rPr>
              <a:t>this</a:t>
            </a:r>
            <a:r>
              <a:rPr sz="2700" spc="-30" dirty="0">
                <a:latin typeface="Calibri"/>
                <a:cs typeface="Calibri"/>
              </a:rPr>
              <a:t> </a:t>
            </a:r>
            <a:r>
              <a:rPr sz="2700" spc="-20" dirty="0">
                <a:latin typeface="Calibri"/>
                <a:cs typeface="Calibri"/>
              </a:rPr>
              <a:t>start?</a:t>
            </a:r>
            <a:endParaRPr sz="2700" dirty="0">
              <a:latin typeface="Calibri"/>
              <a:cs typeface="Calibri"/>
            </a:endParaRPr>
          </a:p>
          <a:p>
            <a:pPr marL="355600" marR="381635" indent="-343535">
              <a:lnSpc>
                <a:spcPts val="2590"/>
              </a:lnSpc>
              <a:spcBef>
                <a:spcPts val="625"/>
              </a:spcBef>
              <a:buFont typeface="Arial"/>
              <a:buChar char="•"/>
              <a:tabLst>
                <a:tab pos="354965" algn="l"/>
                <a:tab pos="356235" algn="l"/>
              </a:tabLst>
            </a:pPr>
            <a:r>
              <a:rPr sz="2700" spc="-5" dirty="0">
                <a:latin typeface="Calibri"/>
                <a:cs typeface="Calibri"/>
              </a:rPr>
              <a:t>How </a:t>
            </a:r>
            <a:r>
              <a:rPr sz="2700" dirty="0">
                <a:latin typeface="Calibri"/>
                <a:cs typeface="Calibri"/>
              </a:rPr>
              <a:t>long </a:t>
            </a:r>
            <a:r>
              <a:rPr sz="2700" spc="-5" dirty="0">
                <a:latin typeface="Calibri"/>
                <a:cs typeface="Calibri"/>
              </a:rPr>
              <a:t>has </a:t>
            </a:r>
            <a:r>
              <a:rPr sz="2700" dirty="0">
                <a:latin typeface="Calibri"/>
                <a:cs typeface="Calibri"/>
              </a:rPr>
              <a:t>this </a:t>
            </a:r>
            <a:r>
              <a:rPr sz="2700" spc="-5" dirty="0">
                <a:latin typeface="Calibri"/>
                <a:cs typeface="Calibri"/>
              </a:rPr>
              <a:t>been happening </a:t>
            </a:r>
            <a:r>
              <a:rPr sz="2700" dirty="0">
                <a:latin typeface="Calibri"/>
                <a:cs typeface="Calibri"/>
              </a:rPr>
              <a:t>– </a:t>
            </a:r>
            <a:r>
              <a:rPr sz="2700" spc="-5" dirty="0">
                <a:latin typeface="Calibri"/>
                <a:cs typeface="Calibri"/>
              </a:rPr>
              <a:t>how</a:t>
            </a:r>
            <a:r>
              <a:rPr sz="2700" spc="-114" dirty="0">
                <a:latin typeface="Calibri"/>
                <a:cs typeface="Calibri"/>
              </a:rPr>
              <a:t> </a:t>
            </a:r>
            <a:r>
              <a:rPr sz="2700" spc="-15" dirty="0">
                <a:latin typeface="Calibri"/>
                <a:cs typeface="Calibri"/>
              </a:rPr>
              <a:t>many  years, </a:t>
            </a:r>
            <a:r>
              <a:rPr sz="2700" spc="-5" dirty="0">
                <a:latin typeface="Calibri"/>
                <a:cs typeface="Calibri"/>
              </a:rPr>
              <a:t>months, </a:t>
            </a:r>
            <a:r>
              <a:rPr sz="2700" spc="-10" dirty="0">
                <a:latin typeface="Calibri"/>
                <a:cs typeface="Calibri"/>
              </a:rPr>
              <a:t>weeks,</a:t>
            </a:r>
            <a:r>
              <a:rPr sz="2700" spc="-55" dirty="0">
                <a:latin typeface="Calibri"/>
                <a:cs typeface="Calibri"/>
              </a:rPr>
              <a:t> </a:t>
            </a:r>
            <a:r>
              <a:rPr sz="2700" spc="-20" dirty="0">
                <a:latin typeface="Calibri"/>
                <a:cs typeface="Calibri"/>
              </a:rPr>
              <a:t>days?</a:t>
            </a:r>
            <a:endParaRPr sz="2700" dirty="0">
              <a:latin typeface="Calibri"/>
              <a:cs typeface="Calibri"/>
            </a:endParaRPr>
          </a:p>
          <a:p>
            <a:pPr marL="355600" indent="-343535">
              <a:lnSpc>
                <a:spcPct val="100000"/>
              </a:lnSpc>
              <a:spcBef>
                <a:spcPts val="25"/>
              </a:spcBef>
              <a:buFont typeface="Arial"/>
              <a:buChar char="•"/>
              <a:tabLst>
                <a:tab pos="354965" algn="l"/>
                <a:tab pos="356235" algn="l"/>
              </a:tabLst>
            </a:pPr>
            <a:r>
              <a:rPr sz="2700" spc="-5" dirty="0">
                <a:latin typeface="Calibri"/>
                <a:cs typeface="Calibri"/>
              </a:rPr>
              <a:t>How did </a:t>
            </a:r>
            <a:r>
              <a:rPr sz="2700" spc="-10" dirty="0">
                <a:latin typeface="Calibri"/>
                <a:cs typeface="Calibri"/>
              </a:rPr>
              <a:t>this</a:t>
            </a:r>
            <a:r>
              <a:rPr sz="2700" spc="-5" dirty="0">
                <a:latin typeface="Calibri"/>
                <a:cs typeface="Calibri"/>
              </a:rPr>
              <a:t> </a:t>
            </a:r>
            <a:r>
              <a:rPr sz="2700" spc="-15" dirty="0">
                <a:latin typeface="Calibri"/>
                <a:cs typeface="Calibri"/>
              </a:rPr>
              <a:t>start?</a:t>
            </a:r>
            <a:endParaRPr sz="2700" dirty="0">
              <a:latin typeface="Calibri"/>
              <a:cs typeface="Calibri"/>
            </a:endParaRPr>
          </a:p>
          <a:p>
            <a:pPr marL="355600" indent="-343535">
              <a:lnSpc>
                <a:spcPct val="100000"/>
              </a:lnSpc>
              <a:buFont typeface="Arial"/>
              <a:buChar char="•"/>
              <a:tabLst>
                <a:tab pos="354965" algn="l"/>
                <a:tab pos="356235" algn="l"/>
              </a:tabLst>
            </a:pPr>
            <a:r>
              <a:rPr sz="2700" spc="-10" dirty="0">
                <a:latin typeface="Calibri"/>
                <a:cs typeface="Calibri"/>
              </a:rPr>
              <a:t>What </a:t>
            </a:r>
            <a:r>
              <a:rPr sz="2700" spc="-5" dirty="0">
                <a:latin typeface="Calibri"/>
                <a:cs typeface="Calibri"/>
              </a:rPr>
              <a:t>do </a:t>
            </a:r>
            <a:r>
              <a:rPr sz="2700" spc="-15" dirty="0">
                <a:latin typeface="Calibri"/>
                <a:cs typeface="Calibri"/>
              </a:rPr>
              <a:t>you </a:t>
            </a:r>
            <a:r>
              <a:rPr sz="2700" dirty="0">
                <a:latin typeface="Calibri"/>
                <a:cs typeface="Calibri"/>
              </a:rPr>
              <a:t>think is </a:t>
            </a:r>
            <a:r>
              <a:rPr sz="2700" spc="-5" dirty="0">
                <a:latin typeface="Calibri"/>
                <a:cs typeface="Calibri"/>
              </a:rPr>
              <a:t>happening</a:t>
            </a:r>
            <a:r>
              <a:rPr sz="2700" spc="-15" dirty="0">
                <a:latin typeface="Calibri"/>
                <a:cs typeface="Calibri"/>
              </a:rPr>
              <a:t>?</a:t>
            </a:r>
            <a:endParaRPr lang="it-IT" sz="2700" spc="-15" dirty="0">
              <a:latin typeface="Calibri"/>
              <a:cs typeface="Calibri"/>
            </a:endParaRPr>
          </a:p>
          <a:p>
            <a:pPr marL="355600" indent="-343535">
              <a:buFont typeface="Arial"/>
              <a:buChar char="•"/>
              <a:tabLst>
                <a:tab pos="354965" algn="l"/>
                <a:tab pos="356235" algn="l"/>
              </a:tabLst>
            </a:pPr>
            <a:r>
              <a:rPr lang="en-US" sz="2700" spc="-5" dirty="0">
                <a:cs typeface="Calibri"/>
              </a:rPr>
              <a:t>Has </a:t>
            </a:r>
            <a:r>
              <a:rPr lang="en-US" sz="2700" spc="-10" dirty="0">
                <a:cs typeface="Calibri"/>
              </a:rPr>
              <a:t>anything </a:t>
            </a:r>
            <a:r>
              <a:rPr lang="en-US" sz="2700" spc="-25" dirty="0">
                <a:cs typeface="Calibri"/>
              </a:rPr>
              <a:t>like </a:t>
            </a:r>
            <a:r>
              <a:rPr lang="en-US" sz="2700" spc="-5" dirty="0">
                <a:cs typeface="Calibri"/>
              </a:rPr>
              <a:t>this happened </a:t>
            </a:r>
            <a:r>
              <a:rPr lang="en-US" sz="2700" spc="-20" dirty="0">
                <a:cs typeface="Calibri"/>
              </a:rPr>
              <a:t>before?</a:t>
            </a:r>
          </a:p>
          <a:p>
            <a:pPr marL="355600" indent="-343535">
              <a:buFont typeface="Arial"/>
              <a:buChar char="•"/>
              <a:tabLst>
                <a:tab pos="354965" algn="l"/>
                <a:tab pos="356235" algn="l"/>
              </a:tabLst>
            </a:pPr>
            <a:r>
              <a:rPr lang="en-US" sz="2700" spc="-20" dirty="0">
                <a:cs typeface="Calibri"/>
              </a:rPr>
              <a:t>When it happens, what do you do?</a:t>
            </a:r>
            <a:endParaRPr lang="en-US" sz="2700" dirty="0">
              <a:cs typeface="Calibri"/>
            </a:endParaRPr>
          </a:p>
          <a:p>
            <a:pPr marL="355600" indent="-343535">
              <a:lnSpc>
                <a:spcPct val="100000"/>
              </a:lnSpc>
              <a:buFont typeface="Arial"/>
              <a:buChar char="•"/>
              <a:tabLst>
                <a:tab pos="354965" algn="l"/>
                <a:tab pos="356235" algn="l"/>
              </a:tabLst>
            </a:pPr>
            <a:endParaRPr lang="it-IT" sz="2700" spc="-15" dirty="0">
              <a:latin typeface="Calibri"/>
              <a:cs typeface="Calibri"/>
            </a:endParaRPr>
          </a:p>
          <a:p>
            <a:pPr marL="355600" indent="-343535">
              <a:lnSpc>
                <a:spcPct val="100000"/>
              </a:lnSpc>
              <a:buFont typeface="Arial"/>
              <a:buChar char="•"/>
              <a:tabLst>
                <a:tab pos="354965" algn="l"/>
                <a:tab pos="356235" algn="l"/>
              </a:tabLst>
            </a:pPr>
            <a:endParaRPr sz="2700" dirty="0">
              <a:latin typeface="Calibri"/>
              <a:cs typeface="Calibri"/>
            </a:endParaRPr>
          </a:p>
        </p:txBody>
      </p:sp>
      <p:pic>
        <p:nvPicPr>
          <p:cNvPr id="6" name="Immagine 5">
            <a:extLst>
              <a:ext uri="{FF2B5EF4-FFF2-40B4-BE49-F238E27FC236}">
                <a16:creationId xmlns:a16="http://schemas.microsoft.com/office/drawing/2014/main" id="{ACECBD07-E489-4047-8053-2C0979952B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4185" y="324287"/>
            <a:ext cx="644097" cy="644097"/>
          </a:xfrm>
          <a:prstGeom prst="rect">
            <a:avLst/>
          </a:prstGeom>
        </p:spPr>
      </p:pic>
      <p:pic>
        <p:nvPicPr>
          <p:cNvPr id="7" name="Immagine 6">
            <a:extLst>
              <a:ext uri="{FF2B5EF4-FFF2-40B4-BE49-F238E27FC236}">
                <a16:creationId xmlns:a16="http://schemas.microsoft.com/office/drawing/2014/main" id="{973984CA-0198-40A6-8FF4-BF9CFA3AFC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04185" y="968384"/>
            <a:ext cx="644097" cy="48052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600200"/>
          </a:xfrm>
          <a:custGeom>
            <a:avLst/>
            <a:gdLst/>
            <a:ahLst/>
            <a:cxnLst/>
            <a:rect l="l" t="t" r="r" b="b"/>
            <a:pathLst>
              <a:path w="9144000" h="1600200">
                <a:moveTo>
                  <a:pt x="0" y="1600200"/>
                </a:moveTo>
                <a:lnTo>
                  <a:pt x="9144000" y="1600200"/>
                </a:lnTo>
                <a:lnTo>
                  <a:pt x="9144000" y="0"/>
                </a:lnTo>
                <a:lnTo>
                  <a:pt x="0" y="0"/>
                </a:lnTo>
                <a:lnTo>
                  <a:pt x="0" y="16002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451485"/>
            <a:ext cx="5070475" cy="697230"/>
          </a:xfrm>
          <a:prstGeom prst="rect">
            <a:avLst/>
          </a:prstGeom>
        </p:spPr>
        <p:txBody>
          <a:bodyPr vert="horz" wrap="square" lIns="0" tIns="13335" rIns="0" bIns="0" rtlCol="0">
            <a:spAutoFit/>
          </a:bodyPr>
          <a:lstStyle/>
          <a:p>
            <a:pPr marL="12700">
              <a:lnSpc>
                <a:spcPct val="100000"/>
              </a:lnSpc>
              <a:spcBef>
                <a:spcPts val="105"/>
              </a:spcBef>
            </a:pPr>
            <a:r>
              <a:rPr spc="-10" dirty="0"/>
              <a:t>General </a:t>
            </a:r>
            <a:r>
              <a:rPr spc="-5" dirty="0"/>
              <a:t>health</a:t>
            </a:r>
            <a:r>
              <a:rPr spc="-65" dirty="0"/>
              <a:t> </a:t>
            </a:r>
            <a:r>
              <a:rPr spc="-15" dirty="0"/>
              <a:t>history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47</a:t>
            </a:fld>
            <a:endParaRPr dirty="0"/>
          </a:p>
        </p:txBody>
      </p:sp>
      <p:sp>
        <p:nvSpPr>
          <p:cNvPr id="4" name="object 4"/>
          <p:cNvSpPr txBox="1"/>
          <p:nvPr/>
        </p:nvSpPr>
        <p:spPr>
          <a:xfrm>
            <a:off x="925474" y="2141347"/>
            <a:ext cx="7433945" cy="2578270"/>
          </a:xfrm>
          <a:prstGeom prst="rect">
            <a:avLst/>
          </a:prstGeom>
        </p:spPr>
        <p:txBody>
          <a:bodyPr vert="horz" wrap="square" lIns="0" tIns="13335" rIns="0" bIns="0" rtlCol="0">
            <a:spAutoFit/>
          </a:bodyPr>
          <a:lstStyle/>
          <a:p>
            <a:pPr marL="12700" marR="5080">
              <a:lnSpc>
                <a:spcPct val="100000"/>
              </a:lnSpc>
              <a:spcBef>
                <a:spcPts val="105"/>
              </a:spcBef>
            </a:pPr>
            <a:r>
              <a:rPr sz="3200" spc="-5" dirty="0">
                <a:latin typeface="Calibri"/>
                <a:cs typeface="Calibri"/>
              </a:rPr>
              <a:t>Find out </a:t>
            </a:r>
            <a:r>
              <a:rPr sz="3200" dirty="0">
                <a:latin typeface="Calibri"/>
                <a:cs typeface="Calibri"/>
              </a:rPr>
              <a:t>if </a:t>
            </a:r>
            <a:r>
              <a:rPr sz="3200" spc="-10" dirty="0">
                <a:latin typeface="Calibri"/>
                <a:cs typeface="Calibri"/>
              </a:rPr>
              <a:t>they </a:t>
            </a:r>
            <a:r>
              <a:rPr sz="3200" spc="-20" dirty="0">
                <a:latin typeface="Calibri"/>
                <a:cs typeface="Calibri"/>
              </a:rPr>
              <a:t>have </a:t>
            </a:r>
            <a:r>
              <a:rPr sz="3200" spc="-5" dirty="0">
                <a:latin typeface="Calibri"/>
                <a:cs typeface="Calibri"/>
              </a:rPr>
              <a:t>had </a:t>
            </a:r>
            <a:r>
              <a:rPr sz="3200" spc="-20" dirty="0">
                <a:latin typeface="Calibri"/>
                <a:cs typeface="Calibri"/>
              </a:rPr>
              <a:t>any </a:t>
            </a:r>
            <a:r>
              <a:rPr sz="3200" dirty="0">
                <a:latin typeface="Calibri"/>
                <a:cs typeface="Calibri"/>
              </a:rPr>
              <a:t>other </a:t>
            </a:r>
            <a:r>
              <a:rPr sz="3200" spc="-5" dirty="0">
                <a:latin typeface="Calibri"/>
                <a:cs typeface="Calibri"/>
              </a:rPr>
              <a:t>health  concerns or been </a:t>
            </a:r>
            <a:r>
              <a:rPr sz="3200" spc="-10" dirty="0">
                <a:latin typeface="Calibri"/>
                <a:cs typeface="Calibri"/>
              </a:rPr>
              <a:t>taking </a:t>
            </a:r>
            <a:r>
              <a:rPr sz="3200" spc="-20" dirty="0">
                <a:latin typeface="Calibri"/>
                <a:cs typeface="Calibri"/>
              </a:rPr>
              <a:t>any </a:t>
            </a:r>
            <a:r>
              <a:rPr sz="3200" spc="-10" dirty="0">
                <a:latin typeface="Calibri"/>
                <a:cs typeface="Calibri"/>
              </a:rPr>
              <a:t>medication </a:t>
            </a:r>
            <a:r>
              <a:rPr sz="3200" spc="-15" dirty="0">
                <a:latin typeface="Calibri"/>
                <a:cs typeface="Calibri"/>
              </a:rPr>
              <a:t>over  </a:t>
            </a:r>
            <a:r>
              <a:rPr sz="3200" dirty="0">
                <a:latin typeface="Calibri"/>
                <a:cs typeface="Calibri"/>
              </a:rPr>
              <a:t>the </a:t>
            </a:r>
            <a:r>
              <a:rPr sz="3200" spc="-10" dirty="0">
                <a:latin typeface="Calibri"/>
                <a:cs typeface="Calibri"/>
              </a:rPr>
              <a:t>past </a:t>
            </a:r>
            <a:r>
              <a:rPr sz="3200" spc="-35" dirty="0">
                <a:latin typeface="Calibri"/>
                <a:cs typeface="Calibri"/>
              </a:rPr>
              <a:t>few</a:t>
            </a:r>
            <a:r>
              <a:rPr sz="3200" spc="5" dirty="0">
                <a:latin typeface="Calibri"/>
                <a:cs typeface="Calibri"/>
              </a:rPr>
              <a:t> </a:t>
            </a:r>
            <a:r>
              <a:rPr sz="3200" spc="-20" dirty="0">
                <a:latin typeface="Calibri"/>
                <a:cs typeface="Calibri"/>
              </a:rPr>
              <a:t>years.</a:t>
            </a:r>
            <a:endParaRPr sz="3200" dirty="0">
              <a:latin typeface="Calibri"/>
              <a:cs typeface="Calibri"/>
            </a:endParaRPr>
          </a:p>
          <a:p>
            <a:pPr marL="355600" marR="549275" indent="-343535">
              <a:lnSpc>
                <a:spcPct val="100000"/>
              </a:lnSpc>
              <a:spcBef>
                <a:spcPts val="770"/>
              </a:spcBef>
              <a:buFont typeface="Arial"/>
              <a:buChar char="•"/>
              <a:tabLst>
                <a:tab pos="355600" algn="l"/>
                <a:tab pos="356235" algn="l"/>
              </a:tabLst>
            </a:pPr>
            <a:r>
              <a:rPr sz="3200" dirty="0">
                <a:latin typeface="Calibri"/>
                <a:cs typeface="Calibri"/>
              </a:rPr>
              <a:t>If </a:t>
            </a:r>
            <a:r>
              <a:rPr sz="3200" spc="-10" dirty="0">
                <a:latin typeface="Calibri"/>
                <a:cs typeface="Calibri"/>
              </a:rPr>
              <a:t>they </a:t>
            </a:r>
            <a:r>
              <a:rPr sz="3200" spc="-20" dirty="0">
                <a:latin typeface="Calibri"/>
                <a:cs typeface="Calibri"/>
              </a:rPr>
              <a:t>have </a:t>
            </a:r>
            <a:r>
              <a:rPr sz="3200" spc="-5" dirty="0">
                <a:latin typeface="Calibri"/>
                <a:cs typeface="Calibri"/>
              </a:rPr>
              <a:t>been </a:t>
            </a:r>
            <a:r>
              <a:rPr sz="3200" spc="-10" dirty="0">
                <a:latin typeface="Calibri"/>
                <a:cs typeface="Calibri"/>
              </a:rPr>
              <a:t>taking medication, </a:t>
            </a:r>
            <a:r>
              <a:rPr sz="3200" spc="-5" dirty="0">
                <a:latin typeface="Calibri"/>
                <a:cs typeface="Calibri"/>
              </a:rPr>
              <a:t>do  </a:t>
            </a:r>
            <a:r>
              <a:rPr sz="3200" spc="-10" dirty="0">
                <a:latin typeface="Calibri"/>
                <a:cs typeface="Calibri"/>
              </a:rPr>
              <a:t>they </a:t>
            </a:r>
            <a:r>
              <a:rPr sz="3200" dirty="0">
                <a:latin typeface="Calibri"/>
                <a:cs typeface="Calibri"/>
              </a:rPr>
              <a:t>know </a:t>
            </a:r>
            <a:r>
              <a:rPr sz="3200" spc="-5" dirty="0">
                <a:latin typeface="Calibri"/>
                <a:cs typeface="Calibri"/>
              </a:rPr>
              <a:t>what </a:t>
            </a:r>
            <a:r>
              <a:rPr sz="3200" dirty="0">
                <a:latin typeface="Calibri"/>
                <a:cs typeface="Calibri"/>
              </a:rPr>
              <a:t>it is</a:t>
            </a:r>
            <a:r>
              <a:rPr sz="3200" spc="-5" dirty="0">
                <a:latin typeface="Calibri"/>
                <a:cs typeface="Calibri"/>
              </a:rPr>
              <a:t> </a:t>
            </a:r>
            <a:r>
              <a:rPr sz="3200" spc="-25" dirty="0">
                <a:latin typeface="Calibri"/>
                <a:cs typeface="Calibri"/>
              </a:rPr>
              <a:t>for?</a:t>
            </a:r>
            <a:endParaRPr sz="3200" dirty="0">
              <a:latin typeface="Calibri"/>
              <a:cs typeface="Calibri"/>
            </a:endParaRPr>
          </a:p>
        </p:txBody>
      </p:sp>
      <p:pic>
        <p:nvPicPr>
          <p:cNvPr id="6" name="Immagine 5">
            <a:extLst>
              <a:ext uri="{FF2B5EF4-FFF2-40B4-BE49-F238E27FC236}">
                <a16:creationId xmlns:a16="http://schemas.microsoft.com/office/drawing/2014/main" id="{B5C732D2-4FB2-4FC0-8335-D3E680C8B7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5649" y="207032"/>
            <a:ext cx="644097" cy="644097"/>
          </a:xfrm>
          <a:prstGeom prst="rect">
            <a:avLst/>
          </a:prstGeom>
        </p:spPr>
      </p:pic>
      <p:pic>
        <p:nvPicPr>
          <p:cNvPr id="7" name="Immagine 6">
            <a:extLst>
              <a:ext uri="{FF2B5EF4-FFF2-40B4-BE49-F238E27FC236}">
                <a16:creationId xmlns:a16="http://schemas.microsoft.com/office/drawing/2014/main" id="{A6B57873-A1E1-4CD5-B9C8-B6187209475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95649" y="851129"/>
            <a:ext cx="644097" cy="480525"/>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600200"/>
          </a:xfrm>
          <a:custGeom>
            <a:avLst/>
            <a:gdLst/>
            <a:ahLst/>
            <a:cxnLst/>
            <a:rect l="l" t="t" r="r" b="b"/>
            <a:pathLst>
              <a:path w="9144000" h="1600200">
                <a:moveTo>
                  <a:pt x="0" y="1600200"/>
                </a:moveTo>
                <a:lnTo>
                  <a:pt x="9144000" y="1600200"/>
                </a:lnTo>
                <a:lnTo>
                  <a:pt x="9144000" y="0"/>
                </a:lnTo>
                <a:lnTo>
                  <a:pt x="0" y="0"/>
                </a:lnTo>
                <a:lnTo>
                  <a:pt x="0" y="160020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04800" y="451485"/>
            <a:ext cx="7486650" cy="697230"/>
          </a:xfrm>
          <a:prstGeom prst="rect">
            <a:avLst/>
          </a:prstGeom>
        </p:spPr>
        <p:txBody>
          <a:bodyPr vert="horz" wrap="square" lIns="0" tIns="13335" rIns="0" bIns="0" rtlCol="0">
            <a:spAutoFit/>
          </a:bodyPr>
          <a:lstStyle/>
          <a:p>
            <a:pPr marL="12700">
              <a:lnSpc>
                <a:spcPct val="100000"/>
              </a:lnSpc>
              <a:spcBef>
                <a:spcPts val="105"/>
              </a:spcBef>
            </a:pPr>
            <a:r>
              <a:rPr spc="-20" dirty="0"/>
              <a:t>Family </a:t>
            </a:r>
            <a:r>
              <a:rPr spc="-15" dirty="0"/>
              <a:t>history </a:t>
            </a:r>
            <a:r>
              <a:rPr dirty="0"/>
              <a:t>of MNS </a:t>
            </a:r>
            <a:r>
              <a:rPr spc="-10" dirty="0"/>
              <a:t>conditions</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48</a:t>
            </a:fld>
            <a:endParaRPr dirty="0"/>
          </a:p>
        </p:txBody>
      </p:sp>
      <p:sp>
        <p:nvSpPr>
          <p:cNvPr id="4" name="object 4"/>
          <p:cNvSpPr txBox="1"/>
          <p:nvPr/>
        </p:nvSpPr>
        <p:spPr>
          <a:xfrm>
            <a:off x="705408" y="2044954"/>
            <a:ext cx="7703820" cy="2954014"/>
          </a:xfrm>
          <a:prstGeom prst="rect">
            <a:avLst/>
          </a:prstGeom>
        </p:spPr>
        <p:txBody>
          <a:bodyPr vert="horz" wrap="square" lIns="0" tIns="85725" rIns="0" bIns="0" rtlCol="0">
            <a:spAutoFit/>
          </a:bodyPr>
          <a:lstStyle/>
          <a:p>
            <a:pPr marL="12700" marR="5080">
              <a:lnSpc>
                <a:spcPts val="2400"/>
              </a:lnSpc>
              <a:spcBef>
                <a:spcPts val="675"/>
              </a:spcBef>
            </a:pPr>
            <a:r>
              <a:rPr sz="2500" spc="-5" dirty="0">
                <a:latin typeface="Calibri"/>
                <a:cs typeface="Calibri"/>
              </a:rPr>
              <a:t>Do </a:t>
            </a:r>
            <a:r>
              <a:rPr sz="2500" spc="-20" dirty="0">
                <a:latin typeface="Calibri"/>
                <a:cs typeface="Calibri"/>
              </a:rPr>
              <a:t>you </a:t>
            </a:r>
            <a:r>
              <a:rPr sz="2500" spc="-5" dirty="0">
                <a:latin typeface="Calibri"/>
                <a:cs typeface="Calibri"/>
              </a:rPr>
              <a:t>know if </a:t>
            </a:r>
            <a:r>
              <a:rPr sz="2500" spc="-20" dirty="0">
                <a:latin typeface="Calibri"/>
                <a:cs typeface="Calibri"/>
              </a:rPr>
              <a:t>anyone </a:t>
            </a:r>
            <a:r>
              <a:rPr sz="2500" spc="-5" dirty="0">
                <a:latin typeface="Calibri"/>
                <a:cs typeface="Calibri"/>
              </a:rPr>
              <a:t>in </a:t>
            </a:r>
            <a:r>
              <a:rPr sz="2500" spc="-15" dirty="0">
                <a:latin typeface="Calibri"/>
                <a:cs typeface="Calibri"/>
              </a:rPr>
              <a:t>your </a:t>
            </a:r>
            <a:r>
              <a:rPr sz="2500" spc="-10" dirty="0">
                <a:latin typeface="Calibri"/>
                <a:cs typeface="Calibri"/>
              </a:rPr>
              <a:t>family has </a:t>
            </a:r>
            <a:r>
              <a:rPr sz="2500" spc="-15" dirty="0">
                <a:latin typeface="Calibri"/>
                <a:cs typeface="Calibri"/>
              </a:rPr>
              <a:t>ever </a:t>
            </a:r>
            <a:r>
              <a:rPr lang="it-IT" sz="2500" spc="-20" dirty="0" err="1">
                <a:latin typeface="Calibri"/>
                <a:cs typeface="Calibri"/>
              </a:rPr>
              <a:t>experienced</a:t>
            </a:r>
            <a:r>
              <a:rPr sz="2500" spc="-20" dirty="0">
                <a:latin typeface="Calibri"/>
                <a:cs typeface="Calibri"/>
              </a:rPr>
              <a:t> </a:t>
            </a:r>
            <a:r>
              <a:rPr sz="2500" spc="-5" dirty="0">
                <a:latin typeface="Calibri"/>
                <a:cs typeface="Calibri"/>
              </a:rPr>
              <a:t>the </a:t>
            </a:r>
            <a:r>
              <a:rPr sz="2500" spc="-10" dirty="0">
                <a:latin typeface="Calibri"/>
                <a:cs typeface="Calibri"/>
              </a:rPr>
              <a:t>same</a:t>
            </a:r>
            <a:r>
              <a:rPr lang="it-IT" sz="2500" spc="-10" dirty="0">
                <a:latin typeface="Calibri"/>
                <a:cs typeface="Calibri"/>
              </a:rPr>
              <a:t> </a:t>
            </a:r>
            <a:r>
              <a:rPr sz="2500" spc="-5" dirty="0">
                <a:latin typeface="Calibri"/>
                <a:cs typeface="Calibri"/>
              </a:rPr>
              <a:t>as </a:t>
            </a:r>
            <a:r>
              <a:rPr sz="2500" spc="-15" dirty="0">
                <a:latin typeface="Calibri"/>
                <a:cs typeface="Calibri"/>
              </a:rPr>
              <a:t>you</a:t>
            </a:r>
            <a:r>
              <a:rPr lang="it-IT" sz="2500" spc="-15" dirty="0">
                <a:latin typeface="Calibri"/>
                <a:cs typeface="Calibri"/>
              </a:rPr>
              <a:t>?</a:t>
            </a:r>
          </a:p>
          <a:p>
            <a:pPr marL="12700" marR="5080">
              <a:lnSpc>
                <a:spcPts val="2400"/>
              </a:lnSpc>
              <a:spcBef>
                <a:spcPts val="675"/>
              </a:spcBef>
            </a:pPr>
            <a:endParaRPr sz="3100" dirty="0">
              <a:latin typeface="Times New Roman"/>
              <a:cs typeface="Times New Roman"/>
            </a:endParaRPr>
          </a:p>
          <a:p>
            <a:pPr marL="12700" marR="209550">
              <a:lnSpc>
                <a:spcPts val="2400"/>
              </a:lnSpc>
              <a:spcBef>
                <a:spcPts val="5"/>
              </a:spcBef>
            </a:pPr>
            <a:r>
              <a:rPr sz="2500" spc="-5" dirty="0">
                <a:latin typeface="Calibri"/>
                <a:cs typeface="Calibri"/>
              </a:rPr>
              <a:t>Asking about </a:t>
            </a:r>
            <a:r>
              <a:rPr sz="2500" spc="-15" dirty="0">
                <a:latin typeface="Calibri"/>
                <a:cs typeface="Calibri"/>
              </a:rPr>
              <a:t>family </a:t>
            </a:r>
            <a:r>
              <a:rPr sz="2500" spc="-10" dirty="0">
                <a:latin typeface="Calibri"/>
                <a:cs typeface="Calibri"/>
              </a:rPr>
              <a:t>history gives </a:t>
            </a:r>
            <a:r>
              <a:rPr sz="2500" spc="-15" dirty="0">
                <a:latin typeface="Calibri"/>
                <a:cs typeface="Calibri"/>
              </a:rPr>
              <a:t>you </a:t>
            </a:r>
            <a:r>
              <a:rPr sz="2500" spc="-5" dirty="0">
                <a:latin typeface="Calibri"/>
                <a:cs typeface="Calibri"/>
              </a:rPr>
              <a:t>an </a:t>
            </a:r>
            <a:r>
              <a:rPr sz="2500" spc="-10" dirty="0">
                <a:latin typeface="Calibri"/>
                <a:cs typeface="Calibri"/>
              </a:rPr>
              <a:t>opportunity </a:t>
            </a:r>
            <a:r>
              <a:rPr sz="2500" spc="-15" dirty="0">
                <a:latin typeface="Calibri"/>
                <a:cs typeface="Calibri"/>
              </a:rPr>
              <a:t>to  </a:t>
            </a:r>
            <a:r>
              <a:rPr sz="2500" dirty="0">
                <a:latin typeface="Calibri"/>
                <a:cs typeface="Calibri"/>
              </a:rPr>
              <a:t>learn </a:t>
            </a:r>
            <a:r>
              <a:rPr lang="it-IT" sz="2500" spc="-5" dirty="0">
                <a:latin typeface="Calibri"/>
                <a:cs typeface="Calibri"/>
              </a:rPr>
              <a:t>more </a:t>
            </a:r>
            <a:r>
              <a:rPr lang="it-IT" sz="2500" spc="-5" dirty="0" err="1">
                <a:latin typeface="Calibri"/>
                <a:cs typeface="Calibri"/>
              </a:rPr>
              <a:t>about</a:t>
            </a:r>
            <a:r>
              <a:rPr lang="it-IT" sz="2500" spc="-5" dirty="0">
                <a:latin typeface="Calibri"/>
                <a:cs typeface="Calibri"/>
              </a:rPr>
              <a:t> </a:t>
            </a:r>
            <a:r>
              <a:rPr sz="2500" spc="-5" dirty="0">
                <a:latin typeface="Calibri"/>
                <a:cs typeface="Calibri"/>
              </a:rPr>
              <a:t>the </a:t>
            </a:r>
            <a:r>
              <a:rPr sz="2500" spc="-10" dirty="0">
                <a:latin typeface="Calibri"/>
                <a:cs typeface="Calibri"/>
              </a:rPr>
              <a:t>family</a:t>
            </a:r>
            <a:r>
              <a:rPr lang="it-IT" sz="2500" spc="-10" dirty="0">
                <a:latin typeface="Calibri"/>
                <a:cs typeface="Calibri"/>
              </a:rPr>
              <a:t>.</a:t>
            </a:r>
          </a:p>
          <a:p>
            <a:pPr marL="12700" marR="209550">
              <a:lnSpc>
                <a:spcPts val="2400"/>
              </a:lnSpc>
              <a:spcBef>
                <a:spcPts val="5"/>
              </a:spcBef>
            </a:pPr>
            <a:endParaRPr sz="3100" dirty="0">
              <a:latin typeface="Times New Roman"/>
              <a:cs typeface="Times New Roman"/>
            </a:endParaRPr>
          </a:p>
          <a:p>
            <a:pPr marL="12700" marR="163830">
              <a:lnSpc>
                <a:spcPts val="2400"/>
              </a:lnSpc>
            </a:pPr>
            <a:r>
              <a:rPr sz="2500" spc="-5" dirty="0">
                <a:latin typeface="Calibri"/>
                <a:cs typeface="Calibri"/>
              </a:rPr>
              <a:t>MNS </a:t>
            </a:r>
            <a:r>
              <a:rPr sz="2500" spc="-10" dirty="0">
                <a:latin typeface="Calibri"/>
                <a:cs typeface="Calibri"/>
              </a:rPr>
              <a:t>conditions </a:t>
            </a:r>
            <a:r>
              <a:rPr sz="2500" spc="-15" dirty="0">
                <a:latin typeface="Calibri"/>
                <a:cs typeface="Calibri"/>
              </a:rPr>
              <a:t>can </a:t>
            </a:r>
            <a:r>
              <a:rPr sz="2500" spc="-5" dirty="0">
                <a:latin typeface="Calibri"/>
                <a:cs typeface="Calibri"/>
              </a:rPr>
              <a:t>be </a:t>
            </a:r>
            <a:r>
              <a:rPr sz="2500" spc="-10" dirty="0">
                <a:latin typeface="Calibri"/>
                <a:cs typeface="Calibri"/>
              </a:rPr>
              <a:t>caused </a:t>
            </a:r>
            <a:r>
              <a:rPr sz="2500" spc="-15" dirty="0">
                <a:latin typeface="Calibri"/>
                <a:cs typeface="Calibri"/>
              </a:rPr>
              <a:t>by </a:t>
            </a:r>
            <a:r>
              <a:rPr sz="2500" spc="-5" dirty="0">
                <a:latin typeface="Calibri"/>
                <a:cs typeface="Calibri"/>
              </a:rPr>
              <a:t>social, </a:t>
            </a:r>
            <a:r>
              <a:rPr sz="2500" spc="-15" dirty="0">
                <a:latin typeface="Calibri"/>
                <a:cs typeface="Calibri"/>
              </a:rPr>
              <a:t>psychological </a:t>
            </a:r>
            <a:r>
              <a:rPr sz="2500" spc="-5" dirty="0">
                <a:latin typeface="Calibri"/>
                <a:cs typeface="Calibri"/>
              </a:rPr>
              <a:t>and  </a:t>
            </a:r>
            <a:r>
              <a:rPr sz="2500" spc="-10" dirty="0">
                <a:latin typeface="Calibri"/>
                <a:cs typeface="Calibri"/>
              </a:rPr>
              <a:t>genetic </a:t>
            </a:r>
            <a:r>
              <a:rPr sz="2500" spc="-20" dirty="0">
                <a:latin typeface="Calibri"/>
                <a:cs typeface="Calibri"/>
              </a:rPr>
              <a:t>factors, </a:t>
            </a:r>
            <a:r>
              <a:rPr sz="2500" spc="-5" dirty="0">
                <a:latin typeface="Calibri"/>
                <a:cs typeface="Calibri"/>
              </a:rPr>
              <a:t>so do </a:t>
            </a:r>
            <a:r>
              <a:rPr sz="2500" spc="-10" dirty="0">
                <a:latin typeface="Calibri"/>
                <a:cs typeface="Calibri"/>
              </a:rPr>
              <a:t>not </a:t>
            </a:r>
            <a:r>
              <a:rPr sz="2500" spc="-5" dirty="0">
                <a:latin typeface="Calibri"/>
                <a:cs typeface="Calibri"/>
              </a:rPr>
              <a:t>be </a:t>
            </a:r>
            <a:r>
              <a:rPr sz="2500" spc="-15" dirty="0">
                <a:latin typeface="Calibri"/>
                <a:cs typeface="Calibri"/>
              </a:rPr>
              <a:t>afraid to explore </a:t>
            </a:r>
            <a:r>
              <a:rPr sz="2500" spc="-10" dirty="0">
                <a:latin typeface="Calibri"/>
                <a:cs typeface="Calibri"/>
              </a:rPr>
              <a:t>family  </a:t>
            </a:r>
            <a:r>
              <a:rPr sz="2500" spc="-30" dirty="0">
                <a:latin typeface="Calibri"/>
                <a:cs typeface="Calibri"/>
              </a:rPr>
              <a:t>history.</a:t>
            </a:r>
            <a:endParaRPr sz="2500" dirty="0">
              <a:latin typeface="Calibri"/>
              <a:cs typeface="Calibri"/>
            </a:endParaRPr>
          </a:p>
        </p:txBody>
      </p:sp>
      <p:pic>
        <p:nvPicPr>
          <p:cNvPr id="6" name="Immagine 5">
            <a:extLst>
              <a:ext uri="{FF2B5EF4-FFF2-40B4-BE49-F238E27FC236}">
                <a16:creationId xmlns:a16="http://schemas.microsoft.com/office/drawing/2014/main" id="{5872CAFA-DD9C-481D-8415-657311DF40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905" y="248116"/>
            <a:ext cx="644097" cy="644097"/>
          </a:xfrm>
          <a:prstGeom prst="rect">
            <a:avLst/>
          </a:prstGeom>
        </p:spPr>
      </p:pic>
      <p:pic>
        <p:nvPicPr>
          <p:cNvPr id="7" name="Immagine 6">
            <a:extLst>
              <a:ext uri="{FF2B5EF4-FFF2-40B4-BE49-F238E27FC236}">
                <a16:creationId xmlns:a16="http://schemas.microsoft.com/office/drawing/2014/main" id="{9DF82AC4-7F24-4426-A6D9-3631F19C1AE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04905" y="892213"/>
            <a:ext cx="644097" cy="480525"/>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693545"/>
          </a:xfrm>
          <a:custGeom>
            <a:avLst/>
            <a:gdLst/>
            <a:ahLst/>
            <a:cxnLst/>
            <a:rect l="l" t="t" r="r" b="b"/>
            <a:pathLst>
              <a:path w="9144000" h="1693545">
                <a:moveTo>
                  <a:pt x="0" y="1693290"/>
                </a:moveTo>
                <a:lnTo>
                  <a:pt x="9144000" y="1693290"/>
                </a:lnTo>
                <a:lnTo>
                  <a:pt x="9144000" y="0"/>
                </a:lnTo>
                <a:lnTo>
                  <a:pt x="0" y="0"/>
                </a:lnTo>
                <a:lnTo>
                  <a:pt x="0" y="1693290"/>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381000" y="498157"/>
            <a:ext cx="4605655" cy="697230"/>
          </a:xfrm>
          <a:prstGeom prst="rect">
            <a:avLst/>
          </a:prstGeom>
        </p:spPr>
        <p:txBody>
          <a:bodyPr vert="horz" wrap="square" lIns="0" tIns="13335" rIns="0" bIns="0" rtlCol="0">
            <a:spAutoFit/>
          </a:bodyPr>
          <a:lstStyle/>
          <a:p>
            <a:pPr marL="12700">
              <a:lnSpc>
                <a:spcPct val="100000"/>
              </a:lnSpc>
              <a:spcBef>
                <a:spcPts val="105"/>
              </a:spcBef>
            </a:pPr>
            <a:r>
              <a:rPr spc="-15" dirty="0"/>
              <a:t>Psychosocial</a:t>
            </a:r>
            <a:r>
              <a:rPr spc="-70" dirty="0"/>
              <a:t> </a:t>
            </a:r>
            <a:r>
              <a:rPr spc="-15" dirty="0"/>
              <a:t>History</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49</a:t>
            </a:fld>
            <a:endParaRPr dirty="0"/>
          </a:p>
        </p:txBody>
      </p:sp>
      <p:sp>
        <p:nvSpPr>
          <p:cNvPr id="4" name="object 4"/>
          <p:cNvSpPr txBox="1"/>
          <p:nvPr/>
        </p:nvSpPr>
        <p:spPr>
          <a:xfrm>
            <a:off x="891641" y="2009343"/>
            <a:ext cx="7459980" cy="4141470"/>
          </a:xfrm>
          <a:prstGeom prst="rect">
            <a:avLst/>
          </a:prstGeom>
        </p:spPr>
        <p:txBody>
          <a:bodyPr vert="horz" wrap="square" lIns="0" tIns="92710" rIns="0" bIns="0" rtlCol="0">
            <a:spAutoFit/>
          </a:bodyPr>
          <a:lstStyle/>
          <a:p>
            <a:pPr marL="12700" marR="5080">
              <a:lnSpc>
                <a:spcPts val="2590"/>
              </a:lnSpc>
              <a:spcBef>
                <a:spcPts val="730"/>
              </a:spcBef>
            </a:pPr>
            <a:r>
              <a:rPr sz="2700" dirty="0">
                <a:latin typeface="Calibri"/>
                <a:cs typeface="Calibri"/>
              </a:rPr>
              <a:t>Aim </a:t>
            </a:r>
            <a:r>
              <a:rPr sz="2700" spc="-5" dirty="0">
                <a:latin typeface="Calibri"/>
                <a:cs typeface="Calibri"/>
              </a:rPr>
              <a:t>of the </a:t>
            </a:r>
            <a:r>
              <a:rPr sz="2700" spc="-10" dirty="0">
                <a:latin typeface="Calibri"/>
                <a:cs typeface="Calibri"/>
              </a:rPr>
              <a:t>psychosocial </a:t>
            </a:r>
            <a:r>
              <a:rPr sz="2700" spc="-15" dirty="0">
                <a:latin typeface="Calibri"/>
                <a:cs typeface="Calibri"/>
              </a:rPr>
              <a:t>history </a:t>
            </a:r>
            <a:r>
              <a:rPr sz="2700" dirty="0">
                <a:latin typeface="Calibri"/>
                <a:cs typeface="Calibri"/>
              </a:rPr>
              <a:t>is </a:t>
            </a:r>
            <a:r>
              <a:rPr sz="2700" spc="-15" dirty="0">
                <a:latin typeface="Calibri"/>
                <a:cs typeface="Calibri"/>
              </a:rPr>
              <a:t>to </a:t>
            </a:r>
            <a:r>
              <a:rPr sz="2700" spc="-20" dirty="0">
                <a:latin typeface="Calibri"/>
                <a:cs typeface="Calibri"/>
              </a:rPr>
              <a:t>understand </a:t>
            </a:r>
            <a:r>
              <a:rPr sz="2700" dirty="0">
                <a:latin typeface="Calibri"/>
                <a:cs typeface="Calibri"/>
              </a:rPr>
              <a:t>the  </a:t>
            </a:r>
            <a:r>
              <a:rPr sz="2700" spc="-10" dirty="0">
                <a:latin typeface="Calibri"/>
                <a:cs typeface="Calibri"/>
              </a:rPr>
              <a:t>psychological, </a:t>
            </a:r>
            <a:r>
              <a:rPr sz="2700" spc="-5" dirty="0">
                <a:latin typeface="Calibri"/>
                <a:cs typeface="Calibri"/>
              </a:rPr>
              <a:t>social </a:t>
            </a:r>
            <a:r>
              <a:rPr sz="2700" dirty="0">
                <a:latin typeface="Calibri"/>
                <a:cs typeface="Calibri"/>
              </a:rPr>
              <a:t>and </a:t>
            </a:r>
            <a:r>
              <a:rPr sz="2700" spc="-15" dirty="0">
                <a:latin typeface="Calibri"/>
                <a:cs typeface="Calibri"/>
              </a:rPr>
              <a:t>environmental history </a:t>
            </a:r>
            <a:r>
              <a:rPr sz="2700" spc="-5" dirty="0">
                <a:latin typeface="Calibri"/>
                <a:cs typeface="Calibri"/>
              </a:rPr>
              <a:t>of </a:t>
            </a:r>
            <a:r>
              <a:rPr sz="2700" dirty="0">
                <a:latin typeface="Calibri"/>
                <a:cs typeface="Calibri"/>
              </a:rPr>
              <a:t>the  </a:t>
            </a:r>
            <a:r>
              <a:rPr sz="2700" spc="-15" dirty="0">
                <a:latin typeface="Calibri"/>
                <a:cs typeface="Calibri"/>
              </a:rPr>
              <a:t>person:</a:t>
            </a:r>
            <a:endParaRPr sz="2700" dirty="0">
              <a:latin typeface="Calibri"/>
              <a:cs typeface="Calibri"/>
            </a:endParaRPr>
          </a:p>
          <a:p>
            <a:pPr marL="355600" marR="956310" indent="-342900">
              <a:lnSpc>
                <a:spcPts val="2590"/>
              </a:lnSpc>
              <a:spcBef>
                <a:spcPts val="655"/>
              </a:spcBef>
              <a:buFont typeface="Arial"/>
              <a:buChar char="•"/>
              <a:tabLst>
                <a:tab pos="354965" algn="l"/>
                <a:tab pos="355600" algn="l"/>
              </a:tabLst>
            </a:pPr>
            <a:r>
              <a:rPr lang="it-IT" sz="2700" spc="-15" dirty="0">
                <a:latin typeface="Calibri"/>
                <a:cs typeface="Calibri"/>
              </a:rPr>
              <a:t> </a:t>
            </a:r>
            <a:r>
              <a:rPr sz="2700" spc="-15" dirty="0">
                <a:latin typeface="Calibri"/>
                <a:cs typeface="Calibri"/>
              </a:rPr>
              <a:t>Are you </a:t>
            </a:r>
            <a:r>
              <a:rPr sz="2700" spc="-10" dirty="0">
                <a:latin typeface="Calibri"/>
                <a:cs typeface="Calibri"/>
              </a:rPr>
              <a:t>currently </a:t>
            </a:r>
            <a:r>
              <a:rPr sz="2700" dirty="0">
                <a:latin typeface="Calibri"/>
                <a:cs typeface="Calibri"/>
              </a:rPr>
              <a:t>able </a:t>
            </a:r>
            <a:r>
              <a:rPr sz="2700" spc="-20" dirty="0">
                <a:latin typeface="Calibri"/>
                <a:cs typeface="Calibri"/>
              </a:rPr>
              <a:t>to work/study/attend  </a:t>
            </a:r>
            <a:r>
              <a:rPr sz="2700" spc="-5" dirty="0">
                <a:latin typeface="Calibri"/>
                <a:cs typeface="Calibri"/>
              </a:rPr>
              <a:t>school? </a:t>
            </a:r>
            <a:r>
              <a:rPr sz="2700" spc="-10" dirty="0">
                <a:latin typeface="Calibri"/>
                <a:cs typeface="Calibri"/>
              </a:rPr>
              <a:t>How </a:t>
            </a:r>
            <a:r>
              <a:rPr sz="2700" dirty="0">
                <a:latin typeface="Calibri"/>
                <a:cs typeface="Calibri"/>
              </a:rPr>
              <a:t>is</a:t>
            </a:r>
            <a:r>
              <a:rPr sz="2700" spc="-10" dirty="0">
                <a:latin typeface="Calibri"/>
                <a:cs typeface="Calibri"/>
              </a:rPr>
              <a:t> work/School/university?</a:t>
            </a:r>
            <a:endParaRPr sz="2700" dirty="0">
              <a:latin typeface="Calibri"/>
              <a:cs typeface="Calibri"/>
            </a:endParaRPr>
          </a:p>
          <a:p>
            <a:pPr marL="355600" marR="216535" indent="-342900">
              <a:lnSpc>
                <a:spcPct val="80000"/>
              </a:lnSpc>
              <a:spcBef>
                <a:spcPts val="675"/>
              </a:spcBef>
              <a:buFont typeface="Arial"/>
              <a:buChar char="•"/>
              <a:tabLst>
                <a:tab pos="354965" algn="l"/>
                <a:tab pos="355600" algn="l"/>
              </a:tabLst>
            </a:pPr>
            <a:r>
              <a:rPr lang="it-IT" sz="2700" dirty="0">
                <a:latin typeface="Calibri"/>
                <a:cs typeface="Calibri"/>
              </a:rPr>
              <a:t> </a:t>
            </a:r>
            <a:r>
              <a:rPr sz="2700" dirty="0">
                <a:latin typeface="Calibri"/>
                <a:cs typeface="Calibri"/>
              </a:rPr>
              <a:t>Who </a:t>
            </a:r>
            <a:r>
              <a:rPr sz="2700" spc="-5" dirty="0">
                <a:latin typeface="Calibri"/>
                <a:cs typeface="Calibri"/>
              </a:rPr>
              <a:t>do </a:t>
            </a:r>
            <a:r>
              <a:rPr sz="2700" spc="-15" dirty="0">
                <a:latin typeface="Calibri"/>
                <a:cs typeface="Calibri"/>
              </a:rPr>
              <a:t>you </a:t>
            </a:r>
            <a:r>
              <a:rPr sz="2700" spc="-5" dirty="0">
                <a:latin typeface="Calibri"/>
                <a:cs typeface="Calibri"/>
              </a:rPr>
              <a:t>live </a:t>
            </a:r>
            <a:r>
              <a:rPr sz="2700" dirty="0">
                <a:latin typeface="Calibri"/>
                <a:cs typeface="Calibri"/>
              </a:rPr>
              <a:t>with? </a:t>
            </a:r>
            <a:r>
              <a:rPr sz="2700" spc="-10" dirty="0">
                <a:latin typeface="Calibri"/>
                <a:cs typeface="Calibri"/>
              </a:rPr>
              <a:t>What </a:t>
            </a:r>
            <a:r>
              <a:rPr sz="2700" dirty="0">
                <a:latin typeface="Calibri"/>
                <a:cs typeface="Calibri"/>
              </a:rPr>
              <a:t>is </a:t>
            </a:r>
            <a:r>
              <a:rPr sz="2700" spc="-10" dirty="0">
                <a:latin typeface="Calibri"/>
                <a:cs typeface="Calibri"/>
              </a:rPr>
              <a:t>your </a:t>
            </a:r>
            <a:r>
              <a:rPr sz="2700" spc="-5" dirty="0">
                <a:latin typeface="Calibri"/>
                <a:cs typeface="Calibri"/>
              </a:rPr>
              <a:t>home </a:t>
            </a:r>
            <a:r>
              <a:rPr sz="2700" spc="-20" dirty="0">
                <a:latin typeface="Calibri"/>
                <a:cs typeface="Calibri"/>
              </a:rPr>
              <a:t>life like  </a:t>
            </a:r>
            <a:r>
              <a:rPr sz="2700" spc="-15" dirty="0">
                <a:latin typeface="Calibri"/>
                <a:cs typeface="Calibri"/>
              </a:rPr>
              <a:t>at </a:t>
            </a:r>
            <a:r>
              <a:rPr sz="2700" dirty="0">
                <a:latin typeface="Calibri"/>
                <a:cs typeface="Calibri"/>
              </a:rPr>
              <a:t>the</a:t>
            </a:r>
            <a:r>
              <a:rPr sz="2700" spc="-25" dirty="0">
                <a:latin typeface="Calibri"/>
                <a:cs typeface="Calibri"/>
              </a:rPr>
              <a:t> </a:t>
            </a:r>
            <a:r>
              <a:rPr sz="2700" spc="-5" dirty="0">
                <a:latin typeface="Calibri"/>
                <a:cs typeface="Calibri"/>
              </a:rPr>
              <a:t>moment?</a:t>
            </a:r>
            <a:endParaRPr sz="2700" dirty="0">
              <a:latin typeface="Calibri"/>
              <a:cs typeface="Calibri"/>
            </a:endParaRPr>
          </a:p>
          <a:p>
            <a:pPr marL="355600" marR="140970" indent="-342900">
              <a:lnSpc>
                <a:spcPts val="2590"/>
              </a:lnSpc>
              <a:spcBef>
                <a:spcPts val="630"/>
              </a:spcBef>
              <a:buFont typeface="Arial"/>
              <a:buChar char="•"/>
              <a:tabLst>
                <a:tab pos="354965" algn="l"/>
                <a:tab pos="355600" algn="l"/>
              </a:tabLst>
            </a:pPr>
            <a:r>
              <a:rPr lang="it-IT" sz="2700" spc="-20" dirty="0">
                <a:latin typeface="Calibri"/>
                <a:cs typeface="Calibri"/>
              </a:rPr>
              <a:t> </a:t>
            </a:r>
            <a:r>
              <a:rPr sz="2700" spc="-20" dirty="0">
                <a:latin typeface="Calibri"/>
                <a:cs typeface="Calibri"/>
              </a:rPr>
              <a:t>Have </a:t>
            </a:r>
            <a:r>
              <a:rPr sz="2700" spc="-15" dirty="0">
                <a:latin typeface="Calibri"/>
                <a:cs typeface="Calibri"/>
              </a:rPr>
              <a:t>you </a:t>
            </a:r>
            <a:r>
              <a:rPr sz="2700" spc="-10" dirty="0">
                <a:latin typeface="Calibri"/>
                <a:cs typeface="Calibri"/>
              </a:rPr>
              <a:t>experienced </a:t>
            </a:r>
            <a:r>
              <a:rPr sz="2700" spc="-20" dirty="0">
                <a:latin typeface="Calibri"/>
                <a:cs typeface="Calibri"/>
              </a:rPr>
              <a:t>any </a:t>
            </a:r>
            <a:r>
              <a:rPr sz="2700" spc="-15" dirty="0">
                <a:latin typeface="Calibri"/>
                <a:cs typeface="Calibri"/>
              </a:rPr>
              <a:t>stress </a:t>
            </a:r>
            <a:r>
              <a:rPr sz="2700" dirty="0">
                <a:latin typeface="Calibri"/>
                <a:cs typeface="Calibri"/>
              </a:rPr>
              <a:t>in </a:t>
            </a:r>
            <a:r>
              <a:rPr sz="2700" spc="-15" dirty="0">
                <a:latin typeface="Calibri"/>
                <a:cs typeface="Calibri"/>
              </a:rPr>
              <a:t>your </a:t>
            </a:r>
            <a:r>
              <a:rPr sz="2700" spc="-20" dirty="0">
                <a:latin typeface="Calibri"/>
                <a:cs typeface="Calibri"/>
              </a:rPr>
              <a:t>life </a:t>
            </a:r>
            <a:r>
              <a:rPr sz="2700" spc="-15" dirty="0">
                <a:latin typeface="Calibri"/>
                <a:cs typeface="Calibri"/>
              </a:rPr>
              <a:t>at </a:t>
            </a:r>
            <a:r>
              <a:rPr sz="2700" spc="-5" dirty="0">
                <a:latin typeface="Calibri"/>
                <a:cs typeface="Calibri"/>
              </a:rPr>
              <a:t>the  moment?</a:t>
            </a:r>
            <a:endParaRPr sz="2700" dirty="0">
              <a:latin typeface="Calibri"/>
              <a:cs typeface="Calibri"/>
            </a:endParaRPr>
          </a:p>
          <a:p>
            <a:pPr marL="433070" indent="-421005">
              <a:lnSpc>
                <a:spcPct val="100000"/>
              </a:lnSpc>
              <a:spcBef>
                <a:spcPts val="25"/>
              </a:spcBef>
              <a:buFont typeface="Arial"/>
              <a:buChar char="•"/>
              <a:tabLst>
                <a:tab pos="433070" algn="l"/>
                <a:tab pos="433705" algn="l"/>
              </a:tabLst>
            </a:pPr>
            <a:r>
              <a:rPr sz="2700" spc="-10" dirty="0">
                <a:latin typeface="Calibri"/>
                <a:cs typeface="Calibri"/>
              </a:rPr>
              <a:t>What </a:t>
            </a:r>
            <a:r>
              <a:rPr sz="2700" spc="-5" dirty="0">
                <a:latin typeface="Calibri"/>
                <a:cs typeface="Calibri"/>
              </a:rPr>
              <a:t>do </a:t>
            </a:r>
            <a:r>
              <a:rPr sz="2700" spc="-15" dirty="0">
                <a:latin typeface="Calibri"/>
                <a:cs typeface="Calibri"/>
              </a:rPr>
              <a:t>you </a:t>
            </a:r>
            <a:r>
              <a:rPr sz="2700" spc="-5" dirty="0">
                <a:latin typeface="Calibri"/>
                <a:cs typeface="Calibri"/>
              </a:rPr>
              <a:t>do </a:t>
            </a:r>
            <a:r>
              <a:rPr sz="2700" dirty="0">
                <a:latin typeface="Calibri"/>
                <a:cs typeface="Calibri"/>
              </a:rPr>
              <a:t>in </a:t>
            </a:r>
            <a:r>
              <a:rPr sz="2700" spc="-10" dirty="0">
                <a:latin typeface="Calibri"/>
                <a:cs typeface="Calibri"/>
              </a:rPr>
              <a:t>your </a:t>
            </a:r>
            <a:r>
              <a:rPr sz="2700" spc="-15" dirty="0">
                <a:latin typeface="Calibri"/>
                <a:cs typeface="Calibri"/>
              </a:rPr>
              <a:t>spare</a:t>
            </a:r>
            <a:r>
              <a:rPr sz="2700" spc="-20" dirty="0">
                <a:latin typeface="Calibri"/>
                <a:cs typeface="Calibri"/>
              </a:rPr>
              <a:t> </a:t>
            </a:r>
            <a:r>
              <a:rPr sz="2700" dirty="0">
                <a:latin typeface="Calibri"/>
                <a:cs typeface="Calibri"/>
              </a:rPr>
              <a:t>time?</a:t>
            </a:r>
          </a:p>
          <a:p>
            <a:pPr marL="355600" indent="-342900">
              <a:lnSpc>
                <a:spcPct val="100000"/>
              </a:lnSpc>
              <a:buFont typeface="Arial"/>
              <a:buChar char="•"/>
              <a:tabLst>
                <a:tab pos="354965" algn="l"/>
                <a:tab pos="355600" algn="l"/>
              </a:tabLst>
            </a:pPr>
            <a:r>
              <a:rPr lang="it-IT" sz="2700" dirty="0">
                <a:latin typeface="Calibri"/>
                <a:cs typeface="Calibri"/>
              </a:rPr>
              <a:t> </a:t>
            </a:r>
            <a:r>
              <a:rPr sz="2700" dirty="0">
                <a:latin typeface="Calibri"/>
                <a:cs typeface="Calibri"/>
              </a:rPr>
              <a:t>Who </a:t>
            </a:r>
            <a:r>
              <a:rPr sz="2700" spc="-5" dirty="0">
                <a:latin typeface="Calibri"/>
                <a:cs typeface="Calibri"/>
              </a:rPr>
              <a:t>do </a:t>
            </a:r>
            <a:r>
              <a:rPr sz="2700" spc="-15" dirty="0">
                <a:latin typeface="Calibri"/>
                <a:cs typeface="Calibri"/>
              </a:rPr>
              <a:t>you </a:t>
            </a:r>
            <a:r>
              <a:rPr sz="2700" spc="-20" dirty="0">
                <a:latin typeface="Calibri"/>
                <a:cs typeface="Calibri"/>
              </a:rPr>
              <a:t>have </a:t>
            </a:r>
            <a:r>
              <a:rPr sz="2700" dirty="0">
                <a:latin typeface="Calibri"/>
                <a:cs typeface="Calibri"/>
              </a:rPr>
              <a:t>in </a:t>
            </a:r>
            <a:r>
              <a:rPr sz="2700" spc="-15" dirty="0">
                <a:latin typeface="Calibri"/>
                <a:cs typeface="Calibri"/>
              </a:rPr>
              <a:t>your </a:t>
            </a:r>
            <a:r>
              <a:rPr sz="2700" spc="-20" dirty="0">
                <a:latin typeface="Calibri"/>
                <a:cs typeface="Calibri"/>
              </a:rPr>
              <a:t>life </a:t>
            </a:r>
            <a:r>
              <a:rPr sz="2700" spc="-15" dirty="0">
                <a:latin typeface="Calibri"/>
                <a:cs typeface="Calibri"/>
              </a:rPr>
              <a:t>to </a:t>
            </a:r>
            <a:r>
              <a:rPr sz="2700" spc="-5" dirty="0">
                <a:latin typeface="Calibri"/>
                <a:cs typeface="Calibri"/>
              </a:rPr>
              <a:t>support</a:t>
            </a:r>
            <a:r>
              <a:rPr sz="2700" spc="-10" dirty="0">
                <a:latin typeface="Calibri"/>
                <a:cs typeface="Calibri"/>
              </a:rPr>
              <a:t> </a:t>
            </a:r>
            <a:r>
              <a:rPr sz="2700" spc="-15" dirty="0">
                <a:latin typeface="Calibri"/>
                <a:cs typeface="Calibri"/>
              </a:rPr>
              <a:t>you?</a:t>
            </a:r>
            <a:endParaRPr sz="2700" dirty="0">
              <a:latin typeface="Calibri"/>
              <a:cs typeface="Calibri"/>
            </a:endParaRPr>
          </a:p>
        </p:txBody>
      </p:sp>
      <p:pic>
        <p:nvPicPr>
          <p:cNvPr id="6" name="Immagine 5">
            <a:extLst>
              <a:ext uri="{FF2B5EF4-FFF2-40B4-BE49-F238E27FC236}">
                <a16:creationId xmlns:a16="http://schemas.microsoft.com/office/drawing/2014/main" id="{7AC2E17F-E303-4BF2-9D03-24CAFC71DA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95649" y="311027"/>
            <a:ext cx="644097" cy="644097"/>
          </a:xfrm>
          <a:prstGeom prst="rect">
            <a:avLst/>
          </a:prstGeom>
        </p:spPr>
      </p:pic>
      <p:pic>
        <p:nvPicPr>
          <p:cNvPr id="7" name="Immagine 6">
            <a:extLst>
              <a:ext uri="{FF2B5EF4-FFF2-40B4-BE49-F238E27FC236}">
                <a16:creationId xmlns:a16="http://schemas.microsoft.com/office/drawing/2014/main" id="{C9E595A5-A8ED-468F-8BB8-9AE540A2D46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95649" y="955124"/>
            <a:ext cx="644097" cy="4805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0330"/>
          </a:xfrm>
          <a:custGeom>
            <a:avLst/>
            <a:gdLst/>
            <a:ahLst/>
            <a:cxnLst/>
            <a:rect l="l" t="t" r="r" b="b"/>
            <a:pathLst>
              <a:path w="9144000" h="1370330">
                <a:moveTo>
                  <a:pt x="0" y="1370076"/>
                </a:moveTo>
                <a:lnTo>
                  <a:pt x="9144000" y="1370076"/>
                </a:lnTo>
                <a:lnTo>
                  <a:pt x="9144000" y="0"/>
                </a:lnTo>
                <a:lnTo>
                  <a:pt x="0" y="0"/>
                </a:lnTo>
                <a:lnTo>
                  <a:pt x="0" y="1370076"/>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70303" y="336867"/>
            <a:ext cx="2403475" cy="696595"/>
          </a:xfrm>
          <a:prstGeom prst="rect">
            <a:avLst/>
          </a:prstGeom>
        </p:spPr>
        <p:txBody>
          <a:bodyPr vert="horz" wrap="square" lIns="0" tIns="12700" rIns="0" bIns="0" rtlCol="0">
            <a:spAutoFit/>
          </a:bodyPr>
          <a:lstStyle/>
          <a:p>
            <a:pPr marL="12700">
              <a:lnSpc>
                <a:spcPct val="100000"/>
              </a:lnSpc>
              <a:spcBef>
                <a:spcPts val="100"/>
              </a:spcBef>
            </a:pPr>
            <a:r>
              <a:rPr spc="-5" dirty="0"/>
              <a:t>Discussion</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5</a:t>
            </a:fld>
            <a:endParaRPr dirty="0"/>
          </a:p>
        </p:txBody>
      </p:sp>
      <p:sp>
        <p:nvSpPr>
          <p:cNvPr id="4" name="object 4"/>
          <p:cNvSpPr txBox="1"/>
          <p:nvPr/>
        </p:nvSpPr>
        <p:spPr>
          <a:xfrm>
            <a:off x="1715261" y="2187067"/>
            <a:ext cx="5657215" cy="3706784"/>
          </a:xfrm>
          <a:prstGeom prst="rect">
            <a:avLst/>
          </a:prstGeom>
        </p:spPr>
        <p:txBody>
          <a:bodyPr vert="horz" wrap="square" lIns="0" tIns="13335" rIns="0" bIns="0" rtlCol="0">
            <a:spAutoFit/>
          </a:bodyPr>
          <a:lstStyle/>
          <a:p>
            <a:pPr marL="469900" marR="1301115" indent="-457200">
              <a:lnSpc>
                <a:spcPct val="100000"/>
              </a:lnSpc>
              <a:spcBef>
                <a:spcPts val="105"/>
              </a:spcBef>
              <a:buFont typeface="+mj-lt"/>
              <a:buAutoNum type="arabicPeriod"/>
            </a:pPr>
            <a:r>
              <a:rPr sz="2400" spc="-5" dirty="0">
                <a:latin typeface="Calibri"/>
                <a:cs typeface="Calibri"/>
              </a:rPr>
              <a:t>What </a:t>
            </a:r>
            <a:r>
              <a:rPr sz="2400" spc="-10" dirty="0">
                <a:latin typeface="Calibri"/>
                <a:cs typeface="Calibri"/>
              </a:rPr>
              <a:t>constitutes </a:t>
            </a:r>
            <a:r>
              <a:rPr sz="2400" b="1" spc="-20" dirty="0">
                <a:latin typeface="Calibri"/>
                <a:cs typeface="Calibri"/>
              </a:rPr>
              <a:t>effective </a:t>
            </a:r>
            <a:r>
              <a:rPr sz="2400" spc="-20" dirty="0">
                <a:latin typeface="Calibri"/>
                <a:cs typeface="Calibri"/>
              </a:rPr>
              <a:t> </a:t>
            </a:r>
            <a:r>
              <a:rPr sz="2400" spc="-10" dirty="0">
                <a:latin typeface="Calibri"/>
                <a:cs typeface="Calibri"/>
              </a:rPr>
              <a:t>communication?</a:t>
            </a:r>
            <a:endParaRPr sz="2400" dirty="0">
              <a:latin typeface="Calibri"/>
              <a:cs typeface="Calibri"/>
            </a:endParaRPr>
          </a:p>
          <a:p>
            <a:pPr marL="457200" indent="-457200">
              <a:lnSpc>
                <a:spcPct val="100000"/>
              </a:lnSpc>
              <a:spcBef>
                <a:spcPts val="30"/>
              </a:spcBef>
              <a:buFont typeface="+mj-lt"/>
              <a:buAutoNum type="arabicPeriod"/>
            </a:pPr>
            <a:endParaRPr sz="2400" dirty="0">
              <a:latin typeface="Times New Roman"/>
              <a:cs typeface="Times New Roman"/>
            </a:endParaRPr>
          </a:p>
          <a:p>
            <a:pPr marL="469900" marR="5080" indent="-457200">
              <a:lnSpc>
                <a:spcPct val="100000"/>
              </a:lnSpc>
              <a:buFont typeface="+mj-lt"/>
              <a:buAutoNum type="arabicPeriod"/>
            </a:pPr>
            <a:r>
              <a:rPr sz="2400" spc="-5" dirty="0">
                <a:latin typeface="Calibri"/>
                <a:cs typeface="Calibri"/>
              </a:rPr>
              <a:t>What </a:t>
            </a:r>
            <a:r>
              <a:rPr sz="2400" spc="-10" dirty="0">
                <a:latin typeface="Calibri"/>
                <a:cs typeface="Calibri"/>
              </a:rPr>
              <a:t>are </a:t>
            </a:r>
            <a:r>
              <a:rPr sz="2400" dirty="0">
                <a:latin typeface="Calibri"/>
                <a:cs typeface="Calibri"/>
              </a:rPr>
              <a:t>the </a:t>
            </a:r>
            <a:r>
              <a:rPr sz="2400" spc="-10" dirty="0">
                <a:latin typeface="Calibri"/>
                <a:cs typeface="Calibri"/>
              </a:rPr>
              <a:t>barriers </a:t>
            </a:r>
            <a:r>
              <a:rPr sz="2400" spc="-25" dirty="0">
                <a:latin typeface="Calibri"/>
                <a:cs typeface="Calibri"/>
              </a:rPr>
              <a:t>to </a:t>
            </a:r>
            <a:r>
              <a:rPr sz="2400" spc="-10" dirty="0">
                <a:latin typeface="Calibri"/>
                <a:cs typeface="Calibri"/>
              </a:rPr>
              <a:t>providing </a:t>
            </a:r>
            <a:r>
              <a:rPr sz="2400" spc="-20" dirty="0">
                <a:latin typeface="Calibri"/>
                <a:cs typeface="Calibri"/>
              </a:rPr>
              <a:t>effective</a:t>
            </a:r>
            <a:r>
              <a:rPr sz="2400" spc="-5" dirty="0">
                <a:latin typeface="Calibri"/>
                <a:cs typeface="Calibri"/>
              </a:rPr>
              <a:t> </a:t>
            </a:r>
            <a:r>
              <a:rPr sz="2400" spc="-10" dirty="0">
                <a:latin typeface="Calibri"/>
                <a:cs typeface="Calibri"/>
              </a:rPr>
              <a:t>communication?</a:t>
            </a:r>
            <a:endParaRPr lang="it-IT" sz="2400" spc="-10" dirty="0">
              <a:latin typeface="Calibri"/>
              <a:cs typeface="Calibri"/>
            </a:endParaRPr>
          </a:p>
          <a:p>
            <a:pPr marL="469900" marR="5080" indent="-457200">
              <a:lnSpc>
                <a:spcPct val="100000"/>
              </a:lnSpc>
              <a:buFont typeface="+mj-lt"/>
              <a:buAutoNum type="arabicPeriod"/>
            </a:pPr>
            <a:endParaRPr lang="it-IT" sz="2400" spc="-10" dirty="0">
              <a:latin typeface="Calibri"/>
              <a:cs typeface="Calibri"/>
            </a:endParaRPr>
          </a:p>
          <a:p>
            <a:pPr marL="469900" marR="5080" indent="-457200">
              <a:lnSpc>
                <a:spcPct val="100000"/>
              </a:lnSpc>
              <a:buFont typeface="+mj-lt"/>
              <a:buAutoNum type="arabicPeriod"/>
            </a:pPr>
            <a:r>
              <a:rPr lang="it-IT" sz="2400" spc="-10" dirty="0" err="1">
                <a:latin typeface="Calibri"/>
                <a:cs typeface="Calibri"/>
              </a:rPr>
              <a:t>What</a:t>
            </a:r>
            <a:r>
              <a:rPr lang="it-IT" sz="2400" spc="-10" dirty="0">
                <a:latin typeface="Calibri"/>
                <a:cs typeface="Calibri"/>
              </a:rPr>
              <a:t> are the challenges in </a:t>
            </a:r>
            <a:r>
              <a:rPr lang="it-IT" sz="2400" spc="-10" dirty="0" err="1">
                <a:latin typeface="Calibri"/>
                <a:cs typeface="Calibri"/>
              </a:rPr>
              <a:t>communicating</a:t>
            </a:r>
            <a:r>
              <a:rPr lang="it-IT" sz="2400" spc="-10" dirty="0">
                <a:latin typeface="Calibri"/>
                <a:cs typeface="Calibri"/>
              </a:rPr>
              <a:t> with people with </a:t>
            </a:r>
            <a:r>
              <a:rPr lang="it-IT" sz="2400" spc="-10" dirty="0" err="1">
                <a:latin typeface="Calibri"/>
                <a:cs typeface="Calibri"/>
              </a:rPr>
              <a:t>mental</a:t>
            </a:r>
            <a:r>
              <a:rPr lang="it-IT" sz="2400" spc="-10" dirty="0">
                <a:latin typeface="Calibri"/>
                <a:cs typeface="Calibri"/>
              </a:rPr>
              <a:t> </a:t>
            </a:r>
            <a:r>
              <a:rPr lang="it-IT" sz="2400" spc="-10" dirty="0" err="1">
                <a:latin typeface="Calibri"/>
                <a:cs typeface="Calibri"/>
              </a:rPr>
              <a:t>health</a:t>
            </a:r>
            <a:r>
              <a:rPr lang="it-IT" sz="2400" spc="-10" dirty="0">
                <a:latin typeface="Calibri"/>
                <a:cs typeface="Calibri"/>
              </a:rPr>
              <a:t> disorders (and </a:t>
            </a:r>
            <a:r>
              <a:rPr lang="it-IT" sz="2400" spc="-10" dirty="0" err="1">
                <a:latin typeface="Calibri"/>
                <a:cs typeface="Calibri"/>
              </a:rPr>
              <a:t>their</a:t>
            </a:r>
            <a:r>
              <a:rPr lang="it-IT" sz="2400" spc="-10" dirty="0">
                <a:latin typeface="Calibri"/>
                <a:cs typeface="Calibri"/>
              </a:rPr>
              <a:t> family) in </a:t>
            </a:r>
            <a:r>
              <a:rPr lang="it-IT" sz="2400" spc="-10" dirty="0" err="1">
                <a:latin typeface="Calibri"/>
                <a:cs typeface="Calibri"/>
              </a:rPr>
              <a:t>your</a:t>
            </a:r>
            <a:r>
              <a:rPr lang="it-IT" sz="2400" spc="-10" dirty="0">
                <a:latin typeface="Calibri"/>
                <a:cs typeface="Calibri"/>
              </a:rPr>
              <a:t> community?</a:t>
            </a:r>
            <a:endParaRPr sz="2400" dirty="0">
              <a:latin typeface="Calibri"/>
              <a:cs typeface="Calibri"/>
            </a:endParaRPr>
          </a:p>
        </p:txBody>
      </p:sp>
      <p:pic>
        <p:nvPicPr>
          <p:cNvPr id="6" name="Immagine 5">
            <a:extLst>
              <a:ext uri="{FF2B5EF4-FFF2-40B4-BE49-F238E27FC236}">
                <a16:creationId xmlns:a16="http://schemas.microsoft.com/office/drawing/2014/main" id="{002531FE-7D13-4F85-8D2D-F8A5B039CE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3B714AF4-EDE7-4C13-854A-1B0EED24313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06B93631-91E4-416C-9EB7-916C262DE337}"/>
              </a:ext>
            </a:extLst>
          </p:cNvPr>
          <p:cNvSpPr/>
          <p:nvPr/>
        </p:nvSpPr>
        <p:spPr>
          <a:xfrm>
            <a:off x="0" y="-43478"/>
            <a:ext cx="9144000" cy="1693545"/>
          </a:xfrm>
          <a:custGeom>
            <a:avLst/>
            <a:gdLst/>
            <a:ahLst/>
            <a:cxnLst/>
            <a:rect l="l" t="t" r="r" b="b"/>
            <a:pathLst>
              <a:path w="9144000" h="1693545">
                <a:moveTo>
                  <a:pt x="0" y="1693290"/>
                </a:moveTo>
                <a:lnTo>
                  <a:pt x="9144000" y="1693290"/>
                </a:lnTo>
                <a:lnTo>
                  <a:pt x="9144000" y="0"/>
                </a:lnTo>
                <a:lnTo>
                  <a:pt x="0" y="0"/>
                </a:lnTo>
                <a:lnTo>
                  <a:pt x="0" y="1693290"/>
                </a:lnTo>
                <a:close/>
              </a:path>
            </a:pathLst>
          </a:custGeom>
          <a:solidFill>
            <a:srgbClr val="001F41"/>
          </a:solidFill>
        </p:spPr>
        <p:txBody>
          <a:bodyPr wrap="square" lIns="0" tIns="0" rIns="0" bIns="0" rtlCol="0"/>
          <a:lstStyle/>
          <a:p>
            <a:endParaRPr/>
          </a:p>
        </p:txBody>
      </p:sp>
      <p:sp>
        <p:nvSpPr>
          <p:cNvPr id="5" name="object 5"/>
          <p:cNvSpPr txBox="1">
            <a:spLocks noGrp="1"/>
          </p:cNvSpPr>
          <p:nvPr>
            <p:ph type="title"/>
          </p:nvPr>
        </p:nvSpPr>
        <p:spPr>
          <a:xfrm>
            <a:off x="290934" y="513588"/>
            <a:ext cx="1383909" cy="579415"/>
          </a:xfrm>
          <a:prstGeom prst="rect">
            <a:avLst/>
          </a:prstGeom>
        </p:spPr>
        <p:txBody>
          <a:bodyPr vert="horz" wrap="square" lIns="0" tIns="11137" rIns="0" bIns="0" rtlCol="0">
            <a:spAutoFit/>
          </a:bodyPr>
          <a:lstStyle/>
          <a:p>
            <a:pPr marL="11723">
              <a:spcBef>
                <a:spcPts val="88"/>
              </a:spcBef>
            </a:pPr>
            <a:r>
              <a:rPr sz="3692" spc="-69" dirty="0"/>
              <a:t>R</a:t>
            </a:r>
            <a:r>
              <a:rPr sz="3692" spc="-28" dirty="0"/>
              <a:t>e</a:t>
            </a:r>
            <a:r>
              <a:rPr sz="3692" spc="-5" dirty="0"/>
              <a:t>v</a:t>
            </a:r>
            <a:r>
              <a:rPr sz="3692" spc="-18" dirty="0"/>
              <a:t>i</a:t>
            </a:r>
            <a:r>
              <a:rPr sz="3692" spc="-28" dirty="0"/>
              <a:t>e</a:t>
            </a:r>
            <a:r>
              <a:rPr sz="3692" spc="-5" dirty="0"/>
              <a:t>w</a:t>
            </a:r>
            <a:endParaRPr sz="3692" dirty="0"/>
          </a:p>
        </p:txBody>
      </p:sp>
      <p:pic>
        <p:nvPicPr>
          <p:cNvPr id="8" name="Immagine 7">
            <a:extLst>
              <a:ext uri="{FF2B5EF4-FFF2-40B4-BE49-F238E27FC236}">
                <a16:creationId xmlns:a16="http://schemas.microsoft.com/office/drawing/2014/main" id="{86AF4B56-497B-41D4-B0C3-9FC9CC3103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6458" y="175187"/>
            <a:ext cx="739213" cy="739213"/>
          </a:xfrm>
          <a:prstGeom prst="rect">
            <a:avLst/>
          </a:prstGeom>
        </p:spPr>
      </p:pic>
      <p:pic>
        <p:nvPicPr>
          <p:cNvPr id="9" name="Immagine 8">
            <a:extLst>
              <a:ext uri="{FF2B5EF4-FFF2-40B4-BE49-F238E27FC236}">
                <a16:creationId xmlns:a16="http://schemas.microsoft.com/office/drawing/2014/main" id="{A55D3B33-1B9C-4CAE-8176-9CE68EE3B76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16458" y="914401"/>
            <a:ext cx="739213" cy="55148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465580"/>
          </a:xfrm>
          <a:custGeom>
            <a:avLst/>
            <a:gdLst/>
            <a:ahLst/>
            <a:cxnLst/>
            <a:rect l="l" t="t" r="r" b="b"/>
            <a:pathLst>
              <a:path w="9144000" h="1465580">
                <a:moveTo>
                  <a:pt x="0" y="1465199"/>
                </a:moveTo>
                <a:lnTo>
                  <a:pt x="9144000" y="1465199"/>
                </a:lnTo>
                <a:lnTo>
                  <a:pt x="9144000" y="0"/>
                </a:lnTo>
                <a:lnTo>
                  <a:pt x="0" y="0"/>
                </a:lnTo>
                <a:lnTo>
                  <a:pt x="0" y="1465199"/>
                </a:lnTo>
                <a:close/>
              </a:path>
            </a:pathLst>
          </a:custGeom>
          <a:solidFill>
            <a:srgbClr val="001F41"/>
          </a:solidFill>
        </p:spPr>
        <p:txBody>
          <a:bodyPr wrap="square" lIns="0" tIns="0" rIns="0" bIns="0" rtlCol="0"/>
          <a:lstStyle/>
          <a:p>
            <a:endParaRPr/>
          </a:p>
        </p:txBody>
      </p:sp>
      <p:sp>
        <p:nvSpPr>
          <p:cNvPr id="3" name="object 3"/>
          <p:cNvSpPr txBox="1">
            <a:spLocks noGrp="1"/>
          </p:cNvSpPr>
          <p:nvPr>
            <p:ph type="title"/>
          </p:nvPr>
        </p:nvSpPr>
        <p:spPr>
          <a:xfrm>
            <a:off x="201864" y="201590"/>
            <a:ext cx="4301364" cy="1120820"/>
          </a:xfrm>
          <a:prstGeom prst="rect">
            <a:avLst/>
          </a:prstGeom>
        </p:spPr>
        <p:txBody>
          <a:bodyPr vert="horz" wrap="square" lIns="0" tIns="12700" rIns="0" bIns="0" rtlCol="0">
            <a:spAutoFit/>
          </a:bodyPr>
          <a:lstStyle/>
          <a:p>
            <a:pPr marL="12700">
              <a:lnSpc>
                <a:spcPct val="100000"/>
              </a:lnSpc>
              <a:spcBef>
                <a:spcPts val="100"/>
              </a:spcBef>
            </a:pPr>
            <a:r>
              <a:rPr sz="3600" spc="-5" dirty="0"/>
              <a:t>Activity </a:t>
            </a:r>
            <a:r>
              <a:rPr sz="3600" dirty="0"/>
              <a:t>1: </a:t>
            </a:r>
            <a:r>
              <a:rPr sz="3600" spc="-25" dirty="0"/>
              <a:t>Facilitator</a:t>
            </a:r>
            <a:r>
              <a:rPr sz="3600" spc="15" dirty="0"/>
              <a:t> </a:t>
            </a:r>
            <a:r>
              <a:rPr sz="3600" spc="-15" dirty="0"/>
              <a:t>demonstration</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400"/>
              </a:lnSpc>
            </a:pPr>
            <a:fld id="{81D60167-4931-47E6-BA6A-407CBD079E47}" type="slidenum">
              <a:rPr dirty="0"/>
              <a:t>6</a:t>
            </a:fld>
            <a:endParaRPr dirty="0"/>
          </a:p>
        </p:txBody>
      </p:sp>
      <p:sp>
        <p:nvSpPr>
          <p:cNvPr id="4" name="object 4"/>
          <p:cNvSpPr txBox="1"/>
          <p:nvPr/>
        </p:nvSpPr>
        <p:spPr>
          <a:xfrm>
            <a:off x="1546985" y="2590800"/>
            <a:ext cx="5912485" cy="1490793"/>
          </a:xfrm>
          <a:prstGeom prst="rect">
            <a:avLst/>
          </a:prstGeom>
        </p:spPr>
        <p:txBody>
          <a:bodyPr vert="horz" wrap="square" lIns="0" tIns="13335" rIns="0" bIns="0" rtlCol="0">
            <a:spAutoFit/>
          </a:bodyPr>
          <a:lstStyle/>
          <a:p>
            <a:pPr marL="12700" marR="262890">
              <a:lnSpc>
                <a:spcPct val="100000"/>
              </a:lnSpc>
              <a:spcBef>
                <a:spcPts val="105"/>
              </a:spcBef>
            </a:pPr>
            <a:r>
              <a:rPr sz="2400" spc="-85" dirty="0">
                <a:latin typeface="Calibri"/>
                <a:cs typeface="Calibri"/>
              </a:rPr>
              <a:t>You </a:t>
            </a:r>
            <a:r>
              <a:rPr sz="2400" spc="-10" dirty="0">
                <a:latin typeface="Calibri"/>
                <a:cs typeface="Calibri"/>
              </a:rPr>
              <a:t>are </a:t>
            </a:r>
            <a:r>
              <a:rPr sz="2400" dirty="0">
                <a:latin typeface="Calibri"/>
                <a:cs typeface="Calibri"/>
              </a:rPr>
              <a:t>about </a:t>
            </a:r>
            <a:r>
              <a:rPr sz="2400" spc="-25" dirty="0">
                <a:latin typeface="Calibri"/>
                <a:cs typeface="Calibri"/>
              </a:rPr>
              <a:t>to </a:t>
            </a:r>
            <a:r>
              <a:rPr sz="2400" spc="-5" dirty="0">
                <a:latin typeface="Calibri"/>
                <a:cs typeface="Calibri"/>
              </a:rPr>
              <a:t>see </a:t>
            </a:r>
            <a:r>
              <a:rPr sz="2400" spc="-10" dirty="0">
                <a:latin typeface="Calibri"/>
                <a:cs typeface="Calibri"/>
              </a:rPr>
              <a:t>two </a:t>
            </a:r>
            <a:r>
              <a:rPr sz="2400" spc="-25" dirty="0">
                <a:latin typeface="Calibri"/>
                <a:cs typeface="Calibri"/>
              </a:rPr>
              <a:t>different </a:t>
            </a:r>
            <a:r>
              <a:rPr sz="2400" spc="-15" dirty="0">
                <a:latin typeface="Calibri"/>
                <a:cs typeface="Calibri"/>
              </a:rPr>
              <a:t>interactions</a:t>
            </a:r>
            <a:endParaRPr sz="2400" dirty="0">
              <a:latin typeface="Calibri"/>
              <a:cs typeface="Calibri"/>
            </a:endParaRPr>
          </a:p>
          <a:p>
            <a:pPr>
              <a:lnSpc>
                <a:spcPct val="100000"/>
              </a:lnSpc>
              <a:spcBef>
                <a:spcPts val="30"/>
              </a:spcBef>
            </a:pPr>
            <a:endParaRPr sz="2400" dirty="0">
              <a:latin typeface="Times New Roman"/>
              <a:cs typeface="Times New Roman"/>
            </a:endParaRPr>
          </a:p>
          <a:p>
            <a:pPr marL="12700" marR="5080">
              <a:lnSpc>
                <a:spcPct val="100000"/>
              </a:lnSpc>
            </a:pPr>
            <a:r>
              <a:rPr sz="2400" spc="-15" dirty="0">
                <a:latin typeface="Calibri"/>
                <a:cs typeface="Calibri"/>
              </a:rPr>
              <a:t>After </a:t>
            </a:r>
            <a:r>
              <a:rPr sz="2400" dirty="0">
                <a:latin typeface="Calibri"/>
                <a:cs typeface="Calibri"/>
              </a:rPr>
              <a:t>each </a:t>
            </a:r>
            <a:r>
              <a:rPr sz="2400" spc="-15" dirty="0">
                <a:latin typeface="Calibri"/>
                <a:cs typeface="Calibri"/>
              </a:rPr>
              <a:t>interaction </a:t>
            </a:r>
            <a:r>
              <a:rPr sz="2400" spc="-5" dirty="0">
                <a:latin typeface="Calibri"/>
                <a:cs typeface="Calibri"/>
              </a:rPr>
              <a:t>discuss </a:t>
            </a:r>
            <a:r>
              <a:rPr sz="2400" dirty="0">
                <a:latin typeface="Calibri"/>
                <a:cs typeface="Calibri"/>
              </a:rPr>
              <a:t>the </a:t>
            </a:r>
            <a:r>
              <a:rPr sz="2400" spc="-15" dirty="0">
                <a:latin typeface="Calibri"/>
                <a:cs typeface="Calibri"/>
              </a:rPr>
              <a:t>effectiveness </a:t>
            </a:r>
            <a:r>
              <a:rPr sz="2400" dirty="0">
                <a:latin typeface="Calibri"/>
                <a:cs typeface="Calibri"/>
              </a:rPr>
              <a:t>of the</a:t>
            </a:r>
            <a:r>
              <a:rPr sz="2400" spc="-85" dirty="0">
                <a:latin typeface="Calibri"/>
                <a:cs typeface="Calibri"/>
              </a:rPr>
              <a:t> </a:t>
            </a:r>
            <a:r>
              <a:rPr sz="2400" spc="-10" dirty="0">
                <a:latin typeface="Calibri"/>
                <a:cs typeface="Calibri"/>
              </a:rPr>
              <a:t>communication </a:t>
            </a:r>
            <a:r>
              <a:rPr sz="2400" spc="-5" dirty="0">
                <a:latin typeface="Calibri"/>
                <a:cs typeface="Calibri"/>
              </a:rPr>
              <a:t>used</a:t>
            </a:r>
            <a:endParaRPr sz="2400" dirty="0">
              <a:latin typeface="Calibri"/>
              <a:cs typeface="Calibri"/>
            </a:endParaRPr>
          </a:p>
        </p:txBody>
      </p:sp>
      <p:pic>
        <p:nvPicPr>
          <p:cNvPr id="6" name="Immagine 5">
            <a:extLst>
              <a:ext uri="{FF2B5EF4-FFF2-40B4-BE49-F238E27FC236}">
                <a16:creationId xmlns:a16="http://schemas.microsoft.com/office/drawing/2014/main" id="{57D38070-E8B6-4DFE-91F5-1999B58DE5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7" name="Immagine 6">
            <a:extLst>
              <a:ext uri="{FF2B5EF4-FFF2-40B4-BE49-F238E27FC236}">
                <a16:creationId xmlns:a16="http://schemas.microsoft.com/office/drawing/2014/main" id="{EAFAC5DF-894C-42DA-987C-EC34BAD0D8D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Immagine che contiene erba, esterni, edificio, baseball&#10;&#10;Descrizione generata automaticamente">
            <a:extLst>
              <a:ext uri="{FF2B5EF4-FFF2-40B4-BE49-F238E27FC236}">
                <a16:creationId xmlns:a16="http://schemas.microsoft.com/office/drawing/2014/main" id="{8A539B9F-BF6D-4A0C-B83F-095BB5D41D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31" r="22935"/>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625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2C9A5488-24B7-413D-B04D-EC6FDE4848B8}"/>
              </a:ext>
            </a:extLst>
          </p:cNvPr>
          <p:cNvSpPr/>
          <p:nvPr/>
        </p:nvSpPr>
        <p:spPr>
          <a:xfrm>
            <a:off x="0" y="0"/>
            <a:ext cx="9144000" cy="1465580"/>
          </a:xfrm>
          <a:custGeom>
            <a:avLst/>
            <a:gdLst/>
            <a:ahLst/>
            <a:cxnLst/>
            <a:rect l="l" t="t" r="r" b="b"/>
            <a:pathLst>
              <a:path w="9144000" h="1465580">
                <a:moveTo>
                  <a:pt x="0" y="1465199"/>
                </a:moveTo>
                <a:lnTo>
                  <a:pt x="9144000" y="1465199"/>
                </a:lnTo>
                <a:lnTo>
                  <a:pt x="9144000" y="0"/>
                </a:lnTo>
                <a:lnTo>
                  <a:pt x="0" y="0"/>
                </a:lnTo>
                <a:lnTo>
                  <a:pt x="0" y="1465199"/>
                </a:lnTo>
                <a:close/>
              </a:path>
            </a:pathLst>
          </a:custGeom>
          <a:solidFill>
            <a:srgbClr val="001F41"/>
          </a:solidFill>
        </p:spPr>
        <p:txBody>
          <a:bodyPr wrap="square" lIns="0" tIns="0" rIns="0" bIns="0" rtlCol="0"/>
          <a:lstStyle/>
          <a:p>
            <a:endParaRPr/>
          </a:p>
        </p:txBody>
      </p:sp>
      <p:sp>
        <p:nvSpPr>
          <p:cNvPr id="5" name="object 3">
            <a:extLst>
              <a:ext uri="{FF2B5EF4-FFF2-40B4-BE49-F238E27FC236}">
                <a16:creationId xmlns:a16="http://schemas.microsoft.com/office/drawing/2014/main" id="{1ADC50C7-6391-46B8-992B-99EF9E33051C}"/>
              </a:ext>
            </a:extLst>
          </p:cNvPr>
          <p:cNvSpPr txBox="1">
            <a:spLocks/>
          </p:cNvSpPr>
          <p:nvPr/>
        </p:nvSpPr>
        <p:spPr>
          <a:xfrm>
            <a:off x="498449" y="348233"/>
            <a:ext cx="8143875" cy="696595"/>
          </a:xfrm>
          <a:prstGeom prst="rect">
            <a:avLst/>
          </a:prstGeom>
        </p:spPr>
        <p:txBody>
          <a:bodyPr vert="horz" wrap="square" lIns="0" tIns="12700" rIns="0" bIns="0" rtlCol="0">
            <a:spAutoFit/>
          </a:bodyPr>
          <a:lstStyle>
            <a:lvl1pPr>
              <a:defRPr sz="4400" b="0" i="0">
                <a:solidFill>
                  <a:schemeClr val="bg1"/>
                </a:solidFill>
                <a:latin typeface="Calibri"/>
                <a:ea typeface="+mj-ea"/>
                <a:cs typeface="Calibri"/>
              </a:defRPr>
            </a:lvl1pPr>
          </a:lstStyle>
          <a:p>
            <a:pPr marL="12700">
              <a:spcBef>
                <a:spcPts val="100"/>
              </a:spcBef>
            </a:pPr>
            <a:r>
              <a:rPr lang="it-IT" kern="0" spc="-5" dirty="0" err="1"/>
              <a:t>Communication</a:t>
            </a:r>
            <a:r>
              <a:rPr lang="it-IT" kern="0" spc="-5" dirty="0"/>
              <a:t> </a:t>
            </a:r>
            <a:r>
              <a:rPr lang="it-IT" kern="0" spc="-5" dirty="0" err="1"/>
              <a:t>Tip</a:t>
            </a:r>
            <a:r>
              <a:rPr lang="it-IT" kern="0" spc="-5" dirty="0"/>
              <a:t> # 1</a:t>
            </a:r>
            <a:endParaRPr lang="it-IT" kern="0" spc="-15" dirty="0"/>
          </a:p>
        </p:txBody>
      </p:sp>
      <p:sp>
        <p:nvSpPr>
          <p:cNvPr id="6" name="object 2">
            <a:extLst>
              <a:ext uri="{FF2B5EF4-FFF2-40B4-BE49-F238E27FC236}">
                <a16:creationId xmlns:a16="http://schemas.microsoft.com/office/drawing/2014/main" id="{F410FE8E-F21C-4039-978C-1AFEEDF523F6}"/>
              </a:ext>
            </a:extLst>
          </p:cNvPr>
          <p:cNvSpPr/>
          <p:nvPr/>
        </p:nvSpPr>
        <p:spPr>
          <a:xfrm>
            <a:off x="152400" y="1465580"/>
            <a:ext cx="4953000" cy="5410200"/>
          </a:xfrm>
          <a:prstGeom prst="rect">
            <a:avLst/>
          </a:prstGeom>
          <a:blipFill>
            <a:blip r:embed="rId3" cstate="print"/>
            <a:stretch>
              <a:fillRect t="-75000" r="-200000" b="-27039"/>
            </a:stretch>
          </a:blipFill>
        </p:spPr>
        <p:txBody>
          <a:bodyPr wrap="square" lIns="0" tIns="0" rIns="0" bIns="0" rtlCol="0"/>
          <a:lstStyle/>
          <a:p>
            <a:endParaRPr dirty="0"/>
          </a:p>
        </p:txBody>
      </p:sp>
      <p:sp>
        <p:nvSpPr>
          <p:cNvPr id="2" name="Rettangolo 1">
            <a:extLst>
              <a:ext uri="{FF2B5EF4-FFF2-40B4-BE49-F238E27FC236}">
                <a16:creationId xmlns:a16="http://schemas.microsoft.com/office/drawing/2014/main" id="{55B6E267-FC46-4A00-8444-BC9A365219C8}"/>
              </a:ext>
            </a:extLst>
          </p:cNvPr>
          <p:cNvSpPr/>
          <p:nvPr/>
        </p:nvSpPr>
        <p:spPr>
          <a:xfrm>
            <a:off x="990600" y="5562600"/>
            <a:ext cx="1828800" cy="233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20A384A6-864E-41CC-888A-3A0A5590EF6C}"/>
              </a:ext>
            </a:extLst>
          </p:cNvPr>
          <p:cNvSpPr/>
          <p:nvPr/>
        </p:nvSpPr>
        <p:spPr>
          <a:xfrm>
            <a:off x="4570386" y="5257800"/>
            <a:ext cx="230214" cy="242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a:extLst>
              <a:ext uri="{FF2B5EF4-FFF2-40B4-BE49-F238E27FC236}">
                <a16:creationId xmlns:a16="http://schemas.microsoft.com/office/drawing/2014/main" id="{93BC8A16-FF72-4E9B-80E9-236ABD0AF9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9" name="Immagine 8">
            <a:extLst>
              <a:ext uri="{FF2B5EF4-FFF2-40B4-BE49-F238E27FC236}">
                <a16:creationId xmlns:a16="http://schemas.microsoft.com/office/drawing/2014/main" id="{1FF3ECF9-FF4A-47CC-A955-D16DEF37E1E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extLst>
      <p:ext uri="{BB962C8B-B14F-4D97-AF65-F5344CB8AC3E}">
        <p14:creationId xmlns:p14="http://schemas.microsoft.com/office/powerpoint/2010/main" val="2311066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2C9A5488-24B7-413D-B04D-EC6FDE4848B8}"/>
              </a:ext>
            </a:extLst>
          </p:cNvPr>
          <p:cNvSpPr/>
          <p:nvPr/>
        </p:nvSpPr>
        <p:spPr>
          <a:xfrm>
            <a:off x="0" y="0"/>
            <a:ext cx="9144000" cy="1465580"/>
          </a:xfrm>
          <a:custGeom>
            <a:avLst/>
            <a:gdLst/>
            <a:ahLst/>
            <a:cxnLst/>
            <a:rect l="l" t="t" r="r" b="b"/>
            <a:pathLst>
              <a:path w="9144000" h="1465580">
                <a:moveTo>
                  <a:pt x="0" y="1465199"/>
                </a:moveTo>
                <a:lnTo>
                  <a:pt x="9144000" y="1465199"/>
                </a:lnTo>
                <a:lnTo>
                  <a:pt x="9144000" y="0"/>
                </a:lnTo>
                <a:lnTo>
                  <a:pt x="0" y="0"/>
                </a:lnTo>
                <a:lnTo>
                  <a:pt x="0" y="1465199"/>
                </a:lnTo>
                <a:close/>
              </a:path>
            </a:pathLst>
          </a:custGeom>
          <a:solidFill>
            <a:srgbClr val="001F41"/>
          </a:solidFill>
        </p:spPr>
        <p:txBody>
          <a:bodyPr wrap="square" lIns="0" tIns="0" rIns="0" bIns="0" rtlCol="0"/>
          <a:lstStyle/>
          <a:p>
            <a:endParaRPr/>
          </a:p>
        </p:txBody>
      </p:sp>
      <p:sp>
        <p:nvSpPr>
          <p:cNvPr id="5" name="object 3">
            <a:extLst>
              <a:ext uri="{FF2B5EF4-FFF2-40B4-BE49-F238E27FC236}">
                <a16:creationId xmlns:a16="http://schemas.microsoft.com/office/drawing/2014/main" id="{1ADC50C7-6391-46B8-992B-99EF9E33051C}"/>
              </a:ext>
            </a:extLst>
          </p:cNvPr>
          <p:cNvSpPr txBox="1">
            <a:spLocks/>
          </p:cNvSpPr>
          <p:nvPr/>
        </p:nvSpPr>
        <p:spPr>
          <a:xfrm>
            <a:off x="498449" y="348233"/>
            <a:ext cx="8143875" cy="696595"/>
          </a:xfrm>
          <a:prstGeom prst="rect">
            <a:avLst/>
          </a:prstGeom>
        </p:spPr>
        <p:txBody>
          <a:bodyPr vert="horz" wrap="square" lIns="0" tIns="12700" rIns="0" bIns="0" rtlCol="0">
            <a:spAutoFit/>
          </a:bodyPr>
          <a:lstStyle>
            <a:lvl1pPr>
              <a:defRPr sz="4400" b="0" i="0">
                <a:solidFill>
                  <a:schemeClr val="bg1"/>
                </a:solidFill>
                <a:latin typeface="Calibri"/>
                <a:ea typeface="+mj-ea"/>
                <a:cs typeface="Calibri"/>
              </a:defRPr>
            </a:lvl1pPr>
          </a:lstStyle>
          <a:p>
            <a:pPr marL="12700">
              <a:spcBef>
                <a:spcPts val="100"/>
              </a:spcBef>
            </a:pPr>
            <a:r>
              <a:rPr lang="it-IT" kern="0" spc="-5" dirty="0" err="1"/>
              <a:t>Communication</a:t>
            </a:r>
            <a:r>
              <a:rPr lang="it-IT" kern="0" spc="-5" dirty="0"/>
              <a:t> </a:t>
            </a:r>
            <a:r>
              <a:rPr lang="it-IT" kern="0" spc="-5" dirty="0" err="1"/>
              <a:t>Tips</a:t>
            </a:r>
            <a:r>
              <a:rPr lang="it-IT" kern="0" spc="-5" dirty="0"/>
              <a:t> # 2, 3</a:t>
            </a:r>
            <a:endParaRPr lang="it-IT" kern="0" spc="-15" dirty="0"/>
          </a:p>
        </p:txBody>
      </p:sp>
      <p:sp>
        <p:nvSpPr>
          <p:cNvPr id="7" name="object 2">
            <a:extLst>
              <a:ext uri="{FF2B5EF4-FFF2-40B4-BE49-F238E27FC236}">
                <a16:creationId xmlns:a16="http://schemas.microsoft.com/office/drawing/2014/main" id="{A0465A61-EEE3-44A8-A1E6-2B50F2F0BDBD}"/>
              </a:ext>
            </a:extLst>
          </p:cNvPr>
          <p:cNvSpPr/>
          <p:nvPr/>
        </p:nvSpPr>
        <p:spPr>
          <a:xfrm>
            <a:off x="457200" y="1600200"/>
            <a:ext cx="5029200" cy="5257800"/>
          </a:xfrm>
          <a:prstGeom prst="rect">
            <a:avLst/>
          </a:prstGeom>
          <a:blipFill>
            <a:blip r:embed="rId3" cstate="print"/>
            <a:stretch>
              <a:fillRect l="-107895" t="-46428" r="-107895" b="-55612"/>
            </a:stretch>
          </a:blipFill>
        </p:spPr>
        <p:txBody>
          <a:bodyPr wrap="square" lIns="0" tIns="0" rIns="0" bIns="0" rtlCol="0"/>
          <a:lstStyle/>
          <a:p>
            <a:endParaRPr/>
          </a:p>
        </p:txBody>
      </p:sp>
      <p:pic>
        <p:nvPicPr>
          <p:cNvPr id="6" name="Immagine 5">
            <a:extLst>
              <a:ext uri="{FF2B5EF4-FFF2-40B4-BE49-F238E27FC236}">
                <a16:creationId xmlns:a16="http://schemas.microsoft.com/office/drawing/2014/main" id="{CBBACB2F-8B4D-45C0-BED3-0AA0EDA55E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17903"/>
            <a:ext cx="644097" cy="644097"/>
          </a:xfrm>
          <a:prstGeom prst="rect">
            <a:avLst/>
          </a:prstGeom>
        </p:spPr>
      </p:pic>
      <p:pic>
        <p:nvPicPr>
          <p:cNvPr id="8" name="Immagine 7">
            <a:extLst>
              <a:ext uri="{FF2B5EF4-FFF2-40B4-BE49-F238E27FC236}">
                <a16:creationId xmlns:a16="http://schemas.microsoft.com/office/drawing/2014/main" id="{03EBF2F0-7691-40F3-B65C-ED0FC4FE4E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762000"/>
            <a:ext cx="644097" cy="480525"/>
          </a:xfrm>
          <a:prstGeom prst="rect">
            <a:avLst/>
          </a:prstGeom>
        </p:spPr>
      </p:pic>
    </p:spTree>
    <p:extLst>
      <p:ext uri="{BB962C8B-B14F-4D97-AF65-F5344CB8AC3E}">
        <p14:creationId xmlns:p14="http://schemas.microsoft.com/office/powerpoint/2010/main" val="740302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3065</TotalTime>
  <Words>6544</Words>
  <Application>Microsoft Office PowerPoint</Application>
  <PresentationFormat>Presentazione su schermo (4:3)</PresentationFormat>
  <Paragraphs>597</Paragraphs>
  <Slides>50</Slides>
  <Notes>50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50</vt:i4>
      </vt:variant>
    </vt:vector>
  </HeadingPairs>
  <TitlesOfParts>
    <vt:vector size="57" baseType="lpstr">
      <vt:lpstr>MS PGothic</vt:lpstr>
      <vt:lpstr>Arial</vt:lpstr>
      <vt:lpstr>Calibri</vt:lpstr>
      <vt:lpstr>Courier New</vt:lpstr>
      <vt:lpstr>Times New Roman</vt:lpstr>
      <vt:lpstr>Wingdings</vt:lpstr>
      <vt:lpstr>Office Theme</vt:lpstr>
      <vt:lpstr>Essential care and practice</vt:lpstr>
      <vt:lpstr>Session Outline</vt:lpstr>
      <vt:lpstr>Providing Primary Health Care</vt:lpstr>
      <vt:lpstr>General principles</vt:lpstr>
      <vt:lpstr>Discussion</vt:lpstr>
      <vt:lpstr>Activity 1: Facilitator demonstration</vt:lpstr>
      <vt:lpstr>Presentazione standard di PowerPoint</vt:lpstr>
      <vt:lpstr>Presentazione standard di PowerPoint</vt:lpstr>
      <vt:lpstr>Presentazione standard di PowerPoint</vt:lpstr>
      <vt:lpstr>Presentazione standard di PowerPoint</vt:lpstr>
      <vt:lpstr>Presentazione standard di PowerPoint</vt:lpstr>
      <vt:lpstr>Activity 2: Active Listening</vt:lpstr>
      <vt:lpstr>Activity 2: Active Listening</vt:lpstr>
      <vt:lpstr>Active listening</vt:lpstr>
      <vt:lpstr>Empathy</vt:lpstr>
      <vt:lpstr>Why is empathy important?</vt:lpstr>
      <vt:lpstr>Empathy</vt:lpstr>
      <vt:lpstr>Empathy</vt:lpstr>
      <vt:lpstr>Presentazione standard di PowerPoint</vt:lpstr>
      <vt:lpstr>Empathy</vt:lpstr>
      <vt:lpstr>Open-ended questions</vt:lpstr>
      <vt:lpstr>Open and closed questions</vt:lpstr>
      <vt:lpstr>Open or closed?</vt:lpstr>
      <vt:lpstr>Summarizing</vt:lpstr>
      <vt:lpstr>Summarizing</vt:lpstr>
      <vt:lpstr>Summarizing</vt:lpstr>
      <vt:lpstr>Summarizing</vt:lpstr>
      <vt:lpstr>Summarizing</vt:lpstr>
      <vt:lpstr>Summarizing</vt:lpstr>
      <vt:lpstr>Activity 3: Using good verbal  communication skills</vt:lpstr>
      <vt:lpstr>Communication skills and aggression</vt:lpstr>
      <vt:lpstr>Agitated and/or aggressive behaviour</vt:lpstr>
      <vt:lpstr>Presentazione standard di PowerPoint</vt:lpstr>
      <vt:lpstr>Activity 4: Facilitator demonstration  Using effective communication to de-escalate an aggressive/agitated person</vt:lpstr>
      <vt:lpstr>Aggression against adults and children  with priority MNS conditions</vt:lpstr>
      <vt:lpstr>Aggression against adults and children  with priority MNS conditions</vt:lpstr>
      <vt:lpstr>Aggression and violence against  people with MNS condition</vt:lpstr>
      <vt:lpstr>Activity 5: Promoting Respect  and Dignity</vt:lpstr>
      <vt:lpstr>Activity: Stigma</vt:lpstr>
      <vt:lpstr>What impact does stigma have?</vt:lpstr>
      <vt:lpstr>What are the effects of stigma and discrimination?</vt:lpstr>
      <vt:lpstr>Group discussions</vt:lpstr>
      <vt:lpstr>Promote Respect and Dignity</vt:lpstr>
      <vt:lpstr>Activity 6: Discussion General Principles of MNS Assessments</vt:lpstr>
      <vt:lpstr>Presentazione standard di PowerPoint</vt:lpstr>
      <vt:lpstr>Presenting complaint &amp; Past MNS history</vt:lpstr>
      <vt:lpstr>General health history</vt:lpstr>
      <vt:lpstr>Family history of MNS conditions</vt:lpstr>
      <vt:lpstr>Psychosocial History</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Icebreaker</dc:title>
  <dc:creator>Georgina Campbell</dc:creator>
  <cp:lastModifiedBy>Jacopo Rovarini</cp:lastModifiedBy>
  <cp:revision>36</cp:revision>
  <dcterms:created xsi:type="dcterms:W3CDTF">2020-03-16T11:45:52Z</dcterms:created>
  <dcterms:modified xsi:type="dcterms:W3CDTF">2020-08-06T15:27:10Z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2017-10-04T00:00:00Z</vt:filetime>
  </property>
  <property fmtid="{D5CDD505-2E9C-101B-9397-08002B2CF9AE}" pid="3" name="Creator">
    <vt:lpwstr>Microsoft® PowerPoint® 2010</vt:lpwstr>
  </property>
  <property fmtid="{D5CDD505-2E9C-101B-9397-08002B2CF9AE}" pid="4" name="LastSaved">
    <vt:filetime>2020-03-16T00:00:00Z</vt:filetime>
  </property>
</Properties>
</file>